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3" Type="http://schemas.openxmlformats.org/officeDocument/2006/relationships/image" Target="../media/image1.gif"/><Relationship Id="rId4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7FD1ABD-8746-4F44-8620-874F179743CE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690" t="0" r="869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Executive Hubris</a:t>
            </a:r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U.S.-Israeli Perspectives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Policymakers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Presidents</a:t>
            </a:r>
          </a:p>
          <a:p>
            <a:pPr/>
            <a:r>
              <a:t>National Security Advisors </a:t>
            </a:r>
          </a:p>
          <a:p>
            <a:pPr/>
            <a:r>
              <a:t>Secretary's of State </a:t>
            </a:r>
          </a:p>
          <a:p>
            <a:pPr/>
            <a:r>
              <a:t>Envoys: Dennis Ross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vner-begin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229" t="0" r="3229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6" name="henry-kissinger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1424" r="0" b="142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7" name="president-gerald-ford-listens-to-secretary-of-state-henry-kissinger-aug-16-1974.jp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6790" t="0" r="679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3rice-span-articleLarg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7055" t="0" r="7055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0" name="p021015ps-0241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4446" t="0" r="4446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1" name="456x256xscowcroft-ghwb.jpg.pagespeed.ic.2cqjPiyqX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100" y="990600"/>
            <a:ext cx="6153150" cy="345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howImage.ashx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9269" y="4876800"/>
            <a:ext cx="5939431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68D9B627-C6E0-4873-8417-235403191952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589" t="0" r="11589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5" name="CB79BD77-B123-4B9C-AE46-F510FAEB9245-L0-001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4103" t="0" r="4103" b="0"/>
          <a:stretch>
            <a:fillRect/>
          </a:stretch>
        </p:blipFill>
        <p:spPr>
          <a:xfrm>
            <a:off x="6718299" y="762000"/>
            <a:ext cx="5334001" cy="3898900"/>
          </a:xfrm>
          <a:prstGeom prst="rect">
            <a:avLst/>
          </a:prstGeom>
        </p:spPr>
      </p:pic>
      <p:pic>
        <p:nvPicPr>
          <p:cNvPr id="166" name="C9FF73FF-D218-43F2-86D1-6965546D2526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866" y="897922"/>
            <a:ext cx="6006589" cy="362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6FAB47EC-F260-47AA-AC16-245E7FE46CA6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3080" y="5098177"/>
            <a:ext cx="5992161" cy="4314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F110523GPO02-e1389004644253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3157" t="0" r="13157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0" name="2349077637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1538" t="0" r="11538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1" name="P7176-3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102" y="876300"/>
            <a:ext cx="5153498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Madeleine Albight Air Force On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8234" y="5622617"/>
            <a:ext cx="5540466" cy="3127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ReaganPowell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347" t="0" r="4347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5" name="RTRSI6S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5882" t="0" r="5882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6" name="Israeli+Prime+Minister+Weekly+Cabinet+Meeting+YYHgygs1PQF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300" y="3098800"/>
            <a:ext cx="5981700" cy="398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52020.35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538" t="0" r="11538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9" name="25ANDERSON-master675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3125" t="0" r="3125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0" name="7a7e11_947094ee54264fbfaf385968f50fdf34.jp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2111" t="0" r="22111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Sources/Readings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052" indent="-416052" defTabSz="531622">
              <a:spcBef>
                <a:spcPts val="3800"/>
              </a:spcBef>
              <a:defRPr sz="3458"/>
            </a:pPr>
            <a:r>
              <a:t>Dennis Ross</a:t>
            </a:r>
          </a:p>
          <a:p>
            <a:pPr lvl="1" marL="832104" indent="-416052" defTabSz="531622">
              <a:spcBef>
                <a:spcPts val="3800"/>
              </a:spcBef>
              <a:defRPr sz="3458"/>
            </a:pPr>
            <a:r>
              <a:t>Missing Peace</a:t>
            </a:r>
          </a:p>
          <a:p>
            <a:pPr lvl="1" marL="832104" indent="-416052" defTabSz="531622">
              <a:spcBef>
                <a:spcPts val="3800"/>
              </a:spcBef>
              <a:defRPr sz="3458"/>
            </a:pPr>
            <a:r>
              <a:t>Doomed to Succeed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The Prime Ministers by Yehuda Avner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Ally by Michael Oren</a:t>
            </a:r>
          </a:p>
          <a:p>
            <a:pPr marL="416052" indent="-416052" defTabSz="531622">
              <a:spcBef>
                <a:spcPts val="3800"/>
              </a:spcBef>
              <a:defRPr sz="3458"/>
            </a:pPr>
            <a:r>
              <a:t>Menachem Begin: The Battle for Israel's Soul by Michal Gordis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Hubris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Mediator = peace</a:t>
            </a:r>
          </a:p>
          <a:p>
            <a:pPr/>
            <a:r>
              <a:t>Money = influence</a:t>
            </a:r>
          </a:p>
          <a:p>
            <a:pPr/>
            <a:r>
              <a:t>Minority rights and concern</a:t>
            </a:r>
          </a:p>
          <a:p>
            <a:pPr/>
            <a:r>
              <a:t>Media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6C9DA673-A1D3-410A-AD6F-638EDE9410A1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522" t="0" r="11522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7" name="6AB56F22-B8D4-499D-AC6F-B43ADA6C7549-L0-001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1997" t="0" r="11997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8" name="CFF97B25-5518-4DC7-9BEF-0FE60226D049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9446" y="3474082"/>
            <a:ext cx="5892758" cy="3318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American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Since 1967 military aid</a:t>
            </a:r>
          </a:p>
          <a:p>
            <a:pPr/>
            <a:r>
              <a:t>Since 1979 mediator</a:t>
            </a:r>
          </a:p>
          <a:p>
            <a:pPr/>
            <a:r>
              <a:t>Since 1975 reassess 'threat' </a:t>
            </a:r>
          </a:p>
          <a:p>
            <a:pPr/>
            <a:r>
              <a:t>Since 1982 "big brother"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EEABE87F-17A2-4604-B112-399B88EFAA4D-L0-00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717" t="0" r="21717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Master</a:t>
            </a:r>
          </a:p>
        </p:txBody>
      </p:sp>
      <p:sp>
        <p:nvSpPr>
          <p:cNvPr id="135" name="Shape 13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Paradox</a:t>
            </a:r>
          </a:p>
          <a:p>
            <a:pPr/>
            <a:r>
              <a:t>Airlift</a:t>
            </a:r>
          </a:p>
          <a:p>
            <a:pPr/>
            <a:r>
              <a:t>Modern relationship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0444F370-DD53-4037-A420-EFBA99FAD563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522" t="0" r="11522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8" name="7D64F2E3-34F8-4C94-829B-E8EB7A5533F9-L0-001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4977" y="766970"/>
            <a:ext cx="5980646" cy="3901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CD9E92C4-783D-4EEC-80A4-32B13270C2F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2173" y="795626"/>
            <a:ext cx="5442230" cy="8162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Israel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Since 1967 gained 2x land</a:t>
            </a:r>
          </a:p>
          <a:p>
            <a:pPr/>
            <a:r>
              <a:t>Since 1967 minority issues</a:t>
            </a:r>
          </a:p>
          <a:p>
            <a:pPr/>
            <a:r>
              <a:t>Since 1982 national security = foreign policy</a:t>
            </a:r>
          </a:p>
          <a:p>
            <a:pPr/>
            <a:r>
              <a:t>Since 1993 "land for peace"</a:t>
            </a:r>
          </a:p>
          <a:p>
            <a:pPr/>
            <a:r>
              <a:t>Since 2010 new allies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B534D692-4BAA-4572-9134-DF2F31985BB4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3530" t="0" r="2353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Unapologetic</a:t>
            </a:r>
          </a:p>
        </p:txBody>
      </p:sp>
      <p:sp>
        <p:nvSpPr>
          <p:cNvPr id="146" name="Shape 14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Greater Israel</a:t>
            </a:r>
          </a:p>
          <a:p>
            <a:pPr/>
            <a:r>
              <a:t>National security = foreign policy </a:t>
            </a:r>
          </a:p>
          <a:p>
            <a:pPr/>
            <a:r>
              <a:t>Camp David</a:t>
            </a:r>
          </a:p>
          <a:p>
            <a:pPr/>
            <a:r>
              <a:t>Lebanon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9EF24451-AC9F-4FD9-B723-3669C672BCAC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237" t="0" r="11237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9" name="563B1979-100C-4E16-A008-79EC0A959417-L0-001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4421" t="0" r="4421" b="0"/>
          <a:stretch>
            <a:fillRect/>
          </a:stretch>
        </p:blipFill>
        <p:spPr>
          <a:xfrm>
            <a:off x="6718299" y="762000"/>
            <a:ext cx="5334001" cy="3898900"/>
          </a:xfrm>
          <a:prstGeom prst="rect">
            <a:avLst/>
          </a:prstGeom>
        </p:spPr>
      </p:pic>
      <p:pic>
        <p:nvPicPr>
          <p:cNvPr id="150" name="6DA29D31-88E3-4A0A-B5F7-E96442040C27-L0-001.jpe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7330" t="0" r="733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