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703" r:id="rId1"/>
  </p:sldMasterIdLst>
  <p:notesMasterIdLst>
    <p:notesMasterId r:id="rId72"/>
  </p:notesMasterIdLst>
  <p:handoutMasterIdLst>
    <p:handoutMasterId r:id="rId73"/>
  </p:handoutMasterIdLst>
  <p:sldIdLst>
    <p:sldId id="256" r:id="rId2"/>
    <p:sldId id="327" r:id="rId3"/>
    <p:sldId id="257" r:id="rId4"/>
    <p:sldId id="258" r:id="rId5"/>
    <p:sldId id="320"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8" r:id="rId25"/>
    <p:sldId id="321" r:id="rId26"/>
    <p:sldId id="322" r:id="rId27"/>
    <p:sldId id="323" r:id="rId28"/>
    <p:sldId id="324" r:id="rId29"/>
    <p:sldId id="326" r:id="rId30"/>
    <p:sldId id="325" r:id="rId31"/>
    <p:sldId id="277" r:id="rId32"/>
    <p:sldId id="328" r:id="rId33"/>
    <p:sldId id="279" r:id="rId34"/>
    <p:sldId id="280" r:id="rId35"/>
    <p:sldId id="281" r:id="rId36"/>
    <p:sldId id="282" r:id="rId37"/>
    <p:sldId id="283" r:id="rId38"/>
    <p:sldId id="284" r:id="rId39"/>
    <p:sldId id="285"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29" r:id="rId71"/>
  </p:sldIdLst>
  <p:sldSz cx="13004800" cy="9753600"/>
  <p:notesSz cx="6797675" cy="9928225"/>
  <p:defaultTextStyle>
    <a:lvl1pPr algn="ctr" defTabSz="457176">
      <a:defRPr sz="4300">
        <a:solidFill>
          <a:srgbClr val="FFFFFF"/>
        </a:solidFill>
        <a:latin typeface="+mn-lt"/>
        <a:ea typeface="+mn-ea"/>
        <a:cs typeface="+mn-cs"/>
        <a:sym typeface="Chalkboard"/>
      </a:defRPr>
    </a:lvl1pPr>
    <a:lvl2pPr indent="342882" algn="ctr" defTabSz="457176">
      <a:defRPr sz="4300">
        <a:solidFill>
          <a:srgbClr val="FFFFFF"/>
        </a:solidFill>
        <a:latin typeface="+mn-lt"/>
        <a:ea typeface="+mn-ea"/>
        <a:cs typeface="+mn-cs"/>
        <a:sym typeface="Chalkboard"/>
      </a:defRPr>
    </a:lvl2pPr>
    <a:lvl3pPr indent="685765" algn="ctr" defTabSz="457176">
      <a:defRPr sz="4300">
        <a:solidFill>
          <a:srgbClr val="FFFFFF"/>
        </a:solidFill>
        <a:latin typeface="+mn-lt"/>
        <a:ea typeface="+mn-ea"/>
        <a:cs typeface="+mn-cs"/>
        <a:sym typeface="Chalkboard"/>
      </a:defRPr>
    </a:lvl3pPr>
    <a:lvl4pPr indent="1028647" algn="ctr" defTabSz="457176">
      <a:defRPr sz="4300">
        <a:solidFill>
          <a:srgbClr val="FFFFFF"/>
        </a:solidFill>
        <a:latin typeface="+mn-lt"/>
        <a:ea typeface="+mn-ea"/>
        <a:cs typeface="+mn-cs"/>
        <a:sym typeface="Chalkboard"/>
      </a:defRPr>
    </a:lvl4pPr>
    <a:lvl5pPr indent="1371530" algn="ctr" defTabSz="457176">
      <a:defRPr sz="4300">
        <a:solidFill>
          <a:srgbClr val="FFFFFF"/>
        </a:solidFill>
        <a:latin typeface="+mn-lt"/>
        <a:ea typeface="+mn-ea"/>
        <a:cs typeface="+mn-cs"/>
        <a:sym typeface="Chalkboard"/>
      </a:defRPr>
    </a:lvl5pPr>
    <a:lvl6pPr indent="1714412" algn="ctr" defTabSz="457176">
      <a:defRPr sz="4300">
        <a:solidFill>
          <a:srgbClr val="FFFFFF"/>
        </a:solidFill>
        <a:latin typeface="+mn-lt"/>
        <a:ea typeface="+mn-ea"/>
        <a:cs typeface="+mn-cs"/>
        <a:sym typeface="Chalkboard"/>
      </a:defRPr>
    </a:lvl6pPr>
    <a:lvl7pPr indent="2057295" algn="ctr" defTabSz="457176">
      <a:defRPr sz="4300">
        <a:solidFill>
          <a:srgbClr val="FFFFFF"/>
        </a:solidFill>
        <a:latin typeface="+mn-lt"/>
        <a:ea typeface="+mn-ea"/>
        <a:cs typeface="+mn-cs"/>
        <a:sym typeface="Chalkboard"/>
      </a:defRPr>
    </a:lvl7pPr>
    <a:lvl8pPr indent="2400177" algn="ctr" defTabSz="457176">
      <a:defRPr sz="4300">
        <a:solidFill>
          <a:srgbClr val="FFFFFF"/>
        </a:solidFill>
        <a:latin typeface="+mn-lt"/>
        <a:ea typeface="+mn-ea"/>
        <a:cs typeface="+mn-cs"/>
        <a:sym typeface="Chalkboard"/>
      </a:defRPr>
    </a:lvl8pPr>
    <a:lvl9pPr indent="2743060" algn="ctr" defTabSz="457176">
      <a:defRPr sz="4300">
        <a:solidFill>
          <a:srgbClr val="FFFFFF"/>
        </a:solidFill>
        <a:latin typeface="+mn-lt"/>
        <a:ea typeface="+mn-ea"/>
        <a:cs typeface="+mn-cs"/>
        <a:sym typeface="Chalkboard"/>
      </a:defRPr>
    </a:lvl9pPr>
  </p:defaultTextStyle>
  <p:extLst>
    <p:ext uri="{EFAFB233-063F-42B5-8137-9DF3F51BA10A}">
      <p15:sldGuideLst xmlns:p15="http://schemas.microsoft.com/office/powerpoint/2012/main" xmlns="">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00FF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a:tcStyle>
        <a:tcBdr/>
        <a:fill>
          <a:solidFill>
            <a:srgbClr val="000000">
              <a:alpha val="25000"/>
            </a:srgbClr>
          </a:solidFill>
        </a:fill>
      </a:tcStyle>
    </a:band2H>
    <a:firstCol>
      <a:tcTxStyle>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Col>
    <a:lastRow>
      <a:tcTxStyle>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lastRow>
    <a:firstRow>
      <a:tcTxStyle>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Row>
  </a:tblStyle>
  <a:tblStyle styleId="{C7B018BB-80A7-4F77-B60F-C8B233D01FF8}" styleName="">
    <a:tblBg/>
    <a:wholeTbl>
      <a:tcTxStyle>
        <a:font>
          <a:latin typeface="Chalkduster"/>
          <a:ea typeface="Chalkduster"/>
          <a:cs typeface="Chalkduster"/>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a:font>
          <a:latin typeface="Chalkduster"/>
          <a:ea typeface="Chalkduster"/>
          <a:cs typeface="Chalkduster"/>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4B13F">
              <a:alpha val="90000"/>
            </a:srgbClr>
          </a:solidFill>
        </a:fill>
      </a:tcStyle>
    </a:firstCol>
    <a:lastRow>
      <a:tcTxStyle>
        <a:font>
          <a:latin typeface="Chalkduster"/>
          <a:ea typeface="Chalkduster"/>
          <a:cs typeface="Chalkduster"/>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882B"/>
          </a:solidFill>
        </a:fill>
      </a:tcStyle>
    </a:lastRow>
    <a:firstRow>
      <a:tcTxStyle>
        <a:font>
          <a:latin typeface="Chalkduster"/>
          <a:ea typeface="Chalkduster"/>
          <a:cs typeface="Chalkduster"/>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78BC"/>
          </a:solidFill>
        </a:fill>
      </a:tcStyle>
    </a:firstRow>
  </a:tblStyle>
  <a:tblStyle styleId="{EEE7283C-3CF3-47DC-8721-378D4A62B228}" styleName="">
    <a:tblBg/>
    <a:wholeTbl>
      <a:tcTxStyle>
        <a:font>
          <a:latin typeface="Chalkduster"/>
          <a:ea typeface="Chalkduster"/>
          <a:cs typeface="Chalkduster"/>
        </a:font>
        <a:srgbClr val="FFFFFF"/>
      </a:tcTxStyle>
      <a:tcStyle>
        <a:tcBdr>
          <a:left>
            <a:ln w="25400" cap="flat">
              <a:solidFill>
                <a:srgbClr val="FFFFFF">
                  <a:alpha val="75000"/>
                </a:srgbClr>
              </a:solidFill>
              <a:custDash>
                <a:ds d="200000" sp="200000"/>
              </a:custDash>
              <a:miter lim="400000"/>
            </a:ln>
          </a:left>
          <a:right>
            <a:ln w="25400" cap="flat">
              <a:solidFill>
                <a:srgbClr val="FFFFFF">
                  <a:alpha val="75000"/>
                </a:srgbClr>
              </a:solidFill>
              <a:custDash>
                <a:ds d="200000" sp="200000"/>
              </a:custDash>
              <a:miter lim="400000"/>
            </a:ln>
          </a:right>
          <a:top>
            <a:ln w="25400" cap="flat">
              <a:solidFill>
                <a:srgbClr val="FFFFFF">
                  <a:alpha val="75000"/>
                </a:srgbClr>
              </a:solidFill>
              <a:custDash>
                <a:ds d="200000" sp="200000"/>
              </a:custDash>
              <a:miter lim="400000"/>
            </a:ln>
          </a:top>
          <a:bottom>
            <a:ln w="25400" cap="flat">
              <a:solidFill>
                <a:srgbClr val="FFFFFF">
                  <a:alpha val="75000"/>
                </a:srgbClr>
              </a:solidFill>
              <a:custDash>
                <a:ds d="200000" sp="200000"/>
              </a:custDash>
              <a:miter lim="400000"/>
            </a:ln>
          </a:bottom>
          <a:insideH>
            <a:ln w="25400" cap="flat">
              <a:solidFill>
                <a:srgbClr val="FFFFFF">
                  <a:alpha val="75000"/>
                </a:srgbClr>
              </a:solidFill>
              <a:custDash>
                <a:ds d="200000" sp="200000"/>
              </a:custDash>
              <a:miter lim="400000"/>
            </a:ln>
          </a:insideH>
          <a:insideV>
            <a:ln w="25400" cap="flat">
              <a:solidFill>
                <a:srgbClr val="FFFFFF">
                  <a:alpha val="75000"/>
                </a:srgbClr>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a:font>
          <a:latin typeface="Chalkduster"/>
          <a:ea typeface="Chalkduster"/>
          <a:cs typeface="Chalkduster"/>
        </a:font>
        <a:srgbClr val="FFFFFF"/>
      </a:tcTxStyle>
      <a:tcStyle>
        <a:tcBdr>
          <a:left>
            <a:ln w="12700" cap="flat">
              <a:noFill/>
              <a:miter lim="400000"/>
            </a:ln>
          </a:left>
          <a:right>
            <a:ln w="12700" cap="flat">
              <a:solidFill>
                <a:srgbClr val="FFFFFF">
                  <a:alpha val="75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54545">
              <a:alpha val="41000"/>
            </a:srgbClr>
          </a:solidFill>
        </a:fill>
      </a:tcStyle>
    </a:firstCol>
    <a:lastRow>
      <a:tcTxStyle>
        <a:font>
          <a:latin typeface="Chalkduster"/>
          <a:ea typeface="Chalkduster"/>
          <a:cs typeface="Chalkduster"/>
        </a:font>
        <a:srgbClr val="FFFFFF"/>
      </a:tcTxStyle>
      <a:tcStyle>
        <a:tcBdr>
          <a:left>
            <a:ln w="12700" cap="flat">
              <a:noFill/>
              <a:miter lim="400000"/>
            </a:ln>
          </a:left>
          <a:right>
            <a:ln w="12700" cap="flat">
              <a:noFill/>
              <a:miter lim="400000"/>
            </a:ln>
          </a:right>
          <a:top>
            <a:ln w="25400" cap="flat">
              <a:solidFill>
                <a:srgbClr val="FFFFFF">
                  <a:alpha val="75000"/>
                </a:srgb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a:font>
          <a:latin typeface="Chalkduster"/>
          <a:ea typeface="Chalkduster"/>
          <a:cs typeface="Chalkduster"/>
        </a:font>
        <a:srgbClr val="282A2F"/>
      </a:tcTxStyle>
      <a:tcStyle>
        <a:tcBdr>
          <a:left>
            <a:ln w="12700" cap="flat">
              <a:noFill/>
              <a:miter lim="400000"/>
            </a:ln>
          </a:left>
          <a:right>
            <a:ln w="12700" cap="flat">
              <a:noFill/>
              <a:miter lim="400000"/>
            </a:ln>
          </a:right>
          <a:top>
            <a:ln w="12700" cap="flat">
              <a:noFill/>
              <a:miter lim="400000"/>
            </a:ln>
          </a:top>
          <a:bottom>
            <a:ln w="25400" cap="flat">
              <a:solidFill>
                <a:srgbClr val="FFFFFF">
                  <a:alpha val="75000"/>
                </a:srgbClr>
              </a:solidFill>
              <a:prstDash val="solid"/>
              <a:miter lim="400000"/>
            </a:ln>
          </a:bottom>
          <a:insideH>
            <a:ln w="12700" cap="flat">
              <a:noFill/>
              <a:miter lim="400000"/>
            </a:ln>
          </a:insideH>
          <a:insideV>
            <a:ln w="12700" cap="flat">
              <a:noFill/>
              <a:miter lim="400000"/>
            </a:ln>
          </a:insideV>
        </a:tcBdr>
        <a:fill>
          <a:solidFill>
            <a:srgbClr val="FFBD5C">
              <a:alpha val="82000"/>
            </a:srgbClr>
          </a:solidFill>
        </a:fill>
      </a:tcStyle>
    </a:firstRow>
  </a:tblStyle>
  <a:tblStyle styleId="{CF821DB8-F4EB-4A41-A1BA-3FCAFE7338EE}" styleName="">
    <a:tblBg/>
    <a:wholeTbl>
      <a:tcTxStyle>
        <a:font>
          <a:latin typeface="Chalkduster"/>
          <a:ea typeface="Chalkduster"/>
          <a:cs typeface="Chalkduster"/>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alpha val="15000"/>
            </a:srgbClr>
          </a:solidFill>
        </a:fill>
      </a:tcStyle>
    </a:band2H>
    <a:firstCol>
      <a:tcTxStyle>
        <a:font>
          <a:latin typeface="Chalkduster"/>
          <a:ea typeface="Chalkduster"/>
          <a:cs typeface="Chalkduster"/>
        </a:font>
        <a:srgbClr val="FFFFFF"/>
      </a:tcTxStyle>
      <a:tcStyle>
        <a:tcBdr>
          <a:left>
            <a:ln w="12700" cap="flat">
              <a:solidFill>
                <a:srgbClr val="CBCBCB"/>
              </a:solidFill>
              <a:prstDash val="solid"/>
              <a:miter lim="400000"/>
            </a:ln>
          </a:left>
          <a:right>
            <a:ln w="254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B285"/>
          </a:solidFill>
        </a:fill>
      </a:tcStyle>
    </a:firstCol>
    <a:lastRow>
      <a:tcTxStyle>
        <a:font>
          <a:latin typeface="Chalkduster"/>
          <a:ea typeface="Chalkduster"/>
          <a:cs typeface="Chalkduster"/>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87B7"/>
          </a:solidFill>
        </a:fill>
      </a:tcStyle>
    </a:lastRow>
    <a:firstRow>
      <a:tcTxStyle>
        <a:font>
          <a:latin typeface="Chalkduster"/>
          <a:ea typeface="Chalkduster"/>
          <a:cs typeface="Chalkduster"/>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254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7A8DB2"/>
          </a:solidFill>
        </a:fill>
      </a:tcStyle>
    </a:firstRow>
  </a:tblStyle>
  <a:tblStyle styleId="{33BA23B1-9221-436E-865A-0063620EA4FD}" styleName="">
    <a:tblBg/>
    <a:wholeTbl>
      <a:tcTxStyle>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a:tcStyle>
        <a:tcBdr/>
        <a:fill>
          <a:solidFill>
            <a:srgbClr val="DEDEDF">
              <a:alpha val="19000"/>
            </a:srgbClr>
          </a:solidFill>
        </a:fill>
      </a:tcStyle>
    </a:band2H>
    <a:firstCol>
      <a:tcTxStyle>
        <a:font>
          <a:latin typeface="Chalkduster"/>
          <a:ea typeface="Chalkduster"/>
          <a:cs typeface="Chalkduster"/>
        </a:font>
        <a:srgbClr val="FFFFFF"/>
      </a:tcTxStyle>
      <a:tcStyle>
        <a:tcBdr>
          <a:left>
            <a:ln w="25400" cap="flat">
              <a:solidFill>
                <a:srgbClr val="FFFFFF"/>
              </a:solidFill>
              <a:prstDash val="solid"/>
              <a:miter lim="400000"/>
            </a:ln>
          </a:left>
          <a:right>
            <a:ln w="12700" cap="flat">
              <a:solidFill>
                <a:srgbClr val="FFFFFF"/>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444C55">
              <a:alpha val="50000"/>
            </a:srgbClr>
          </a:solidFill>
        </a:fill>
      </a:tcStyle>
    </a:firstCol>
    <a:lastRow>
      <a:tcTxStyle>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lastRow>
    <a:firstRow>
      <a:tcTxStyle>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firstRow>
  </a:tblStyle>
  <a:tblStyle styleId="{2708684C-4D16-4618-839F-0558EEFCDFE6}" styleName="">
    <a:tblBg/>
    <a:wholeTbl>
      <a:tcTxStyle>
        <a:font>
          <a:latin typeface="Chalkduster"/>
          <a:ea typeface="Chalkduster"/>
          <a:cs typeface="Chalkduster"/>
        </a:font>
        <a:srgbClr val="FFFFFF"/>
      </a:tcTxStyle>
      <a:tcStyle>
        <a:tcBdr>
          <a:left>
            <a:ln w="25400" cap="rnd">
              <a:solidFill>
                <a:srgbClr val="FFFFFF"/>
              </a:solidFill>
              <a:custDash>
                <a:ds d="100000" sp="200000"/>
              </a:custDash>
              <a:miter lim="400000"/>
            </a:ln>
          </a:left>
          <a:right>
            <a:ln w="25400" cap="rnd">
              <a:solidFill>
                <a:srgbClr val="FFFFFF"/>
              </a:solidFill>
              <a:custDash>
                <a:ds d="100000" sp="200000"/>
              </a:custDash>
              <a:miter lim="400000"/>
            </a:ln>
          </a:right>
          <a:top>
            <a:ln w="25400" cap="rnd">
              <a:solidFill>
                <a:srgbClr val="FFFFFF"/>
              </a:solidFill>
              <a:custDash>
                <a:ds d="100000" sp="200000"/>
              </a:custDash>
              <a:miter lim="400000"/>
            </a:ln>
          </a:top>
          <a:bottom>
            <a:ln w="25400" cap="rnd">
              <a:solidFill>
                <a:srgbClr val="FFFFFF"/>
              </a:solidFill>
              <a:custDash>
                <a:ds d="100000" sp="200000"/>
              </a:custDash>
              <a:miter lim="400000"/>
            </a:ln>
          </a:bottom>
          <a:insideH>
            <a:ln w="25400" cap="rnd">
              <a:solidFill>
                <a:srgbClr val="FFFFFF"/>
              </a:solidFill>
              <a:custDash>
                <a:ds d="100000" sp="200000"/>
              </a:custDash>
              <a:miter lim="400000"/>
            </a:ln>
          </a:insideH>
          <a:insideV>
            <a:ln w="25400" cap="rnd">
              <a:solidFill>
                <a:srgbClr val="FFFFFF"/>
              </a:solidFill>
              <a:custDash>
                <a:ds d="100000" sp="200000"/>
              </a:custDash>
              <a:miter lim="400000"/>
            </a:ln>
          </a:insideV>
        </a:tcBdr>
        <a:fill>
          <a:noFill/>
        </a:fill>
      </a:tcStyle>
    </a:wholeTbl>
    <a:band2H>
      <a:tcTxStyle/>
      <a:tcStyle>
        <a:tcBdr/>
        <a:fill>
          <a:solidFill>
            <a:srgbClr val="FFFFFF">
              <a:alpha val="15000"/>
            </a:srgbClr>
          </a:solidFill>
        </a:fill>
      </a:tcStyle>
    </a:band2H>
    <a:firstCol>
      <a:tcTxStyle>
        <a:font>
          <a:latin typeface="Chalkduster"/>
          <a:ea typeface="Chalkduster"/>
          <a:cs typeface="Chalkduster"/>
        </a:font>
        <a:srgbClr val="FFFFFF"/>
      </a:tcTxStyle>
      <a:tcStyle>
        <a:tcBdr>
          <a:left>
            <a:ln w="12700" cap="flat">
              <a:noFill/>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a:font>
          <a:latin typeface="Chalkduster"/>
          <a:ea typeface="Chalkduster"/>
          <a:cs typeface="Chalkduster"/>
        </a:font>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a:font>
          <a:latin typeface="Chalkduster"/>
          <a:ea typeface="Chalkduster"/>
          <a:cs typeface="Chalkduster"/>
        </a:font>
        <a:srgbClr val="FFFFFF"/>
      </a:tcTxStyle>
      <a:tcStyle>
        <a:tcBdr>
          <a:left>
            <a:ln w="12700" cap="flat">
              <a:noFill/>
              <a:miter lim="400000"/>
            </a:ln>
          </a:left>
          <a:right>
            <a:ln w="12700" cap="flat">
              <a:noFill/>
              <a:miter lim="400000"/>
            </a:ln>
          </a:right>
          <a:top>
            <a:ln w="12700" cap="flat">
              <a:noFill/>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noFill/>
        </a:fill>
      </a:tcStyle>
    </a:firstRow>
  </a:tblStyle>
  <a:tblStyle styleId="{8F44A2F1-9E1F-4B54-A3A2-5F16C0AD49E2}" styleName="">
    <a:tblBg/>
    <a:wholeTb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a:tcStyle>
        <a:tcBdr/>
        <a:fill>
          <a:solidFill>
            <a:srgbClr val="7B93C0">
              <a:alpha val="25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tcStyle>
    </a:firstCol>
    <a:la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tcStyle>
    </a:lastRow>
    <a:fir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234" y="-114"/>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90751B3B-E56E-4C6E-9933-2601941DB088}" type="datetimeFigureOut">
              <a:rPr lang="cs-CZ" smtClean="0"/>
              <a:t>6.10.2015</a:t>
            </a:fld>
            <a:endParaRPr lang="cs-CZ"/>
          </a:p>
        </p:txBody>
      </p:sp>
      <p:sp>
        <p:nvSpPr>
          <p:cNvPr id="4" name="Zástupný symbol pro zápatí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CF761BF2-F401-4378-B320-1552DDF7986E}" type="slidenum">
              <a:rPr lang="cs-CZ" smtClean="0"/>
              <a:t>‹#›</a:t>
            </a:fld>
            <a:endParaRPr lang="cs-CZ"/>
          </a:p>
        </p:txBody>
      </p:sp>
    </p:spTree>
    <p:extLst>
      <p:ext uri="{BB962C8B-B14F-4D97-AF65-F5344CB8AC3E}">
        <p14:creationId xmlns:p14="http://schemas.microsoft.com/office/powerpoint/2010/main" val="3467717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7" name="Shape 47"/>
          <p:cNvSpPr>
            <a:spLocks noGrp="1" noRot="1" noChangeAspect="1"/>
          </p:cNvSpPr>
          <p:nvPr>
            <p:ph type="sldImg"/>
          </p:nvPr>
        </p:nvSpPr>
        <p:spPr>
          <a:xfrm>
            <a:off x="917575" y="744538"/>
            <a:ext cx="4962525" cy="3722687"/>
          </a:xfrm>
          <a:prstGeom prst="rect">
            <a:avLst/>
          </a:prstGeom>
        </p:spPr>
        <p:txBody>
          <a:bodyPr/>
          <a:lstStyle/>
          <a:p>
            <a:pPr lvl="0"/>
            <a:endParaRPr/>
          </a:p>
        </p:txBody>
      </p:sp>
      <p:sp>
        <p:nvSpPr>
          <p:cNvPr id="48" name="Shape 48"/>
          <p:cNvSpPr>
            <a:spLocks noGrp="1"/>
          </p:cNvSpPr>
          <p:nvPr>
            <p:ph type="body" sz="quarter" idx="1"/>
          </p:nvPr>
        </p:nvSpPr>
        <p:spPr>
          <a:xfrm>
            <a:off x="906357" y="4715907"/>
            <a:ext cx="4984962" cy="4467701"/>
          </a:xfrm>
          <a:prstGeom prst="rect">
            <a:avLst/>
          </a:prstGeom>
        </p:spPr>
        <p:txBody>
          <a:bodyPr/>
          <a:lstStyle/>
          <a:p>
            <a:pPr lvl="0"/>
            <a:endParaRPr/>
          </a:p>
        </p:txBody>
      </p:sp>
    </p:spTree>
    <p:extLst>
      <p:ext uri="{BB962C8B-B14F-4D97-AF65-F5344CB8AC3E}">
        <p14:creationId xmlns:p14="http://schemas.microsoft.com/office/powerpoint/2010/main" val="3264368073"/>
      </p:ext>
    </p:extLst>
  </p:cSld>
  <p:clrMap bg1="lt1" tx1="dk1" bg2="lt2" tx2="dk2" accent1="accent1" accent2="accent2" accent3="accent3" accent4="accent4" accent5="accent5" accent6="accent6" hlink="hlink" folHlink="folHlink"/>
  <p:notesStyle>
    <a:lvl1pPr defTabSz="457176">
      <a:defRPr>
        <a:latin typeface="Lucida Grande"/>
        <a:ea typeface="Lucida Grande"/>
        <a:cs typeface="Lucida Grande"/>
        <a:sym typeface="Lucida Grande"/>
      </a:defRPr>
    </a:lvl1pPr>
    <a:lvl2pPr indent="228589" defTabSz="457176">
      <a:defRPr>
        <a:latin typeface="Lucida Grande"/>
        <a:ea typeface="Lucida Grande"/>
        <a:cs typeface="Lucida Grande"/>
        <a:sym typeface="Lucida Grande"/>
      </a:defRPr>
    </a:lvl2pPr>
    <a:lvl3pPr indent="457176" defTabSz="457176">
      <a:defRPr>
        <a:latin typeface="Lucida Grande"/>
        <a:ea typeface="Lucida Grande"/>
        <a:cs typeface="Lucida Grande"/>
        <a:sym typeface="Lucida Grande"/>
      </a:defRPr>
    </a:lvl3pPr>
    <a:lvl4pPr indent="685765" defTabSz="457176">
      <a:defRPr>
        <a:latin typeface="Lucida Grande"/>
        <a:ea typeface="Lucida Grande"/>
        <a:cs typeface="Lucida Grande"/>
        <a:sym typeface="Lucida Grande"/>
      </a:defRPr>
    </a:lvl4pPr>
    <a:lvl5pPr indent="914354" defTabSz="457176">
      <a:defRPr>
        <a:latin typeface="Lucida Grande"/>
        <a:ea typeface="Lucida Grande"/>
        <a:cs typeface="Lucida Grande"/>
        <a:sym typeface="Lucida Grande"/>
      </a:defRPr>
    </a:lvl5pPr>
    <a:lvl6pPr indent="1142941" defTabSz="457176">
      <a:defRPr>
        <a:latin typeface="Lucida Grande"/>
        <a:ea typeface="Lucida Grande"/>
        <a:cs typeface="Lucida Grande"/>
        <a:sym typeface="Lucida Grande"/>
      </a:defRPr>
    </a:lvl6pPr>
    <a:lvl7pPr indent="1371530" defTabSz="457176">
      <a:defRPr>
        <a:latin typeface="Lucida Grande"/>
        <a:ea typeface="Lucida Grande"/>
        <a:cs typeface="Lucida Grande"/>
        <a:sym typeface="Lucida Grande"/>
      </a:defRPr>
    </a:lvl7pPr>
    <a:lvl8pPr indent="1600119" defTabSz="457176">
      <a:defRPr>
        <a:latin typeface="Lucida Grande"/>
        <a:ea typeface="Lucida Grande"/>
        <a:cs typeface="Lucida Grande"/>
        <a:sym typeface="Lucida Grande"/>
      </a:defRPr>
    </a:lvl8pPr>
    <a:lvl9pPr indent="1828706" defTabSz="457176">
      <a:defRPr>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4027045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prstGeom prst="rect">
            <a:avLst/>
          </a:prstGeom>
        </p:spPr>
        <p:txBody>
          <a:bodyPr/>
          <a:lstStyle/>
          <a:p>
            <a:pPr lvl="0"/>
            <a:endParaRPr/>
          </a:p>
        </p:txBody>
      </p:sp>
      <p:sp>
        <p:nvSpPr>
          <p:cNvPr id="117" name="Shape 117"/>
          <p:cNvSpPr>
            <a:spLocks noGrp="1"/>
          </p:cNvSpPr>
          <p:nvPr>
            <p:ph type="body" sz="quarter" idx="1"/>
          </p:nvPr>
        </p:nvSpPr>
        <p:spPr>
          <a:prstGeom prst="rect">
            <a:avLst/>
          </a:prstGeom>
        </p:spPr>
        <p:txBody>
          <a:bodyPr/>
          <a:lstStyle>
            <a:lvl1pPr>
              <a:spcBef>
                <a:spcPts val="1000"/>
              </a:spcBef>
              <a:defRPr sz="2400">
                <a:solidFill>
                  <a:srgbClr val="262626"/>
                </a:solidFill>
                <a:latin typeface="Georgia"/>
                <a:ea typeface="Georgia"/>
                <a:cs typeface="Georgia"/>
                <a:sym typeface="Georgia"/>
              </a:defRPr>
            </a:lvl1pPr>
          </a:lstStyle>
          <a:p>
            <a:pPr lvl="0">
              <a:defRPr sz="1800">
                <a:solidFill>
                  <a:srgbClr val="000000"/>
                </a:solidFill>
              </a:defRPr>
            </a:pPr>
            <a:r>
              <a:rPr sz="2400">
                <a:solidFill>
                  <a:srgbClr val="262626"/>
                </a:solidFill>
              </a:rPr>
              <a:t>Regional isolation. Baku is now even more aggressive in trying to restrict international contact with the separatist Armenians of Karabakh. For Baku to cut off contact with what it regards as a breakaway province looks like a counterproductive policy that has only confirmed the narrative of Karabakh Armenians that they are better off separate from Azerbaijan.</a:t>
            </a:r>
          </a:p>
        </p:txBody>
      </p:sp>
    </p:spTree>
    <p:extLst>
      <p:ext uri="{BB962C8B-B14F-4D97-AF65-F5344CB8AC3E}">
        <p14:creationId xmlns:p14="http://schemas.microsoft.com/office/powerpoint/2010/main" val="1806814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prstGeom prst="rect">
            <a:avLst/>
          </a:prstGeom>
        </p:spPr>
        <p:txBody>
          <a:bodyPr/>
          <a:lstStyle/>
          <a:p>
            <a:pPr lvl="0"/>
            <a:endParaRPr/>
          </a:p>
        </p:txBody>
      </p:sp>
      <p:sp>
        <p:nvSpPr>
          <p:cNvPr id="127" name="Shape 127"/>
          <p:cNvSpPr>
            <a:spLocks noGrp="1"/>
          </p:cNvSpPr>
          <p:nvPr>
            <p:ph type="body" sz="quarter" idx="1"/>
          </p:nvPr>
        </p:nvSpPr>
        <p:spPr>
          <a:prstGeom prst="rect">
            <a:avLst/>
          </a:prstGeom>
        </p:spPr>
        <p:txBody>
          <a:bodyPr/>
          <a:lstStyle>
            <a:lvl1pPr>
              <a:spcBef>
                <a:spcPts val="1200"/>
              </a:spcBef>
              <a:defRPr sz="2400">
                <a:latin typeface="Georgia"/>
                <a:ea typeface="Georgia"/>
                <a:cs typeface="Georgia"/>
                <a:sym typeface="Georgia"/>
              </a:defRPr>
            </a:lvl1pPr>
          </a:lstStyle>
          <a:p>
            <a:pPr lvl="0">
              <a:defRPr sz="1800"/>
            </a:pPr>
            <a:r>
              <a:rPr sz="2400"/>
              <a:t>For example, Baku’s pardon for an officer who killed an Armenian colleague during a NATO-sponsored language course in Hungary, and Yerevan’s declared plan to reopen the airport in Nagorno- Karabakh to fixed-wing flights.</a:t>
            </a:r>
            <a:endParaRPr sz="2400">
              <a:latin typeface="Times New Roman"/>
              <a:ea typeface="Times New Roman"/>
              <a:cs typeface="Times New Roman"/>
              <a:sym typeface="Times New Roman"/>
            </a:endParaRPr>
          </a:p>
        </p:txBody>
      </p:sp>
    </p:spTree>
    <p:extLst>
      <p:ext uri="{BB962C8B-B14F-4D97-AF65-F5344CB8AC3E}">
        <p14:creationId xmlns:p14="http://schemas.microsoft.com/office/powerpoint/2010/main" val="1287495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noRot="1" noChangeAspect="1"/>
          </p:cNvSpPr>
          <p:nvPr>
            <p:ph type="sldImg"/>
          </p:nvPr>
        </p:nvSpPr>
        <p:spPr>
          <a:prstGeom prst="rect">
            <a:avLst/>
          </a:prstGeom>
        </p:spPr>
        <p:txBody>
          <a:bodyPr/>
          <a:lstStyle/>
          <a:p>
            <a:pPr lvl="0"/>
            <a:endParaRPr/>
          </a:p>
        </p:txBody>
      </p:sp>
      <p:sp>
        <p:nvSpPr>
          <p:cNvPr id="133" name="Shape 133"/>
          <p:cNvSpPr>
            <a:spLocks noGrp="1"/>
          </p:cNvSpPr>
          <p:nvPr>
            <p:ph type="body" sz="quarter" idx="1"/>
          </p:nvPr>
        </p:nvSpPr>
        <p:spPr>
          <a:prstGeom prst="rect">
            <a:avLst/>
          </a:prstGeom>
        </p:spPr>
        <p:txBody>
          <a:bodyPr/>
          <a:lstStyle>
            <a:lvl1pPr>
              <a:spcBef>
                <a:spcPts val="1700"/>
              </a:spcBef>
              <a:defRPr sz="2400">
                <a:solidFill>
                  <a:srgbClr val="262626"/>
                </a:solidFill>
                <a:latin typeface="Georgia"/>
                <a:ea typeface="Georgia"/>
                <a:cs typeface="Georgia"/>
                <a:sym typeface="Georgia"/>
              </a:defRPr>
            </a:lvl1pPr>
          </a:lstStyle>
          <a:p>
            <a:pPr lvl="0">
              <a:defRPr sz="1800">
                <a:solidFill>
                  <a:srgbClr val="000000"/>
                </a:solidFill>
              </a:defRPr>
            </a:pPr>
            <a:r>
              <a:rPr sz="2400">
                <a:solidFill>
                  <a:srgbClr val="262626"/>
                </a:solidFill>
              </a:rPr>
              <a:t>The line is around 160 miles long, heavily fortified, dug with trenches, with more than 20,000 troops on each side. Just six international monitors from the OSCE make twice-monthly inspections of the ceasefire line. This means that the truce persists due to the good sense of the two parties. </a:t>
            </a:r>
          </a:p>
        </p:txBody>
      </p:sp>
    </p:spTree>
    <p:extLst>
      <p:ext uri="{BB962C8B-B14F-4D97-AF65-F5344CB8AC3E}">
        <p14:creationId xmlns:p14="http://schemas.microsoft.com/office/powerpoint/2010/main" val="2059349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noRot="1" noChangeAspect="1"/>
          </p:cNvSpPr>
          <p:nvPr>
            <p:ph type="sldImg"/>
          </p:nvPr>
        </p:nvSpPr>
        <p:spPr>
          <a:prstGeom prst="rect">
            <a:avLst/>
          </a:prstGeom>
        </p:spPr>
        <p:txBody>
          <a:bodyPr/>
          <a:lstStyle/>
          <a:p>
            <a:pPr lvl="0"/>
            <a:endParaRPr/>
          </a:p>
        </p:txBody>
      </p:sp>
      <p:sp>
        <p:nvSpPr>
          <p:cNvPr id="143" name="Shape 143"/>
          <p:cNvSpPr>
            <a:spLocks noGrp="1"/>
          </p:cNvSpPr>
          <p:nvPr>
            <p:ph type="body" sz="quarter" idx="1"/>
          </p:nvPr>
        </p:nvSpPr>
        <p:spPr>
          <a:prstGeom prst="rect">
            <a:avLst/>
          </a:prstGeom>
        </p:spPr>
        <p:txBody>
          <a:bodyPr/>
          <a:lstStyle>
            <a:lvl1pPr marR="186690">
              <a:spcBef>
                <a:spcPts val="1000"/>
              </a:spcBef>
              <a:defRPr sz="2400">
                <a:solidFill>
                  <a:srgbClr val="262626"/>
                </a:solidFill>
                <a:latin typeface="Georgia"/>
                <a:ea typeface="Georgia"/>
                <a:cs typeface="Georgia"/>
                <a:sym typeface="Georgia"/>
              </a:defRPr>
            </a:lvl1pPr>
          </a:lstStyle>
          <a:p>
            <a:pPr lvl="0">
              <a:defRPr sz="1800">
                <a:solidFill>
                  <a:srgbClr val="000000"/>
                </a:solidFill>
              </a:defRPr>
            </a:pPr>
            <a:r>
              <a:rPr sz="2400">
                <a:solidFill>
                  <a:srgbClr val="262626"/>
                </a:solidFill>
              </a:rPr>
              <a:t>Diplomats should move faster than the military commanders to “solve” the smoldering Karabakh conflict.</a:t>
            </a:r>
            <a:endParaRPr sz="2400">
              <a:latin typeface="Cambria"/>
              <a:ea typeface="Cambria"/>
              <a:cs typeface="Cambria"/>
              <a:sym typeface="Cambria"/>
            </a:endParaRPr>
          </a:p>
        </p:txBody>
      </p:sp>
    </p:spTree>
    <p:extLst>
      <p:ext uri="{BB962C8B-B14F-4D97-AF65-F5344CB8AC3E}">
        <p14:creationId xmlns:p14="http://schemas.microsoft.com/office/powerpoint/2010/main" val="2773904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prstGeom prst="rect">
            <a:avLst/>
          </a:prstGeom>
        </p:spPr>
        <p:txBody>
          <a:bodyPr/>
          <a:lstStyle/>
          <a:p>
            <a:pPr lvl="0"/>
            <a:endParaRPr/>
          </a:p>
        </p:txBody>
      </p:sp>
      <p:sp>
        <p:nvSpPr>
          <p:cNvPr id="149" name="Shape 149"/>
          <p:cNvSpPr>
            <a:spLocks noGrp="1"/>
          </p:cNvSpPr>
          <p:nvPr>
            <p:ph type="body" sz="quarter" idx="1"/>
          </p:nvPr>
        </p:nvSpPr>
        <p:spPr>
          <a:prstGeom prst="rect">
            <a:avLst/>
          </a:prstGeom>
        </p:spPr>
        <p:txBody>
          <a:bodyPr/>
          <a:lstStyle/>
          <a:p>
            <a:pPr lvl="0">
              <a:spcBef>
                <a:spcPts val="1200"/>
              </a:spcBef>
            </a:pPr>
            <a:r>
              <a:rPr sz="2400">
                <a:latin typeface="Georgia"/>
                <a:ea typeface="Georgia"/>
                <a:cs typeface="Georgia"/>
                <a:sym typeface="Georgia"/>
              </a:rPr>
              <a:t>Russia’s position raises particular questions about the format’s effectiveness. It is not only a Minsk Group co-chair but also has major strategic interests in the South Caucasus and supplies arms to both sides of the conflict.</a:t>
            </a:r>
            <a:endParaRPr sz="2400">
              <a:latin typeface="Times New Roman"/>
              <a:ea typeface="Times New Roman"/>
              <a:cs typeface="Times New Roman"/>
              <a:sym typeface="Times New Roman"/>
            </a:endParaRPr>
          </a:p>
          <a:p>
            <a:pPr lvl="0"/>
            <a:r>
              <a:rPr sz="2400">
                <a:latin typeface="Times New Roman"/>
                <a:ea typeface="Times New Roman"/>
                <a:cs typeface="Times New Roman"/>
                <a:sym typeface="Times New Roman"/>
              </a:rPr>
              <a:t>But c</a:t>
            </a:r>
            <a:r>
              <a:rPr sz="2400">
                <a:solidFill>
                  <a:srgbClr val="262626"/>
                </a:solidFill>
                <a:latin typeface="Georgia"/>
                <a:ea typeface="Georgia"/>
                <a:cs typeface="Georgia"/>
                <a:sym typeface="Georgia"/>
              </a:rPr>
              <a:t>onflicts that last this long are not liable to easy resolution.</a:t>
            </a:r>
          </a:p>
        </p:txBody>
      </p:sp>
    </p:spTree>
    <p:extLst>
      <p:ext uri="{BB962C8B-B14F-4D97-AF65-F5344CB8AC3E}">
        <p14:creationId xmlns:p14="http://schemas.microsoft.com/office/powerpoint/2010/main" val="760142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852629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noRot="1" noChangeAspect="1"/>
          </p:cNvSpPr>
          <p:nvPr>
            <p:ph type="sldImg"/>
          </p:nvPr>
        </p:nvSpPr>
        <p:spPr>
          <a:prstGeom prst="rect">
            <a:avLst/>
          </a:prstGeom>
        </p:spPr>
        <p:txBody>
          <a:bodyPr/>
          <a:lstStyle/>
          <a:p>
            <a:pPr lvl="0"/>
            <a:endParaRPr/>
          </a:p>
        </p:txBody>
      </p:sp>
      <p:sp>
        <p:nvSpPr>
          <p:cNvPr id="213" name="Shape 213"/>
          <p:cNvSpPr>
            <a:spLocks noGrp="1"/>
          </p:cNvSpPr>
          <p:nvPr>
            <p:ph type="body" sz="quarter" idx="1"/>
          </p:nvPr>
        </p:nvSpPr>
        <p:spPr>
          <a:prstGeom prst="rect">
            <a:avLst/>
          </a:prstGeom>
        </p:spPr>
        <p:txBody>
          <a:bodyPr/>
          <a:lstStyle>
            <a:lvl1pPr algn="just">
              <a:defRPr>
                <a:solidFill>
                  <a:srgbClr val="1A1A1A"/>
                </a:solidFill>
                <a:latin typeface="+mn-lt"/>
                <a:ea typeface="+mn-ea"/>
                <a:cs typeface="+mn-cs"/>
                <a:sym typeface="Chalkboard"/>
              </a:defRPr>
            </a:lvl1pPr>
          </a:lstStyle>
          <a:p>
            <a:pPr lvl="0">
              <a:defRPr>
                <a:solidFill>
                  <a:srgbClr val="000000"/>
                </a:solidFill>
              </a:defRPr>
            </a:pPr>
            <a:r>
              <a:rPr>
                <a:solidFill>
                  <a:srgbClr val="1A1A1A"/>
                </a:solidFill>
              </a:rPr>
              <a:t>Prices are expected to rise drastically.</a:t>
            </a:r>
          </a:p>
        </p:txBody>
      </p:sp>
    </p:spTree>
    <p:extLst>
      <p:ext uri="{BB962C8B-B14F-4D97-AF65-F5344CB8AC3E}">
        <p14:creationId xmlns:p14="http://schemas.microsoft.com/office/powerpoint/2010/main" val="2950060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noRot="1" noChangeAspect="1"/>
          </p:cNvSpPr>
          <p:nvPr>
            <p:ph type="sldImg"/>
          </p:nvPr>
        </p:nvSpPr>
        <p:spPr>
          <a:prstGeom prst="rect">
            <a:avLst/>
          </a:prstGeom>
        </p:spPr>
        <p:txBody>
          <a:bodyPr/>
          <a:lstStyle/>
          <a:p>
            <a:pPr lvl="0"/>
            <a:endParaRPr/>
          </a:p>
        </p:txBody>
      </p:sp>
      <p:sp>
        <p:nvSpPr>
          <p:cNvPr id="219" name="Shape 219"/>
          <p:cNvSpPr>
            <a:spLocks noGrp="1"/>
          </p:cNvSpPr>
          <p:nvPr>
            <p:ph type="body" sz="quarter" idx="1"/>
          </p:nvPr>
        </p:nvSpPr>
        <p:spPr>
          <a:prstGeom prst="rect">
            <a:avLst/>
          </a:prstGeom>
        </p:spPr>
        <p:txBody>
          <a:bodyPr/>
          <a:lstStyle/>
          <a:p>
            <a:pPr lvl="0"/>
            <a:r>
              <a:t>On 26 August 2013</a:t>
            </a:r>
          </a:p>
        </p:txBody>
      </p:sp>
    </p:spTree>
    <p:extLst>
      <p:ext uri="{BB962C8B-B14F-4D97-AF65-F5344CB8AC3E}">
        <p14:creationId xmlns:p14="http://schemas.microsoft.com/office/powerpoint/2010/main" val="3482411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noRot="1" noChangeAspect="1"/>
          </p:cNvSpPr>
          <p:nvPr>
            <p:ph type="sldImg"/>
          </p:nvPr>
        </p:nvSpPr>
        <p:spPr>
          <a:prstGeom prst="rect">
            <a:avLst/>
          </a:prstGeom>
        </p:spPr>
        <p:txBody>
          <a:bodyPr/>
          <a:lstStyle/>
          <a:p>
            <a:pPr lvl="0"/>
            <a:endParaRPr/>
          </a:p>
        </p:txBody>
      </p:sp>
      <p:sp>
        <p:nvSpPr>
          <p:cNvPr id="229" name="Shape 229"/>
          <p:cNvSpPr>
            <a:spLocks noGrp="1"/>
          </p:cNvSpPr>
          <p:nvPr>
            <p:ph type="body" sz="quarter" idx="1"/>
          </p:nvPr>
        </p:nvSpPr>
        <p:spPr>
          <a:prstGeom prst="rect">
            <a:avLst/>
          </a:prstGeom>
        </p:spPr>
        <p:txBody>
          <a:bodyPr/>
          <a:lstStyle/>
          <a:p>
            <a:pPr lvl="0"/>
            <a:r>
              <a:t>Speak about Saakashvili error and Ivanishvili point of view</a:t>
            </a:r>
          </a:p>
        </p:txBody>
      </p:sp>
    </p:spTree>
    <p:extLst>
      <p:ext uri="{BB962C8B-B14F-4D97-AF65-F5344CB8AC3E}">
        <p14:creationId xmlns:p14="http://schemas.microsoft.com/office/powerpoint/2010/main" val="1603883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Shape 248"/>
          <p:cNvSpPr>
            <a:spLocks noGrp="1" noRot="1" noChangeAspect="1"/>
          </p:cNvSpPr>
          <p:nvPr>
            <p:ph type="sldImg"/>
          </p:nvPr>
        </p:nvSpPr>
        <p:spPr>
          <a:prstGeom prst="rect">
            <a:avLst/>
          </a:prstGeom>
        </p:spPr>
        <p:txBody>
          <a:bodyPr/>
          <a:lstStyle/>
          <a:p>
            <a:pPr lvl="0"/>
            <a:endParaRPr/>
          </a:p>
        </p:txBody>
      </p:sp>
      <p:sp>
        <p:nvSpPr>
          <p:cNvPr id="249" name="Shape 249"/>
          <p:cNvSpPr>
            <a:spLocks noGrp="1"/>
          </p:cNvSpPr>
          <p:nvPr>
            <p:ph type="body" sz="quarter" idx="1"/>
          </p:nvPr>
        </p:nvSpPr>
        <p:spPr>
          <a:prstGeom prst="rect">
            <a:avLst/>
          </a:prstGeom>
        </p:spPr>
        <p:txBody>
          <a:bodyPr/>
          <a:lstStyle/>
          <a:p>
            <a:pPr lvl="1" indent="0" algn="just">
              <a:spcBef>
                <a:spcPts val="6000"/>
              </a:spcBef>
            </a:pPr>
            <a:r>
              <a:rPr>
                <a:solidFill>
                  <a:srgbClr val="1A1A1A"/>
                </a:solidFill>
                <a:latin typeface="+mn-lt"/>
                <a:ea typeface="+mn-ea"/>
                <a:cs typeface="+mn-cs"/>
                <a:sym typeface="Chalkboard"/>
              </a:rPr>
              <a:t>Georgia has a long memory and strong passions. The magnificent Abkhaz seashore was long ago the ancient Colchis, and the Golden Fleece attracted the Argonauts, leading to the drama of Jason and Medea. The myth is never detached from reality. </a:t>
            </a:r>
          </a:p>
        </p:txBody>
      </p:sp>
    </p:spTree>
    <p:extLst>
      <p:ext uri="{BB962C8B-B14F-4D97-AF65-F5344CB8AC3E}">
        <p14:creationId xmlns:p14="http://schemas.microsoft.com/office/powerpoint/2010/main" val="3274621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a:spLocks noGrp="1" noRot="1" noChangeAspect="1"/>
          </p:cNvSpPr>
          <p:nvPr>
            <p:ph type="sldImg"/>
          </p:nvPr>
        </p:nvSpPr>
        <p:spPr>
          <a:prstGeom prst="rect">
            <a:avLst/>
          </a:prstGeom>
        </p:spPr>
        <p:txBody>
          <a:bodyPr/>
          <a:lstStyle/>
          <a:p>
            <a:pPr lvl="0"/>
            <a:endParaRPr/>
          </a:p>
        </p:txBody>
      </p:sp>
      <p:sp>
        <p:nvSpPr>
          <p:cNvPr id="66" name="Shape 66"/>
          <p:cNvSpPr>
            <a:spLocks noGrp="1"/>
          </p:cNvSpPr>
          <p:nvPr>
            <p:ph type="body" sz="quarter" idx="1"/>
          </p:nvPr>
        </p:nvSpPr>
        <p:spPr>
          <a:prstGeom prst="rect">
            <a:avLst/>
          </a:prstGeom>
        </p:spPr>
        <p:txBody>
          <a:bodyPr/>
          <a:lstStyle>
            <a:lvl1pPr>
              <a:spcBef>
                <a:spcPts val="1000"/>
              </a:spcBef>
              <a:defRPr sz="2400">
                <a:solidFill>
                  <a:srgbClr val="262626"/>
                </a:solidFill>
                <a:latin typeface="Georgia"/>
                <a:ea typeface="Georgia"/>
                <a:cs typeface="Georgia"/>
                <a:sym typeface="Georgia"/>
              </a:defRPr>
            </a:lvl1pPr>
          </a:lstStyle>
          <a:p>
            <a:pPr lvl="0">
              <a:defRPr sz="1800">
                <a:solidFill>
                  <a:srgbClr val="000000"/>
                </a:solidFill>
              </a:defRPr>
            </a:pPr>
            <a:r>
              <a:rPr sz="2400">
                <a:solidFill>
                  <a:srgbClr val="262626"/>
                </a:solidFill>
              </a:rPr>
              <a:t>The protracted struggle over Karabakh must rank as Europe’s most dangerous and most forgotten conflict. It has now entered a new phase of intractability. It began in 1988 as a Soviet-era political dispute over the autonomy of one region, then escalated into a war between Armenia and Azerbaijan in 1991 and was halted, but not resolved, by an Armenian victory on the ground and a ceasefire in 1994.</a:t>
            </a:r>
          </a:p>
        </p:txBody>
      </p:sp>
    </p:spTree>
    <p:extLst>
      <p:ext uri="{BB962C8B-B14F-4D97-AF65-F5344CB8AC3E}">
        <p14:creationId xmlns:p14="http://schemas.microsoft.com/office/powerpoint/2010/main" val="22302862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hape 258"/>
          <p:cNvSpPr>
            <a:spLocks noGrp="1" noRot="1" noChangeAspect="1"/>
          </p:cNvSpPr>
          <p:nvPr>
            <p:ph type="sldImg"/>
          </p:nvPr>
        </p:nvSpPr>
        <p:spPr>
          <a:prstGeom prst="rect">
            <a:avLst/>
          </a:prstGeom>
        </p:spPr>
        <p:txBody>
          <a:bodyPr/>
          <a:lstStyle/>
          <a:p>
            <a:pPr lvl="0"/>
            <a:endParaRPr/>
          </a:p>
        </p:txBody>
      </p:sp>
      <p:sp>
        <p:nvSpPr>
          <p:cNvPr id="259" name="Shape 259"/>
          <p:cNvSpPr>
            <a:spLocks noGrp="1"/>
          </p:cNvSpPr>
          <p:nvPr>
            <p:ph type="body" sz="quarter" idx="1"/>
          </p:nvPr>
        </p:nvSpPr>
        <p:spPr>
          <a:prstGeom prst="rect">
            <a:avLst/>
          </a:prstGeom>
        </p:spPr>
        <p:txBody>
          <a:bodyPr/>
          <a:lstStyle>
            <a:lvl1pPr algn="just">
              <a:defRPr>
                <a:solidFill>
                  <a:srgbClr val="343434"/>
                </a:solidFill>
                <a:latin typeface="+mn-lt"/>
                <a:ea typeface="+mn-ea"/>
                <a:cs typeface="+mn-cs"/>
                <a:sym typeface="Chalkboard"/>
              </a:defRPr>
            </a:lvl1pPr>
          </a:lstStyle>
          <a:p>
            <a:pPr lvl="0">
              <a:defRPr>
                <a:solidFill>
                  <a:srgbClr val="000000"/>
                </a:solidFill>
              </a:defRPr>
            </a:pPr>
            <a:r>
              <a:rPr>
                <a:solidFill>
                  <a:srgbClr val="343434"/>
                </a:solidFill>
              </a:rPr>
              <a:t>On the ground that this implies recognition of Georgian sovereignty over Abkhazia.</a:t>
            </a:r>
          </a:p>
        </p:txBody>
      </p:sp>
    </p:spTree>
    <p:extLst>
      <p:ext uri="{BB962C8B-B14F-4D97-AF65-F5344CB8AC3E}">
        <p14:creationId xmlns:p14="http://schemas.microsoft.com/office/powerpoint/2010/main" val="2572247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Shape 316"/>
          <p:cNvSpPr>
            <a:spLocks noGrp="1" noRot="1" noChangeAspect="1"/>
          </p:cNvSpPr>
          <p:nvPr>
            <p:ph type="sldImg"/>
          </p:nvPr>
        </p:nvSpPr>
        <p:spPr>
          <a:prstGeom prst="rect">
            <a:avLst/>
          </a:prstGeom>
        </p:spPr>
        <p:txBody>
          <a:bodyPr/>
          <a:lstStyle/>
          <a:p>
            <a:pPr lvl="0"/>
            <a:endParaRPr/>
          </a:p>
        </p:txBody>
      </p:sp>
      <p:sp>
        <p:nvSpPr>
          <p:cNvPr id="317" name="Shape 317"/>
          <p:cNvSpPr>
            <a:spLocks noGrp="1"/>
          </p:cNvSpPr>
          <p:nvPr>
            <p:ph type="body" sz="quarter" idx="1"/>
          </p:nvPr>
        </p:nvSpPr>
        <p:spPr>
          <a:prstGeom prst="rect">
            <a:avLst/>
          </a:prstGeom>
        </p:spPr>
        <p:txBody>
          <a:bodyPr/>
          <a:lstStyle>
            <a:lvl1pPr algn="just">
              <a:spcBef>
                <a:spcPts val="500"/>
              </a:spcBef>
              <a:defRPr>
                <a:solidFill>
                  <a:srgbClr val="1A1A1A"/>
                </a:solidFill>
                <a:latin typeface="+mn-lt"/>
                <a:ea typeface="+mn-ea"/>
                <a:cs typeface="+mn-cs"/>
                <a:sym typeface="Chalkboard"/>
              </a:defRPr>
            </a:lvl1pPr>
          </a:lstStyle>
          <a:p>
            <a:pPr lvl="0">
              <a:defRPr>
                <a:solidFill>
                  <a:srgbClr val="000000"/>
                </a:solidFill>
              </a:defRPr>
            </a:pPr>
            <a:r>
              <a:rPr>
                <a:solidFill>
                  <a:srgbClr val="1A1A1A"/>
                </a:solidFill>
              </a:rPr>
              <a:t>This attitude needs to be overcome at first place</a:t>
            </a:r>
          </a:p>
        </p:txBody>
      </p:sp>
    </p:spTree>
    <p:extLst>
      <p:ext uri="{BB962C8B-B14F-4D97-AF65-F5344CB8AC3E}">
        <p14:creationId xmlns:p14="http://schemas.microsoft.com/office/powerpoint/2010/main" val="2810721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noRot="1" noChangeAspect="1"/>
          </p:cNvSpPr>
          <p:nvPr>
            <p:ph type="sldImg"/>
          </p:nvPr>
        </p:nvSpPr>
        <p:spPr>
          <a:prstGeom prst="rect">
            <a:avLst/>
          </a:prstGeom>
        </p:spPr>
        <p:txBody>
          <a:bodyPr/>
          <a:lstStyle/>
          <a:p>
            <a:pPr lvl="0"/>
            <a:endParaRPr/>
          </a:p>
        </p:txBody>
      </p:sp>
      <p:sp>
        <p:nvSpPr>
          <p:cNvPr id="75" name="Shape 75"/>
          <p:cNvSpPr>
            <a:spLocks noGrp="1"/>
          </p:cNvSpPr>
          <p:nvPr>
            <p:ph type="body" sz="quarter" idx="1"/>
          </p:nvPr>
        </p:nvSpPr>
        <p:spPr>
          <a:prstGeom prst="rect">
            <a:avLst/>
          </a:prstGeom>
        </p:spPr>
        <p:txBody>
          <a:bodyPr/>
          <a:lstStyle>
            <a:lvl1pPr algn="just">
              <a:defRPr sz="2400">
                <a:solidFill>
                  <a:srgbClr val="1A1A1A"/>
                </a:solidFill>
                <a:latin typeface="+mn-lt"/>
                <a:ea typeface="+mn-ea"/>
                <a:cs typeface="+mn-cs"/>
                <a:sym typeface="Chalkboard"/>
              </a:defRPr>
            </a:lvl1pPr>
          </a:lstStyle>
          <a:p>
            <a:pPr lvl="0">
              <a:defRPr sz="1800">
                <a:solidFill>
                  <a:srgbClr val="000000"/>
                </a:solidFill>
              </a:defRPr>
            </a:pPr>
            <a:r>
              <a:rPr sz="2400">
                <a:solidFill>
                  <a:srgbClr val="1A1A1A"/>
                </a:solidFill>
              </a:rPr>
              <a:t>Mediated by the OSCE Minsk group on the region's disputed status.</a:t>
            </a:r>
          </a:p>
        </p:txBody>
      </p:sp>
    </p:spTree>
    <p:extLst>
      <p:ext uri="{BB962C8B-B14F-4D97-AF65-F5344CB8AC3E}">
        <p14:creationId xmlns:p14="http://schemas.microsoft.com/office/powerpoint/2010/main" val="4184574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a:spLocks noGrp="1" noRot="1" noChangeAspect="1"/>
          </p:cNvSpPr>
          <p:nvPr>
            <p:ph type="sldImg"/>
          </p:nvPr>
        </p:nvSpPr>
        <p:spPr>
          <a:prstGeom prst="rect">
            <a:avLst/>
          </a:prstGeom>
        </p:spPr>
        <p:txBody>
          <a:bodyPr/>
          <a:lstStyle/>
          <a:p>
            <a:pPr lvl="0"/>
            <a:endParaRPr/>
          </a:p>
        </p:txBody>
      </p:sp>
      <p:sp>
        <p:nvSpPr>
          <p:cNvPr id="81" name="Shape 81"/>
          <p:cNvSpPr>
            <a:spLocks noGrp="1"/>
          </p:cNvSpPr>
          <p:nvPr>
            <p:ph type="body" sz="quarter" idx="1"/>
          </p:nvPr>
        </p:nvSpPr>
        <p:spPr>
          <a:prstGeom prst="rect">
            <a:avLst/>
          </a:prstGeom>
        </p:spPr>
        <p:txBody>
          <a:bodyPr/>
          <a:lstStyle>
            <a:lvl1pPr>
              <a:spcBef>
                <a:spcPts val="1000"/>
              </a:spcBef>
              <a:defRPr sz="2400">
                <a:solidFill>
                  <a:srgbClr val="262626"/>
                </a:solidFill>
                <a:latin typeface="Georgia"/>
                <a:ea typeface="Georgia"/>
                <a:cs typeface="Georgia"/>
                <a:sym typeface="Georgia"/>
              </a:defRPr>
            </a:lvl1pPr>
          </a:lstStyle>
          <a:p>
            <a:pPr lvl="0">
              <a:defRPr sz="1800">
                <a:solidFill>
                  <a:srgbClr val="000000"/>
                </a:solidFill>
              </a:defRPr>
            </a:pPr>
            <a:r>
              <a:rPr sz="2400">
                <a:solidFill>
                  <a:srgbClr val="262626"/>
                </a:solidFill>
              </a:rPr>
              <a:t>In retrospect the most auspicious moment for untying the knot was probably 1997-8, when it was still recognizably a post-conflict situation, President Heidar Aliev had unquestioned authority in Azerbaijan and Armenian President Levon Ter-Petrosian was supporting a deal. Unfortunately, most of Ter-Petrosian’s inner circle (led by Karabakh Armenians) mutinied and not only sabotaged the peace plan but deposed Ter-Petrosian as well.</a:t>
            </a:r>
          </a:p>
        </p:txBody>
      </p:sp>
    </p:spTree>
    <p:extLst>
      <p:ext uri="{BB962C8B-B14F-4D97-AF65-F5344CB8AC3E}">
        <p14:creationId xmlns:p14="http://schemas.microsoft.com/office/powerpoint/2010/main" val="329501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noRot="1" noChangeAspect="1"/>
          </p:cNvSpPr>
          <p:nvPr>
            <p:ph type="sldImg"/>
          </p:nvPr>
        </p:nvSpPr>
        <p:spPr>
          <a:prstGeom prst="rect">
            <a:avLst/>
          </a:prstGeom>
        </p:spPr>
        <p:txBody>
          <a:bodyPr/>
          <a:lstStyle/>
          <a:p>
            <a:pPr lvl="0"/>
            <a:endParaRPr/>
          </a:p>
        </p:txBody>
      </p:sp>
      <p:sp>
        <p:nvSpPr>
          <p:cNvPr id="87" name="Shape 87"/>
          <p:cNvSpPr>
            <a:spLocks noGrp="1"/>
          </p:cNvSpPr>
          <p:nvPr>
            <p:ph type="body" sz="quarter" idx="1"/>
          </p:nvPr>
        </p:nvSpPr>
        <p:spPr>
          <a:prstGeom prst="rect">
            <a:avLst/>
          </a:prstGeom>
        </p:spPr>
        <p:txBody>
          <a:bodyPr/>
          <a:lstStyle>
            <a:lvl1pPr>
              <a:spcBef>
                <a:spcPts val="1000"/>
              </a:spcBef>
              <a:defRPr sz="2400">
                <a:solidFill>
                  <a:srgbClr val="262626"/>
                </a:solidFill>
                <a:latin typeface="Georgia"/>
                <a:ea typeface="Georgia"/>
                <a:cs typeface="Georgia"/>
                <a:sym typeface="Georgia"/>
              </a:defRPr>
            </a:lvl1pPr>
          </a:lstStyle>
          <a:p>
            <a:pPr lvl="0">
              <a:defRPr sz="1800">
                <a:solidFill>
                  <a:srgbClr val="000000"/>
                </a:solidFill>
              </a:defRPr>
            </a:pPr>
            <a:r>
              <a:rPr sz="2400">
                <a:solidFill>
                  <a:srgbClr val="262626"/>
                </a:solidFill>
              </a:rPr>
              <a:t>Grim “no peace, no war” dynamic of the past nineteen years is basically the same</a:t>
            </a:r>
          </a:p>
        </p:txBody>
      </p:sp>
    </p:spTree>
    <p:extLst>
      <p:ext uri="{BB962C8B-B14F-4D97-AF65-F5344CB8AC3E}">
        <p14:creationId xmlns:p14="http://schemas.microsoft.com/office/powerpoint/2010/main" val="4145814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noRot="1" noChangeAspect="1"/>
          </p:cNvSpPr>
          <p:nvPr>
            <p:ph type="sldImg"/>
          </p:nvPr>
        </p:nvSpPr>
        <p:spPr>
          <a:prstGeom prst="rect">
            <a:avLst/>
          </a:prstGeom>
        </p:spPr>
        <p:txBody>
          <a:bodyPr/>
          <a:lstStyle/>
          <a:p>
            <a:pPr lvl="0"/>
            <a:endParaRPr/>
          </a:p>
        </p:txBody>
      </p:sp>
      <p:sp>
        <p:nvSpPr>
          <p:cNvPr id="93" name="Shape 93"/>
          <p:cNvSpPr>
            <a:spLocks noGrp="1"/>
          </p:cNvSpPr>
          <p:nvPr>
            <p:ph type="body" sz="quarter" idx="1"/>
          </p:nvPr>
        </p:nvSpPr>
        <p:spPr>
          <a:prstGeom prst="rect">
            <a:avLst/>
          </a:prstGeom>
        </p:spPr>
        <p:txBody>
          <a:bodyPr/>
          <a:lstStyle>
            <a:lvl1pPr>
              <a:spcBef>
                <a:spcPts val="1700"/>
              </a:spcBef>
              <a:defRPr sz="2400">
                <a:solidFill>
                  <a:srgbClr val="262626"/>
                </a:solidFill>
                <a:latin typeface="Georgia"/>
                <a:ea typeface="Georgia"/>
                <a:cs typeface="Georgia"/>
                <a:sym typeface="Georgia"/>
              </a:defRPr>
            </a:lvl1pPr>
          </a:lstStyle>
          <a:p>
            <a:pPr lvl="0">
              <a:defRPr sz="1800">
                <a:solidFill>
                  <a:srgbClr val="000000"/>
                </a:solidFill>
              </a:defRPr>
            </a:pPr>
            <a:r>
              <a:rPr sz="2400">
                <a:solidFill>
                  <a:srgbClr val="262626"/>
                </a:solidFill>
              </a:rPr>
              <a:t>One of these factors is the issue of the seven Azerbaijani “occupied territories” around Nagorny Karabakh. The dispute began in 1988 in the late Soviet era as a quarrel solely over the status of the autonomous region of the Armenian-majority Nagorny Karabakh Autonomous Region. When the dispute turned into a full-scale war, the Armenians captured, in part or whole, seven Azerbaijani regions outside Karabakh. They were ordinary regions of Azerbaijan that just had the misfortune to be strategically important geography in the battle over Karabakh. </a:t>
            </a:r>
          </a:p>
        </p:txBody>
      </p:sp>
    </p:spTree>
    <p:extLst>
      <p:ext uri="{BB962C8B-B14F-4D97-AF65-F5344CB8AC3E}">
        <p14:creationId xmlns:p14="http://schemas.microsoft.com/office/powerpoint/2010/main" val="3581761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noRot="1" noChangeAspect="1"/>
          </p:cNvSpPr>
          <p:nvPr>
            <p:ph type="sldImg"/>
          </p:nvPr>
        </p:nvSpPr>
        <p:spPr>
          <a:prstGeom prst="rect">
            <a:avLst/>
          </a:prstGeom>
        </p:spPr>
        <p:txBody>
          <a:bodyPr/>
          <a:lstStyle/>
          <a:p>
            <a:pPr lvl="0"/>
            <a:endParaRPr/>
          </a:p>
        </p:txBody>
      </p:sp>
      <p:sp>
        <p:nvSpPr>
          <p:cNvPr id="99" name="Shape 99"/>
          <p:cNvSpPr>
            <a:spLocks noGrp="1"/>
          </p:cNvSpPr>
          <p:nvPr>
            <p:ph type="body" sz="quarter" idx="1"/>
          </p:nvPr>
        </p:nvSpPr>
        <p:spPr>
          <a:prstGeom prst="rect">
            <a:avLst/>
          </a:prstGeom>
        </p:spPr>
        <p:txBody>
          <a:bodyPr/>
          <a:lstStyle/>
          <a:p>
            <a:pPr lvl="0">
              <a:spcBef>
                <a:spcPts val="1200"/>
              </a:spcBef>
            </a:pPr>
            <a:r>
              <a:rPr sz="2400">
                <a:latin typeface="Georgia"/>
                <a:ea typeface="Georgia"/>
                <a:cs typeface="Georgia"/>
                <a:sym typeface="Georgia"/>
              </a:rPr>
              <a:t>The AZ government has spent more than $4 billion a year on the military—more than the entire Armenian state budget. Azerbaijan was deeply humiliated by its battlefield setbacks in 1992-1994. After Armenian forces cleared almost all of Nagorno-Karabakh, they occupied portions or all of seven adjacent Azerbaijani districts as a buffer zone. </a:t>
            </a:r>
            <a:r>
              <a:rPr sz="2400">
                <a:solidFill>
                  <a:srgbClr val="262626"/>
                </a:solidFill>
                <a:latin typeface="Georgia"/>
                <a:ea typeface="Georgia"/>
                <a:cs typeface="Georgia"/>
                <a:sym typeface="Georgia"/>
              </a:rPr>
              <a:t>They constitute twice as much territory as Nagorny Karabakh and were home to around 550,000 Azerbaijanis, compared to just 40,000 in Karabakh itself. (All of the Azerbaijanis from these territories are now displaced refugees).   </a:t>
            </a:r>
            <a:endParaRPr sz="2400">
              <a:latin typeface="Times New Roman"/>
              <a:ea typeface="Times New Roman"/>
              <a:cs typeface="Times New Roman"/>
              <a:sym typeface="Times New Roman"/>
            </a:endParaRPr>
          </a:p>
        </p:txBody>
      </p:sp>
    </p:spTree>
    <p:extLst>
      <p:ext uri="{BB962C8B-B14F-4D97-AF65-F5344CB8AC3E}">
        <p14:creationId xmlns:p14="http://schemas.microsoft.com/office/powerpoint/2010/main" val="3278395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noRot="1" noChangeAspect="1"/>
          </p:cNvSpPr>
          <p:nvPr>
            <p:ph type="sldImg"/>
          </p:nvPr>
        </p:nvSpPr>
        <p:spPr>
          <a:prstGeom prst="rect">
            <a:avLst/>
          </a:prstGeom>
        </p:spPr>
        <p:txBody>
          <a:bodyPr/>
          <a:lstStyle/>
          <a:p>
            <a:pPr lvl="0"/>
            <a:endParaRPr/>
          </a:p>
        </p:txBody>
      </p:sp>
      <p:sp>
        <p:nvSpPr>
          <p:cNvPr id="105" name="Shape 105"/>
          <p:cNvSpPr>
            <a:spLocks noGrp="1"/>
          </p:cNvSpPr>
          <p:nvPr>
            <p:ph type="body" sz="quarter" idx="1"/>
          </p:nvPr>
        </p:nvSpPr>
        <p:spPr>
          <a:prstGeom prst="rect">
            <a:avLst/>
          </a:prstGeom>
        </p:spPr>
        <p:txBody>
          <a:bodyPr/>
          <a:lstStyle>
            <a:lvl1pPr>
              <a:spcBef>
                <a:spcPts val="1700"/>
              </a:spcBef>
              <a:defRPr sz="2400">
                <a:solidFill>
                  <a:srgbClr val="262626"/>
                </a:solidFill>
                <a:latin typeface="Georgia"/>
                <a:ea typeface="Georgia"/>
                <a:cs typeface="Georgia"/>
                <a:sym typeface="Georgia"/>
              </a:defRPr>
            </a:lvl1pPr>
          </a:lstStyle>
          <a:p>
            <a:pPr lvl="0">
              <a:defRPr sz="1800">
                <a:solidFill>
                  <a:srgbClr val="000000"/>
                </a:solidFill>
              </a:defRPr>
            </a:pPr>
            <a:r>
              <a:rPr sz="2400">
                <a:solidFill>
                  <a:srgbClr val="262626"/>
                </a:solidFill>
              </a:rPr>
              <a:t>Armenian public now calls these seven districts not “occupied” but “liberated” territories.  There are no longer sign-posts to tell you where one begins and the other ends. The Armenians argue that “possession is nine tenths of the law” and that the Azerbaijani boom is a flash in the pan which is already dissipating. But the numbers are real. And, perhaps even more important, Azerbaijan’s new perception of its status is real.</a:t>
            </a:r>
          </a:p>
        </p:txBody>
      </p:sp>
    </p:spTree>
    <p:extLst>
      <p:ext uri="{BB962C8B-B14F-4D97-AF65-F5344CB8AC3E}">
        <p14:creationId xmlns:p14="http://schemas.microsoft.com/office/powerpoint/2010/main" val="291025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noRot="1" noChangeAspect="1"/>
          </p:cNvSpPr>
          <p:nvPr>
            <p:ph type="sldImg"/>
          </p:nvPr>
        </p:nvSpPr>
        <p:spPr>
          <a:prstGeom prst="rect">
            <a:avLst/>
          </a:prstGeom>
        </p:spPr>
        <p:txBody>
          <a:bodyPr/>
          <a:lstStyle/>
          <a:p>
            <a:pPr lvl="0"/>
            <a:endParaRPr/>
          </a:p>
        </p:txBody>
      </p:sp>
      <p:sp>
        <p:nvSpPr>
          <p:cNvPr id="111" name="Shape 111"/>
          <p:cNvSpPr>
            <a:spLocks noGrp="1"/>
          </p:cNvSpPr>
          <p:nvPr>
            <p:ph type="body" sz="quarter" idx="1"/>
          </p:nvPr>
        </p:nvSpPr>
        <p:spPr>
          <a:prstGeom prst="rect">
            <a:avLst/>
          </a:prstGeom>
        </p:spPr>
        <p:txBody>
          <a:bodyPr/>
          <a:lstStyle>
            <a:lvl1pPr>
              <a:spcBef>
                <a:spcPts val="1700"/>
              </a:spcBef>
              <a:defRPr sz="2400">
                <a:solidFill>
                  <a:srgbClr val="262626"/>
                </a:solidFill>
                <a:latin typeface="Georgia"/>
                <a:ea typeface="Georgia"/>
                <a:cs typeface="Georgia"/>
                <a:sym typeface="Georgia"/>
              </a:defRPr>
            </a:lvl1pPr>
          </a:lstStyle>
          <a:p>
            <a:pPr lvl="0">
              <a:defRPr sz="1800">
                <a:solidFill>
                  <a:srgbClr val="000000"/>
                </a:solidFill>
              </a:defRPr>
            </a:pPr>
            <a:r>
              <a:rPr sz="2400">
                <a:solidFill>
                  <a:srgbClr val="262626"/>
                </a:solidFill>
              </a:rPr>
              <a:t>The Armenians have rebuilt the old airport in Nagorny Karabakh, which will enable them to connect Yerevan and Karabakh by airplane. Although, there is currently communication by road and helicopter, the Azerbaijani side declared that this was a “red-line issue” in contravention of the Chicago Convention.  Both sides have boxed themselves in on the airplane issue. The Armenians have a newly refurbished airport and seem determined to use it, even if this provokes a military response. One possibility is that they might use some kind of incident—perhaps a “medical emergency” in Karabakh—to launch an inaugural flight from Yerevan to their new airport. The Azerbaijani government has backed down from an initial threat to shoot down an airplane, but will feel compelled before its public to make a response to an Armenian flight. They might decide to fire a missile at the air-strip in the middle of the night or launch mortars across the Line of Contact. In short, it could get very dangerous very quickly – and also expose how limited are the international instruments of response.</a:t>
            </a:r>
          </a:p>
        </p:txBody>
      </p:sp>
    </p:spTree>
    <p:extLst>
      <p:ext uri="{BB962C8B-B14F-4D97-AF65-F5344CB8AC3E}">
        <p14:creationId xmlns:p14="http://schemas.microsoft.com/office/powerpoint/2010/main" val="3396181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58613" y="1950720"/>
            <a:ext cx="11166788" cy="2600960"/>
          </a:xfrm>
          <a:ln>
            <a:noFill/>
          </a:ln>
        </p:spPr>
        <p:txBody>
          <a:bodyPr vert="horz" tIns="0" rIns="26009"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80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cs-CZ" smtClean="0"/>
              <a:t>Kliknutím lze upravit styl.</a:t>
            </a:r>
            <a:endParaRPr kumimoji="0" lang="en-US"/>
          </a:p>
        </p:txBody>
      </p:sp>
      <p:sp>
        <p:nvSpPr>
          <p:cNvPr id="17" name="Subtitle 16"/>
          <p:cNvSpPr>
            <a:spLocks noGrp="1"/>
          </p:cNvSpPr>
          <p:nvPr>
            <p:ph type="subTitle" idx="1"/>
          </p:nvPr>
        </p:nvSpPr>
        <p:spPr>
          <a:xfrm>
            <a:off x="758613" y="4591695"/>
            <a:ext cx="11171123" cy="2492587"/>
          </a:xfrm>
        </p:spPr>
        <p:txBody>
          <a:bodyPr lIns="0" rIns="26009"/>
          <a:lstStyle>
            <a:lvl1pPr marL="0" marR="65023" indent="0" algn="r">
              <a:buNone/>
              <a:defRPr>
                <a:solidFill>
                  <a:schemeClr val="tx1"/>
                </a:solidFill>
              </a:defRPr>
            </a:lvl1pPr>
            <a:lvl2pPr marL="650230" indent="0" algn="ctr">
              <a:buNone/>
            </a:lvl2pPr>
            <a:lvl3pPr marL="1300460" indent="0" algn="ctr">
              <a:buNone/>
            </a:lvl3pPr>
            <a:lvl4pPr marL="1950690" indent="0" algn="ctr">
              <a:buNone/>
            </a:lvl4pPr>
            <a:lvl5pPr marL="2600919" indent="0" algn="ctr">
              <a:buNone/>
            </a:lvl5pPr>
            <a:lvl6pPr marL="3251149" indent="0" algn="ctr">
              <a:buNone/>
            </a:lvl6pPr>
            <a:lvl7pPr marL="3901379" indent="0" algn="ctr">
              <a:buNone/>
            </a:lvl7pPr>
            <a:lvl8pPr marL="4551609" indent="0" algn="ctr">
              <a:buNone/>
            </a:lvl8pPr>
            <a:lvl9pPr marL="5201839" indent="0" algn="ctr">
              <a:buNone/>
            </a:lvl9pPr>
          </a:lstStyle>
          <a:p>
            <a:r>
              <a:rPr kumimoji="0" lang="cs-CZ" smtClean="0"/>
              <a:t>Kliknutím lze upravit styl předlohy.</a:t>
            </a:r>
            <a:endParaRPr kumimoji="0" lang="en-US"/>
          </a:p>
        </p:txBody>
      </p:sp>
      <p:sp>
        <p:nvSpPr>
          <p:cNvPr id="30" name="Date Placeholder 29"/>
          <p:cNvSpPr>
            <a:spLocks noGrp="1"/>
          </p:cNvSpPr>
          <p:nvPr>
            <p:ph type="dt" sz="half" idx="10"/>
          </p:nvPr>
        </p:nvSpPr>
        <p:spPr/>
        <p:txBody>
          <a:bodyPr/>
          <a:lstStyle/>
          <a:p>
            <a:r>
              <a:rPr lang="cs-CZ" smtClean="0"/>
              <a:t>October 2, 2015</a:t>
            </a:r>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pPr lvl="0"/>
            <a:fld id="{86CB4B4D-7CA3-9044-876B-883B54F8677D}" type="slidenum">
              <a:rPr lang="cs-CZ" smtClean="0"/>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cs-CZ" smtClean="0"/>
              <a:t>Kliknutím lze upravit styl.</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Date Placeholder 3"/>
          <p:cNvSpPr>
            <a:spLocks noGrp="1"/>
          </p:cNvSpPr>
          <p:nvPr>
            <p:ph type="dt" sz="half" idx="10"/>
          </p:nvPr>
        </p:nvSpPr>
        <p:spPr/>
        <p:txBody>
          <a:bodyPr/>
          <a:lstStyle/>
          <a:p>
            <a:r>
              <a:rPr lang="cs-CZ" smtClean="0"/>
              <a:t>October 2, 2015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fld id="{86CB4B4D-7CA3-9044-876B-883B54F8677D}"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1300482"/>
            <a:ext cx="2926080" cy="7412285"/>
          </a:xfrm>
        </p:spPr>
        <p:txBody>
          <a:bodyPr vert="eaVert"/>
          <a:lstStyle/>
          <a:p>
            <a:r>
              <a:rPr kumimoji="0" lang="cs-CZ" smtClean="0"/>
              <a:t>Kliknutím lze upravit styl.</a:t>
            </a:r>
            <a:endParaRPr kumimoji="0" lang="en-US"/>
          </a:p>
        </p:txBody>
      </p:sp>
      <p:sp>
        <p:nvSpPr>
          <p:cNvPr id="3" name="Vertical Text Placeholder 2"/>
          <p:cNvSpPr>
            <a:spLocks noGrp="1"/>
          </p:cNvSpPr>
          <p:nvPr>
            <p:ph type="body" orient="vert" idx="1"/>
          </p:nvPr>
        </p:nvSpPr>
        <p:spPr>
          <a:xfrm>
            <a:off x="650240" y="1300482"/>
            <a:ext cx="8561493" cy="7412285"/>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Date Placeholder 3"/>
          <p:cNvSpPr>
            <a:spLocks noGrp="1"/>
          </p:cNvSpPr>
          <p:nvPr>
            <p:ph type="dt" sz="half" idx="10"/>
          </p:nvPr>
        </p:nvSpPr>
        <p:spPr/>
        <p:txBody>
          <a:bodyPr/>
          <a:lstStyle/>
          <a:p>
            <a:r>
              <a:rPr lang="cs-CZ" smtClean="0"/>
              <a:t>October 2, 2015</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fld id="{86CB4B4D-7CA3-9044-876B-883B54F8677D}" type="slidenum">
              <a:rPr lang="cs-CZ" smtClean="0"/>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18" name="Shape 18"/>
          <p:cNvSpPr>
            <a:spLocks noGrp="1"/>
          </p:cNvSpPr>
          <p:nvPr>
            <p:ph type="body" idx="1"/>
          </p:nvPr>
        </p:nvSpPr>
        <p:spPr>
          <a:xfrm>
            <a:off x="1270001" y="1066801"/>
            <a:ext cx="10464801" cy="7620001"/>
          </a:xfrm>
          <a:prstGeom prst="rect">
            <a:avLst/>
          </a:prstGeom>
        </p:spPr>
        <p:txBody>
          <a:bodyPr/>
          <a:lstStyle>
            <a:lvl1pPr>
              <a:spcBef>
                <a:spcPts val="6000"/>
              </a:spcBef>
              <a:buBlip>
                <a:blip r:embed="rId2"/>
              </a:buBlip>
            </a:lvl1pPr>
            <a:lvl2pPr>
              <a:spcBef>
                <a:spcPts val="6000"/>
              </a:spcBef>
              <a:buBlip>
                <a:blip r:embed="rId2"/>
              </a:buBlip>
            </a:lvl2pPr>
            <a:lvl3pPr>
              <a:spcBef>
                <a:spcPts val="6000"/>
              </a:spcBef>
              <a:buBlip>
                <a:blip r:embed="rId2"/>
              </a:buBlip>
            </a:lvl3pPr>
            <a:lvl4pPr>
              <a:spcBef>
                <a:spcPts val="6000"/>
              </a:spcBef>
              <a:buBlip>
                <a:blip r:embed="rId2"/>
              </a:buBlip>
            </a:lvl4pPr>
            <a:lvl5pPr>
              <a:spcBef>
                <a:spcPts val="6000"/>
              </a:spcBef>
              <a:buBlip>
                <a:blip r:embed="rId2"/>
              </a:buBlip>
            </a:lvl5pPr>
          </a:lstStyle>
          <a:p>
            <a:pPr lvl="0">
              <a:defRPr sz="1800">
                <a:solidFill>
                  <a:srgbClr val="000000"/>
                </a:solidFill>
              </a:defRPr>
            </a:pPr>
            <a:r>
              <a:rPr sz="3600">
                <a:solidFill>
                  <a:srgbClr val="FFFFFF"/>
                </a:solidFill>
              </a:rPr>
              <a:t>Body Level One</a:t>
            </a:r>
          </a:p>
          <a:p>
            <a:pPr lvl="1">
              <a:defRPr sz="1800">
                <a:solidFill>
                  <a:srgbClr val="000000"/>
                </a:solidFill>
              </a:defRPr>
            </a:pPr>
            <a:r>
              <a:rPr sz="3600">
                <a:solidFill>
                  <a:srgbClr val="FFFFFF"/>
                </a:solidFill>
              </a:rPr>
              <a:t>Body Level Two</a:t>
            </a:r>
          </a:p>
          <a:p>
            <a:pPr lvl="2">
              <a:defRPr sz="1800">
                <a:solidFill>
                  <a:srgbClr val="000000"/>
                </a:solidFill>
              </a:defRPr>
            </a:pPr>
            <a:r>
              <a:rPr sz="3600">
                <a:solidFill>
                  <a:srgbClr val="FFFFFF"/>
                </a:solidFill>
              </a:rPr>
              <a:t>Body Level Three</a:t>
            </a:r>
          </a:p>
          <a:p>
            <a:pPr lvl="3">
              <a:defRPr sz="1800">
                <a:solidFill>
                  <a:srgbClr val="000000"/>
                </a:solidFill>
              </a:defRPr>
            </a:pPr>
            <a:r>
              <a:rPr sz="3600">
                <a:solidFill>
                  <a:srgbClr val="FFFFFF"/>
                </a:solidFill>
              </a:rPr>
              <a:t>Body Level Four</a:t>
            </a:r>
          </a:p>
          <a:p>
            <a:pPr lvl="4">
              <a:defRPr sz="1800">
                <a:solidFill>
                  <a:srgbClr val="000000"/>
                </a:solidFill>
              </a:defRPr>
            </a:pPr>
            <a:r>
              <a:rPr sz="3600">
                <a:solidFill>
                  <a:srgbClr val="FFFFFF"/>
                </a:solidFill>
              </a:rPr>
              <a:t>Body Level Five</a:t>
            </a:r>
          </a:p>
        </p:txBody>
      </p:sp>
      <p:sp>
        <p:nvSpPr>
          <p:cNvPr id="19" name="Shape 1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1" name="Shape 2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cs-CZ" smtClean="0"/>
              <a:t>Kliknutím lze upravit styl.</a:t>
            </a:r>
            <a:endParaRPr kumimoji="0" lang="en-US"/>
          </a:p>
        </p:txBody>
      </p:sp>
      <p:sp>
        <p:nvSpPr>
          <p:cNvPr id="3" name="Content Placeholder 2"/>
          <p:cNvSpPr>
            <a:spLocks noGrp="1"/>
          </p:cNvSpPr>
          <p:nvPr>
            <p:ph idx="1"/>
          </p:nvPr>
        </p:nvSpPr>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Date Placeholder 3"/>
          <p:cNvSpPr>
            <a:spLocks noGrp="1"/>
          </p:cNvSpPr>
          <p:nvPr>
            <p:ph type="dt" sz="half" idx="10"/>
          </p:nvPr>
        </p:nvSpPr>
        <p:spPr/>
        <p:txBody>
          <a:bodyPr/>
          <a:lstStyle/>
          <a:p>
            <a:r>
              <a:rPr lang="cs-CZ" smtClean="0"/>
              <a:t>October 2, 2015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fld id="{86CB4B4D-7CA3-9044-876B-883B54F8677D}"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54278" y="1872691"/>
            <a:ext cx="11054080" cy="1937715"/>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80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cs-CZ" smtClean="0"/>
              <a:t>Kliknutím lze upravit styl.</a:t>
            </a:r>
            <a:endParaRPr kumimoji="0" lang="en-US"/>
          </a:p>
        </p:txBody>
      </p:sp>
      <p:sp>
        <p:nvSpPr>
          <p:cNvPr id="3" name="Text Placeholder 2"/>
          <p:cNvSpPr>
            <a:spLocks noGrp="1"/>
          </p:cNvSpPr>
          <p:nvPr>
            <p:ph type="body" idx="1"/>
          </p:nvPr>
        </p:nvSpPr>
        <p:spPr>
          <a:xfrm>
            <a:off x="754278" y="3846633"/>
            <a:ext cx="11054080" cy="2147146"/>
          </a:xfrm>
        </p:spPr>
        <p:txBody>
          <a:bodyPr lIns="65023" rIns="65023" anchor="t"/>
          <a:lstStyle>
            <a:lvl1pPr marL="0" indent="0">
              <a:buNone/>
              <a:defRPr sz="3100">
                <a:solidFill>
                  <a:schemeClr val="tx1"/>
                </a:solidFill>
              </a:defRPr>
            </a:lvl1pPr>
            <a:lvl2pPr>
              <a:buNone/>
              <a:defRPr sz="2600">
                <a:solidFill>
                  <a:schemeClr val="tx1">
                    <a:tint val="75000"/>
                  </a:schemeClr>
                </a:solidFill>
              </a:defRPr>
            </a:lvl2pPr>
            <a:lvl3pPr>
              <a:buNone/>
              <a:defRPr sz="2300">
                <a:solidFill>
                  <a:schemeClr val="tx1">
                    <a:tint val="75000"/>
                  </a:schemeClr>
                </a:solidFill>
              </a:defRPr>
            </a:lvl3pPr>
            <a:lvl4pPr>
              <a:buNone/>
              <a:defRPr sz="2000">
                <a:solidFill>
                  <a:schemeClr val="tx1">
                    <a:tint val="75000"/>
                  </a:schemeClr>
                </a:solidFill>
              </a:defRPr>
            </a:lvl4pPr>
            <a:lvl5pPr>
              <a:buNone/>
              <a:defRPr sz="2000">
                <a:solidFill>
                  <a:schemeClr val="tx1">
                    <a:tint val="75000"/>
                  </a:schemeClr>
                </a:solidFill>
              </a:defRPr>
            </a:lvl5pPr>
          </a:lstStyle>
          <a:p>
            <a:pPr lvl="0" eaLnBrk="1" latinLnBrk="0" hangingPunct="1"/>
            <a:r>
              <a:rPr kumimoji="0" lang="cs-CZ" smtClean="0"/>
              <a:t>Kliknutím lze upravit styly předlohy textu.</a:t>
            </a:r>
          </a:p>
        </p:txBody>
      </p:sp>
      <p:sp>
        <p:nvSpPr>
          <p:cNvPr id="4" name="Date Placeholder 3"/>
          <p:cNvSpPr>
            <a:spLocks noGrp="1"/>
          </p:cNvSpPr>
          <p:nvPr>
            <p:ph type="dt" sz="half" idx="10"/>
          </p:nvPr>
        </p:nvSpPr>
        <p:spPr/>
        <p:txBody>
          <a:bodyPr/>
          <a:lstStyle/>
          <a:p>
            <a:r>
              <a:rPr lang="cs-CZ" smtClean="0"/>
              <a:t>October 2, 2015</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fld id="{86CB4B4D-7CA3-9044-876B-883B54F8677D}" type="slidenum">
              <a:rPr lang="cs-CZ" smtClean="0"/>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650240" y="1001370"/>
            <a:ext cx="11704320" cy="1625600"/>
          </a:xfrm>
        </p:spPr>
        <p:txBody>
          <a:bodyPr/>
          <a:lstStyle/>
          <a:p>
            <a:r>
              <a:rPr kumimoji="0" lang="cs-CZ" smtClean="0"/>
              <a:t>Kliknutím lze upravit styl.</a:t>
            </a:r>
            <a:endParaRPr kumimoji="0" lang="en-US"/>
          </a:p>
        </p:txBody>
      </p:sp>
      <p:sp>
        <p:nvSpPr>
          <p:cNvPr id="3" name="Content Placeholder 2"/>
          <p:cNvSpPr>
            <a:spLocks noGrp="1"/>
          </p:cNvSpPr>
          <p:nvPr>
            <p:ph sz="half" idx="1"/>
          </p:nvPr>
        </p:nvSpPr>
        <p:spPr>
          <a:xfrm>
            <a:off x="650240" y="2730788"/>
            <a:ext cx="5743787" cy="6307328"/>
          </a:xfrm>
        </p:spPr>
        <p:txBody>
          <a:bodyPr/>
          <a:lstStyle>
            <a:lvl1pPr>
              <a:defRPr sz="3700"/>
            </a:lvl1pPr>
            <a:lvl2pPr>
              <a:defRPr sz="3400"/>
            </a:lvl2pPr>
            <a:lvl3pPr>
              <a:defRPr sz="2800"/>
            </a:lvl3pPr>
            <a:lvl4pPr>
              <a:defRPr sz="2600"/>
            </a:lvl4pPr>
            <a:lvl5pPr>
              <a:defRPr sz="26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Content Placeholder 3"/>
          <p:cNvSpPr>
            <a:spLocks noGrp="1"/>
          </p:cNvSpPr>
          <p:nvPr>
            <p:ph sz="half" idx="2"/>
          </p:nvPr>
        </p:nvSpPr>
        <p:spPr>
          <a:xfrm>
            <a:off x="6610773" y="2730788"/>
            <a:ext cx="5743787" cy="6307328"/>
          </a:xfrm>
        </p:spPr>
        <p:txBody>
          <a:bodyPr/>
          <a:lstStyle>
            <a:lvl1pPr>
              <a:defRPr sz="3700"/>
            </a:lvl1pPr>
            <a:lvl2pPr>
              <a:defRPr sz="3400"/>
            </a:lvl2pPr>
            <a:lvl3pPr>
              <a:defRPr sz="2800"/>
            </a:lvl3pPr>
            <a:lvl4pPr>
              <a:defRPr sz="2600"/>
            </a:lvl4pPr>
            <a:lvl5pPr>
              <a:defRPr sz="26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Date Placeholder 4"/>
          <p:cNvSpPr>
            <a:spLocks noGrp="1"/>
          </p:cNvSpPr>
          <p:nvPr>
            <p:ph type="dt" sz="half" idx="10"/>
          </p:nvPr>
        </p:nvSpPr>
        <p:spPr/>
        <p:txBody>
          <a:bodyPr/>
          <a:lstStyle/>
          <a:p>
            <a:r>
              <a:rPr lang="cs-CZ" smtClean="0"/>
              <a:t>October 2, 2015</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fld id="{86CB4B4D-7CA3-9044-876B-883B54F8677D}"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50240" y="1001370"/>
            <a:ext cx="11704320" cy="1625600"/>
          </a:xfrm>
        </p:spPr>
        <p:txBody>
          <a:bodyPr tIns="65023" anchor="b"/>
          <a:lstStyle>
            <a:lvl1pPr>
              <a:defRPr/>
            </a:lvl1pPr>
          </a:lstStyle>
          <a:p>
            <a:r>
              <a:rPr kumimoji="0" lang="cs-CZ" smtClean="0"/>
              <a:t>Kliknutím lze upravit styl.</a:t>
            </a:r>
            <a:endParaRPr kumimoji="0" lang="en-US"/>
          </a:p>
        </p:txBody>
      </p:sp>
      <p:sp>
        <p:nvSpPr>
          <p:cNvPr id="3" name="Text Placeholder 2"/>
          <p:cNvSpPr>
            <a:spLocks noGrp="1"/>
          </p:cNvSpPr>
          <p:nvPr>
            <p:ph type="body" idx="1"/>
          </p:nvPr>
        </p:nvSpPr>
        <p:spPr>
          <a:xfrm>
            <a:off x="650240" y="2638575"/>
            <a:ext cx="5746045" cy="937745"/>
          </a:xfrm>
        </p:spPr>
        <p:txBody>
          <a:bodyPr lIns="65023" tIns="0" rIns="65023" bIns="0" anchor="ctr">
            <a:noAutofit/>
          </a:bodyPr>
          <a:lstStyle>
            <a:lvl1pPr marL="0" indent="0">
              <a:buNone/>
              <a:defRPr sz="3400" b="1" cap="none" baseline="0">
                <a:solidFill>
                  <a:schemeClr val="tx2"/>
                </a:solidFill>
                <a:effectLst/>
              </a:defRPr>
            </a:lvl1pPr>
            <a:lvl2pPr>
              <a:buNone/>
              <a:defRPr sz="2800" b="1"/>
            </a:lvl2pPr>
            <a:lvl3pPr>
              <a:buNone/>
              <a:defRPr sz="2600" b="1"/>
            </a:lvl3pPr>
            <a:lvl4pPr>
              <a:buNone/>
              <a:defRPr sz="2300" b="1"/>
            </a:lvl4pPr>
            <a:lvl5pPr>
              <a:buNone/>
              <a:defRPr sz="2300" b="1"/>
            </a:lvl5pPr>
          </a:lstStyle>
          <a:p>
            <a:pPr lvl="0" eaLnBrk="1" latinLnBrk="0" hangingPunct="1"/>
            <a:r>
              <a:rPr kumimoji="0" lang="cs-CZ" smtClean="0"/>
              <a:t>Kliknutím lze upravit styly předlohy textu.</a:t>
            </a:r>
          </a:p>
        </p:txBody>
      </p:sp>
      <p:sp>
        <p:nvSpPr>
          <p:cNvPr id="4" name="Text Placeholder 3"/>
          <p:cNvSpPr>
            <a:spLocks noGrp="1"/>
          </p:cNvSpPr>
          <p:nvPr>
            <p:ph type="body" sz="half" idx="3"/>
          </p:nvPr>
        </p:nvSpPr>
        <p:spPr>
          <a:xfrm>
            <a:off x="6606259" y="2644989"/>
            <a:ext cx="5748302" cy="931332"/>
          </a:xfrm>
        </p:spPr>
        <p:txBody>
          <a:bodyPr lIns="65023" tIns="0" rIns="65023" bIns="0" anchor="ctr"/>
          <a:lstStyle>
            <a:lvl1pPr marL="0" indent="0">
              <a:buNone/>
              <a:defRPr sz="3400" b="1" cap="none" baseline="0">
                <a:solidFill>
                  <a:schemeClr val="tx2"/>
                </a:solidFill>
                <a:effectLst/>
              </a:defRPr>
            </a:lvl1pPr>
            <a:lvl2pPr>
              <a:buNone/>
              <a:defRPr sz="2800" b="1"/>
            </a:lvl2pPr>
            <a:lvl3pPr>
              <a:buNone/>
              <a:defRPr sz="2600" b="1"/>
            </a:lvl3pPr>
            <a:lvl4pPr>
              <a:buNone/>
              <a:defRPr sz="2300" b="1"/>
            </a:lvl4pPr>
            <a:lvl5pPr>
              <a:buNone/>
              <a:defRPr sz="2300" b="1"/>
            </a:lvl5pPr>
          </a:lstStyle>
          <a:p>
            <a:pPr lvl="0" eaLnBrk="1" latinLnBrk="0" hangingPunct="1"/>
            <a:r>
              <a:rPr kumimoji="0" lang="cs-CZ" smtClean="0"/>
              <a:t>Kliknutím lze upravit styly předlohy textu.</a:t>
            </a:r>
          </a:p>
        </p:txBody>
      </p:sp>
      <p:sp>
        <p:nvSpPr>
          <p:cNvPr id="5" name="Content Placeholder 4"/>
          <p:cNvSpPr>
            <a:spLocks noGrp="1"/>
          </p:cNvSpPr>
          <p:nvPr>
            <p:ph sz="quarter" idx="2"/>
          </p:nvPr>
        </p:nvSpPr>
        <p:spPr>
          <a:xfrm>
            <a:off x="650240" y="3576320"/>
            <a:ext cx="5746045" cy="5469468"/>
          </a:xfrm>
        </p:spPr>
        <p:txBody>
          <a:bodyPr tIns="0"/>
          <a:lstStyle>
            <a:lvl1pPr>
              <a:defRPr sz="3100"/>
            </a:lvl1pPr>
            <a:lvl2pPr>
              <a:defRPr sz="2800"/>
            </a:lvl2pPr>
            <a:lvl3pPr>
              <a:defRPr sz="2600"/>
            </a:lvl3pPr>
            <a:lvl4pPr>
              <a:defRPr sz="2300"/>
            </a:lvl4pPr>
            <a:lvl5pPr>
              <a:defRPr sz="23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Content Placeholder 5"/>
          <p:cNvSpPr>
            <a:spLocks noGrp="1"/>
          </p:cNvSpPr>
          <p:nvPr>
            <p:ph sz="quarter" idx="4"/>
          </p:nvPr>
        </p:nvSpPr>
        <p:spPr>
          <a:xfrm>
            <a:off x="6606259" y="3576320"/>
            <a:ext cx="5748302" cy="5469468"/>
          </a:xfrm>
        </p:spPr>
        <p:txBody>
          <a:bodyPr tIns="0"/>
          <a:lstStyle>
            <a:lvl1pPr>
              <a:defRPr sz="3100"/>
            </a:lvl1pPr>
            <a:lvl2pPr>
              <a:defRPr sz="2800"/>
            </a:lvl2pPr>
            <a:lvl3pPr>
              <a:defRPr sz="2600"/>
            </a:lvl3pPr>
            <a:lvl4pPr>
              <a:defRPr sz="2300"/>
            </a:lvl4pPr>
            <a:lvl5pPr>
              <a:defRPr sz="23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Date Placeholder 6"/>
          <p:cNvSpPr>
            <a:spLocks noGrp="1"/>
          </p:cNvSpPr>
          <p:nvPr>
            <p:ph type="dt" sz="half" idx="10"/>
          </p:nvPr>
        </p:nvSpPr>
        <p:spPr/>
        <p:txBody>
          <a:bodyPr/>
          <a:lstStyle/>
          <a:p>
            <a:r>
              <a:rPr lang="cs-CZ" smtClean="0"/>
              <a:t>October 2, 2015</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lvl="0"/>
            <a:fld id="{86CB4B4D-7CA3-9044-876B-883B54F8677D}"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a:xfrm>
            <a:off x="650240" y="1001370"/>
            <a:ext cx="11812693" cy="1625600"/>
          </a:xfrm>
        </p:spPr>
        <p:txBody>
          <a:bodyPr vert="horz" tIns="65023"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7100" b="0">
                <a:ln>
                  <a:noFill/>
                </a:ln>
                <a:solidFill>
                  <a:schemeClr val="tx2"/>
                </a:solidFill>
                <a:effectLst/>
                <a:latin typeface="+mj-lt"/>
                <a:ea typeface="+mj-ea"/>
                <a:cs typeface="+mj-cs"/>
              </a:defRPr>
            </a:lvl1pPr>
          </a:lstStyle>
          <a:p>
            <a:r>
              <a:rPr kumimoji="0" lang="cs-CZ" smtClean="0"/>
              <a:t>Kliknutím lze upravit styl.</a:t>
            </a:r>
            <a:endParaRPr kumimoji="0" lang="en-US"/>
          </a:p>
        </p:txBody>
      </p:sp>
      <p:sp>
        <p:nvSpPr>
          <p:cNvPr id="3" name="Date Placeholder 2"/>
          <p:cNvSpPr>
            <a:spLocks noGrp="1"/>
          </p:cNvSpPr>
          <p:nvPr>
            <p:ph type="dt" sz="half" idx="10"/>
          </p:nvPr>
        </p:nvSpPr>
        <p:spPr/>
        <p:txBody>
          <a:bodyPr/>
          <a:lstStyle/>
          <a:p>
            <a:r>
              <a:rPr lang="cs-CZ" smtClean="0"/>
              <a:t>October 2, 2015</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lvl="0"/>
            <a:fld id="{86CB4B4D-7CA3-9044-876B-883B54F8677D}"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cs-CZ" smtClean="0"/>
              <a:t>October 2, 2015</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lvl="0"/>
            <a:fld id="{86CB4B4D-7CA3-9044-876B-883B54F8677D}"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975360" y="731523"/>
            <a:ext cx="3901440" cy="1652693"/>
          </a:xfrm>
        </p:spPr>
        <p:txBody>
          <a:bodyPr lIns="0" anchor="b">
            <a:noAutofit/>
          </a:bodyPr>
          <a:lstStyle>
            <a:lvl1pPr algn="l" rtl="0">
              <a:spcBef>
                <a:spcPct val="0"/>
              </a:spcBef>
              <a:buNone/>
              <a:defRPr sz="3700" b="0">
                <a:ln>
                  <a:noFill/>
                </a:ln>
                <a:solidFill>
                  <a:schemeClr val="tx2"/>
                </a:solidFill>
                <a:effectLst/>
                <a:latin typeface="+mj-lt"/>
                <a:ea typeface="+mj-ea"/>
                <a:cs typeface="+mj-cs"/>
              </a:defRPr>
            </a:lvl1pPr>
          </a:lstStyle>
          <a:p>
            <a:r>
              <a:rPr kumimoji="0" lang="cs-CZ" smtClean="0"/>
              <a:t>Kliknutím lze upravit styl.</a:t>
            </a:r>
            <a:endParaRPr kumimoji="0" lang="en-US"/>
          </a:p>
        </p:txBody>
      </p:sp>
      <p:sp>
        <p:nvSpPr>
          <p:cNvPr id="3" name="Text Placeholder 2"/>
          <p:cNvSpPr>
            <a:spLocks noGrp="1"/>
          </p:cNvSpPr>
          <p:nvPr>
            <p:ph type="body" idx="2"/>
          </p:nvPr>
        </p:nvSpPr>
        <p:spPr>
          <a:xfrm>
            <a:off x="975360" y="2384213"/>
            <a:ext cx="3901440" cy="6502400"/>
          </a:xfrm>
        </p:spPr>
        <p:txBody>
          <a:bodyPr lIns="26009" rIns="26009"/>
          <a:lstStyle>
            <a:lvl1pPr marL="0" indent="0" algn="l">
              <a:buNone/>
              <a:defRPr sz="2000"/>
            </a:lvl1pPr>
            <a:lvl2pPr indent="0" algn="l">
              <a:buNone/>
              <a:defRPr sz="1700"/>
            </a:lvl2pPr>
            <a:lvl3pPr indent="0" algn="l">
              <a:buNone/>
              <a:defRPr sz="1400"/>
            </a:lvl3pPr>
            <a:lvl4pPr indent="0" algn="l">
              <a:buNone/>
              <a:defRPr sz="1300"/>
            </a:lvl4pPr>
            <a:lvl5pPr indent="0" algn="l">
              <a:buNone/>
              <a:defRPr sz="1300"/>
            </a:lvl5pPr>
          </a:lstStyle>
          <a:p>
            <a:pPr lvl="0" eaLnBrk="1" latinLnBrk="0" hangingPunct="1"/>
            <a:r>
              <a:rPr kumimoji="0" lang="cs-CZ" smtClean="0"/>
              <a:t>Kliknutím lze upravit styly předlohy textu.</a:t>
            </a:r>
          </a:p>
        </p:txBody>
      </p:sp>
      <p:sp>
        <p:nvSpPr>
          <p:cNvPr id="4" name="Content Placeholder 3"/>
          <p:cNvSpPr>
            <a:spLocks noGrp="1"/>
          </p:cNvSpPr>
          <p:nvPr>
            <p:ph sz="half" idx="1"/>
          </p:nvPr>
        </p:nvSpPr>
        <p:spPr>
          <a:xfrm>
            <a:off x="5084516" y="2384213"/>
            <a:ext cx="7270044" cy="6502400"/>
          </a:xfrm>
        </p:spPr>
        <p:txBody>
          <a:bodyPr tIns="0"/>
          <a:lstStyle>
            <a:lvl1pPr>
              <a:defRPr sz="4000"/>
            </a:lvl1pPr>
            <a:lvl2pPr>
              <a:defRPr sz="3700"/>
            </a:lvl2pPr>
            <a:lvl3pPr>
              <a:defRPr sz="3400"/>
            </a:lvl3pPr>
            <a:lvl4pPr>
              <a:defRPr sz="2800"/>
            </a:lvl4pPr>
            <a:lvl5pPr>
              <a:defRPr sz="26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Date Placeholder 4"/>
          <p:cNvSpPr>
            <a:spLocks noGrp="1"/>
          </p:cNvSpPr>
          <p:nvPr>
            <p:ph type="dt" sz="half" idx="10"/>
          </p:nvPr>
        </p:nvSpPr>
        <p:spPr/>
        <p:txBody>
          <a:bodyPr/>
          <a:lstStyle/>
          <a:p>
            <a:r>
              <a:rPr lang="cs-CZ" smtClean="0"/>
              <a:t>October 2, 2015</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fld id="{86CB4B4D-7CA3-9044-876B-883B54F8677D}"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Snip and Round Single Corner Rectangle 8"/>
          <p:cNvSpPr/>
          <p:nvPr/>
        </p:nvSpPr>
        <p:spPr>
          <a:xfrm rot="420000" flipV="1">
            <a:off x="4502404" y="1575932"/>
            <a:ext cx="7477760" cy="585216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130046" tIns="65023" rIns="130046" bIns="65023" rtlCol="0" anchor="ctr"/>
          <a:lstStyle/>
          <a:p>
            <a:pPr algn="ctr" eaLnBrk="1" latinLnBrk="0" hangingPunct="1"/>
            <a:endParaRPr kumimoji="0" lang="en-US"/>
          </a:p>
        </p:txBody>
      </p:sp>
      <p:sp>
        <p:nvSpPr>
          <p:cNvPr id="12" name="Right Triangle 11"/>
          <p:cNvSpPr/>
          <p:nvPr/>
        </p:nvSpPr>
        <p:spPr>
          <a:xfrm rot="420000" flipV="1">
            <a:off x="11383657" y="7622782"/>
            <a:ext cx="221082" cy="221082"/>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130046" tIns="65023" rIns="130046" bIns="65023" rtlCol="0" anchor="ctr"/>
          <a:lstStyle/>
          <a:p>
            <a:pPr algn="ctr" eaLnBrk="1" latinLnBrk="0" hangingPunct="1"/>
            <a:endParaRPr kumimoji="0" lang="en-US"/>
          </a:p>
        </p:txBody>
      </p:sp>
      <p:sp>
        <p:nvSpPr>
          <p:cNvPr id="2" name="Title 1"/>
          <p:cNvSpPr>
            <a:spLocks noGrp="1"/>
          </p:cNvSpPr>
          <p:nvPr>
            <p:ph type="title"/>
          </p:nvPr>
        </p:nvSpPr>
        <p:spPr>
          <a:xfrm>
            <a:off x="866986" y="1673950"/>
            <a:ext cx="3147162" cy="2250839"/>
          </a:xfrm>
        </p:spPr>
        <p:txBody>
          <a:bodyPr vert="horz" lIns="65023" tIns="65023" rIns="65023" bIns="65023" anchor="b"/>
          <a:lstStyle>
            <a:lvl1pPr algn="l">
              <a:buNone/>
              <a:defRPr sz="2800" b="1">
                <a:solidFill>
                  <a:schemeClr val="tx2"/>
                </a:solidFill>
              </a:defRPr>
            </a:lvl1pPr>
          </a:lstStyle>
          <a:p>
            <a:r>
              <a:rPr kumimoji="0" lang="cs-CZ" smtClean="0"/>
              <a:t>Kliknutím lze upravit styl.</a:t>
            </a:r>
            <a:endParaRPr kumimoji="0" lang="en-US"/>
          </a:p>
        </p:txBody>
      </p:sp>
      <p:sp>
        <p:nvSpPr>
          <p:cNvPr id="4" name="Text Placeholder 3"/>
          <p:cNvSpPr>
            <a:spLocks noGrp="1"/>
          </p:cNvSpPr>
          <p:nvPr>
            <p:ph type="body" sz="half" idx="2"/>
          </p:nvPr>
        </p:nvSpPr>
        <p:spPr>
          <a:xfrm>
            <a:off x="866987" y="4023161"/>
            <a:ext cx="3142827" cy="3099477"/>
          </a:xfrm>
        </p:spPr>
        <p:txBody>
          <a:bodyPr lIns="91032" rIns="65023" bIns="65023" anchor="t"/>
          <a:lstStyle>
            <a:lvl1pPr marL="0" indent="0" algn="l">
              <a:spcBef>
                <a:spcPts val="356"/>
              </a:spcBef>
              <a:buFontTx/>
              <a:buNone/>
              <a:defRPr sz="1800"/>
            </a:lvl1pPr>
            <a:lvl2pPr>
              <a:defRPr sz="1700"/>
            </a:lvl2pPr>
            <a:lvl3pPr>
              <a:defRPr sz="1400"/>
            </a:lvl3pPr>
            <a:lvl4pPr>
              <a:defRPr sz="1300"/>
            </a:lvl4pPr>
            <a:lvl5pPr>
              <a:defRPr sz="1300"/>
            </a:lvl5pPr>
          </a:lstStyle>
          <a:p>
            <a:pPr lvl="0" eaLnBrk="1" latinLnBrk="0" hangingPunct="1"/>
            <a:r>
              <a:rPr kumimoji="0" lang="cs-CZ" smtClean="0"/>
              <a:t>Kliknutím lze upravit styly předlohy textu.</a:t>
            </a:r>
          </a:p>
        </p:txBody>
      </p:sp>
      <p:sp>
        <p:nvSpPr>
          <p:cNvPr id="5" name="Date Placeholder 4"/>
          <p:cNvSpPr>
            <a:spLocks noGrp="1"/>
          </p:cNvSpPr>
          <p:nvPr>
            <p:ph type="dt" sz="half" idx="10"/>
          </p:nvPr>
        </p:nvSpPr>
        <p:spPr/>
        <p:txBody>
          <a:bodyPr/>
          <a:lstStyle/>
          <a:p>
            <a:r>
              <a:rPr lang="cs-CZ" smtClean="0"/>
              <a:t>October 2, 2015</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1487573" y="9040143"/>
            <a:ext cx="866987" cy="519289"/>
          </a:xfrm>
        </p:spPr>
        <p:txBody>
          <a:bodyPr/>
          <a:lstStyle/>
          <a:p>
            <a:pPr lvl="0"/>
            <a:fld id="{86CB4B4D-7CA3-9044-876B-883B54F8677D}" type="slidenum">
              <a:rPr lang="cs-CZ" smtClean="0"/>
              <a:t>‹#›</a:t>
            </a:fld>
            <a:endParaRPr lang="cs-CZ"/>
          </a:p>
        </p:txBody>
      </p:sp>
      <p:sp>
        <p:nvSpPr>
          <p:cNvPr id="3" name="Picture Placeholder 2"/>
          <p:cNvSpPr>
            <a:spLocks noGrp="1"/>
          </p:cNvSpPr>
          <p:nvPr>
            <p:ph type="pic" idx="1"/>
          </p:nvPr>
        </p:nvSpPr>
        <p:spPr>
          <a:xfrm rot="420000">
            <a:off x="4957572" y="1705980"/>
            <a:ext cx="6567424" cy="5592064"/>
          </a:xfrm>
          <a:prstGeom prst="rect">
            <a:avLst/>
          </a:prstGeom>
          <a:solidFill>
            <a:schemeClr val="bg2"/>
          </a:solidFill>
          <a:ln w="3000" cap="rnd">
            <a:solidFill>
              <a:srgbClr val="C0C0C0"/>
            </a:solidFill>
            <a:round/>
          </a:ln>
          <a:effectLst/>
        </p:spPr>
        <p:txBody>
          <a:bodyPr/>
          <a:lstStyle>
            <a:lvl1pPr marL="0" indent="0">
              <a:buNone/>
              <a:defRPr sz="4600"/>
            </a:lvl1pPr>
          </a:lstStyle>
          <a:p>
            <a:r>
              <a:rPr kumimoji="0" lang="cs-CZ" smtClean="0"/>
              <a:t>Kliknutím na ikonu přidáte obrázek.</a:t>
            </a:r>
            <a:endParaRPr kumimoji="0" lang="en-US" dirty="0"/>
          </a:p>
        </p:txBody>
      </p:sp>
      <p:sp>
        <p:nvSpPr>
          <p:cNvPr id="10" name="Freeform 9"/>
          <p:cNvSpPr>
            <a:spLocks/>
          </p:cNvSpPr>
          <p:nvPr/>
        </p:nvSpPr>
        <p:spPr bwMode="auto">
          <a:xfrm flipV="1">
            <a:off x="-13547" y="8272498"/>
            <a:ext cx="13031893" cy="1481102"/>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130046" tIns="65023" rIns="130046" bIns="65023"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6231467" y="8845974"/>
            <a:ext cx="6773333" cy="907627"/>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130046" tIns="65023" rIns="130046" bIns="65023"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3547" y="-10160"/>
            <a:ext cx="13031893" cy="1481102"/>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130046" tIns="65023" rIns="130046" bIns="65023"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6231467" y="-10160"/>
            <a:ext cx="6773333" cy="907627"/>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130046" tIns="65023" rIns="130046" bIns="65023"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50240" y="1001370"/>
            <a:ext cx="11704320" cy="1625600"/>
          </a:xfrm>
          <a:prstGeom prst="rect">
            <a:avLst/>
          </a:prstGeom>
        </p:spPr>
        <p:txBody>
          <a:bodyPr vert="horz" lIns="0" tIns="65023" rIns="0" bIns="0" anchor="b">
            <a:normAutofit/>
          </a:bodyPr>
          <a:lstStyle/>
          <a:p>
            <a:r>
              <a:rPr kumimoji="0" lang="cs-CZ" smtClean="0"/>
              <a:t>Kliknutím lze upravit styl.</a:t>
            </a:r>
            <a:endParaRPr kumimoji="0" lang="en-US"/>
          </a:p>
        </p:txBody>
      </p:sp>
      <p:sp>
        <p:nvSpPr>
          <p:cNvPr id="30" name="Text Placeholder 29"/>
          <p:cNvSpPr>
            <a:spLocks noGrp="1"/>
          </p:cNvSpPr>
          <p:nvPr>
            <p:ph type="body" idx="1"/>
          </p:nvPr>
        </p:nvSpPr>
        <p:spPr>
          <a:xfrm>
            <a:off x="650240" y="2752683"/>
            <a:ext cx="11704320" cy="6242304"/>
          </a:xfrm>
          <a:prstGeom prst="rect">
            <a:avLst/>
          </a:prstGeom>
        </p:spPr>
        <p:txBody>
          <a:bodyPr vert="horz" lIns="130046" tIns="65023" rIns="130046" bIns="65023">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0" name="Date Placeholder 9"/>
          <p:cNvSpPr>
            <a:spLocks noGrp="1"/>
          </p:cNvSpPr>
          <p:nvPr>
            <p:ph type="dt" sz="half" idx="2"/>
          </p:nvPr>
        </p:nvSpPr>
        <p:spPr>
          <a:xfrm>
            <a:off x="650240" y="9040143"/>
            <a:ext cx="3034453" cy="519289"/>
          </a:xfrm>
          <a:prstGeom prst="rect">
            <a:avLst/>
          </a:prstGeom>
        </p:spPr>
        <p:txBody>
          <a:bodyPr vert="horz" lIns="0" tIns="0" rIns="0" bIns="0" anchor="b"/>
          <a:lstStyle>
            <a:lvl1pPr algn="l" eaLnBrk="1" latinLnBrk="0" hangingPunct="1">
              <a:defRPr kumimoji="0" sz="1700">
                <a:solidFill>
                  <a:schemeClr val="tx2">
                    <a:shade val="90000"/>
                  </a:schemeClr>
                </a:solidFill>
              </a:defRPr>
            </a:lvl1pPr>
          </a:lstStyle>
          <a:p>
            <a:r>
              <a:rPr lang="cs-CZ" smtClean="0"/>
              <a:t>October 2, 2015</a:t>
            </a:r>
            <a:endParaRPr lang="en-US" dirty="0"/>
          </a:p>
        </p:txBody>
      </p:sp>
      <p:sp>
        <p:nvSpPr>
          <p:cNvPr id="22" name="Footer Placeholder 21"/>
          <p:cNvSpPr>
            <a:spLocks noGrp="1"/>
          </p:cNvSpPr>
          <p:nvPr>
            <p:ph type="ftr" sz="quarter" idx="3"/>
          </p:nvPr>
        </p:nvSpPr>
        <p:spPr>
          <a:xfrm>
            <a:off x="3793067" y="9040143"/>
            <a:ext cx="4768427" cy="519289"/>
          </a:xfrm>
          <a:prstGeom prst="rect">
            <a:avLst/>
          </a:prstGeom>
        </p:spPr>
        <p:txBody>
          <a:bodyPr vert="horz" lIns="0" tIns="0" rIns="0" bIns="0" anchor="b"/>
          <a:lstStyle>
            <a:lvl1pPr algn="l" eaLnBrk="1" latinLnBrk="0" hangingPunct="1">
              <a:defRPr kumimoji="0" sz="17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11270827" y="9040143"/>
            <a:ext cx="1083733" cy="519289"/>
          </a:xfrm>
          <a:prstGeom prst="rect">
            <a:avLst/>
          </a:prstGeom>
        </p:spPr>
        <p:txBody>
          <a:bodyPr vert="horz" lIns="0" tIns="0" rIns="0" bIns="0" anchor="b"/>
          <a:lstStyle>
            <a:lvl1pPr algn="r" eaLnBrk="1" latinLnBrk="0" hangingPunct="1">
              <a:defRPr kumimoji="0" sz="1700">
                <a:solidFill>
                  <a:schemeClr val="tx2">
                    <a:shade val="90000"/>
                  </a:schemeClr>
                </a:solidFill>
              </a:defRPr>
            </a:lvl1pPr>
          </a:lstStyle>
          <a:p>
            <a:pPr lvl="0"/>
            <a:fld id="{86CB4B4D-7CA3-9044-876B-883B54F8677D}" type="slidenum">
              <a:rPr lang="cs-CZ" smtClean="0"/>
              <a:t>‹#›</a:t>
            </a:fld>
            <a:endParaRPr lang="cs-CZ"/>
          </a:p>
        </p:txBody>
      </p:sp>
      <p:grpSp>
        <p:nvGrpSpPr>
          <p:cNvPr id="2" name="Group 1"/>
          <p:cNvGrpSpPr/>
          <p:nvPr/>
        </p:nvGrpSpPr>
        <p:grpSpPr>
          <a:xfrm>
            <a:off x="-27046" y="287869"/>
            <a:ext cx="13056779" cy="923341"/>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hf hdr="0" ftr="0"/>
  <p:txStyles>
    <p:titleStyle>
      <a:lvl1pPr algn="l" rtl="0" eaLnBrk="1" latinLnBrk="0" hangingPunct="1">
        <a:spcBef>
          <a:spcPct val="0"/>
        </a:spcBef>
        <a:buNone/>
        <a:defRPr kumimoji="0" sz="7100" b="0" kern="1200">
          <a:ln>
            <a:noFill/>
          </a:ln>
          <a:solidFill>
            <a:schemeClr val="tx2"/>
          </a:solidFill>
          <a:effectLst/>
          <a:latin typeface="+mj-lt"/>
          <a:ea typeface="+mj-ea"/>
          <a:cs typeface="+mj-cs"/>
        </a:defRPr>
      </a:lvl1pPr>
    </p:titleStyle>
    <p:bodyStyle>
      <a:lvl1pPr marL="390138" indent="-390138" algn="l" rtl="0" eaLnBrk="1" latinLnBrk="0" hangingPunct="1">
        <a:spcBef>
          <a:spcPct val="20000"/>
        </a:spcBef>
        <a:buClr>
          <a:schemeClr val="accent3"/>
        </a:buClr>
        <a:buSzPct val="95000"/>
        <a:buFont typeface="Wingdings 2"/>
        <a:buChar char=""/>
        <a:defRPr kumimoji="0" sz="3700" kern="1200">
          <a:solidFill>
            <a:schemeClr val="tx1"/>
          </a:solidFill>
          <a:latin typeface="+mn-lt"/>
          <a:ea typeface="+mn-ea"/>
          <a:cs typeface="+mn-cs"/>
        </a:defRPr>
      </a:lvl1pPr>
      <a:lvl2pPr marL="910322" indent="-351124" algn="l" rtl="0" eaLnBrk="1" latinLnBrk="0" hangingPunct="1">
        <a:spcBef>
          <a:spcPct val="20000"/>
        </a:spcBef>
        <a:buClr>
          <a:schemeClr val="accent1"/>
        </a:buClr>
        <a:buSzPct val="85000"/>
        <a:buFont typeface="Wingdings 2"/>
        <a:buChar char=""/>
        <a:defRPr kumimoji="0" sz="3400" kern="1200">
          <a:solidFill>
            <a:schemeClr val="tx1"/>
          </a:solidFill>
          <a:latin typeface="+mn-lt"/>
          <a:ea typeface="+mn-ea"/>
          <a:cs typeface="+mn-cs"/>
        </a:defRPr>
      </a:lvl2pPr>
      <a:lvl3pPr marL="1300460" indent="-351124" algn="l" rtl="0" eaLnBrk="1" latinLnBrk="0" hangingPunct="1">
        <a:spcBef>
          <a:spcPct val="20000"/>
        </a:spcBef>
        <a:buClr>
          <a:schemeClr val="accent2"/>
        </a:buClr>
        <a:buSzPct val="70000"/>
        <a:buFont typeface="Wingdings 2"/>
        <a:buChar char=""/>
        <a:defRPr kumimoji="0" sz="3000" kern="1200">
          <a:solidFill>
            <a:schemeClr val="tx1"/>
          </a:solidFill>
          <a:latin typeface="+mn-lt"/>
          <a:ea typeface="+mn-ea"/>
          <a:cs typeface="+mn-cs"/>
        </a:defRPr>
      </a:lvl3pPr>
      <a:lvl4pPr marL="1690598" indent="-299106" algn="l" rtl="0" eaLnBrk="1" latinLnBrk="0" hangingPunct="1">
        <a:spcBef>
          <a:spcPct val="20000"/>
        </a:spcBef>
        <a:buClr>
          <a:schemeClr val="accent3"/>
        </a:buClr>
        <a:buSzPct val="65000"/>
        <a:buFont typeface="Wingdings 2"/>
        <a:buChar char=""/>
        <a:defRPr kumimoji="0" sz="2800" kern="1200">
          <a:solidFill>
            <a:schemeClr val="tx1"/>
          </a:solidFill>
          <a:latin typeface="+mn-lt"/>
          <a:ea typeface="+mn-ea"/>
          <a:cs typeface="+mn-cs"/>
        </a:defRPr>
      </a:lvl4pPr>
      <a:lvl5pPr marL="2080735" indent="-299106" algn="l" rtl="0" eaLnBrk="1" latinLnBrk="0" hangingPunct="1">
        <a:spcBef>
          <a:spcPct val="20000"/>
        </a:spcBef>
        <a:buClr>
          <a:schemeClr val="accent4"/>
        </a:buClr>
        <a:buSzPct val="65000"/>
        <a:buFont typeface="Wingdings 2"/>
        <a:buChar char=""/>
        <a:defRPr kumimoji="0" sz="2800" kern="1200">
          <a:solidFill>
            <a:schemeClr val="tx1"/>
          </a:solidFill>
          <a:latin typeface="+mn-lt"/>
          <a:ea typeface="+mn-ea"/>
          <a:cs typeface="+mn-cs"/>
        </a:defRPr>
      </a:lvl5pPr>
      <a:lvl6pPr marL="2470873" indent="-299106" algn="l" rtl="0" eaLnBrk="1" latinLnBrk="0" hangingPunct="1">
        <a:spcBef>
          <a:spcPct val="20000"/>
        </a:spcBef>
        <a:buClr>
          <a:schemeClr val="accent5"/>
        </a:buClr>
        <a:buSzPct val="80000"/>
        <a:buFont typeface="Wingdings 2"/>
        <a:buChar char=""/>
        <a:defRPr kumimoji="0" sz="2600" kern="1200">
          <a:solidFill>
            <a:schemeClr val="tx1"/>
          </a:solidFill>
          <a:latin typeface="+mn-lt"/>
          <a:ea typeface="+mn-ea"/>
          <a:cs typeface="+mn-cs"/>
        </a:defRPr>
      </a:lvl6pPr>
      <a:lvl7pPr marL="2730965" indent="-260092" algn="l" rtl="0" eaLnBrk="1" latinLnBrk="0" hangingPunct="1">
        <a:spcBef>
          <a:spcPct val="20000"/>
        </a:spcBef>
        <a:buClr>
          <a:schemeClr val="accent6"/>
        </a:buClr>
        <a:buSzPct val="80000"/>
        <a:buFont typeface="Wingdings 2"/>
        <a:buChar char=""/>
        <a:defRPr kumimoji="0" sz="2300" kern="1200" baseline="0">
          <a:solidFill>
            <a:schemeClr val="tx1"/>
          </a:solidFill>
          <a:latin typeface="+mn-lt"/>
          <a:ea typeface="+mn-ea"/>
          <a:cs typeface="+mn-cs"/>
        </a:defRPr>
      </a:lvl7pPr>
      <a:lvl8pPr marL="3121103" indent="-260092" algn="l" rtl="0" eaLnBrk="1" latinLnBrk="0" hangingPunct="1">
        <a:spcBef>
          <a:spcPct val="20000"/>
        </a:spcBef>
        <a:buClr>
          <a:schemeClr val="tx2"/>
        </a:buClr>
        <a:buChar char="•"/>
        <a:defRPr kumimoji="0" sz="2300" kern="1200">
          <a:solidFill>
            <a:schemeClr val="tx1"/>
          </a:solidFill>
          <a:latin typeface="+mn-lt"/>
          <a:ea typeface="+mn-ea"/>
          <a:cs typeface="+mn-cs"/>
        </a:defRPr>
      </a:lvl8pPr>
      <a:lvl9pPr marL="3511241" indent="-260092" algn="l" rtl="0" eaLnBrk="1" latinLnBrk="0" hangingPunct="1">
        <a:spcBef>
          <a:spcPct val="20000"/>
        </a:spcBef>
        <a:buClr>
          <a:schemeClr val="tx2"/>
        </a:buClr>
        <a:buFontTx/>
        <a:buChar char="•"/>
        <a:defRPr kumimoji="0" sz="20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50230" algn="l" rtl="0" eaLnBrk="1" latinLnBrk="0" hangingPunct="1">
        <a:defRPr kumimoji="0" kern="1200">
          <a:solidFill>
            <a:schemeClr val="tx1"/>
          </a:solidFill>
          <a:latin typeface="+mn-lt"/>
          <a:ea typeface="+mn-ea"/>
          <a:cs typeface="+mn-cs"/>
        </a:defRPr>
      </a:lvl2pPr>
      <a:lvl3pPr marL="1300460" algn="l" rtl="0" eaLnBrk="1" latinLnBrk="0" hangingPunct="1">
        <a:defRPr kumimoji="0" kern="1200">
          <a:solidFill>
            <a:schemeClr val="tx1"/>
          </a:solidFill>
          <a:latin typeface="+mn-lt"/>
          <a:ea typeface="+mn-ea"/>
          <a:cs typeface="+mn-cs"/>
        </a:defRPr>
      </a:lvl3pPr>
      <a:lvl4pPr marL="1950690" algn="l" rtl="0" eaLnBrk="1" latinLnBrk="0" hangingPunct="1">
        <a:defRPr kumimoji="0" kern="1200">
          <a:solidFill>
            <a:schemeClr val="tx1"/>
          </a:solidFill>
          <a:latin typeface="+mn-lt"/>
          <a:ea typeface="+mn-ea"/>
          <a:cs typeface="+mn-cs"/>
        </a:defRPr>
      </a:lvl4pPr>
      <a:lvl5pPr marL="2600919" algn="l" rtl="0" eaLnBrk="1" latinLnBrk="0" hangingPunct="1">
        <a:defRPr kumimoji="0" kern="1200">
          <a:solidFill>
            <a:schemeClr val="tx1"/>
          </a:solidFill>
          <a:latin typeface="+mn-lt"/>
          <a:ea typeface="+mn-ea"/>
          <a:cs typeface="+mn-cs"/>
        </a:defRPr>
      </a:lvl5pPr>
      <a:lvl6pPr marL="3251149" algn="l" rtl="0" eaLnBrk="1" latinLnBrk="0" hangingPunct="1">
        <a:defRPr kumimoji="0" kern="1200">
          <a:solidFill>
            <a:schemeClr val="tx1"/>
          </a:solidFill>
          <a:latin typeface="+mn-lt"/>
          <a:ea typeface="+mn-ea"/>
          <a:cs typeface="+mn-cs"/>
        </a:defRPr>
      </a:lvl6pPr>
      <a:lvl7pPr marL="3901379" algn="l" rtl="0" eaLnBrk="1" latinLnBrk="0" hangingPunct="1">
        <a:defRPr kumimoji="0" kern="1200">
          <a:solidFill>
            <a:schemeClr val="tx1"/>
          </a:solidFill>
          <a:latin typeface="+mn-lt"/>
          <a:ea typeface="+mn-ea"/>
          <a:cs typeface="+mn-cs"/>
        </a:defRPr>
      </a:lvl7pPr>
      <a:lvl8pPr marL="4551609" algn="l" rtl="0" eaLnBrk="1" latinLnBrk="0" hangingPunct="1">
        <a:defRPr kumimoji="0" kern="1200">
          <a:solidFill>
            <a:schemeClr val="tx1"/>
          </a:solidFill>
          <a:latin typeface="+mn-lt"/>
          <a:ea typeface="+mn-ea"/>
          <a:cs typeface="+mn-cs"/>
        </a:defRPr>
      </a:lvl8pPr>
      <a:lvl9pPr marL="5201839"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p:nvPr/>
        </p:nvSpPr>
        <p:spPr>
          <a:xfrm>
            <a:off x="1554834" y="3436640"/>
            <a:ext cx="9906001" cy="2215991"/>
          </a:xfrm>
          <a:prstGeom prst="rect">
            <a:avLst/>
          </a:prstGeom>
          <a:noFill/>
          <a:ln>
            <a:noFill/>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defRPr sz="1800">
                <a:solidFill>
                  <a:srgbClr val="000000"/>
                </a:solidFill>
              </a:defRPr>
            </a:pPr>
            <a:r>
              <a:rPr lang="en-US" sz="7200" dirty="0" smtClean="0">
                <a:solidFill>
                  <a:schemeClr val="tx2"/>
                </a:solidFill>
                <a:effectLst>
                  <a:outerShdw blurRad="63500" dist="25400" dir="2700000" rotWithShape="0">
                    <a:srgbClr val="000000">
                      <a:alpha val="70000"/>
                    </a:srgbClr>
                  </a:outerShdw>
                </a:effectLst>
                <a:latin typeface="+mj-lt"/>
              </a:rPr>
              <a:t>Frozen conflicts in the post-Soviet space</a:t>
            </a:r>
            <a:endParaRPr lang="en-US" sz="7200" dirty="0">
              <a:solidFill>
                <a:schemeClr val="tx2"/>
              </a:solidFill>
              <a:effectLst>
                <a:outerShdw blurRad="63500" dist="25400" dir="2700000" rotWithShape="0">
                  <a:srgbClr val="000000">
                    <a:alpha val="70000"/>
                  </a:srgbClr>
                </a:outerShdw>
              </a:effectLst>
              <a:latin typeface="+mj-lt"/>
            </a:endParaRPr>
          </a:p>
        </p:txBody>
      </p:sp>
      <p:sp>
        <p:nvSpPr>
          <p:cNvPr id="53" name="Shape 53"/>
          <p:cNvSpPr/>
          <p:nvPr/>
        </p:nvSpPr>
        <p:spPr>
          <a:xfrm>
            <a:off x="546101" y="6601501"/>
            <a:ext cx="11899900" cy="779695"/>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lvl1pPr>
              <a:defRPr sz="4800"/>
            </a:lvl1pPr>
          </a:lstStyle>
          <a:p>
            <a:pPr lvl="0">
              <a:defRPr sz="1800">
                <a:solidFill>
                  <a:srgbClr val="000000"/>
                </a:solidFill>
              </a:defRPr>
            </a:pPr>
            <a:r>
              <a:rPr sz="4400" dirty="0" smtClean="0"/>
              <a:t> </a:t>
            </a:r>
            <a:endParaRPr sz="4400" dirty="0"/>
          </a:p>
        </p:txBody>
      </p:sp>
      <p:sp>
        <p:nvSpPr>
          <p:cNvPr id="54" name="Shape 54"/>
          <p:cNvSpPr>
            <a:spLocks noGrp="1"/>
          </p:cNvSpPr>
          <p:nvPr>
            <p:ph type="sldNum" sz="quarter" idx="2"/>
          </p:nvPr>
        </p:nvSpPr>
        <p:spPr>
          <a:xfrm>
            <a:off x="6337305" y="9258300"/>
            <a:ext cx="329254"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1</a:t>
            </a:fld>
            <a:endParaRPr>
              <a:solidFill>
                <a:srgbClr val="FFFFFF"/>
              </a:solidFil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p:nvPr/>
        </p:nvSpPr>
        <p:spPr>
          <a:xfrm>
            <a:off x="2524462" y="578055"/>
            <a:ext cx="7965709" cy="1218790"/>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sz="7200"/>
            </a:lvl1pPr>
          </a:lstStyle>
          <a:p>
            <a:pPr lvl="0">
              <a:defRPr sz="1800">
                <a:solidFill>
                  <a:srgbClr val="000000"/>
                </a:solidFill>
              </a:defRPr>
            </a:pPr>
            <a:r>
              <a:rPr sz="7300"/>
              <a:t>Nagorno-Karabakh</a:t>
            </a:r>
          </a:p>
        </p:txBody>
      </p:sp>
      <p:sp>
        <p:nvSpPr>
          <p:cNvPr id="84" name="Shape 84"/>
          <p:cNvSpPr/>
          <p:nvPr/>
        </p:nvSpPr>
        <p:spPr>
          <a:xfrm>
            <a:off x="1447799" y="3396857"/>
            <a:ext cx="10096501" cy="5334788"/>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marL="507974" indent="-507974" algn="just">
              <a:buSzPct val="100000"/>
              <a:buChar char="•"/>
              <a:defRPr sz="1800">
                <a:solidFill>
                  <a:srgbClr val="000000"/>
                </a:solidFill>
              </a:defRPr>
            </a:pPr>
            <a:r>
              <a:rPr sz="4000"/>
              <a:t>Appearance of an old dispute caught up in historical resentments and a military standoff reminiscent of World War I trench-warfare</a:t>
            </a:r>
          </a:p>
          <a:p>
            <a:pPr lvl="0" algn="just">
              <a:lnSpc>
                <a:spcPct val="50000"/>
              </a:lnSpc>
              <a:defRPr sz="1800">
                <a:solidFill>
                  <a:srgbClr val="000000"/>
                </a:solidFill>
              </a:defRPr>
            </a:pPr>
            <a:endParaRPr sz="4000"/>
          </a:p>
          <a:p>
            <a:pPr marL="507974" indent="-507974" algn="just">
              <a:buSzPct val="100000"/>
              <a:buChar char="•"/>
              <a:defRPr sz="1800">
                <a:solidFill>
                  <a:srgbClr val="000000"/>
                </a:solidFill>
              </a:defRPr>
            </a:pPr>
            <a:r>
              <a:rPr sz="4000"/>
              <a:t>Changing dynamics have produced however an increasingly fluid and unpredictable situation in an already tense region</a:t>
            </a:r>
          </a:p>
        </p:txBody>
      </p:sp>
      <p:sp>
        <p:nvSpPr>
          <p:cNvPr id="85" name="Shape 85"/>
          <p:cNvSpPr>
            <a:spLocks noGrp="1"/>
          </p:cNvSpPr>
          <p:nvPr>
            <p:ph type="sldNum" sz="quarter" idx="2"/>
          </p:nvPr>
        </p:nvSpPr>
        <p:spPr>
          <a:xfrm>
            <a:off x="6337305" y="9258300"/>
            <a:ext cx="329254"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10</a:t>
            </a:fld>
            <a:endParaRPr>
              <a:solidFill>
                <a:srgbClr val="FFFFFF"/>
              </a:solidFill>
            </a:endParaRP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hape 89"/>
          <p:cNvSpPr/>
          <p:nvPr/>
        </p:nvSpPr>
        <p:spPr>
          <a:xfrm>
            <a:off x="2524462" y="578055"/>
            <a:ext cx="7965709" cy="1218790"/>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sz="7200"/>
            </a:lvl1pPr>
          </a:lstStyle>
          <a:p>
            <a:pPr lvl="0">
              <a:defRPr sz="1800">
                <a:solidFill>
                  <a:srgbClr val="000000"/>
                </a:solidFill>
              </a:defRPr>
            </a:pPr>
            <a:r>
              <a:rPr sz="7300"/>
              <a:t>Nagorno-Karabakh</a:t>
            </a:r>
          </a:p>
        </p:txBody>
      </p:sp>
      <p:sp>
        <p:nvSpPr>
          <p:cNvPr id="90" name="Shape 90"/>
          <p:cNvSpPr/>
          <p:nvPr/>
        </p:nvSpPr>
        <p:spPr>
          <a:xfrm>
            <a:off x="914401" y="3078284"/>
            <a:ext cx="11493500" cy="5311535"/>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marL="507974" indent="-507974" algn="just">
              <a:buSzPct val="100000"/>
              <a:buChar char="•"/>
              <a:defRPr sz="1800">
                <a:solidFill>
                  <a:srgbClr val="000000"/>
                </a:solidFill>
              </a:defRPr>
            </a:pPr>
            <a:r>
              <a:rPr sz="4000" dirty="0" err="1"/>
              <a:t>Karabakh</a:t>
            </a:r>
            <a:r>
              <a:rPr sz="4000" dirty="0"/>
              <a:t> is not a “frozen conflict.” It is not Cyprus, where the situation could easily stay in the same place for a number of years and there is almost no chance of new fighting</a:t>
            </a:r>
          </a:p>
          <a:p>
            <a:pPr lvl="0" algn="just">
              <a:lnSpc>
                <a:spcPct val="50000"/>
              </a:lnSpc>
              <a:defRPr sz="1800">
                <a:solidFill>
                  <a:srgbClr val="000000"/>
                </a:solidFill>
              </a:defRPr>
            </a:pPr>
            <a:endParaRPr sz="4000" dirty="0"/>
          </a:p>
          <a:p>
            <a:pPr marL="507974" indent="-507974" algn="just">
              <a:buSzPct val="100000"/>
              <a:buChar char="•"/>
              <a:defRPr sz="1800">
                <a:solidFill>
                  <a:srgbClr val="000000"/>
                </a:solidFill>
              </a:defRPr>
            </a:pPr>
            <a:r>
              <a:rPr sz="4000" dirty="0"/>
              <a:t>Here there are a number of factors that keep this conflict “stably unstable” and suggest that the status quo must break at some point – in favor of either peace or war</a:t>
            </a:r>
          </a:p>
        </p:txBody>
      </p:sp>
      <p:sp>
        <p:nvSpPr>
          <p:cNvPr id="91" name="Shape 91"/>
          <p:cNvSpPr>
            <a:spLocks noGrp="1"/>
          </p:cNvSpPr>
          <p:nvPr>
            <p:ph type="sldNum" sz="quarter" idx="2"/>
          </p:nvPr>
        </p:nvSpPr>
        <p:spPr>
          <a:xfrm>
            <a:off x="6337305" y="9258300"/>
            <a:ext cx="329254"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11</a:t>
            </a:fld>
            <a:endParaRPr>
              <a:solidFill>
                <a:srgbClr val="FFFFFF"/>
              </a:solidFill>
            </a:endParaRP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hape 95"/>
          <p:cNvSpPr/>
          <p:nvPr/>
        </p:nvSpPr>
        <p:spPr>
          <a:xfrm>
            <a:off x="2524462" y="590754"/>
            <a:ext cx="7965709" cy="1218790"/>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sz="7200"/>
            </a:lvl1pPr>
          </a:lstStyle>
          <a:p>
            <a:pPr lvl="0">
              <a:defRPr sz="1800">
                <a:solidFill>
                  <a:srgbClr val="000000"/>
                </a:solidFill>
              </a:defRPr>
            </a:pPr>
            <a:r>
              <a:rPr sz="7300"/>
              <a:t>Nagorno-Karabakh</a:t>
            </a:r>
          </a:p>
        </p:txBody>
      </p:sp>
      <p:sp>
        <p:nvSpPr>
          <p:cNvPr id="96" name="Shape 96"/>
          <p:cNvSpPr/>
          <p:nvPr/>
        </p:nvSpPr>
        <p:spPr>
          <a:xfrm>
            <a:off x="1384300" y="2567870"/>
            <a:ext cx="10236200" cy="6230760"/>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marL="507974" indent="-507974" algn="just">
              <a:buSzPct val="100000"/>
              <a:buChar char="•"/>
              <a:defRPr sz="1800">
                <a:solidFill>
                  <a:srgbClr val="000000"/>
                </a:solidFill>
              </a:defRPr>
            </a:pPr>
            <a:r>
              <a:rPr sz="4000" dirty="0"/>
              <a:t>The sides view the conflict through radically different prisms</a:t>
            </a:r>
          </a:p>
          <a:p>
            <a:pPr lvl="0" algn="just">
              <a:lnSpc>
                <a:spcPct val="50000"/>
              </a:lnSpc>
              <a:defRPr sz="1800">
                <a:solidFill>
                  <a:srgbClr val="000000"/>
                </a:solidFill>
              </a:defRPr>
            </a:pPr>
            <a:endParaRPr sz="4000" dirty="0"/>
          </a:p>
          <a:p>
            <a:pPr marL="507974" indent="-507974" algn="just">
              <a:buSzPct val="100000"/>
              <a:buChar char="•"/>
              <a:defRPr sz="1800">
                <a:solidFill>
                  <a:srgbClr val="000000"/>
                </a:solidFill>
              </a:defRPr>
            </a:pPr>
            <a:r>
              <a:rPr sz="4000" dirty="0"/>
              <a:t>In Azerbaijan the sting of defeat has been replaced in recent years by renewed confidence</a:t>
            </a:r>
          </a:p>
          <a:p>
            <a:pPr lvl="0" algn="just">
              <a:lnSpc>
                <a:spcPct val="50000"/>
              </a:lnSpc>
              <a:defRPr sz="1800">
                <a:solidFill>
                  <a:srgbClr val="000000"/>
                </a:solidFill>
              </a:defRPr>
            </a:pPr>
            <a:endParaRPr sz="4000" dirty="0"/>
          </a:p>
          <a:p>
            <a:pPr marL="507974" indent="-507974" algn="just">
              <a:buSzPct val="100000"/>
              <a:buChar char="•"/>
              <a:defRPr sz="1800">
                <a:solidFill>
                  <a:srgbClr val="000000"/>
                </a:solidFill>
              </a:defRPr>
            </a:pPr>
            <a:r>
              <a:rPr sz="4000" dirty="0"/>
              <a:t>The rise of AZ as a petro-state much wealthier than Armenia. Its GDP has risen more than 20 times and now stands at </a:t>
            </a:r>
            <a:r>
              <a:rPr sz="4000" dirty="0" smtClean="0"/>
              <a:t>$7</a:t>
            </a:r>
            <a:r>
              <a:rPr lang="cs-CZ" sz="4000" dirty="0" smtClean="0"/>
              <a:t>5</a:t>
            </a:r>
            <a:r>
              <a:rPr sz="4000" dirty="0" smtClean="0"/>
              <a:t> billion</a:t>
            </a:r>
            <a:r>
              <a:rPr lang="cs-CZ" sz="4000" dirty="0" smtClean="0"/>
              <a:t> (2014)</a:t>
            </a:r>
            <a:endParaRPr sz="4000" dirty="0"/>
          </a:p>
        </p:txBody>
      </p:sp>
      <p:sp>
        <p:nvSpPr>
          <p:cNvPr id="97" name="Shape 97"/>
          <p:cNvSpPr>
            <a:spLocks noGrp="1"/>
          </p:cNvSpPr>
          <p:nvPr>
            <p:ph type="sldNum" sz="quarter" idx="2"/>
          </p:nvPr>
        </p:nvSpPr>
        <p:spPr>
          <a:xfrm>
            <a:off x="6337303" y="9258300"/>
            <a:ext cx="329262"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12</a:t>
            </a:fld>
            <a:endParaRPr>
              <a:solidFill>
                <a:srgbClr val="FFFFFF"/>
              </a:solidFill>
            </a:endParaRP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p:nvPr/>
        </p:nvSpPr>
        <p:spPr>
          <a:xfrm>
            <a:off x="2524462" y="578055"/>
            <a:ext cx="7965709" cy="1218790"/>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sz="7200"/>
            </a:lvl1pPr>
          </a:lstStyle>
          <a:p>
            <a:pPr lvl="0">
              <a:defRPr sz="1800">
                <a:solidFill>
                  <a:srgbClr val="000000"/>
                </a:solidFill>
              </a:defRPr>
            </a:pPr>
            <a:r>
              <a:rPr sz="7300"/>
              <a:t>Nagorno-Karabakh</a:t>
            </a:r>
          </a:p>
        </p:txBody>
      </p:sp>
      <p:sp>
        <p:nvSpPr>
          <p:cNvPr id="102" name="Shape 102"/>
          <p:cNvSpPr/>
          <p:nvPr/>
        </p:nvSpPr>
        <p:spPr>
          <a:xfrm>
            <a:off x="1219200" y="3079750"/>
            <a:ext cx="10553700" cy="5105399"/>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marL="507974" indent="-507974" algn="just">
              <a:buSzPct val="100000"/>
              <a:buChar char="•"/>
              <a:defRPr sz="1800">
                <a:solidFill>
                  <a:srgbClr val="000000"/>
                </a:solidFill>
              </a:defRPr>
            </a:pPr>
            <a:r>
              <a:rPr sz="4000"/>
              <a:t>The passage of time has also altered Armenia’s view of the conflict.</a:t>
            </a:r>
          </a:p>
          <a:p>
            <a:pPr lvl="0" algn="just">
              <a:lnSpc>
                <a:spcPct val="50000"/>
              </a:lnSpc>
              <a:defRPr sz="1800">
                <a:solidFill>
                  <a:srgbClr val="000000"/>
                </a:solidFill>
              </a:defRPr>
            </a:pPr>
            <a:r>
              <a:rPr sz="4000"/>
              <a:t> </a:t>
            </a:r>
          </a:p>
          <a:p>
            <a:pPr marL="507974" indent="-507974" algn="just">
              <a:buSzPct val="100000"/>
              <a:buChar char="•"/>
              <a:defRPr sz="1800">
                <a:solidFill>
                  <a:srgbClr val="000000"/>
                </a:solidFill>
              </a:defRPr>
            </a:pPr>
            <a:r>
              <a:rPr sz="4000"/>
              <a:t>The occupied territories are increasingly referred to as the “liberated territories”</a:t>
            </a:r>
          </a:p>
          <a:p>
            <a:pPr lvl="0" algn="just">
              <a:lnSpc>
                <a:spcPct val="50000"/>
              </a:lnSpc>
              <a:defRPr sz="1800">
                <a:solidFill>
                  <a:srgbClr val="000000"/>
                </a:solidFill>
              </a:defRPr>
            </a:pPr>
            <a:endParaRPr sz="4000"/>
          </a:p>
          <a:p>
            <a:pPr marL="507974" indent="-507974" algn="just">
              <a:buSzPct val="100000"/>
              <a:buChar char="•"/>
              <a:defRPr sz="1800">
                <a:solidFill>
                  <a:srgbClr val="000000"/>
                </a:solidFill>
              </a:defRPr>
            </a:pPr>
            <a:r>
              <a:rPr sz="4000">
                <a:latin typeface="Georgia"/>
                <a:ea typeface="Georgia"/>
                <a:cs typeface="Georgia"/>
                <a:sym typeface="Georgia"/>
              </a:rPr>
              <a:t>The distinction between NK and the surrounding regions is gradually blurring on the ground. </a:t>
            </a:r>
          </a:p>
        </p:txBody>
      </p:sp>
      <p:sp>
        <p:nvSpPr>
          <p:cNvPr id="103" name="Shape 103"/>
          <p:cNvSpPr>
            <a:spLocks noGrp="1"/>
          </p:cNvSpPr>
          <p:nvPr>
            <p:ph type="sldNum" sz="quarter" idx="2"/>
          </p:nvPr>
        </p:nvSpPr>
        <p:spPr>
          <a:xfrm>
            <a:off x="6337305" y="9258300"/>
            <a:ext cx="329254"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13</a:t>
            </a:fld>
            <a:endParaRPr>
              <a:solidFill>
                <a:srgbClr val="FFFFFF"/>
              </a:solidFill>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p:nvPr/>
        </p:nvSpPr>
        <p:spPr>
          <a:xfrm>
            <a:off x="2524462" y="596576"/>
            <a:ext cx="7965709" cy="176594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pPr lvl="0">
              <a:defRPr sz="1800">
                <a:solidFill>
                  <a:srgbClr val="000000"/>
                </a:solidFill>
              </a:defRPr>
            </a:pPr>
            <a:r>
              <a:rPr sz="7300"/>
              <a:t>Nagorno-Karabakh</a:t>
            </a:r>
          </a:p>
          <a:p>
            <a:pPr lvl="0">
              <a:defRPr sz="1800">
                <a:solidFill>
                  <a:srgbClr val="000000"/>
                </a:solidFill>
              </a:defRPr>
            </a:pPr>
            <a:r>
              <a:rPr sz="3600"/>
              <a:t>situation on the ground</a:t>
            </a:r>
          </a:p>
        </p:txBody>
      </p:sp>
      <p:sp>
        <p:nvSpPr>
          <p:cNvPr id="108" name="Shape 108"/>
          <p:cNvSpPr/>
          <p:nvPr/>
        </p:nvSpPr>
        <p:spPr>
          <a:xfrm>
            <a:off x="1155701" y="3933232"/>
            <a:ext cx="10693400" cy="4719235"/>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marL="507974" indent="-507974" algn="just">
              <a:buSzPct val="100000"/>
              <a:buChar char="•"/>
              <a:defRPr sz="1800">
                <a:solidFill>
                  <a:srgbClr val="000000"/>
                </a:solidFill>
              </a:defRPr>
            </a:pPr>
            <a:r>
              <a:rPr sz="4000"/>
              <a:t>Confrontation, low-intensity but volatile, between Azerbaijan and Armenia has entered a period of heightened sensitivity.</a:t>
            </a:r>
          </a:p>
          <a:p>
            <a:pPr lvl="0" algn="just">
              <a:lnSpc>
                <a:spcPct val="50000"/>
              </a:lnSpc>
              <a:defRPr sz="1800">
                <a:solidFill>
                  <a:srgbClr val="000000"/>
                </a:solidFill>
              </a:defRPr>
            </a:pPr>
            <a:endParaRPr sz="4000"/>
          </a:p>
          <a:p>
            <a:pPr marL="507974" indent="-507974" algn="just">
              <a:buSzPct val="100000"/>
              <a:buChar char="•"/>
              <a:defRPr sz="1800">
                <a:solidFill>
                  <a:srgbClr val="000000"/>
                </a:solidFill>
              </a:defRPr>
            </a:pPr>
            <a:r>
              <a:rPr sz="4000"/>
              <a:t>An immediate concern is military miscalculation, with implications that could far exceed those of a localised post-Soviet frozen conflict.</a:t>
            </a:r>
          </a:p>
        </p:txBody>
      </p:sp>
      <p:sp>
        <p:nvSpPr>
          <p:cNvPr id="109" name="Shape 109"/>
          <p:cNvSpPr>
            <a:spLocks noGrp="1"/>
          </p:cNvSpPr>
          <p:nvPr>
            <p:ph type="sldNum" sz="quarter" idx="2"/>
          </p:nvPr>
        </p:nvSpPr>
        <p:spPr>
          <a:xfrm>
            <a:off x="6337305" y="9258300"/>
            <a:ext cx="329254"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14</a:t>
            </a:fld>
            <a:endParaRPr>
              <a:solidFill>
                <a:srgbClr val="FFFFFF"/>
              </a:solidFill>
            </a:endParaRP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p:nvPr/>
        </p:nvSpPr>
        <p:spPr>
          <a:xfrm>
            <a:off x="2524462" y="596576"/>
            <a:ext cx="7965709" cy="176594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pPr lvl="0">
              <a:defRPr sz="1800">
                <a:solidFill>
                  <a:srgbClr val="000000"/>
                </a:solidFill>
              </a:defRPr>
            </a:pPr>
            <a:r>
              <a:rPr sz="7300"/>
              <a:t>Nagorno-Karabakh</a:t>
            </a:r>
          </a:p>
          <a:p>
            <a:pPr lvl="0">
              <a:defRPr sz="1800">
                <a:solidFill>
                  <a:srgbClr val="000000"/>
                </a:solidFill>
              </a:defRPr>
            </a:pPr>
            <a:r>
              <a:rPr sz="3600"/>
              <a:t>situation on the ground</a:t>
            </a:r>
          </a:p>
        </p:txBody>
      </p:sp>
      <p:sp>
        <p:nvSpPr>
          <p:cNvPr id="114" name="Shape 114"/>
          <p:cNvSpPr/>
          <p:nvPr/>
        </p:nvSpPr>
        <p:spPr>
          <a:xfrm>
            <a:off x="1052294" y="3220616"/>
            <a:ext cx="10858500" cy="5334788"/>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marL="507974" indent="-507974" algn="just">
              <a:buSzPct val="100000"/>
              <a:buChar char="•"/>
              <a:defRPr sz="1800">
                <a:solidFill>
                  <a:srgbClr val="000000"/>
                </a:solidFill>
              </a:defRPr>
            </a:pPr>
            <a:r>
              <a:rPr sz="4000" dirty="0"/>
              <a:t>Frequent clashes along the Azerbaijani-Armenian frontier far from Nagorno-Karabakh, the conflict’s original focus.</a:t>
            </a:r>
          </a:p>
          <a:p>
            <a:pPr lvl="0" algn="just">
              <a:lnSpc>
                <a:spcPct val="50000"/>
              </a:lnSpc>
              <a:defRPr sz="1800">
                <a:solidFill>
                  <a:srgbClr val="000000"/>
                </a:solidFill>
              </a:defRPr>
            </a:pPr>
            <a:r>
              <a:rPr sz="4000" dirty="0"/>
              <a:t> </a:t>
            </a:r>
          </a:p>
          <a:p>
            <a:pPr marL="507974" indent="-507974" algn="just">
              <a:buSzPct val="100000"/>
              <a:buChar char="•"/>
              <a:defRPr sz="1800">
                <a:solidFill>
                  <a:srgbClr val="000000"/>
                </a:solidFill>
              </a:defRPr>
            </a:pPr>
            <a:r>
              <a:rPr lang="en-US" sz="4000" dirty="0" smtClean="0">
                <a:solidFill>
                  <a:schemeClr val="tx1"/>
                </a:solidFill>
              </a:rPr>
              <a:t>The recent use of 122-mm artillery pieces for the first time since the signing of the 1994 ceasefire agreement and artillery strikes on infrastructure represent yet another step towards full-scale hostilities.</a:t>
            </a:r>
            <a:endParaRPr lang="en-US" sz="4000" dirty="0">
              <a:solidFill>
                <a:schemeClr val="tx1"/>
              </a:solidFill>
            </a:endParaRPr>
          </a:p>
        </p:txBody>
      </p:sp>
      <p:sp>
        <p:nvSpPr>
          <p:cNvPr id="115" name="Shape 115"/>
          <p:cNvSpPr>
            <a:spLocks noGrp="1"/>
          </p:cNvSpPr>
          <p:nvPr>
            <p:ph type="sldNum" sz="quarter" idx="2"/>
          </p:nvPr>
        </p:nvSpPr>
        <p:spPr>
          <a:xfrm>
            <a:off x="6337303" y="9258300"/>
            <a:ext cx="329262"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15</a:t>
            </a:fld>
            <a:endParaRPr>
              <a:solidFill>
                <a:srgbClr val="FFFFFF"/>
              </a:solidFill>
            </a:endParaRP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p:nvPr/>
        </p:nvSpPr>
        <p:spPr>
          <a:xfrm>
            <a:off x="2524462" y="596576"/>
            <a:ext cx="7965709" cy="176594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pPr lvl="0">
              <a:defRPr sz="1800">
                <a:solidFill>
                  <a:srgbClr val="000000"/>
                </a:solidFill>
              </a:defRPr>
            </a:pPr>
            <a:r>
              <a:rPr sz="7300"/>
              <a:t>Nagorno-Karabakh</a:t>
            </a:r>
          </a:p>
          <a:p>
            <a:pPr lvl="0">
              <a:defRPr sz="1800">
                <a:solidFill>
                  <a:srgbClr val="000000"/>
                </a:solidFill>
              </a:defRPr>
            </a:pPr>
            <a:r>
              <a:rPr sz="3600"/>
              <a:t>situation on the ground</a:t>
            </a:r>
          </a:p>
        </p:txBody>
      </p:sp>
      <p:sp>
        <p:nvSpPr>
          <p:cNvPr id="120" name="Shape 120"/>
          <p:cNvSpPr/>
          <p:nvPr/>
        </p:nvSpPr>
        <p:spPr>
          <a:xfrm>
            <a:off x="1117601" y="4084712"/>
            <a:ext cx="10756900" cy="4103681"/>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marL="507974" indent="-507974" algn="just">
              <a:buSzPct val="100000"/>
              <a:buChar char="•"/>
              <a:defRPr sz="1800">
                <a:solidFill>
                  <a:srgbClr val="000000"/>
                </a:solidFill>
              </a:defRPr>
            </a:pPr>
            <a:r>
              <a:rPr sz="4000" dirty="0"/>
              <a:t>The possibility of internal political unrest in both countries increases the uncertainty.</a:t>
            </a:r>
          </a:p>
          <a:p>
            <a:pPr lvl="0" algn="just">
              <a:lnSpc>
                <a:spcPct val="50000"/>
              </a:lnSpc>
              <a:defRPr sz="1800">
                <a:solidFill>
                  <a:srgbClr val="000000"/>
                </a:solidFill>
              </a:defRPr>
            </a:pPr>
            <a:r>
              <a:rPr sz="4000" dirty="0"/>
              <a:t> </a:t>
            </a:r>
          </a:p>
          <a:p>
            <a:pPr marL="507974" indent="-507974" algn="just">
              <a:buSzPct val="100000"/>
              <a:buChar char="•"/>
              <a:defRPr sz="1800">
                <a:solidFill>
                  <a:srgbClr val="000000"/>
                </a:solidFill>
              </a:defRPr>
            </a:pPr>
            <a:r>
              <a:rPr sz="4000" dirty="0"/>
              <a:t>Unrest at home might tempt leaders to deflect attention by raising military tensions or to embark on risky attempts to </a:t>
            </a:r>
            <a:r>
              <a:rPr sz="4000" dirty="0" err="1"/>
              <a:t>capitalise</a:t>
            </a:r>
            <a:r>
              <a:rPr sz="4000" dirty="0"/>
              <a:t> on their adversary’s troubles.</a:t>
            </a:r>
          </a:p>
        </p:txBody>
      </p:sp>
      <p:sp>
        <p:nvSpPr>
          <p:cNvPr id="121" name="Shape 121"/>
          <p:cNvSpPr>
            <a:spLocks noGrp="1"/>
          </p:cNvSpPr>
          <p:nvPr>
            <p:ph type="sldNum" sz="quarter" idx="2"/>
          </p:nvPr>
        </p:nvSpPr>
        <p:spPr>
          <a:xfrm>
            <a:off x="6337303" y="9258300"/>
            <a:ext cx="329262"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16</a:t>
            </a:fld>
            <a:endParaRPr>
              <a:solidFill>
                <a:srgbClr val="FFFFFF"/>
              </a:solidFill>
            </a:endParaRP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p:nvPr/>
        </p:nvSpPr>
        <p:spPr>
          <a:xfrm>
            <a:off x="2524462" y="578055"/>
            <a:ext cx="7965709" cy="1218790"/>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sz="7200"/>
            </a:lvl1pPr>
          </a:lstStyle>
          <a:p>
            <a:pPr lvl="0">
              <a:defRPr sz="1800">
                <a:solidFill>
                  <a:srgbClr val="000000"/>
                </a:solidFill>
              </a:defRPr>
            </a:pPr>
            <a:r>
              <a:rPr sz="7300"/>
              <a:t>Nagorno-Karabakh</a:t>
            </a:r>
          </a:p>
        </p:txBody>
      </p:sp>
      <p:sp>
        <p:nvSpPr>
          <p:cNvPr id="124" name="Shape 124"/>
          <p:cNvSpPr/>
          <p:nvPr/>
        </p:nvSpPr>
        <p:spPr>
          <a:xfrm>
            <a:off x="1282701" y="2656770"/>
            <a:ext cx="10439400" cy="6230760"/>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marL="507974" indent="-507974" algn="just">
              <a:buSzPct val="100000"/>
              <a:buChar char="•"/>
              <a:defRPr sz="1800">
                <a:solidFill>
                  <a:srgbClr val="000000"/>
                </a:solidFill>
              </a:defRPr>
            </a:pPr>
            <a:r>
              <a:rPr sz="4000"/>
              <a:t>Frequent provocative acts on both sides cause that the near-term threats to stability are increasing</a:t>
            </a:r>
          </a:p>
          <a:p>
            <a:pPr lvl="0" algn="just">
              <a:lnSpc>
                <a:spcPct val="50000"/>
              </a:lnSpc>
              <a:defRPr sz="1800">
                <a:solidFill>
                  <a:srgbClr val="000000"/>
                </a:solidFill>
              </a:defRPr>
            </a:pPr>
            <a:r>
              <a:rPr sz="4000"/>
              <a:t> </a:t>
            </a:r>
          </a:p>
          <a:p>
            <a:pPr marL="507974" indent="-507974" algn="just">
              <a:buSzPct val="100000"/>
              <a:buChar char="•"/>
              <a:defRPr sz="1800">
                <a:solidFill>
                  <a:srgbClr val="000000"/>
                </a:solidFill>
              </a:defRPr>
            </a:pPr>
            <a:r>
              <a:rPr sz="4000"/>
              <a:t>Acute need to lessen chances of violent escalation during coming months</a:t>
            </a:r>
          </a:p>
          <a:p>
            <a:pPr lvl="0" algn="just">
              <a:lnSpc>
                <a:spcPct val="50000"/>
              </a:lnSpc>
              <a:defRPr sz="1800">
                <a:solidFill>
                  <a:srgbClr val="000000"/>
                </a:solidFill>
              </a:defRPr>
            </a:pPr>
            <a:endParaRPr sz="4000"/>
          </a:p>
          <a:p>
            <a:pPr marL="507974" indent="-507974" algn="just">
              <a:buSzPct val="100000"/>
              <a:buChar char="•"/>
              <a:defRPr sz="1800">
                <a:solidFill>
                  <a:srgbClr val="000000"/>
                </a:solidFill>
              </a:defRPr>
            </a:pPr>
            <a:r>
              <a:rPr sz="4000"/>
              <a:t>There is a risk that rising expectations and the gap between AZ’s self-perception and its continued lost territory, could trigger a new conflict</a:t>
            </a:r>
          </a:p>
        </p:txBody>
      </p:sp>
      <p:sp>
        <p:nvSpPr>
          <p:cNvPr id="125" name="Shape 125"/>
          <p:cNvSpPr>
            <a:spLocks noGrp="1"/>
          </p:cNvSpPr>
          <p:nvPr>
            <p:ph type="sldNum" sz="quarter" idx="2"/>
          </p:nvPr>
        </p:nvSpPr>
        <p:spPr>
          <a:xfrm>
            <a:off x="6337303" y="9258300"/>
            <a:ext cx="329262"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17</a:t>
            </a:fld>
            <a:endParaRPr>
              <a:solidFill>
                <a:srgbClr val="FFFFFF"/>
              </a:solidFill>
            </a:endParaRP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p:nvPr/>
        </p:nvSpPr>
        <p:spPr>
          <a:xfrm>
            <a:off x="774700" y="2723469"/>
            <a:ext cx="11442699" cy="5919563"/>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marL="507974" indent="-507974" algn="just">
              <a:buSzPct val="100000"/>
              <a:buChar char="•"/>
              <a:defRPr sz="1800">
                <a:solidFill>
                  <a:srgbClr val="000000"/>
                </a:solidFill>
              </a:defRPr>
            </a:pPr>
            <a:r>
              <a:rPr sz="3600"/>
              <a:t>Time is neither side’s ally.</a:t>
            </a:r>
          </a:p>
          <a:p>
            <a:pPr lvl="0" algn="just">
              <a:lnSpc>
                <a:spcPct val="50000"/>
              </a:lnSpc>
              <a:defRPr sz="1800">
                <a:solidFill>
                  <a:srgbClr val="000000"/>
                </a:solidFill>
              </a:defRPr>
            </a:pPr>
            <a:endParaRPr sz="3600"/>
          </a:p>
          <a:p>
            <a:pPr marL="507974" indent="-507974" algn="just">
              <a:buSzPct val="100000"/>
              <a:buChar char="•"/>
              <a:defRPr sz="1800">
                <a:solidFill>
                  <a:srgbClr val="000000"/>
                </a:solidFill>
              </a:defRPr>
            </a:pPr>
            <a:r>
              <a:rPr sz="3600"/>
              <a:t>The arms race is putting pressure on what is perhaps the most militarized zone in Europe, the so-called Line of Contact north and east of Karabakh that marks the ceasefire line between the two sides.</a:t>
            </a:r>
          </a:p>
          <a:p>
            <a:pPr lvl="0" algn="just">
              <a:lnSpc>
                <a:spcPct val="50000"/>
              </a:lnSpc>
              <a:defRPr sz="1800">
                <a:solidFill>
                  <a:srgbClr val="000000"/>
                </a:solidFill>
              </a:defRPr>
            </a:pPr>
            <a:endParaRPr sz="3600"/>
          </a:p>
          <a:p>
            <a:pPr marL="507974" indent="-507974" algn="just">
              <a:buSzPct val="100000"/>
              <a:buChar char="•"/>
              <a:defRPr sz="1800">
                <a:solidFill>
                  <a:srgbClr val="000000"/>
                </a:solidFill>
              </a:defRPr>
            </a:pPr>
            <a:r>
              <a:rPr sz="3600"/>
              <a:t>Azerbaijan relies on energy exports for the vast majority of state revenues</a:t>
            </a:r>
          </a:p>
          <a:p>
            <a:pPr lvl="0" algn="just">
              <a:lnSpc>
                <a:spcPct val="50000"/>
              </a:lnSpc>
              <a:defRPr sz="1800">
                <a:solidFill>
                  <a:srgbClr val="000000"/>
                </a:solidFill>
              </a:defRPr>
            </a:pPr>
            <a:endParaRPr sz="3600"/>
          </a:p>
          <a:p>
            <a:pPr marL="507974" indent="-507974" algn="just">
              <a:buSzPct val="100000"/>
              <a:buChar char="•"/>
              <a:defRPr sz="1800">
                <a:solidFill>
                  <a:srgbClr val="000000"/>
                </a:solidFill>
              </a:defRPr>
            </a:pPr>
            <a:r>
              <a:rPr sz="3600"/>
              <a:t>Armenia’s economy has long lagged far behind, and stagnation continues. </a:t>
            </a:r>
          </a:p>
        </p:txBody>
      </p:sp>
      <p:sp>
        <p:nvSpPr>
          <p:cNvPr id="130" name="Shape 130"/>
          <p:cNvSpPr/>
          <p:nvPr/>
        </p:nvSpPr>
        <p:spPr>
          <a:xfrm>
            <a:off x="2524462" y="578055"/>
            <a:ext cx="7965709" cy="1218790"/>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sz="7200"/>
            </a:lvl1pPr>
          </a:lstStyle>
          <a:p>
            <a:pPr lvl="0">
              <a:defRPr sz="1800">
                <a:solidFill>
                  <a:srgbClr val="000000"/>
                </a:solidFill>
              </a:defRPr>
            </a:pPr>
            <a:r>
              <a:rPr sz="7300"/>
              <a:t>Nagorno-Karabakh</a:t>
            </a:r>
          </a:p>
        </p:txBody>
      </p:sp>
      <p:sp>
        <p:nvSpPr>
          <p:cNvPr id="131" name="Shape 131"/>
          <p:cNvSpPr>
            <a:spLocks noGrp="1"/>
          </p:cNvSpPr>
          <p:nvPr>
            <p:ph type="sldNum" sz="quarter" idx="2"/>
          </p:nvPr>
        </p:nvSpPr>
        <p:spPr>
          <a:xfrm>
            <a:off x="6337305" y="9258300"/>
            <a:ext cx="329254"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18</a:t>
            </a:fld>
            <a:endParaRPr>
              <a:solidFill>
                <a:srgbClr val="FFFFFF"/>
              </a:solidFill>
            </a:endParaRP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p:nvPr/>
        </p:nvSpPr>
        <p:spPr>
          <a:xfrm>
            <a:off x="2553039" y="12773"/>
            <a:ext cx="7899401" cy="2349355"/>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lvl1pPr>
              <a:defRPr sz="7200"/>
            </a:lvl1pPr>
          </a:lstStyle>
          <a:p>
            <a:pPr lvl="0">
              <a:defRPr sz="1800">
                <a:solidFill>
                  <a:srgbClr val="000000"/>
                </a:solidFill>
              </a:defRPr>
            </a:pPr>
            <a:r>
              <a:rPr sz="7300"/>
              <a:t>Nagorno-Karabakh</a:t>
            </a:r>
          </a:p>
        </p:txBody>
      </p:sp>
      <p:sp>
        <p:nvSpPr>
          <p:cNvPr id="136" name="Shape 136"/>
          <p:cNvSpPr/>
          <p:nvPr/>
        </p:nvSpPr>
        <p:spPr>
          <a:xfrm>
            <a:off x="1155701" y="3707609"/>
            <a:ext cx="10693400" cy="4103681"/>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marL="507974" indent="-507974" algn="just">
              <a:buSzPct val="100000"/>
              <a:buChar char="•"/>
              <a:defRPr sz="1800">
                <a:solidFill>
                  <a:srgbClr val="000000"/>
                </a:solidFill>
              </a:defRPr>
            </a:pPr>
            <a:r>
              <a:rPr sz="4000" dirty="0"/>
              <a:t>Diplomacy should stress need for a quiet period during which both sides dial down rhetoric.</a:t>
            </a:r>
          </a:p>
          <a:p>
            <a:pPr lvl="0" algn="just">
              <a:lnSpc>
                <a:spcPct val="50000"/>
              </a:lnSpc>
              <a:defRPr sz="1800">
                <a:solidFill>
                  <a:srgbClr val="000000"/>
                </a:solidFill>
              </a:defRPr>
            </a:pPr>
            <a:endParaRPr sz="4000" dirty="0"/>
          </a:p>
          <a:p>
            <a:pPr marL="507974" indent="-507974" algn="just">
              <a:buSzPct val="100000"/>
              <a:buChar char="•"/>
              <a:defRPr sz="1800">
                <a:solidFill>
                  <a:srgbClr val="000000"/>
                </a:solidFill>
              </a:defRPr>
            </a:pPr>
            <a:r>
              <a:rPr sz="4000" dirty="0"/>
              <a:t>Intensified regular contacts as well as meetings between ministers and parliamentarians should be supported.</a:t>
            </a:r>
          </a:p>
        </p:txBody>
      </p:sp>
      <p:sp>
        <p:nvSpPr>
          <p:cNvPr id="137" name="Shape 137"/>
          <p:cNvSpPr>
            <a:spLocks noGrp="1"/>
          </p:cNvSpPr>
          <p:nvPr>
            <p:ph type="sldNum" sz="quarter" idx="2"/>
          </p:nvPr>
        </p:nvSpPr>
        <p:spPr>
          <a:xfrm>
            <a:off x="6337303" y="9258300"/>
            <a:ext cx="329262"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19</a:t>
            </a:fld>
            <a:endParaRPr>
              <a:solidFill>
                <a:srgbClr val="FFFFFF"/>
              </a:solidFill>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p:nvPr/>
        </p:nvSpPr>
        <p:spPr>
          <a:xfrm>
            <a:off x="1554834" y="1564432"/>
            <a:ext cx="9906001" cy="3323987"/>
          </a:xfrm>
          <a:prstGeom prst="rect">
            <a:avLst/>
          </a:prstGeom>
          <a:noFill/>
          <a:ln>
            <a:noFill/>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defRPr sz="1800">
                <a:solidFill>
                  <a:srgbClr val="000000"/>
                </a:solidFill>
              </a:defRPr>
            </a:pPr>
            <a:r>
              <a:rPr sz="7200" dirty="0">
                <a:solidFill>
                  <a:schemeClr val="tx2"/>
                </a:solidFill>
                <a:effectLst>
                  <a:outerShdw blurRad="63500" dist="25400" dir="2700000" rotWithShape="0">
                    <a:srgbClr val="000000">
                      <a:alpha val="70000"/>
                    </a:srgbClr>
                  </a:outerShdw>
                </a:effectLst>
                <a:latin typeface="+mj-lt"/>
              </a:rPr>
              <a:t>Current state</a:t>
            </a:r>
          </a:p>
          <a:p>
            <a:pPr lvl="0">
              <a:defRPr sz="1800">
                <a:solidFill>
                  <a:srgbClr val="000000"/>
                </a:solidFill>
              </a:defRPr>
            </a:pPr>
            <a:r>
              <a:rPr sz="7200" dirty="0">
                <a:solidFill>
                  <a:schemeClr val="tx2"/>
                </a:solidFill>
                <a:effectLst>
                  <a:outerShdw blurRad="63500" dist="25400" dir="2700000" rotWithShape="0">
                    <a:srgbClr val="000000">
                      <a:alpha val="70000"/>
                    </a:srgbClr>
                  </a:outerShdw>
                </a:effectLst>
                <a:latin typeface="+mj-lt"/>
              </a:rPr>
              <a:t>of conflicts</a:t>
            </a:r>
          </a:p>
          <a:p>
            <a:pPr lvl="0">
              <a:defRPr sz="1800">
                <a:solidFill>
                  <a:srgbClr val="000000"/>
                </a:solidFill>
              </a:defRPr>
            </a:pPr>
            <a:r>
              <a:rPr sz="7200" dirty="0">
                <a:solidFill>
                  <a:schemeClr val="tx2"/>
                </a:solidFill>
                <a:effectLst>
                  <a:outerShdw blurRad="63500" dist="25400" dir="2700000" rotWithShape="0">
                    <a:srgbClr val="000000">
                      <a:alpha val="70000"/>
                    </a:srgbClr>
                  </a:outerShdw>
                </a:effectLst>
                <a:latin typeface="+mj-lt"/>
              </a:rPr>
              <a:t>in the South Caucasus</a:t>
            </a:r>
          </a:p>
        </p:txBody>
      </p:sp>
      <p:sp>
        <p:nvSpPr>
          <p:cNvPr id="53" name="Shape 53"/>
          <p:cNvSpPr/>
          <p:nvPr/>
        </p:nvSpPr>
        <p:spPr>
          <a:xfrm>
            <a:off x="546101" y="6262947"/>
            <a:ext cx="11899900" cy="1456803"/>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lvl1pPr>
              <a:defRPr sz="4800"/>
            </a:lvl1pPr>
          </a:lstStyle>
          <a:p>
            <a:pPr lvl="0">
              <a:defRPr sz="1800">
                <a:solidFill>
                  <a:srgbClr val="000000"/>
                </a:solidFill>
              </a:defRPr>
            </a:pPr>
            <a:r>
              <a:rPr sz="4400" dirty="0"/>
              <a:t>a region where big powers meet and compete, and which is now a major energy corridor. </a:t>
            </a:r>
          </a:p>
        </p:txBody>
      </p:sp>
      <p:sp>
        <p:nvSpPr>
          <p:cNvPr id="54" name="Shape 54"/>
          <p:cNvSpPr>
            <a:spLocks noGrp="1"/>
          </p:cNvSpPr>
          <p:nvPr>
            <p:ph type="sldNum" sz="quarter" idx="2"/>
          </p:nvPr>
        </p:nvSpPr>
        <p:spPr>
          <a:xfrm>
            <a:off x="6337305" y="9258300"/>
            <a:ext cx="329254"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2</a:t>
            </a:fld>
            <a:endParaRPr>
              <a:solidFill>
                <a:srgbClr val="FFFFFF"/>
              </a:solidFill>
            </a:endParaRPr>
          </a:p>
        </p:txBody>
      </p:sp>
    </p:spTree>
    <p:extLst>
      <p:ext uri="{BB962C8B-B14F-4D97-AF65-F5344CB8AC3E}">
        <p14:creationId xmlns:p14="http://schemas.microsoft.com/office/powerpoint/2010/main" val="3169406308"/>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p:nvPr/>
        </p:nvSpPr>
        <p:spPr>
          <a:xfrm>
            <a:off x="2181920" y="589567"/>
            <a:ext cx="9217024" cy="1779968"/>
          </a:xfrm>
          <a:prstGeom prst="rect">
            <a:avLst/>
          </a:prstGeom>
          <a:ln w="12700">
            <a:miter lim="400000"/>
          </a:ln>
          <a:extLst>
            <a:ext uri="{C572A759-6A51-4108-AA02-DFA0A04FC94B}">
              <ma14:wrappingTextBoxFlag xmlns:ma14="http://schemas.microsoft.com/office/mac/drawingml/2011/main" xmlns="" val="1"/>
            </a:ext>
          </a:extLst>
        </p:spPr>
        <p:txBody>
          <a:bodyPr wrap="square" lIns="50797" tIns="50797" rIns="50797" bIns="50797" anchor="ctr">
            <a:spAutoFit/>
          </a:bodyPr>
          <a:lstStyle/>
          <a:p>
            <a:pPr lvl="0">
              <a:defRPr sz="1800">
                <a:solidFill>
                  <a:srgbClr val="000000"/>
                </a:solidFill>
              </a:defRPr>
            </a:pPr>
            <a:r>
              <a:rPr sz="7300" dirty="0"/>
              <a:t>Nagorno-Karabakh</a:t>
            </a:r>
          </a:p>
          <a:p>
            <a:pPr lvl="0">
              <a:defRPr sz="1800">
                <a:solidFill>
                  <a:srgbClr val="000000"/>
                </a:solidFill>
              </a:defRPr>
            </a:pPr>
            <a:r>
              <a:rPr sz="3600" dirty="0"/>
              <a:t>search for a solution</a:t>
            </a:r>
          </a:p>
        </p:txBody>
      </p:sp>
      <p:sp>
        <p:nvSpPr>
          <p:cNvPr id="140" name="Shape 140"/>
          <p:cNvSpPr/>
          <p:nvPr/>
        </p:nvSpPr>
        <p:spPr>
          <a:xfrm>
            <a:off x="901701" y="3933234"/>
            <a:ext cx="10845800" cy="4719235"/>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marL="507974" indent="-507974" algn="just">
              <a:buSzPct val="100000"/>
              <a:buChar char="•"/>
              <a:defRPr sz="1800">
                <a:solidFill>
                  <a:srgbClr val="000000"/>
                </a:solidFill>
              </a:defRPr>
            </a:pPr>
            <a:r>
              <a:rPr sz="4000" dirty="0"/>
              <a:t>A crisis hotline should be reestablished between Yerevan and Baku to lessen chances of a military escalation.</a:t>
            </a:r>
          </a:p>
          <a:p>
            <a:pPr lvl="0" algn="just">
              <a:lnSpc>
                <a:spcPct val="50000"/>
              </a:lnSpc>
              <a:defRPr sz="1800">
                <a:solidFill>
                  <a:srgbClr val="000000"/>
                </a:solidFill>
              </a:defRPr>
            </a:pPr>
            <a:endParaRPr sz="4000" dirty="0"/>
          </a:p>
          <a:p>
            <a:pPr marL="507974" indent="-507974" algn="just">
              <a:buSzPct val="100000"/>
              <a:buChar char="•"/>
              <a:defRPr sz="1800">
                <a:solidFill>
                  <a:srgbClr val="000000"/>
                </a:solidFill>
              </a:defRPr>
            </a:pPr>
            <a:r>
              <a:rPr sz="4000" dirty="0"/>
              <a:t>Diplomacy should act more decisively to broker an agreement. It could advance this by achieving a suspension of arms supplies to both sides.</a:t>
            </a:r>
          </a:p>
        </p:txBody>
      </p:sp>
      <p:sp>
        <p:nvSpPr>
          <p:cNvPr id="141" name="Shape 141"/>
          <p:cNvSpPr>
            <a:spLocks noGrp="1"/>
          </p:cNvSpPr>
          <p:nvPr>
            <p:ph type="sldNum" sz="quarter" idx="2"/>
          </p:nvPr>
        </p:nvSpPr>
        <p:spPr>
          <a:xfrm>
            <a:off x="6337303" y="9258300"/>
            <a:ext cx="329262"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20</a:t>
            </a:fld>
            <a:endParaRPr>
              <a:solidFill>
                <a:srgbClr val="FFFFFF"/>
              </a:solidFill>
            </a:endParaRP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p:nvPr/>
        </p:nvSpPr>
        <p:spPr>
          <a:xfrm>
            <a:off x="1101800" y="589567"/>
            <a:ext cx="10225136" cy="1779968"/>
          </a:xfrm>
          <a:prstGeom prst="rect">
            <a:avLst/>
          </a:prstGeom>
          <a:ln w="12700">
            <a:miter lim="400000"/>
          </a:ln>
          <a:extLst>
            <a:ext uri="{C572A759-6A51-4108-AA02-DFA0A04FC94B}">
              <ma14:wrappingTextBoxFlag xmlns:ma14="http://schemas.microsoft.com/office/mac/drawingml/2011/main" xmlns="" val="1"/>
            </a:ext>
          </a:extLst>
        </p:spPr>
        <p:txBody>
          <a:bodyPr wrap="square" lIns="50797" tIns="50797" rIns="50797" bIns="50797" anchor="ctr">
            <a:spAutoFit/>
          </a:bodyPr>
          <a:lstStyle/>
          <a:p>
            <a:pPr lvl="0">
              <a:defRPr sz="1800">
                <a:solidFill>
                  <a:srgbClr val="000000"/>
                </a:solidFill>
              </a:defRPr>
            </a:pPr>
            <a:r>
              <a:rPr sz="7300" dirty="0"/>
              <a:t>Nagorno-Karabakh</a:t>
            </a:r>
          </a:p>
          <a:p>
            <a:pPr lvl="0">
              <a:defRPr sz="1800">
                <a:solidFill>
                  <a:srgbClr val="000000"/>
                </a:solidFill>
              </a:defRPr>
            </a:pPr>
            <a:r>
              <a:rPr sz="3600" dirty="0"/>
              <a:t>search for a solution</a:t>
            </a:r>
          </a:p>
        </p:txBody>
      </p:sp>
      <p:sp>
        <p:nvSpPr>
          <p:cNvPr id="146" name="Shape 146"/>
          <p:cNvSpPr/>
          <p:nvPr/>
        </p:nvSpPr>
        <p:spPr>
          <a:xfrm>
            <a:off x="622301" y="3216079"/>
            <a:ext cx="11201399" cy="5950341"/>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marL="507974" indent="-507974" algn="just">
              <a:buSzPct val="100000"/>
              <a:buChar char="•"/>
              <a:defRPr sz="1800">
                <a:solidFill>
                  <a:srgbClr val="000000"/>
                </a:solidFill>
              </a:defRPr>
            </a:pPr>
            <a:r>
              <a:rPr sz="4000" dirty="0"/>
              <a:t>The officially designated mediators from the </a:t>
            </a:r>
            <a:r>
              <a:rPr sz="4000" dirty="0" err="1"/>
              <a:t>Organisation</a:t>
            </a:r>
            <a:r>
              <a:rPr sz="4000" dirty="0"/>
              <a:t> for Security and Cooperation in Europe (OSCE), the Minsk Group – led by Russia, the U.S. and France – can deliver results.</a:t>
            </a:r>
          </a:p>
          <a:p>
            <a:pPr lvl="0" algn="just">
              <a:lnSpc>
                <a:spcPct val="50000"/>
              </a:lnSpc>
              <a:defRPr sz="1800">
                <a:solidFill>
                  <a:srgbClr val="000000"/>
                </a:solidFill>
              </a:defRPr>
            </a:pPr>
            <a:endParaRPr sz="4000" dirty="0"/>
          </a:p>
          <a:p>
            <a:pPr marL="507974" indent="-507974" algn="just">
              <a:buSzPct val="100000"/>
              <a:buChar char="•"/>
              <a:defRPr sz="1800">
                <a:solidFill>
                  <a:srgbClr val="000000"/>
                </a:solidFill>
              </a:defRPr>
            </a:pPr>
            <a:r>
              <a:rPr sz="4000" dirty="0"/>
              <a:t>The problem could be resolved only on the basis of compromise and mutual concessions. Without mutual concessions, there can be no solution. </a:t>
            </a:r>
          </a:p>
        </p:txBody>
      </p:sp>
      <p:sp>
        <p:nvSpPr>
          <p:cNvPr id="147" name="Shape 147"/>
          <p:cNvSpPr>
            <a:spLocks noGrp="1"/>
          </p:cNvSpPr>
          <p:nvPr>
            <p:ph type="sldNum" sz="quarter" idx="2"/>
          </p:nvPr>
        </p:nvSpPr>
        <p:spPr>
          <a:xfrm>
            <a:off x="6337303" y="9258300"/>
            <a:ext cx="329262"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21</a:t>
            </a:fld>
            <a:endParaRPr>
              <a:solidFill>
                <a:srgbClr val="FFFFFF"/>
              </a:solidFill>
            </a:endParaRP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p:nvPr/>
        </p:nvSpPr>
        <p:spPr>
          <a:xfrm>
            <a:off x="2109912" y="576866"/>
            <a:ext cx="8138989" cy="1779968"/>
          </a:xfrm>
          <a:prstGeom prst="rect">
            <a:avLst/>
          </a:prstGeom>
          <a:ln w="12700">
            <a:miter lim="400000"/>
          </a:ln>
          <a:extLst>
            <a:ext uri="{C572A759-6A51-4108-AA02-DFA0A04FC94B}">
              <ma14:wrappingTextBoxFlag xmlns:ma14="http://schemas.microsoft.com/office/mac/drawingml/2011/main" xmlns="" val="1"/>
            </a:ext>
          </a:extLst>
        </p:spPr>
        <p:txBody>
          <a:bodyPr wrap="square" lIns="50797" tIns="50797" rIns="50797" bIns="50797" anchor="ctr">
            <a:spAutoFit/>
          </a:bodyPr>
          <a:lstStyle/>
          <a:p>
            <a:pPr lvl="0">
              <a:defRPr sz="1800">
                <a:solidFill>
                  <a:srgbClr val="000000"/>
                </a:solidFill>
              </a:defRPr>
            </a:pPr>
            <a:r>
              <a:rPr sz="7300" dirty="0"/>
              <a:t>Nagorno-Karabakh</a:t>
            </a:r>
          </a:p>
          <a:p>
            <a:pPr lvl="0">
              <a:defRPr sz="1800">
                <a:solidFill>
                  <a:srgbClr val="000000"/>
                </a:solidFill>
              </a:defRPr>
            </a:pPr>
            <a:r>
              <a:rPr sz="3600" dirty="0"/>
              <a:t>search for a solution</a:t>
            </a:r>
          </a:p>
        </p:txBody>
      </p:sp>
      <p:sp>
        <p:nvSpPr>
          <p:cNvPr id="152" name="Shape 152"/>
          <p:cNvSpPr/>
          <p:nvPr/>
        </p:nvSpPr>
        <p:spPr>
          <a:xfrm>
            <a:off x="762000" y="3460356"/>
            <a:ext cx="11201399" cy="5334788"/>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marL="507974" indent="-507974" algn="just">
              <a:buSzPct val="100000"/>
              <a:buChar char="•"/>
              <a:defRPr sz="1800">
                <a:solidFill>
                  <a:srgbClr val="000000"/>
                </a:solidFill>
              </a:defRPr>
            </a:pPr>
            <a:r>
              <a:rPr sz="4000" dirty="0"/>
              <a:t>As political tensions recede in both countries, there should be a concerted effort to restart negotiations, backed by pressure from international actors.</a:t>
            </a:r>
          </a:p>
          <a:p>
            <a:pPr lvl="0" algn="just">
              <a:lnSpc>
                <a:spcPct val="50000"/>
              </a:lnSpc>
              <a:defRPr sz="1800">
                <a:solidFill>
                  <a:srgbClr val="000000"/>
                </a:solidFill>
              </a:defRPr>
            </a:pPr>
            <a:endParaRPr sz="4000" dirty="0"/>
          </a:p>
          <a:p>
            <a:pPr marL="507974" indent="-507974" algn="just">
              <a:buSzPct val="100000"/>
              <a:buChar char="•"/>
              <a:defRPr sz="1800">
                <a:solidFill>
                  <a:srgbClr val="000000"/>
                </a:solidFill>
              </a:defRPr>
            </a:pPr>
            <a:r>
              <a:rPr sz="4000" dirty="0"/>
              <a:t>Firmly and consistently, the sides need to be brought back to the table before someone decides the time has come to use their expensive new weapons.</a:t>
            </a:r>
          </a:p>
        </p:txBody>
      </p:sp>
      <p:sp>
        <p:nvSpPr>
          <p:cNvPr id="153" name="Shape 153"/>
          <p:cNvSpPr>
            <a:spLocks noGrp="1"/>
          </p:cNvSpPr>
          <p:nvPr>
            <p:ph type="sldNum" sz="quarter" idx="2"/>
          </p:nvPr>
        </p:nvSpPr>
        <p:spPr>
          <a:xfrm>
            <a:off x="6314695" y="9258300"/>
            <a:ext cx="374475"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22</a:t>
            </a:fld>
            <a:endParaRPr>
              <a:solidFill>
                <a:srgbClr val="FFFFFF"/>
              </a:solidFill>
            </a:endParaRP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p:nvPr/>
        </p:nvSpPr>
        <p:spPr>
          <a:xfrm>
            <a:off x="2324101" y="558512"/>
            <a:ext cx="8356599" cy="1257876"/>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lvl1pPr>
              <a:defRPr sz="7200"/>
            </a:lvl1pPr>
          </a:lstStyle>
          <a:p>
            <a:pPr lvl="0">
              <a:defRPr sz="1800">
                <a:solidFill>
                  <a:srgbClr val="000000"/>
                </a:solidFill>
              </a:defRPr>
            </a:pPr>
            <a:r>
              <a:rPr sz="7300"/>
              <a:t>Conflicts in Georgia</a:t>
            </a:r>
          </a:p>
        </p:txBody>
      </p:sp>
      <p:sp>
        <p:nvSpPr>
          <p:cNvPr id="156" name="Shape 156"/>
          <p:cNvSpPr/>
          <p:nvPr/>
        </p:nvSpPr>
        <p:spPr>
          <a:xfrm>
            <a:off x="977900" y="4194674"/>
            <a:ext cx="11036299" cy="3180352"/>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marL="507974" indent="-507974" algn="just">
              <a:buSzPct val="100000"/>
              <a:buChar char="•"/>
              <a:defRPr sz="1800">
                <a:solidFill>
                  <a:srgbClr val="000000"/>
                </a:solidFill>
              </a:defRPr>
            </a:pPr>
            <a:r>
              <a:rPr sz="4000" dirty="0"/>
              <a:t>South Ossetia and Abkhazia</a:t>
            </a:r>
          </a:p>
          <a:p>
            <a:pPr lvl="0" algn="just">
              <a:lnSpc>
                <a:spcPct val="50000"/>
              </a:lnSpc>
              <a:defRPr sz="1800">
                <a:solidFill>
                  <a:srgbClr val="000000"/>
                </a:solidFill>
              </a:defRPr>
            </a:pPr>
            <a:endParaRPr sz="4000" dirty="0"/>
          </a:p>
          <a:p>
            <a:pPr marL="507974" indent="-507974" algn="just">
              <a:buSzPct val="100000"/>
              <a:buChar char="•"/>
              <a:defRPr sz="1800">
                <a:solidFill>
                  <a:srgbClr val="000000"/>
                </a:solidFill>
              </a:defRPr>
            </a:pPr>
            <a:r>
              <a:rPr sz="4000" dirty="0"/>
              <a:t>Both have many common features but also substantial differences</a:t>
            </a:r>
          </a:p>
          <a:p>
            <a:pPr lvl="0" algn="just">
              <a:lnSpc>
                <a:spcPct val="50000"/>
              </a:lnSpc>
              <a:defRPr sz="1800">
                <a:solidFill>
                  <a:srgbClr val="000000"/>
                </a:solidFill>
              </a:defRPr>
            </a:pPr>
            <a:endParaRPr sz="4000" dirty="0"/>
          </a:p>
          <a:p>
            <a:pPr marL="507974" indent="-507974" algn="just">
              <a:buSzPct val="100000"/>
              <a:buChar char="•"/>
              <a:defRPr sz="1800">
                <a:solidFill>
                  <a:srgbClr val="000000"/>
                </a:solidFill>
              </a:defRPr>
            </a:pPr>
            <a:r>
              <a:rPr sz="4000" dirty="0"/>
              <a:t>The solution will probably need many years  </a:t>
            </a:r>
          </a:p>
        </p:txBody>
      </p:sp>
      <p:sp>
        <p:nvSpPr>
          <p:cNvPr id="157" name="Shape 157"/>
          <p:cNvSpPr>
            <a:spLocks noGrp="1"/>
          </p:cNvSpPr>
          <p:nvPr>
            <p:ph type="sldNum" sz="quarter" idx="2"/>
          </p:nvPr>
        </p:nvSpPr>
        <p:spPr>
          <a:xfrm>
            <a:off x="6337303" y="9258300"/>
            <a:ext cx="329262"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23</a:t>
            </a:fld>
            <a:endParaRPr>
              <a:solidFill>
                <a:srgbClr val="FFFFFF"/>
              </a:solidFill>
            </a:endParaRP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droppedImage.png"/>
          <p:cNvPicPr/>
          <p:nvPr/>
        </p:nvPicPr>
        <p:blipFill>
          <a:blip r:embed="rId2">
            <a:extLst/>
          </a:blip>
          <a:stretch>
            <a:fillRect/>
          </a:stretch>
        </p:blipFill>
        <p:spPr>
          <a:xfrm>
            <a:off x="259967" y="400938"/>
            <a:ext cx="12281668" cy="8940801"/>
          </a:xfrm>
          <a:prstGeom prst="rect">
            <a:avLst/>
          </a:prstGeom>
          <a:ln w="88900">
            <a:miter lim="400000"/>
          </a:ln>
        </p:spPr>
      </p:pic>
      <p:sp>
        <p:nvSpPr>
          <p:cNvPr id="163" name="Shape 163"/>
          <p:cNvSpPr>
            <a:spLocks noGrp="1"/>
          </p:cNvSpPr>
          <p:nvPr>
            <p:ph type="sldNum" sz="quarter" idx="2"/>
          </p:nvPr>
        </p:nvSpPr>
        <p:spPr>
          <a:xfrm>
            <a:off x="6314695" y="9258300"/>
            <a:ext cx="374475"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24</a:t>
            </a:fld>
            <a:endParaRPr>
              <a:solidFill>
                <a:srgbClr val="FFFFFF"/>
              </a:solidFill>
            </a:endParaRP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p:nvPr/>
        </p:nvSpPr>
        <p:spPr>
          <a:xfrm>
            <a:off x="2324101" y="558512"/>
            <a:ext cx="8356599" cy="1257876"/>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lvl1pPr>
              <a:defRPr sz="7200"/>
            </a:lvl1pPr>
          </a:lstStyle>
          <a:p>
            <a:pPr lvl="0">
              <a:defRPr sz="1800">
                <a:solidFill>
                  <a:srgbClr val="000000"/>
                </a:solidFill>
              </a:defRPr>
            </a:pPr>
            <a:r>
              <a:rPr sz="7300"/>
              <a:t>Conflicts in Georgia</a:t>
            </a:r>
          </a:p>
        </p:txBody>
      </p:sp>
      <p:sp>
        <p:nvSpPr>
          <p:cNvPr id="156" name="Shape 156"/>
          <p:cNvSpPr/>
          <p:nvPr/>
        </p:nvSpPr>
        <p:spPr>
          <a:xfrm>
            <a:off x="977900" y="3025125"/>
            <a:ext cx="11036299" cy="5519454"/>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algn="just">
              <a:buSzPct val="100000"/>
              <a:defRPr sz="1800">
                <a:solidFill>
                  <a:srgbClr val="000000"/>
                </a:solidFill>
              </a:defRPr>
            </a:pPr>
            <a:r>
              <a:rPr lang="en-US" sz="3200" dirty="0" smtClean="0"/>
              <a:t>In the Georgian context </a:t>
            </a:r>
            <a:r>
              <a:rPr lang="en-US" sz="3200" dirty="0" smtClean="0"/>
              <a:t>several partially </a:t>
            </a:r>
            <a:r>
              <a:rPr lang="en-US" sz="3200" dirty="0" smtClean="0"/>
              <a:t>conflicting trends could be observed</a:t>
            </a:r>
            <a:r>
              <a:rPr lang="cs-CZ" sz="3200" dirty="0" smtClean="0"/>
              <a:t>:</a:t>
            </a:r>
            <a:r>
              <a:rPr lang="en-US" sz="3200" dirty="0" smtClean="0"/>
              <a:t> </a:t>
            </a:r>
          </a:p>
          <a:p>
            <a:pPr algn="just">
              <a:buSzPct val="100000"/>
              <a:defRPr sz="1800">
                <a:solidFill>
                  <a:srgbClr val="000000"/>
                </a:solidFill>
              </a:defRPr>
            </a:pPr>
            <a:endParaRPr lang="cs-CZ" sz="3200" dirty="0" smtClean="0"/>
          </a:p>
          <a:p>
            <a:pPr marL="457200" indent="-457200" algn="just">
              <a:buSzPct val="100000"/>
              <a:buFont typeface="Arial" panose="020B0604020202020204" pitchFamily="34" charset="0"/>
              <a:buChar char="•"/>
              <a:defRPr sz="1800">
                <a:solidFill>
                  <a:srgbClr val="000000"/>
                </a:solidFill>
              </a:defRPr>
            </a:pPr>
            <a:r>
              <a:rPr lang="cs-CZ" sz="3200" dirty="0" smtClean="0"/>
              <a:t>S</a:t>
            </a:r>
            <a:r>
              <a:rPr lang="en-US" sz="3200" dirty="0" smtClean="0"/>
              <a:t>o called treaties signed between the R</a:t>
            </a:r>
            <a:r>
              <a:rPr lang="cs-CZ" sz="3200" dirty="0" smtClean="0"/>
              <a:t>F</a:t>
            </a:r>
            <a:r>
              <a:rPr lang="en-US" sz="3200" dirty="0" smtClean="0"/>
              <a:t> and Abkhazia on "Strategic Partnership and Integration" </a:t>
            </a:r>
            <a:endParaRPr lang="cs-CZ" sz="3200" dirty="0" smtClean="0"/>
          </a:p>
          <a:p>
            <a:pPr marL="457200" indent="-457200" algn="just">
              <a:buSzPct val="100000"/>
              <a:buFont typeface="Arial" panose="020B0604020202020204" pitchFamily="34" charset="0"/>
              <a:buChar char="•"/>
              <a:defRPr sz="1800">
                <a:solidFill>
                  <a:srgbClr val="000000"/>
                </a:solidFill>
              </a:defRPr>
            </a:pPr>
            <a:endParaRPr lang="cs-CZ" sz="3200" dirty="0" smtClean="0"/>
          </a:p>
          <a:p>
            <a:pPr marL="457200" indent="-457200" algn="just">
              <a:buSzPct val="100000"/>
              <a:buFont typeface="Arial" panose="020B0604020202020204" pitchFamily="34" charset="0"/>
              <a:buChar char="•"/>
              <a:defRPr sz="1800">
                <a:solidFill>
                  <a:srgbClr val="000000"/>
                </a:solidFill>
              </a:defRPr>
            </a:pPr>
            <a:r>
              <a:rPr lang="en-US" sz="3200" dirty="0" smtClean="0"/>
              <a:t>And between the RF and South Ossetia on "Alliance and Integration" </a:t>
            </a:r>
          </a:p>
          <a:p>
            <a:pPr algn="just">
              <a:buSzPct val="100000"/>
              <a:defRPr sz="1800">
                <a:solidFill>
                  <a:srgbClr val="000000"/>
                </a:solidFill>
              </a:defRPr>
            </a:pPr>
            <a:endParaRPr lang="cs-CZ" sz="3200" dirty="0" smtClean="0"/>
          </a:p>
          <a:p>
            <a:pPr algn="just">
              <a:buSzPct val="100000"/>
              <a:defRPr sz="1800">
                <a:solidFill>
                  <a:srgbClr val="000000"/>
                </a:solidFill>
              </a:defRPr>
            </a:pPr>
            <a:r>
              <a:rPr lang="cs-CZ" sz="3200" dirty="0" smtClean="0"/>
              <a:t>T</a:t>
            </a:r>
            <a:r>
              <a:rPr lang="en-US" sz="3200" dirty="0" smtClean="0"/>
              <a:t>heir respective signing and ratification processes dominated the recent period and created a rather confrontational climate </a:t>
            </a:r>
            <a:endParaRPr lang="en-US" sz="3200" dirty="0"/>
          </a:p>
        </p:txBody>
      </p:sp>
      <p:sp>
        <p:nvSpPr>
          <p:cNvPr id="157" name="Shape 157"/>
          <p:cNvSpPr>
            <a:spLocks noGrp="1"/>
          </p:cNvSpPr>
          <p:nvPr>
            <p:ph type="sldNum" sz="quarter" idx="2"/>
          </p:nvPr>
        </p:nvSpPr>
        <p:spPr>
          <a:xfrm>
            <a:off x="6337303" y="9258300"/>
            <a:ext cx="329262"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25</a:t>
            </a:fld>
            <a:endParaRPr>
              <a:solidFill>
                <a:srgbClr val="FFFFFF"/>
              </a:solidFill>
            </a:endParaRPr>
          </a:p>
        </p:txBody>
      </p:sp>
    </p:spTree>
    <p:extLst>
      <p:ext uri="{BB962C8B-B14F-4D97-AF65-F5344CB8AC3E}">
        <p14:creationId xmlns:p14="http://schemas.microsoft.com/office/powerpoint/2010/main" val="1526578128"/>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p:nvPr/>
        </p:nvSpPr>
        <p:spPr>
          <a:xfrm>
            <a:off x="2324101" y="558512"/>
            <a:ext cx="8356599" cy="1257876"/>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lvl1pPr>
              <a:defRPr sz="7200"/>
            </a:lvl1pPr>
          </a:lstStyle>
          <a:p>
            <a:pPr lvl="0">
              <a:defRPr sz="1800">
                <a:solidFill>
                  <a:srgbClr val="000000"/>
                </a:solidFill>
              </a:defRPr>
            </a:pPr>
            <a:r>
              <a:rPr sz="7300"/>
              <a:t>Conflicts in Georgia</a:t>
            </a:r>
          </a:p>
        </p:txBody>
      </p:sp>
      <p:sp>
        <p:nvSpPr>
          <p:cNvPr id="156" name="Shape 156"/>
          <p:cNvSpPr/>
          <p:nvPr/>
        </p:nvSpPr>
        <p:spPr>
          <a:xfrm>
            <a:off x="984250" y="3985900"/>
            <a:ext cx="11036299" cy="3549684"/>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algn="just">
              <a:buSzPct val="100000"/>
              <a:defRPr sz="1800">
                <a:solidFill>
                  <a:srgbClr val="000000"/>
                </a:solidFill>
              </a:defRPr>
            </a:pPr>
            <a:r>
              <a:rPr lang="en-US" sz="3200" dirty="0" smtClean="0"/>
              <a:t>Installing </a:t>
            </a:r>
            <a:r>
              <a:rPr lang="en-US" sz="3200" dirty="0" smtClean="0"/>
              <a:t>additional </a:t>
            </a:r>
            <a:r>
              <a:rPr lang="en-US" sz="3200" dirty="0" smtClean="0"/>
              <a:t>and very </a:t>
            </a:r>
            <a:r>
              <a:rPr lang="cs-CZ" sz="3200" dirty="0" smtClean="0"/>
              <a:t>p</a:t>
            </a:r>
            <a:r>
              <a:rPr lang="en-US" sz="3200" dirty="0" err="1" smtClean="0"/>
              <a:t>rominent</a:t>
            </a:r>
            <a:r>
              <a:rPr lang="en-US" sz="3200" dirty="0" smtClean="0"/>
              <a:t> so called border signs along the South </a:t>
            </a:r>
            <a:r>
              <a:rPr lang="en-US" sz="3200" dirty="0" err="1" smtClean="0"/>
              <a:t>Ossetian</a:t>
            </a:r>
            <a:r>
              <a:rPr lang="en-US" sz="3200" dirty="0" smtClean="0"/>
              <a:t> administrative boundary line was perceived as a provocative step by Georgian government, disregarding and disrespecting the conciliatory steps taken by the Georgian side inter alia through the contacts between Special Envoy </a:t>
            </a:r>
            <a:r>
              <a:rPr lang="en-US" sz="3200" dirty="0" err="1" smtClean="0"/>
              <a:t>Abashidze</a:t>
            </a:r>
            <a:r>
              <a:rPr lang="en-US" sz="3200" dirty="0" smtClean="0"/>
              <a:t> and Russian Deputy Foreign Minister </a:t>
            </a:r>
            <a:r>
              <a:rPr lang="en-US" sz="3200" dirty="0" err="1" smtClean="0"/>
              <a:t>Karasin</a:t>
            </a:r>
            <a:r>
              <a:rPr lang="en-US" sz="3200" dirty="0" smtClean="0"/>
              <a:t>.</a:t>
            </a:r>
            <a:endParaRPr lang="en-US" sz="3200" dirty="0"/>
          </a:p>
        </p:txBody>
      </p:sp>
      <p:sp>
        <p:nvSpPr>
          <p:cNvPr id="157" name="Shape 157"/>
          <p:cNvSpPr>
            <a:spLocks noGrp="1"/>
          </p:cNvSpPr>
          <p:nvPr>
            <p:ph type="sldNum" sz="quarter" idx="2"/>
          </p:nvPr>
        </p:nvSpPr>
        <p:spPr>
          <a:xfrm>
            <a:off x="6337303" y="9258300"/>
            <a:ext cx="329262"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26</a:t>
            </a:fld>
            <a:endParaRPr>
              <a:solidFill>
                <a:srgbClr val="FFFFFF"/>
              </a:solidFill>
            </a:endParaRPr>
          </a:p>
        </p:txBody>
      </p:sp>
    </p:spTree>
    <p:extLst>
      <p:ext uri="{BB962C8B-B14F-4D97-AF65-F5344CB8AC3E}">
        <p14:creationId xmlns:p14="http://schemas.microsoft.com/office/powerpoint/2010/main" val="1948483248"/>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p:nvPr/>
        </p:nvSpPr>
        <p:spPr>
          <a:xfrm>
            <a:off x="2324101" y="558512"/>
            <a:ext cx="8356599" cy="1257876"/>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lvl1pPr>
              <a:defRPr sz="7200"/>
            </a:lvl1pPr>
          </a:lstStyle>
          <a:p>
            <a:pPr lvl="0">
              <a:defRPr sz="1800">
                <a:solidFill>
                  <a:srgbClr val="000000"/>
                </a:solidFill>
              </a:defRPr>
            </a:pPr>
            <a:r>
              <a:rPr sz="7300"/>
              <a:t>Conflicts in Georgia</a:t>
            </a:r>
          </a:p>
        </p:txBody>
      </p:sp>
      <p:sp>
        <p:nvSpPr>
          <p:cNvPr id="156" name="Shape 156"/>
          <p:cNvSpPr/>
          <p:nvPr/>
        </p:nvSpPr>
        <p:spPr>
          <a:xfrm>
            <a:off x="977900" y="4502453"/>
            <a:ext cx="11036299" cy="2564799"/>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algn="just">
              <a:buSzPct val="100000"/>
              <a:defRPr sz="1800">
                <a:solidFill>
                  <a:srgbClr val="000000"/>
                </a:solidFill>
              </a:defRPr>
            </a:pPr>
            <a:r>
              <a:rPr lang="cs-CZ" sz="3200" dirty="0" smtClean="0"/>
              <a:t>Negative</a:t>
            </a:r>
            <a:r>
              <a:rPr lang="en-US" sz="3200" dirty="0" smtClean="0"/>
              <a:t> </a:t>
            </a:r>
            <a:r>
              <a:rPr lang="en-US" sz="3200" dirty="0"/>
              <a:t>climate has </a:t>
            </a:r>
            <a:r>
              <a:rPr lang="en-US" sz="3200" dirty="0" smtClean="0"/>
              <a:t>affected </a:t>
            </a:r>
            <a:r>
              <a:rPr lang="en-US" sz="3200" dirty="0"/>
              <a:t>the situation on the ground in the two entities - and the prospects for longer term conflict resolution - in particular by increasing restrictions and a climate of intimidation of civil society actors engaged in confidence building activities. </a:t>
            </a:r>
            <a:endParaRPr lang="cs-CZ" sz="3200" dirty="0" smtClean="0"/>
          </a:p>
        </p:txBody>
      </p:sp>
      <p:sp>
        <p:nvSpPr>
          <p:cNvPr id="157" name="Shape 157"/>
          <p:cNvSpPr>
            <a:spLocks noGrp="1"/>
          </p:cNvSpPr>
          <p:nvPr>
            <p:ph type="sldNum" sz="quarter" idx="2"/>
          </p:nvPr>
        </p:nvSpPr>
        <p:spPr>
          <a:xfrm>
            <a:off x="6337303" y="9258300"/>
            <a:ext cx="329262"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27</a:t>
            </a:fld>
            <a:endParaRPr>
              <a:solidFill>
                <a:srgbClr val="FFFFFF"/>
              </a:solidFill>
            </a:endParaRPr>
          </a:p>
        </p:txBody>
      </p:sp>
    </p:spTree>
    <p:extLst>
      <p:ext uri="{BB962C8B-B14F-4D97-AF65-F5344CB8AC3E}">
        <p14:creationId xmlns:p14="http://schemas.microsoft.com/office/powerpoint/2010/main" val="2513664475"/>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p:nvPr/>
        </p:nvSpPr>
        <p:spPr>
          <a:xfrm>
            <a:off x="2324101" y="558512"/>
            <a:ext cx="8356599" cy="1257876"/>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lvl1pPr>
              <a:defRPr sz="7200"/>
            </a:lvl1pPr>
          </a:lstStyle>
          <a:p>
            <a:pPr lvl="0">
              <a:defRPr sz="1800">
                <a:solidFill>
                  <a:srgbClr val="000000"/>
                </a:solidFill>
              </a:defRPr>
            </a:pPr>
            <a:r>
              <a:rPr sz="7300"/>
              <a:t>Conflicts in Georgia</a:t>
            </a:r>
          </a:p>
        </p:txBody>
      </p:sp>
      <p:sp>
        <p:nvSpPr>
          <p:cNvPr id="156" name="Shape 156"/>
          <p:cNvSpPr/>
          <p:nvPr/>
        </p:nvSpPr>
        <p:spPr>
          <a:xfrm>
            <a:off x="977900" y="4748675"/>
            <a:ext cx="11036299" cy="2072356"/>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algn="just">
              <a:buSzPct val="100000"/>
              <a:defRPr sz="1800">
                <a:solidFill>
                  <a:srgbClr val="000000"/>
                </a:solidFill>
              </a:defRPr>
            </a:pPr>
            <a:r>
              <a:rPr lang="en-US" sz="3200" dirty="0" smtClean="0"/>
              <a:t>Overall</a:t>
            </a:r>
            <a:r>
              <a:rPr lang="en-US" sz="3200" dirty="0"/>
              <a:t>, a </a:t>
            </a:r>
            <a:r>
              <a:rPr lang="en-US" sz="3200" dirty="0" smtClean="0"/>
              <a:t>environment </a:t>
            </a:r>
            <a:r>
              <a:rPr lang="en-US" sz="3200" dirty="0"/>
              <a:t>of uncertainty and insecurity has increased in the entities, which is not conducive for efforts directed towards longer term conflict resolution. </a:t>
            </a:r>
            <a:endParaRPr lang="cs-CZ" sz="3200" dirty="0" smtClean="0"/>
          </a:p>
          <a:p>
            <a:pPr algn="just">
              <a:buSzPct val="100000"/>
              <a:defRPr sz="1800">
                <a:solidFill>
                  <a:srgbClr val="000000"/>
                </a:solidFill>
              </a:defRPr>
            </a:pPr>
            <a:endParaRPr lang="cs-CZ" sz="3200" dirty="0" smtClean="0"/>
          </a:p>
        </p:txBody>
      </p:sp>
      <p:sp>
        <p:nvSpPr>
          <p:cNvPr id="157" name="Shape 157"/>
          <p:cNvSpPr>
            <a:spLocks noGrp="1"/>
          </p:cNvSpPr>
          <p:nvPr>
            <p:ph type="sldNum" sz="quarter" idx="2"/>
          </p:nvPr>
        </p:nvSpPr>
        <p:spPr>
          <a:xfrm>
            <a:off x="6337303" y="9258300"/>
            <a:ext cx="329262"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28</a:t>
            </a:fld>
            <a:endParaRPr>
              <a:solidFill>
                <a:srgbClr val="FFFFFF"/>
              </a:solidFill>
            </a:endParaRPr>
          </a:p>
        </p:txBody>
      </p:sp>
    </p:spTree>
    <p:extLst>
      <p:ext uri="{BB962C8B-B14F-4D97-AF65-F5344CB8AC3E}">
        <p14:creationId xmlns:p14="http://schemas.microsoft.com/office/powerpoint/2010/main" val="3423642482"/>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p:nvPr/>
        </p:nvSpPr>
        <p:spPr>
          <a:xfrm>
            <a:off x="2324101" y="558512"/>
            <a:ext cx="8356599" cy="1257876"/>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lvl1pPr>
              <a:defRPr sz="7200"/>
            </a:lvl1pPr>
          </a:lstStyle>
          <a:p>
            <a:pPr lvl="0">
              <a:defRPr sz="1800">
                <a:solidFill>
                  <a:srgbClr val="000000"/>
                </a:solidFill>
              </a:defRPr>
            </a:pPr>
            <a:r>
              <a:rPr sz="7300"/>
              <a:t>Conflicts in Georgia</a:t>
            </a:r>
          </a:p>
        </p:txBody>
      </p:sp>
      <p:sp>
        <p:nvSpPr>
          <p:cNvPr id="156" name="Shape 156"/>
          <p:cNvSpPr/>
          <p:nvPr/>
        </p:nvSpPr>
        <p:spPr>
          <a:xfrm>
            <a:off x="977900" y="3271347"/>
            <a:ext cx="11036299" cy="5027011"/>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algn="just">
              <a:buSzPct val="100000"/>
              <a:defRPr sz="1800">
                <a:solidFill>
                  <a:srgbClr val="000000"/>
                </a:solidFill>
              </a:defRPr>
            </a:pPr>
            <a:r>
              <a:rPr lang="cs-CZ" sz="3200" dirty="0" err="1" smtClean="0"/>
              <a:t>While</a:t>
            </a:r>
            <a:r>
              <a:rPr lang="cs-CZ" sz="3200" dirty="0" smtClean="0"/>
              <a:t> t</a:t>
            </a:r>
            <a:r>
              <a:rPr lang="en-US" sz="3200" dirty="0" smtClean="0"/>
              <a:t>his </a:t>
            </a:r>
            <a:r>
              <a:rPr lang="en-US" sz="3200" dirty="0"/>
              <a:t>is making efforts in line with the EU’s non-recognition and engagement policy more difficult, it is important to continue to support those societal actors that are open minded. </a:t>
            </a:r>
            <a:endParaRPr lang="cs-CZ" sz="3200" dirty="0" smtClean="0"/>
          </a:p>
          <a:p>
            <a:pPr algn="just">
              <a:buSzPct val="100000"/>
              <a:defRPr sz="1800">
                <a:solidFill>
                  <a:srgbClr val="000000"/>
                </a:solidFill>
              </a:defRPr>
            </a:pPr>
            <a:endParaRPr lang="cs-CZ" sz="3200" dirty="0"/>
          </a:p>
          <a:p>
            <a:pPr algn="just">
              <a:buSzPct val="100000"/>
              <a:defRPr sz="1800">
                <a:solidFill>
                  <a:srgbClr val="000000"/>
                </a:solidFill>
              </a:defRPr>
            </a:pPr>
            <a:r>
              <a:rPr lang="en-US" sz="3200" dirty="0" smtClean="0"/>
              <a:t>Moves </a:t>
            </a:r>
            <a:r>
              <a:rPr lang="en-US" sz="3200" dirty="0"/>
              <a:t>by the Russian side to now implement steps through the back door that the Abkhaz had rejected to include in the treaty or to go even beyond that – e.g. in the context of property rights and oil exploration - should also be seen in this context</a:t>
            </a:r>
            <a:r>
              <a:rPr lang="en-US" sz="3200" dirty="0" smtClean="0"/>
              <a:t>.</a:t>
            </a:r>
            <a:endParaRPr lang="cs-CZ" sz="3200" dirty="0"/>
          </a:p>
        </p:txBody>
      </p:sp>
      <p:sp>
        <p:nvSpPr>
          <p:cNvPr id="157" name="Shape 157"/>
          <p:cNvSpPr>
            <a:spLocks noGrp="1"/>
          </p:cNvSpPr>
          <p:nvPr>
            <p:ph type="sldNum" sz="quarter" idx="2"/>
          </p:nvPr>
        </p:nvSpPr>
        <p:spPr>
          <a:xfrm>
            <a:off x="6337303" y="9258300"/>
            <a:ext cx="329262"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29</a:t>
            </a:fld>
            <a:endParaRPr>
              <a:solidFill>
                <a:srgbClr val="FFFFFF"/>
              </a:solidFill>
            </a:endParaRPr>
          </a:p>
        </p:txBody>
      </p:sp>
    </p:spTree>
    <p:extLst>
      <p:ext uri="{BB962C8B-B14F-4D97-AF65-F5344CB8AC3E}">
        <p14:creationId xmlns:p14="http://schemas.microsoft.com/office/powerpoint/2010/main" val="603781174"/>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56"/>
          <p:cNvSpPr/>
          <p:nvPr/>
        </p:nvSpPr>
        <p:spPr>
          <a:xfrm>
            <a:off x="2246403" y="2141774"/>
            <a:ext cx="8509001" cy="2872575"/>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marL="507974" indent="-507974" algn="just">
              <a:buSzPct val="75000"/>
              <a:buChar char="•"/>
              <a:defRPr sz="1800">
                <a:solidFill>
                  <a:srgbClr val="000000"/>
                </a:solidFill>
              </a:defRPr>
            </a:pPr>
            <a:r>
              <a:rPr sz="6000" dirty="0"/>
              <a:t>Nagorno-Karabakh</a:t>
            </a:r>
          </a:p>
          <a:p>
            <a:pPr marL="507974" indent="-507974" algn="just">
              <a:buSzPct val="75000"/>
              <a:buChar char="•"/>
              <a:defRPr sz="1800">
                <a:solidFill>
                  <a:srgbClr val="000000"/>
                </a:solidFill>
              </a:defRPr>
            </a:pPr>
            <a:r>
              <a:rPr sz="6000" dirty="0"/>
              <a:t>Abkhazia</a:t>
            </a:r>
          </a:p>
          <a:p>
            <a:pPr marL="507974" indent="-507974" algn="just">
              <a:buSzPct val="75000"/>
              <a:buChar char="•"/>
              <a:defRPr sz="1800">
                <a:solidFill>
                  <a:srgbClr val="000000"/>
                </a:solidFill>
              </a:defRPr>
            </a:pPr>
            <a:r>
              <a:rPr sz="6000" dirty="0"/>
              <a:t>South Ossetia</a:t>
            </a:r>
          </a:p>
        </p:txBody>
      </p:sp>
      <p:sp>
        <p:nvSpPr>
          <p:cNvPr id="57" name="Shape 57"/>
          <p:cNvSpPr/>
          <p:nvPr/>
        </p:nvSpPr>
        <p:spPr>
          <a:xfrm>
            <a:off x="830353" y="6255653"/>
            <a:ext cx="11341102" cy="2334993"/>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lvl="0">
              <a:defRPr sz="1800">
                <a:solidFill>
                  <a:srgbClr val="000000"/>
                </a:solidFill>
              </a:defRPr>
            </a:pPr>
            <a:r>
              <a:rPr sz="4800"/>
              <a:t>Conflicts with different intensity,</a:t>
            </a:r>
          </a:p>
          <a:p>
            <a:pPr lvl="0">
              <a:defRPr sz="1800">
                <a:solidFill>
                  <a:srgbClr val="000000"/>
                </a:solidFill>
              </a:defRPr>
            </a:pPr>
            <a:r>
              <a:rPr sz="4800"/>
              <a:t>different methods and tools used for mediation</a:t>
            </a:r>
          </a:p>
        </p:txBody>
      </p:sp>
      <p:sp>
        <p:nvSpPr>
          <p:cNvPr id="58" name="Shape 58"/>
          <p:cNvSpPr>
            <a:spLocks noGrp="1"/>
          </p:cNvSpPr>
          <p:nvPr>
            <p:ph type="sldNum" sz="quarter" idx="2"/>
          </p:nvPr>
        </p:nvSpPr>
        <p:spPr>
          <a:xfrm>
            <a:off x="6337305" y="9258300"/>
            <a:ext cx="329254"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3</a:t>
            </a:fld>
            <a:endParaRPr>
              <a:solidFill>
                <a:srgbClr val="FFFFFF"/>
              </a:solidFill>
            </a:endParaRP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p:nvPr/>
        </p:nvSpPr>
        <p:spPr>
          <a:xfrm>
            <a:off x="2324101" y="558512"/>
            <a:ext cx="8356599" cy="1257876"/>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lvl1pPr>
              <a:defRPr sz="7200"/>
            </a:lvl1pPr>
          </a:lstStyle>
          <a:p>
            <a:pPr lvl="0">
              <a:defRPr sz="1800">
                <a:solidFill>
                  <a:srgbClr val="000000"/>
                </a:solidFill>
              </a:defRPr>
            </a:pPr>
            <a:r>
              <a:rPr sz="7300"/>
              <a:t>Conflicts in Georgia</a:t>
            </a:r>
          </a:p>
        </p:txBody>
      </p:sp>
      <p:sp>
        <p:nvSpPr>
          <p:cNvPr id="156" name="Shape 156"/>
          <p:cNvSpPr/>
          <p:nvPr/>
        </p:nvSpPr>
        <p:spPr>
          <a:xfrm>
            <a:off x="977900" y="3025127"/>
            <a:ext cx="11036299" cy="5519454"/>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algn="just">
              <a:buSzPct val="100000"/>
              <a:defRPr sz="1800">
                <a:solidFill>
                  <a:srgbClr val="000000"/>
                </a:solidFill>
              </a:defRPr>
            </a:pPr>
            <a:r>
              <a:rPr lang="en-US" sz="3200" dirty="0"/>
              <a:t>Secondly and in parallel to this development, the Georgian government - driven to a large degree by Deputy Foreign Minister David </a:t>
            </a:r>
            <a:r>
              <a:rPr lang="en-US" sz="3200" dirty="0" err="1"/>
              <a:t>Dondua</a:t>
            </a:r>
            <a:r>
              <a:rPr lang="en-US" sz="3200" dirty="0"/>
              <a:t>, who took over the position as Chief Negotiator since the 30th round of Geneva International Discussions in December </a:t>
            </a:r>
            <a:r>
              <a:rPr lang="cs-CZ" sz="3200" dirty="0" smtClean="0"/>
              <a:t>2014 </a:t>
            </a:r>
            <a:r>
              <a:rPr lang="en-US" sz="3200" dirty="0" smtClean="0"/>
              <a:t>- </a:t>
            </a:r>
            <a:r>
              <a:rPr lang="en-US" sz="3200" dirty="0"/>
              <a:t>started reviewing the Georgian approach to the entities. </a:t>
            </a:r>
            <a:endParaRPr lang="cs-CZ" sz="3200" dirty="0" smtClean="0"/>
          </a:p>
          <a:p>
            <a:pPr algn="just">
              <a:buSzPct val="100000"/>
              <a:defRPr sz="1800">
                <a:solidFill>
                  <a:srgbClr val="000000"/>
                </a:solidFill>
              </a:defRPr>
            </a:pPr>
            <a:endParaRPr lang="cs-CZ" sz="3200" dirty="0"/>
          </a:p>
          <a:p>
            <a:pPr algn="just">
              <a:buSzPct val="100000"/>
              <a:defRPr sz="1800">
                <a:solidFill>
                  <a:srgbClr val="000000"/>
                </a:solidFill>
              </a:defRPr>
            </a:pPr>
            <a:r>
              <a:rPr lang="en-US" sz="3200" dirty="0" smtClean="0"/>
              <a:t>While </a:t>
            </a:r>
            <a:r>
              <a:rPr lang="en-US" sz="3200" dirty="0"/>
              <a:t>this has not led to any significant steps so far, it has already impacted on the climate of the discussions, where more of an exchange across the table - if heated at times - started to take place. </a:t>
            </a:r>
            <a:endParaRPr lang="cs-CZ" sz="3200" dirty="0"/>
          </a:p>
        </p:txBody>
      </p:sp>
      <p:sp>
        <p:nvSpPr>
          <p:cNvPr id="157" name="Shape 157"/>
          <p:cNvSpPr>
            <a:spLocks noGrp="1"/>
          </p:cNvSpPr>
          <p:nvPr>
            <p:ph type="sldNum" sz="quarter" idx="2"/>
          </p:nvPr>
        </p:nvSpPr>
        <p:spPr>
          <a:xfrm>
            <a:off x="6337303" y="9258300"/>
            <a:ext cx="329262"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30</a:t>
            </a:fld>
            <a:endParaRPr>
              <a:solidFill>
                <a:srgbClr val="FFFFFF"/>
              </a:solidFill>
            </a:endParaRPr>
          </a:p>
        </p:txBody>
      </p:sp>
    </p:spTree>
    <p:extLst>
      <p:ext uri="{BB962C8B-B14F-4D97-AF65-F5344CB8AC3E}">
        <p14:creationId xmlns:p14="http://schemas.microsoft.com/office/powerpoint/2010/main" val="2325722205"/>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p:nvPr/>
        </p:nvSpPr>
        <p:spPr>
          <a:xfrm>
            <a:off x="1045345" y="4670719"/>
            <a:ext cx="10922000" cy="718139"/>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lvl1pPr>
              <a:defRPr sz="6400"/>
            </a:lvl1pPr>
          </a:lstStyle>
          <a:p>
            <a:pPr lvl="0">
              <a:defRPr sz="1800">
                <a:solidFill>
                  <a:srgbClr val="000000"/>
                </a:solidFill>
              </a:defRPr>
            </a:pPr>
            <a:r>
              <a:rPr sz="4000" dirty="0"/>
              <a:t>South Ossetia</a:t>
            </a:r>
          </a:p>
        </p:txBody>
      </p:sp>
      <p:sp>
        <p:nvSpPr>
          <p:cNvPr id="160" name="Shape 160"/>
          <p:cNvSpPr>
            <a:spLocks noGrp="1"/>
          </p:cNvSpPr>
          <p:nvPr>
            <p:ph type="sldNum" sz="quarter" idx="2"/>
          </p:nvPr>
        </p:nvSpPr>
        <p:spPr>
          <a:xfrm>
            <a:off x="6314695" y="9258300"/>
            <a:ext cx="374475"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31</a:t>
            </a:fld>
            <a:endParaRPr>
              <a:solidFill>
                <a:srgbClr val="FFFFFF"/>
              </a:solidFill>
            </a:endParaRP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droppedImage.png"/>
          <p:cNvPicPr/>
          <p:nvPr/>
        </p:nvPicPr>
        <p:blipFill>
          <a:blip r:embed="rId2">
            <a:extLst/>
          </a:blip>
          <a:stretch>
            <a:fillRect/>
          </a:stretch>
        </p:blipFill>
        <p:spPr>
          <a:xfrm>
            <a:off x="259967" y="400938"/>
            <a:ext cx="12281668" cy="8940801"/>
          </a:xfrm>
          <a:prstGeom prst="rect">
            <a:avLst/>
          </a:prstGeom>
          <a:ln w="88900">
            <a:miter lim="400000"/>
          </a:ln>
        </p:spPr>
      </p:pic>
      <p:sp>
        <p:nvSpPr>
          <p:cNvPr id="163" name="Shape 163"/>
          <p:cNvSpPr>
            <a:spLocks noGrp="1"/>
          </p:cNvSpPr>
          <p:nvPr>
            <p:ph type="sldNum" sz="quarter" idx="2"/>
          </p:nvPr>
        </p:nvSpPr>
        <p:spPr>
          <a:xfrm>
            <a:off x="6314695" y="9258300"/>
            <a:ext cx="374475"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32</a:t>
            </a:fld>
            <a:endParaRPr>
              <a:solidFill>
                <a:srgbClr val="FFFFFF"/>
              </a:solidFill>
            </a:endParaRPr>
          </a:p>
        </p:txBody>
      </p:sp>
    </p:spTree>
    <p:extLst>
      <p:ext uri="{BB962C8B-B14F-4D97-AF65-F5344CB8AC3E}">
        <p14:creationId xmlns:p14="http://schemas.microsoft.com/office/powerpoint/2010/main" val="1295043069"/>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p:nvPr/>
        </p:nvSpPr>
        <p:spPr>
          <a:xfrm>
            <a:off x="3687980" y="596576"/>
            <a:ext cx="5478418" cy="176594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pPr lvl="0">
              <a:defRPr sz="1800">
                <a:solidFill>
                  <a:srgbClr val="000000"/>
                </a:solidFill>
              </a:defRPr>
            </a:pPr>
            <a:r>
              <a:rPr sz="7300"/>
              <a:t>South Osetia</a:t>
            </a:r>
          </a:p>
          <a:p>
            <a:pPr lvl="0">
              <a:defRPr sz="1800">
                <a:solidFill>
                  <a:srgbClr val="000000"/>
                </a:solidFill>
              </a:defRPr>
            </a:pPr>
            <a:r>
              <a:rPr sz="3600"/>
              <a:t>Where do we stand?</a:t>
            </a:r>
          </a:p>
        </p:txBody>
      </p:sp>
      <p:sp>
        <p:nvSpPr>
          <p:cNvPr id="166" name="Shape 166"/>
          <p:cNvSpPr/>
          <p:nvPr/>
        </p:nvSpPr>
        <p:spPr>
          <a:xfrm>
            <a:off x="1270000" y="4383688"/>
            <a:ext cx="10312400" cy="3488128"/>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marL="507974" indent="-507974" algn="just">
              <a:buSzPct val="100000"/>
              <a:buChar char="•"/>
              <a:defRPr sz="1800">
                <a:solidFill>
                  <a:srgbClr val="000000"/>
                </a:solidFill>
              </a:defRPr>
            </a:pPr>
            <a:r>
              <a:rPr sz="4000" dirty="0"/>
              <a:t>The short sharp war of August 2008 changed the political scene drastically.</a:t>
            </a:r>
          </a:p>
          <a:p>
            <a:pPr lvl="0" algn="just">
              <a:lnSpc>
                <a:spcPct val="50000"/>
              </a:lnSpc>
              <a:defRPr sz="1800">
                <a:solidFill>
                  <a:srgbClr val="000000"/>
                </a:solidFill>
              </a:defRPr>
            </a:pPr>
            <a:endParaRPr sz="4000" dirty="0"/>
          </a:p>
          <a:p>
            <a:pPr marL="507974" indent="-507974" algn="just">
              <a:buSzPct val="100000"/>
              <a:buChar char="•"/>
              <a:defRPr sz="1800">
                <a:solidFill>
                  <a:srgbClr val="000000"/>
                </a:solidFill>
              </a:defRPr>
            </a:pPr>
            <a:r>
              <a:rPr sz="4000" dirty="0"/>
              <a:t>Immense structural damage has been caused, and refugees are unable to return home.</a:t>
            </a:r>
          </a:p>
        </p:txBody>
      </p:sp>
      <p:sp>
        <p:nvSpPr>
          <p:cNvPr id="167" name="Shape 167"/>
          <p:cNvSpPr>
            <a:spLocks noGrp="1"/>
          </p:cNvSpPr>
          <p:nvPr>
            <p:ph type="sldNum" sz="quarter" idx="2"/>
          </p:nvPr>
        </p:nvSpPr>
        <p:spPr>
          <a:xfrm>
            <a:off x="6317598" y="9258300"/>
            <a:ext cx="368666"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33</a:t>
            </a:fld>
            <a:endParaRPr>
              <a:solidFill>
                <a:srgbClr val="FFFFFF"/>
              </a:solidFill>
            </a:endParaRP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p:nvPr/>
        </p:nvSpPr>
        <p:spPr>
          <a:xfrm>
            <a:off x="3786766" y="27874"/>
            <a:ext cx="5435601" cy="2903353"/>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lvl="0">
              <a:defRPr sz="1800">
                <a:solidFill>
                  <a:srgbClr val="000000"/>
                </a:solidFill>
              </a:defRPr>
            </a:pPr>
            <a:r>
              <a:rPr sz="7300"/>
              <a:t>South Osetia</a:t>
            </a:r>
          </a:p>
          <a:p>
            <a:pPr lvl="0">
              <a:defRPr sz="1800">
                <a:solidFill>
                  <a:srgbClr val="000000"/>
                </a:solidFill>
              </a:defRPr>
            </a:pPr>
            <a:r>
              <a:rPr sz="3600"/>
              <a:t>Where do we stand?</a:t>
            </a:r>
          </a:p>
        </p:txBody>
      </p:sp>
      <p:sp>
        <p:nvSpPr>
          <p:cNvPr id="170" name="Shape 170"/>
          <p:cNvSpPr/>
          <p:nvPr/>
        </p:nvSpPr>
        <p:spPr>
          <a:xfrm>
            <a:off x="1168400" y="3052468"/>
            <a:ext cx="11074401" cy="5642564"/>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marL="507974" indent="-507974" algn="just">
              <a:buSzPct val="100000"/>
              <a:buChar char="•"/>
              <a:defRPr sz="1800">
                <a:solidFill>
                  <a:srgbClr val="000000"/>
                </a:solidFill>
              </a:defRPr>
            </a:pPr>
            <a:r>
              <a:rPr sz="4000"/>
              <a:t>The situation around the administrative boundary line of South Ossetia remains tense.</a:t>
            </a:r>
          </a:p>
          <a:p>
            <a:pPr lvl="0" algn="just">
              <a:lnSpc>
                <a:spcPct val="50000"/>
              </a:lnSpc>
              <a:defRPr sz="1800">
                <a:solidFill>
                  <a:srgbClr val="000000"/>
                </a:solidFill>
              </a:defRPr>
            </a:pPr>
            <a:endParaRPr sz="4000"/>
          </a:p>
          <a:p>
            <a:pPr marL="507974" indent="-507974" algn="just">
              <a:buSzPct val="100000"/>
              <a:buChar char="•"/>
              <a:defRPr sz="1800">
                <a:solidFill>
                  <a:srgbClr val="000000"/>
                </a:solidFill>
              </a:defRPr>
            </a:pPr>
            <a:r>
              <a:rPr sz="4000"/>
              <a:t>The shock has been contained, but this persisting conflict reminds us that the risk of regression remains. </a:t>
            </a:r>
          </a:p>
          <a:p>
            <a:pPr lvl="0" algn="just">
              <a:lnSpc>
                <a:spcPct val="50000"/>
              </a:lnSpc>
              <a:defRPr sz="1800">
                <a:solidFill>
                  <a:srgbClr val="000000"/>
                </a:solidFill>
              </a:defRPr>
            </a:pPr>
            <a:endParaRPr sz="4000"/>
          </a:p>
          <a:p>
            <a:pPr marL="507974" indent="-507974" algn="just">
              <a:buSzPct val="100000"/>
              <a:buChar char="•"/>
              <a:defRPr sz="1800">
                <a:solidFill>
                  <a:srgbClr val="000000"/>
                </a:solidFill>
              </a:defRPr>
            </a:pPr>
            <a:r>
              <a:rPr sz="4000"/>
              <a:t>The existing tensions weighs heavily on the populations who live close to the separation lines.</a:t>
            </a:r>
          </a:p>
        </p:txBody>
      </p:sp>
      <p:sp>
        <p:nvSpPr>
          <p:cNvPr id="171" name="Shape 171"/>
          <p:cNvSpPr>
            <a:spLocks noGrp="1"/>
          </p:cNvSpPr>
          <p:nvPr>
            <p:ph type="sldNum" sz="quarter" idx="2"/>
          </p:nvPr>
        </p:nvSpPr>
        <p:spPr>
          <a:xfrm>
            <a:off x="6314695" y="9258300"/>
            <a:ext cx="374475"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34</a:t>
            </a:fld>
            <a:endParaRPr>
              <a:solidFill>
                <a:srgbClr val="FFFFFF"/>
              </a:solidFill>
            </a:endParaRP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p:nvPr/>
        </p:nvSpPr>
        <p:spPr>
          <a:xfrm>
            <a:off x="3764179" y="596576"/>
            <a:ext cx="5478418" cy="176594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pPr lvl="0">
              <a:defRPr sz="1800">
                <a:solidFill>
                  <a:srgbClr val="000000"/>
                </a:solidFill>
              </a:defRPr>
            </a:pPr>
            <a:r>
              <a:rPr sz="7300"/>
              <a:t>South Osetia</a:t>
            </a:r>
          </a:p>
          <a:p>
            <a:pPr lvl="0">
              <a:defRPr sz="1800">
                <a:solidFill>
                  <a:srgbClr val="000000"/>
                </a:solidFill>
              </a:defRPr>
            </a:pPr>
            <a:r>
              <a:rPr sz="3600"/>
              <a:t>Russian involvement</a:t>
            </a:r>
          </a:p>
        </p:txBody>
      </p:sp>
      <p:sp>
        <p:nvSpPr>
          <p:cNvPr id="174" name="Shape 174"/>
          <p:cNvSpPr/>
          <p:nvPr/>
        </p:nvSpPr>
        <p:spPr>
          <a:xfrm>
            <a:off x="1397001" y="4177510"/>
            <a:ext cx="10210800" cy="4103681"/>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marL="507974" indent="-507974" algn="just">
              <a:buSzPct val="100000"/>
              <a:buChar char="•"/>
              <a:defRPr sz="1800">
                <a:solidFill>
                  <a:srgbClr val="000000"/>
                </a:solidFill>
              </a:defRPr>
            </a:pPr>
            <a:r>
              <a:rPr sz="4000" dirty="0"/>
              <a:t>RF recognized its independence, contrary to the quasi-totality of the international community, including its closest allies inside the CIS.</a:t>
            </a:r>
          </a:p>
          <a:p>
            <a:pPr lvl="0" algn="just">
              <a:lnSpc>
                <a:spcPct val="50000"/>
              </a:lnSpc>
              <a:defRPr sz="1800">
                <a:solidFill>
                  <a:srgbClr val="000000"/>
                </a:solidFill>
              </a:defRPr>
            </a:pPr>
            <a:endParaRPr sz="4000" dirty="0"/>
          </a:p>
          <a:p>
            <a:pPr marL="507974" indent="-507974" algn="just">
              <a:buSzPct val="100000"/>
              <a:buChar char="•"/>
              <a:defRPr sz="1800">
                <a:solidFill>
                  <a:srgbClr val="000000"/>
                </a:solidFill>
              </a:defRPr>
            </a:pPr>
            <a:r>
              <a:rPr sz="4000" dirty="0"/>
              <a:t>Russia stations around 5000 soldiers in the region of South Ossetia</a:t>
            </a:r>
          </a:p>
        </p:txBody>
      </p:sp>
      <p:sp>
        <p:nvSpPr>
          <p:cNvPr id="175" name="Shape 175"/>
          <p:cNvSpPr>
            <a:spLocks noGrp="1"/>
          </p:cNvSpPr>
          <p:nvPr>
            <p:ph type="sldNum" sz="quarter" idx="2"/>
          </p:nvPr>
        </p:nvSpPr>
        <p:spPr>
          <a:xfrm>
            <a:off x="6314695" y="9258300"/>
            <a:ext cx="374475"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35</a:t>
            </a:fld>
            <a:endParaRPr>
              <a:solidFill>
                <a:srgbClr val="FFFFFF"/>
              </a:solidFill>
            </a:endParaRP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p:nvPr/>
        </p:nvSpPr>
        <p:spPr>
          <a:xfrm>
            <a:off x="3745426" y="574464"/>
            <a:ext cx="5515928" cy="1225971"/>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sz="7200"/>
            </a:lvl1pPr>
          </a:lstStyle>
          <a:p>
            <a:pPr lvl="0">
              <a:defRPr sz="1800">
                <a:solidFill>
                  <a:srgbClr val="000000"/>
                </a:solidFill>
              </a:defRPr>
            </a:pPr>
            <a:r>
              <a:rPr sz="7300"/>
              <a:t>South Osetia</a:t>
            </a:r>
          </a:p>
        </p:txBody>
      </p:sp>
      <p:sp>
        <p:nvSpPr>
          <p:cNvPr id="178" name="Shape 178"/>
          <p:cNvSpPr>
            <a:spLocks noGrp="1"/>
          </p:cNvSpPr>
          <p:nvPr>
            <p:ph type="sldNum" sz="quarter" idx="2"/>
          </p:nvPr>
        </p:nvSpPr>
        <p:spPr>
          <a:xfrm>
            <a:off x="6314695" y="9258300"/>
            <a:ext cx="374475"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36</a:t>
            </a:fld>
            <a:endParaRPr>
              <a:solidFill>
                <a:srgbClr val="FFFFFF"/>
              </a:solidFill>
            </a:endParaRPr>
          </a:p>
        </p:txBody>
      </p:sp>
      <p:pic>
        <p:nvPicPr>
          <p:cNvPr id="179" name="droppedImage.png"/>
          <p:cNvPicPr/>
          <p:nvPr/>
        </p:nvPicPr>
        <p:blipFill>
          <a:blip r:embed="rId2">
            <a:extLst/>
          </a:blip>
          <a:stretch>
            <a:fillRect/>
          </a:stretch>
        </p:blipFill>
        <p:spPr>
          <a:xfrm>
            <a:off x="670631" y="2171701"/>
            <a:ext cx="11864270" cy="7378699"/>
          </a:xfrm>
          <a:prstGeom prst="rect">
            <a:avLst/>
          </a:prstGeom>
          <a:ln w="88900">
            <a:miter lim="400000"/>
          </a:ln>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p:nvPr/>
        </p:nvSpPr>
        <p:spPr>
          <a:xfrm>
            <a:off x="3764181" y="596576"/>
            <a:ext cx="5478418" cy="176594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pPr lvl="0">
              <a:defRPr sz="1800">
                <a:solidFill>
                  <a:srgbClr val="000000"/>
                </a:solidFill>
              </a:defRPr>
            </a:pPr>
            <a:r>
              <a:rPr sz="7300"/>
              <a:t>South Osetia</a:t>
            </a:r>
          </a:p>
          <a:p>
            <a:pPr lvl="0">
              <a:defRPr sz="1800">
                <a:solidFill>
                  <a:srgbClr val="000000"/>
                </a:solidFill>
              </a:defRPr>
            </a:pPr>
            <a:r>
              <a:rPr sz="3600"/>
              <a:t>ABL borderisation</a:t>
            </a:r>
          </a:p>
        </p:txBody>
      </p:sp>
      <p:sp>
        <p:nvSpPr>
          <p:cNvPr id="182" name="Shape 182"/>
          <p:cNvSpPr/>
          <p:nvPr/>
        </p:nvSpPr>
        <p:spPr>
          <a:xfrm>
            <a:off x="965200" y="4266410"/>
            <a:ext cx="11163300" cy="4103681"/>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marL="507974" indent="-507974" algn="just">
              <a:buSzPct val="100000"/>
              <a:buChar char="•"/>
              <a:defRPr sz="1800">
                <a:solidFill>
                  <a:srgbClr val="000000"/>
                </a:solidFill>
              </a:defRPr>
            </a:pPr>
            <a:r>
              <a:rPr sz="4000" dirty="0"/>
              <a:t>Continuing ‘</a:t>
            </a:r>
            <a:r>
              <a:rPr sz="4000" dirty="0" err="1"/>
              <a:t>borderisation</a:t>
            </a:r>
            <a:r>
              <a:rPr sz="4000" dirty="0"/>
              <a:t>’ to the detriment of the local population, particularly those intending to cultivate their fields.</a:t>
            </a:r>
          </a:p>
          <a:p>
            <a:pPr lvl="0" algn="just">
              <a:lnSpc>
                <a:spcPct val="50000"/>
              </a:lnSpc>
              <a:defRPr sz="1800">
                <a:solidFill>
                  <a:srgbClr val="000000"/>
                </a:solidFill>
              </a:defRPr>
            </a:pPr>
            <a:endParaRPr sz="4000" dirty="0"/>
          </a:p>
          <a:p>
            <a:pPr marL="507974" indent="-507974" algn="just">
              <a:buSzPct val="100000"/>
              <a:buChar char="•"/>
              <a:defRPr sz="1800">
                <a:solidFill>
                  <a:srgbClr val="000000"/>
                </a:solidFill>
              </a:defRPr>
            </a:pPr>
            <a:r>
              <a:rPr sz="4000" dirty="0"/>
              <a:t>On September the de facto authorities of South Ossetia terminated simplified procedure for crossing points with TAT. </a:t>
            </a:r>
          </a:p>
        </p:txBody>
      </p:sp>
      <p:sp>
        <p:nvSpPr>
          <p:cNvPr id="183" name="Shape 183"/>
          <p:cNvSpPr>
            <a:spLocks noGrp="1"/>
          </p:cNvSpPr>
          <p:nvPr>
            <p:ph type="sldNum" sz="quarter" idx="2"/>
          </p:nvPr>
        </p:nvSpPr>
        <p:spPr>
          <a:xfrm>
            <a:off x="6314695" y="9258300"/>
            <a:ext cx="374475"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37</a:t>
            </a:fld>
            <a:endParaRPr>
              <a:solidFill>
                <a:srgbClr val="FFFFFF"/>
              </a:solidFill>
            </a:endParaRP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p:nvPr/>
        </p:nvSpPr>
        <p:spPr>
          <a:xfrm>
            <a:off x="3531639" y="578055"/>
            <a:ext cx="5943502" cy="1218790"/>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sz="7200"/>
            </a:lvl1pPr>
          </a:lstStyle>
          <a:p>
            <a:pPr lvl="0">
              <a:defRPr sz="1800">
                <a:solidFill>
                  <a:srgbClr val="000000"/>
                </a:solidFill>
              </a:defRPr>
            </a:pPr>
            <a:r>
              <a:rPr sz="7300"/>
              <a:t>South Ossetia</a:t>
            </a:r>
          </a:p>
        </p:txBody>
      </p:sp>
      <p:pic>
        <p:nvPicPr>
          <p:cNvPr id="186" name="IMG_0075.jpg"/>
          <p:cNvPicPr/>
          <p:nvPr/>
        </p:nvPicPr>
        <p:blipFill>
          <a:blip r:embed="rId2">
            <a:extLst/>
          </a:blip>
          <a:stretch>
            <a:fillRect/>
          </a:stretch>
        </p:blipFill>
        <p:spPr>
          <a:xfrm>
            <a:off x="1274235" y="1803401"/>
            <a:ext cx="10464801" cy="7848600"/>
          </a:xfrm>
          <a:prstGeom prst="rect">
            <a:avLst/>
          </a:prstGeom>
          <a:ln w="88900">
            <a:miter lim="400000"/>
          </a:ln>
        </p:spPr>
      </p:pic>
      <p:sp>
        <p:nvSpPr>
          <p:cNvPr id="187" name="Shape 187"/>
          <p:cNvSpPr>
            <a:spLocks noGrp="1"/>
          </p:cNvSpPr>
          <p:nvPr>
            <p:ph type="sldNum" sz="quarter" idx="2"/>
          </p:nvPr>
        </p:nvSpPr>
        <p:spPr>
          <a:xfrm>
            <a:off x="6314695" y="9258300"/>
            <a:ext cx="374475"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38</a:t>
            </a:fld>
            <a:endParaRPr>
              <a:solidFill>
                <a:srgbClr val="FFFFFF"/>
              </a:solidFill>
            </a:endParaRPr>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p:nvPr/>
        </p:nvSpPr>
        <p:spPr>
          <a:xfrm>
            <a:off x="3786769" y="596576"/>
            <a:ext cx="5930901" cy="1765949"/>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lvl="0">
              <a:defRPr sz="1800">
                <a:solidFill>
                  <a:srgbClr val="000000"/>
                </a:solidFill>
              </a:defRPr>
            </a:pPr>
            <a:r>
              <a:rPr sz="7300"/>
              <a:t>South Ossetia</a:t>
            </a:r>
          </a:p>
          <a:p>
            <a:pPr lvl="0">
              <a:defRPr sz="1800">
                <a:solidFill>
                  <a:srgbClr val="000000"/>
                </a:solidFill>
              </a:defRPr>
            </a:pPr>
            <a:r>
              <a:rPr sz="3600"/>
              <a:t>borderisation</a:t>
            </a:r>
          </a:p>
        </p:txBody>
      </p:sp>
      <p:sp>
        <p:nvSpPr>
          <p:cNvPr id="190" name="Shape 190"/>
          <p:cNvSpPr/>
          <p:nvPr/>
        </p:nvSpPr>
        <p:spPr>
          <a:xfrm>
            <a:off x="990601" y="4214121"/>
            <a:ext cx="11036299" cy="4411458"/>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marL="507974" indent="-507974" algn="just">
              <a:buSzPct val="100000"/>
              <a:buChar char="•"/>
              <a:defRPr sz="1800">
                <a:solidFill>
                  <a:srgbClr val="000000"/>
                </a:solidFill>
              </a:defRPr>
            </a:pPr>
            <a:r>
              <a:rPr sz="4000" dirty="0"/>
              <a:t>During the last months, ‘</a:t>
            </a:r>
            <a:r>
              <a:rPr sz="4000" dirty="0" err="1"/>
              <a:t>borderisation</a:t>
            </a:r>
            <a:r>
              <a:rPr sz="4000" dirty="0"/>
              <a:t>’ has become particularly visible.</a:t>
            </a:r>
          </a:p>
          <a:p>
            <a:pPr lvl="0" algn="just">
              <a:lnSpc>
                <a:spcPct val="50000"/>
              </a:lnSpc>
              <a:defRPr sz="1800">
                <a:solidFill>
                  <a:srgbClr val="000000"/>
                </a:solidFill>
              </a:defRPr>
            </a:pPr>
            <a:r>
              <a:rPr sz="4000" dirty="0"/>
              <a:t> </a:t>
            </a:r>
          </a:p>
          <a:p>
            <a:pPr marL="507974" indent="-507974" algn="just">
              <a:buSzPct val="100000"/>
              <a:buChar char="•"/>
              <a:defRPr sz="1800">
                <a:solidFill>
                  <a:srgbClr val="000000"/>
                </a:solidFill>
              </a:defRPr>
            </a:pPr>
            <a:r>
              <a:rPr sz="4000" dirty="0"/>
              <a:t>In response, the GEO police started ad hoc patrolling to provide greater security and to ensure TAT farmers’ access.</a:t>
            </a:r>
          </a:p>
          <a:p>
            <a:pPr lvl="0" algn="just">
              <a:lnSpc>
                <a:spcPct val="50000"/>
              </a:lnSpc>
              <a:defRPr sz="1800">
                <a:solidFill>
                  <a:srgbClr val="000000"/>
                </a:solidFill>
              </a:defRPr>
            </a:pPr>
            <a:endParaRPr sz="4000" dirty="0"/>
          </a:p>
          <a:p>
            <a:pPr marL="507974" indent="-507974" algn="just">
              <a:buSzPct val="100000"/>
              <a:buChar char="•"/>
              <a:defRPr sz="1800">
                <a:solidFill>
                  <a:srgbClr val="000000"/>
                </a:solidFill>
              </a:defRPr>
            </a:pPr>
            <a:r>
              <a:rPr sz="4000" dirty="0" err="1"/>
              <a:t>Occurance</a:t>
            </a:r>
            <a:r>
              <a:rPr sz="4000" dirty="0"/>
              <a:t> of security incidents is more likely. </a:t>
            </a:r>
          </a:p>
        </p:txBody>
      </p:sp>
      <p:sp>
        <p:nvSpPr>
          <p:cNvPr id="191" name="Shape 191"/>
          <p:cNvSpPr>
            <a:spLocks noGrp="1"/>
          </p:cNvSpPr>
          <p:nvPr>
            <p:ph type="sldNum" sz="quarter" idx="2"/>
          </p:nvPr>
        </p:nvSpPr>
        <p:spPr>
          <a:xfrm>
            <a:off x="6314695" y="9258300"/>
            <a:ext cx="374475"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39</a:t>
            </a:fld>
            <a:endParaRPr>
              <a:solidFill>
                <a:srgbClr val="FFFFFF"/>
              </a:solidFill>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 60"/>
          <p:cNvSpPr/>
          <p:nvPr/>
        </p:nvSpPr>
        <p:spPr>
          <a:xfrm>
            <a:off x="1350268" y="3940696"/>
            <a:ext cx="10299701" cy="270843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6400"/>
            </a:lvl1pPr>
          </a:lstStyle>
          <a:p>
            <a:pPr lvl="0">
              <a:defRPr sz="1800">
                <a:solidFill>
                  <a:srgbClr val="000000"/>
                </a:solidFill>
              </a:defRPr>
            </a:pPr>
            <a:r>
              <a:rPr lang="en-US" sz="4400" dirty="0" smtClean="0"/>
              <a:t>Severely impacted by the situation in and around Ukraine and the relations between the Russian Federation and the European Union.</a:t>
            </a:r>
            <a:endParaRPr lang="en-US" sz="4400" dirty="0"/>
          </a:p>
        </p:txBody>
      </p:sp>
      <p:sp>
        <p:nvSpPr>
          <p:cNvPr id="61" name="Shape 61"/>
          <p:cNvSpPr>
            <a:spLocks noGrp="1"/>
          </p:cNvSpPr>
          <p:nvPr>
            <p:ph type="sldNum" sz="quarter" idx="2"/>
          </p:nvPr>
        </p:nvSpPr>
        <p:spPr>
          <a:xfrm>
            <a:off x="6337305" y="9258300"/>
            <a:ext cx="329254"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4</a:t>
            </a:fld>
            <a:endParaRPr>
              <a:solidFill>
                <a:srgbClr val="FFFFFF"/>
              </a:solidFill>
            </a:endParaRPr>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p:nvPr/>
        </p:nvSpPr>
        <p:spPr>
          <a:xfrm>
            <a:off x="3531640" y="596576"/>
            <a:ext cx="5943502" cy="176594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pPr lvl="0">
              <a:defRPr sz="1800">
                <a:solidFill>
                  <a:srgbClr val="000000"/>
                </a:solidFill>
              </a:defRPr>
            </a:pPr>
            <a:r>
              <a:rPr sz="7300"/>
              <a:t>South Ossetia</a:t>
            </a:r>
          </a:p>
          <a:p>
            <a:pPr lvl="0">
              <a:defRPr sz="1800">
                <a:solidFill>
                  <a:srgbClr val="000000"/>
                </a:solidFill>
              </a:defRPr>
            </a:pPr>
            <a:r>
              <a:rPr sz="3600"/>
              <a:t>borderization</a:t>
            </a:r>
          </a:p>
        </p:txBody>
      </p:sp>
      <p:sp>
        <p:nvSpPr>
          <p:cNvPr id="198" name="Shape 198"/>
          <p:cNvSpPr/>
          <p:nvPr/>
        </p:nvSpPr>
        <p:spPr>
          <a:xfrm>
            <a:off x="917349" y="4329910"/>
            <a:ext cx="10934702" cy="4103681"/>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marL="507974" indent="-507974" algn="just">
              <a:buSzPct val="100000"/>
              <a:buChar char="•"/>
              <a:defRPr sz="1800">
                <a:solidFill>
                  <a:srgbClr val="000000"/>
                </a:solidFill>
              </a:defRPr>
            </a:pPr>
            <a:r>
              <a:rPr sz="4000"/>
              <a:t>Out of the 70 kilometres of the SO ABL that is easily passable, over 50 percent is now fenced.</a:t>
            </a:r>
          </a:p>
          <a:p>
            <a:pPr lvl="0" algn="just">
              <a:lnSpc>
                <a:spcPct val="50000"/>
              </a:lnSpc>
              <a:defRPr sz="1800">
                <a:solidFill>
                  <a:srgbClr val="000000"/>
                </a:solidFill>
              </a:defRPr>
            </a:pPr>
            <a:r>
              <a:rPr sz="4000"/>
              <a:t> </a:t>
            </a:r>
          </a:p>
          <a:p>
            <a:pPr marL="507974" indent="-507974" algn="just">
              <a:buSzPct val="100000"/>
              <a:buChar char="•"/>
              <a:defRPr sz="1800">
                <a:solidFill>
                  <a:srgbClr val="000000"/>
                </a:solidFill>
              </a:defRPr>
            </a:pPr>
            <a:r>
              <a:rPr sz="4000"/>
              <a:t>Other ‘borderisation’ activities included the attachment of motion sensors to surveillance pylons.</a:t>
            </a:r>
          </a:p>
        </p:txBody>
      </p:sp>
      <p:sp>
        <p:nvSpPr>
          <p:cNvPr id="199" name="Shape 199"/>
          <p:cNvSpPr>
            <a:spLocks noGrp="1"/>
          </p:cNvSpPr>
          <p:nvPr>
            <p:ph type="sldNum" sz="quarter" idx="2"/>
          </p:nvPr>
        </p:nvSpPr>
        <p:spPr>
          <a:xfrm>
            <a:off x="6321387" y="9258300"/>
            <a:ext cx="361088"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40</a:t>
            </a:fld>
            <a:endParaRPr>
              <a:solidFill>
                <a:srgbClr val="FFFFFF"/>
              </a:solidFill>
            </a:endParaRP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p:nvPr/>
        </p:nvSpPr>
        <p:spPr>
          <a:xfrm>
            <a:off x="3544339" y="596576"/>
            <a:ext cx="5943502" cy="176594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pPr lvl="0">
              <a:defRPr sz="1800">
                <a:solidFill>
                  <a:srgbClr val="000000"/>
                </a:solidFill>
              </a:defRPr>
            </a:pPr>
            <a:r>
              <a:rPr sz="7300"/>
              <a:t>South Ossetia</a:t>
            </a:r>
          </a:p>
          <a:p>
            <a:pPr lvl="0">
              <a:defRPr sz="1800">
                <a:solidFill>
                  <a:srgbClr val="000000"/>
                </a:solidFill>
              </a:defRPr>
            </a:pPr>
            <a:r>
              <a:rPr sz="3600"/>
              <a:t>borderisation</a:t>
            </a:r>
          </a:p>
        </p:txBody>
      </p:sp>
      <p:sp>
        <p:nvSpPr>
          <p:cNvPr id="202" name="Shape 202"/>
          <p:cNvSpPr/>
          <p:nvPr/>
        </p:nvSpPr>
        <p:spPr>
          <a:xfrm>
            <a:off x="853850" y="4740773"/>
            <a:ext cx="10833101" cy="3180352"/>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lvl1pPr algn="just"/>
          </a:lstStyle>
          <a:p>
            <a:pPr lvl="0">
              <a:defRPr sz="1800">
                <a:solidFill>
                  <a:srgbClr val="000000"/>
                </a:solidFill>
              </a:defRPr>
            </a:pPr>
            <a:r>
              <a:rPr sz="4000" dirty="0"/>
              <a:t>The installation of multiple surveillance cameras suggests a desire to maintain a continuous watch over this section of the ABL, where TAT and SO populations live in close proximity.</a:t>
            </a:r>
          </a:p>
        </p:txBody>
      </p:sp>
      <p:sp>
        <p:nvSpPr>
          <p:cNvPr id="203" name="Shape 203"/>
          <p:cNvSpPr>
            <a:spLocks noGrp="1"/>
          </p:cNvSpPr>
          <p:nvPr>
            <p:ph type="sldNum" sz="quarter" idx="2"/>
          </p:nvPr>
        </p:nvSpPr>
        <p:spPr>
          <a:xfrm>
            <a:off x="6314695" y="9258300"/>
            <a:ext cx="374475"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41</a:t>
            </a:fld>
            <a:endParaRPr>
              <a:solidFill>
                <a:srgbClr val="FFFFFF"/>
              </a:solidFill>
            </a:endParaRPr>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p:nvPr/>
        </p:nvSpPr>
        <p:spPr>
          <a:xfrm>
            <a:off x="3531640" y="596576"/>
            <a:ext cx="5943502" cy="176594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pPr lvl="0">
              <a:defRPr sz="1800">
                <a:solidFill>
                  <a:srgbClr val="000000"/>
                </a:solidFill>
              </a:defRPr>
            </a:pPr>
            <a:r>
              <a:rPr sz="7300"/>
              <a:t>South Ossetia</a:t>
            </a:r>
          </a:p>
          <a:p>
            <a:pPr lvl="0">
              <a:defRPr sz="1800">
                <a:solidFill>
                  <a:srgbClr val="000000"/>
                </a:solidFill>
              </a:defRPr>
            </a:pPr>
            <a:r>
              <a:rPr sz="3600"/>
              <a:t>borderisation</a:t>
            </a:r>
          </a:p>
        </p:txBody>
      </p:sp>
      <p:sp>
        <p:nvSpPr>
          <p:cNvPr id="206" name="Shape 206"/>
          <p:cNvSpPr/>
          <p:nvPr/>
        </p:nvSpPr>
        <p:spPr>
          <a:xfrm>
            <a:off x="803050" y="4432999"/>
            <a:ext cx="10883901" cy="3795905"/>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lvl1pPr algn="just"/>
          </a:lstStyle>
          <a:p>
            <a:pPr lvl="0">
              <a:defRPr sz="1800">
                <a:solidFill>
                  <a:srgbClr val="000000"/>
                </a:solidFill>
              </a:defRPr>
            </a:pPr>
            <a:r>
              <a:rPr sz="4000" dirty="0"/>
              <a:t>With insufficient infrastructure in the village and the poor road conditions people fear a loss of livelihood as they will no longer be able to take goods into TAT </a:t>
            </a:r>
            <a:r>
              <a:rPr lang="cs-CZ" sz="2000" dirty="0" smtClean="0"/>
              <a:t>(</a:t>
            </a:r>
            <a:r>
              <a:rPr lang="en-US" sz="2000" dirty="0" smtClean="0"/>
              <a:t>Tbilisi Administered Territory</a:t>
            </a:r>
            <a:r>
              <a:rPr lang="cs-CZ" sz="2000" dirty="0" smtClean="0"/>
              <a:t>)</a:t>
            </a:r>
            <a:r>
              <a:rPr lang="cs-CZ" sz="4000" dirty="0" smtClean="0"/>
              <a:t> </a:t>
            </a:r>
            <a:r>
              <a:rPr sz="4000" dirty="0" smtClean="0"/>
              <a:t>for </a:t>
            </a:r>
            <a:r>
              <a:rPr sz="4000" dirty="0"/>
              <a:t>sale or access markets, health care or education facilities on TAT due to the restrictions. </a:t>
            </a:r>
          </a:p>
        </p:txBody>
      </p:sp>
      <p:sp>
        <p:nvSpPr>
          <p:cNvPr id="207" name="Shape 207"/>
          <p:cNvSpPr>
            <a:spLocks noGrp="1"/>
          </p:cNvSpPr>
          <p:nvPr>
            <p:ph type="sldNum" sz="quarter" idx="2"/>
          </p:nvPr>
        </p:nvSpPr>
        <p:spPr>
          <a:xfrm>
            <a:off x="6314695" y="9258300"/>
            <a:ext cx="374475"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42</a:t>
            </a:fld>
            <a:endParaRPr>
              <a:solidFill>
                <a:srgbClr val="FFFFFF"/>
              </a:solidFill>
            </a:endParaRP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p:nvPr/>
        </p:nvSpPr>
        <p:spPr>
          <a:xfrm>
            <a:off x="3544339" y="596576"/>
            <a:ext cx="5943502" cy="176594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pPr lvl="0">
              <a:defRPr sz="1800">
                <a:solidFill>
                  <a:srgbClr val="000000"/>
                </a:solidFill>
              </a:defRPr>
            </a:pPr>
            <a:r>
              <a:rPr sz="7300"/>
              <a:t>South Ossetia</a:t>
            </a:r>
          </a:p>
          <a:p>
            <a:pPr lvl="0">
              <a:defRPr sz="1800">
                <a:solidFill>
                  <a:srgbClr val="000000"/>
                </a:solidFill>
              </a:defRPr>
            </a:pPr>
            <a:r>
              <a:rPr sz="3600"/>
              <a:t>possible consequences</a:t>
            </a:r>
          </a:p>
        </p:txBody>
      </p:sp>
      <p:sp>
        <p:nvSpPr>
          <p:cNvPr id="210" name="Shape 210"/>
          <p:cNvSpPr/>
          <p:nvPr/>
        </p:nvSpPr>
        <p:spPr>
          <a:xfrm>
            <a:off x="815750" y="3971332"/>
            <a:ext cx="10871201" cy="4719235"/>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marL="507974" indent="-507974" algn="just">
              <a:buSzPct val="100000"/>
              <a:buChar char="•"/>
              <a:defRPr sz="1800">
                <a:solidFill>
                  <a:srgbClr val="000000"/>
                </a:solidFill>
              </a:defRPr>
            </a:pPr>
            <a:r>
              <a:rPr sz="4000"/>
              <a:t>In several cases commuters had difficulties crossing ABL onto TAT with their goods.</a:t>
            </a:r>
          </a:p>
          <a:p>
            <a:pPr lvl="0" algn="just">
              <a:lnSpc>
                <a:spcPct val="50000"/>
              </a:lnSpc>
              <a:defRPr sz="1800">
                <a:solidFill>
                  <a:srgbClr val="000000"/>
                </a:solidFill>
              </a:defRPr>
            </a:pPr>
            <a:endParaRPr sz="4000"/>
          </a:p>
          <a:p>
            <a:pPr marL="507974" indent="-507974" algn="just">
              <a:buSzPct val="100000"/>
              <a:buChar char="•"/>
              <a:defRPr sz="1800">
                <a:solidFill>
                  <a:srgbClr val="000000"/>
                </a:solidFill>
              </a:defRPr>
            </a:pPr>
            <a:r>
              <a:rPr sz="4000"/>
              <a:t>In the Akhalgori valley the announced restrictions allegedly raise concerns, as the valley will become fully dependent on Tskhinvali and the RF for the supply of goods. </a:t>
            </a:r>
          </a:p>
        </p:txBody>
      </p:sp>
      <p:sp>
        <p:nvSpPr>
          <p:cNvPr id="211" name="Shape 211"/>
          <p:cNvSpPr>
            <a:spLocks noGrp="1"/>
          </p:cNvSpPr>
          <p:nvPr>
            <p:ph type="sldNum" sz="quarter" idx="2"/>
          </p:nvPr>
        </p:nvSpPr>
        <p:spPr>
          <a:xfrm>
            <a:off x="6314695" y="9258300"/>
            <a:ext cx="374475"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43</a:t>
            </a:fld>
            <a:endParaRPr>
              <a:solidFill>
                <a:srgbClr val="FFFFFF"/>
              </a:solidFill>
            </a:endParaRP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p:nvPr/>
        </p:nvSpPr>
        <p:spPr>
          <a:xfrm>
            <a:off x="3544339" y="596576"/>
            <a:ext cx="5943502" cy="176594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pPr lvl="0">
              <a:defRPr sz="1800">
                <a:solidFill>
                  <a:srgbClr val="000000"/>
                </a:solidFill>
              </a:defRPr>
            </a:pPr>
            <a:r>
              <a:rPr sz="7300"/>
              <a:t>South Ossetia</a:t>
            </a:r>
          </a:p>
          <a:p>
            <a:pPr lvl="0">
              <a:defRPr sz="1800">
                <a:solidFill>
                  <a:srgbClr val="000000"/>
                </a:solidFill>
              </a:defRPr>
            </a:pPr>
            <a:r>
              <a:rPr sz="3600"/>
              <a:t>type of incidents</a:t>
            </a:r>
          </a:p>
        </p:txBody>
      </p:sp>
      <p:sp>
        <p:nvSpPr>
          <p:cNvPr id="216" name="Shape 216"/>
          <p:cNvSpPr/>
          <p:nvPr/>
        </p:nvSpPr>
        <p:spPr>
          <a:xfrm>
            <a:off x="790350" y="3255669"/>
            <a:ext cx="11404601" cy="5642564"/>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marL="435405" indent="-435405" algn="just">
              <a:buSzPct val="100000"/>
              <a:buChar char="•"/>
              <a:defRPr sz="1800">
                <a:solidFill>
                  <a:srgbClr val="000000"/>
                </a:solidFill>
              </a:defRPr>
            </a:pPr>
            <a:r>
              <a:rPr sz="3600" dirty="0"/>
              <a:t>The RF BG </a:t>
            </a:r>
            <a:r>
              <a:rPr lang="cs-CZ" sz="3600" dirty="0" smtClean="0"/>
              <a:t>(</a:t>
            </a:r>
            <a:r>
              <a:rPr lang="en-US" sz="2000" dirty="0" smtClean="0"/>
              <a:t>border guards</a:t>
            </a:r>
            <a:r>
              <a:rPr lang="cs-CZ" sz="3600" dirty="0" smtClean="0"/>
              <a:t>)</a:t>
            </a:r>
            <a:r>
              <a:rPr sz="3600" dirty="0" smtClean="0"/>
              <a:t>hotline-holder </a:t>
            </a:r>
            <a:r>
              <a:rPr sz="3600" dirty="0"/>
              <a:t>in SO informed the EUMM that some individual(s) from TAT had crossed the ABL from TAT into SO and removed 90 fencing poles along the ABL.</a:t>
            </a:r>
          </a:p>
          <a:p>
            <a:pPr lvl="0" algn="just">
              <a:lnSpc>
                <a:spcPct val="50000"/>
              </a:lnSpc>
              <a:defRPr sz="1800">
                <a:solidFill>
                  <a:srgbClr val="000000"/>
                </a:solidFill>
              </a:defRPr>
            </a:pPr>
            <a:r>
              <a:rPr sz="3600" dirty="0"/>
              <a:t> </a:t>
            </a:r>
          </a:p>
          <a:p>
            <a:pPr marL="435405" indent="-435405" algn="just">
              <a:buSzPct val="100000"/>
              <a:buChar char="•"/>
              <a:defRPr sz="1800">
                <a:solidFill>
                  <a:srgbClr val="000000"/>
                </a:solidFill>
              </a:defRPr>
            </a:pPr>
            <a:r>
              <a:rPr sz="3600" dirty="0"/>
              <a:t>On the same day, the EUMM met RF BG representatives at the location and observed that fencing poles had indeed been removed.</a:t>
            </a:r>
          </a:p>
          <a:p>
            <a:pPr lvl="0" algn="just">
              <a:lnSpc>
                <a:spcPct val="50000"/>
              </a:lnSpc>
              <a:defRPr sz="1800">
                <a:solidFill>
                  <a:srgbClr val="000000"/>
                </a:solidFill>
              </a:defRPr>
            </a:pPr>
            <a:r>
              <a:rPr sz="3600" dirty="0"/>
              <a:t> </a:t>
            </a:r>
          </a:p>
          <a:p>
            <a:pPr marL="435405" indent="-435405" algn="just">
              <a:buSzPct val="100000"/>
              <a:buChar char="•"/>
              <a:defRPr sz="1800">
                <a:solidFill>
                  <a:srgbClr val="000000"/>
                </a:solidFill>
              </a:defRPr>
            </a:pPr>
            <a:r>
              <a:rPr sz="3600" dirty="0"/>
              <a:t>The RF BGs asked the GEO MIA to investigate and provide a response.</a:t>
            </a:r>
          </a:p>
        </p:txBody>
      </p:sp>
      <p:sp>
        <p:nvSpPr>
          <p:cNvPr id="217" name="Shape 217"/>
          <p:cNvSpPr>
            <a:spLocks noGrp="1"/>
          </p:cNvSpPr>
          <p:nvPr>
            <p:ph type="sldNum" sz="quarter" idx="2"/>
          </p:nvPr>
        </p:nvSpPr>
        <p:spPr>
          <a:xfrm>
            <a:off x="6314695" y="9258300"/>
            <a:ext cx="374475"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44</a:t>
            </a:fld>
            <a:endParaRPr>
              <a:solidFill>
                <a:srgbClr val="FFFFFF"/>
              </a:solidFill>
            </a:endParaRPr>
          </a:p>
        </p:txBody>
      </p:sp>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hape 221"/>
          <p:cNvSpPr/>
          <p:nvPr/>
        </p:nvSpPr>
        <p:spPr>
          <a:xfrm>
            <a:off x="3544339" y="596576"/>
            <a:ext cx="5943502" cy="176594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pPr lvl="0">
              <a:defRPr sz="1800">
                <a:solidFill>
                  <a:srgbClr val="000000"/>
                </a:solidFill>
              </a:defRPr>
            </a:pPr>
            <a:r>
              <a:rPr sz="7300"/>
              <a:t>South Ossetia</a:t>
            </a:r>
          </a:p>
          <a:p>
            <a:pPr lvl="0">
              <a:defRPr sz="1800">
                <a:solidFill>
                  <a:srgbClr val="000000"/>
                </a:solidFill>
              </a:defRPr>
            </a:pPr>
            <a:r>
              <a:rPr sz="3600"/>
              <a:t>military buildup</a:t>
            </a:r>
          </a:p>
        </p:txBody>
      </p:sp>
      <p:sp>
        <p:nvSpPr>
          <p:cNvPr id="222" name="Shape 222"/>
          <p:cNvSpPr/>
          <p:nvPr/>
        </p:nvSpPr>
        <p:spPr>
          <a:xfrm>
            <a:off x="828451" y="3947421"/>
            <a:ext cx="11049001" cy="4411458"/>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marL="507974" indent="-507974" algn="just">
              <a:buSzPct val="100000"/>
              <a:buChar char="•"/>
              <a:defRPr sz="1800">
                <a:solidFill>
                  <a:srgbClr val="000000"/>
                </a:solidFill>
              </a:defRPr>
            </a:pPr>
            <a:r>
              <a:rPr sz="4000" dirty="0"/>
              <a:t>Opening of a new training facility within the RF AF 4</a:t>
            </a:r>
            <a:r>
              <a:rPr sz="4000" baseline="31999" dirty="0"/>
              <a:t>th</a:t>
            </a:r>
            <a:r>
              <a:rPr sz="4000" dirty="0"/>
              <a:t> Military Base in SO.</a:t>
            </a:r>
          </a:p>
          <a:p>
            <a:pPr lvl="0" algn="just">
              <a:lnSpc>
                <a:spcPct val="50000"/>
              </a:lnSpc>
              <a:defRPr sz="1800">
                <a:solidFill>
                  <a:srgbClr val="000000"/>
                </a:solidFill>
              </a:defRPr>
            </a:pPr>
            <a:r>
              <a:rPr sz="4000" dirty="0"/>
              <a:t> </a:t>
            </a:r>
          </a:p>
          <a:p>
            <a:pPr marL="507974" indent="-507974" algn="just">
              <a:buSzPct val="100000"/>
              <a:buChar char="•"/>
              <a:defRPr sz="1800">
                <a:solidFill>
                  <a:srgbClr val="000000"/>
                </a:solidFill>
              </a:defRPr>
            </a:pPr>
            <a:r>
              <a:rPr sz="4000" dirty="0"/>
              <a:t>Periodical rather extensive military training activities in SO</a:t>
            </a:r>
          </a:p>
          <a:p>
            <a:pPr lvl="0" algn="just">
              <a:lnSpc>
                <a:spcPct val="50000"/>
              </a:lnSpc>
              <a:defRPr sz="1800">
                <a:solidFill>
                  <a:srgbClr val="000000"/>
                </a:solidFill>
              </a:defRPr>
            </a:pPr>
            <a:endParaRPr sz="4000" dirty="0"/>
          </a:p>
          <a:p>
            <a:pPr marL="507974" indent="-507974" algn="just">
              <a:buSzPct val="100000"/>
              <a:buChar char="•"/>
              <a:defRPr sz="1800">
                <a:solidFill>
                  <a:srgbClr val="000000"/>
                </a:solidFill>
              </a:defRPr>
            </a:pPr>
            <a:r>
              <a:rPr sz="4000" dirty="0"/>
              <a:t>Recorded explosions and shooting from the direction of SO military bases.</a:t>
            </a:r>
          </a:p>
        </p:txBody>
      </p:sp>
      <p:sp>
        <p:nvSpPr>
          <p:cNvPr id="223" name="Shape 223"/>
          <p:cNvSpPr>
            <a:spLocks noGrp="1"/>
          </p:cNvSpPr>
          <p:nvPr>
            <p:ph type="sldNum" sz="quarter" idx="2"/>
          </p:nvPr>
        </p:nvSpPr>
        <p:spPr>
          <a:xfrm>
            <a:off x="6314695" y="9258300"/>
            <a:ext cx="374475"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45</a:t>
            </a:fld>
            <a:endParaRPr>
              <a:solidFill>
                <a:srgbClr val="FFFFFF"/>
              </a:solidFill>
            </a:endParaRP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p:nvPr/>
        </p:nvSpPr>
        <p:spPr>
          <a:xfrm>
            <a:off x="3531640" y="578055"/>
            <a:ext cx="5943502" cy="1218790"/>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sz="7200"/>
            </a:lvl1pPr>
          </a:lstStyle>
          <a:p>
            <a:pPr lvl="0">
              <a:defRPr sz="1800">
                <a:solidFill>
                  <a:srgbClr val="000000"/>
                </a:solidFill>
              </a:defRPr>
            </a:pPr>
            <a:r>
              <a:rPr sz="7300"/>
              <a:t>South Ossetia</a:t>
            </a:r>
          </a:p>
        </p:txBody>
      </p:sp>
      <p:sp>
        <p:nvSpPr>
          <p:cNvPr id="226" name="Shape 226"/>
          <p:cNvSpPr/>
          <p:nvPr/>
        </p:nvSpPr>
        <p:spPr>
          <a:xfrm>
            <a:off x="777650" y="3377409"/>
            <a:ext cx="11328401" cy="4103681"/>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marL="507974" indent="-507974" algn="just">
              <a:buSzPct val="100000"/>
              <a:buChar char="•"/>
              <a:defRPr sz="1800">
                <a:solidFill>
                  <a:srgbClr val="000000"/>
                </a:solidFill>
              </a:defRPr>
            </a:pPr>
            <a:r>
              <a:rPr sz="4000" dirty="0"/>
              <a:t>According to Z</a:t>
            </a:r>
            <a:r>
              <a:rPr sz="4000" dirty="0" smtClean="0"/>
              <a:t>.</a:t>
            </a:r>
            <a:r>
              <a:rPr lang="cs-CZ" sz="4000" dirty="0" smtClean="0"/>
              <a:t> </a:t>
            </a:r>
            <a:r>
              <a:rPr sz="4000" dirty="0" err="1" smtClean="0"/>
              <a:t>Abashidze</a:t>
            </a:r>
            <a:r>
              <a:rPr sz="4000" dirty="0" smtClean="0"/>
              <a:t> </a:t>
            </a:r>
            <a:r>
              <a:rPr sz="4000" dirty="0"/>
              <a:t>while Georgia had made “dramatic mistakes” in August 2008 it was still a victim of RF aggression.</a:t>
            </a:r>
          </a:p>
          <a:p>
            <a:pPr lvl="0" algn="just">
              <a:lnSpc>
                <a:spcPct val="50000"/>
              </a:lnSpc>
              <a:defRPr sz="1800">
                <a:solidFill>
                  <a:srgbClr val="000000"/>
                </a:solidFill>
              </a:defRPr>
            </a:pPr>
            <a:endParaRPr sz="4000" dirty="0"/>
          </a:p>
          <a:p>
            <a:pPr marL="507974" indent="-507974" algn="just">
              <a:buSzPct val="100000"/>
              <a:buChar char="•"/>
              <a:defRPr sz="1800">
                <a:solidFill>
                  <a:srgbClr val="000000"/>
                </a:solidFill>
              </a:defRPr>
            </a:pPr>
            <a:r>
              <a:rPr sz="4000" dirty="0"/>
              <a:t>The only existing option was to re-establish bilateral relations through a step-by-step approach on non-conflict issues.</a:t>
            </a:r>
          </a:p>
        </p:txBody>
      </p:sp>
      <p:sp>
        <p:nvSpPr>
          <p:cNvPr id="227" name="Shape 227"/>
          <p:cNvSpPr>
            <a:spLocks noGrp="1"/>
          </p:cNvSpPr>
          <p:nvPr>
            <p:ph type="sldNum" sz="quarter" idx="2"/>
          </p:nvPr>
        </p:nvSpPr>
        <p:spPr>
          <a:xfrm>
            <a:off x="6314695" y="9258300"/>
            <a:ext cx="374475"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46</a:t>
            </a:fld>
            <a:endParaRPr>
              <a:solidFill>
                <a:srgbClr val="FFFFFF"/>
              </a:solidFill>
            </a:endParaRP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p:nvPr/>
        </p:nvSpPr>
        <p:spPr>
          <a:xfrm>
            <a:off x="3531640" y="578055"/>
            <a:ext cx="5943502" cy="1218790"/>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sz="7200"/>
            </a:lvl1pPr>
          </a:lstStyle>
          <a:p>
            <a:pPr lvl="0">
              <a:defRPr sz="1800">
                <a:solidFill>
                  <a:srgbClr val="000000"/>
                </a:solidFill>
              </a:defRPr>
            </a:pPr>
            <a:r>
              <a:rPr sz="7300"/>
              <a:t>South Ossetia</a:t>
            </a:r>
          </a:p>
        </p:txBody>
      </p:sp>
      <p:sp>
        <p:nvSpPr>
          <p:cNvPr id="232" name="Shape 232"/>
          <p:cNvSpPr/>
          <p:nvPr/>
        </p:nvSpPr>
        <p:spPr>
          <a:xfrm>
            <a:off x="1044350" y="3069632"/>
            <a:ext cx="11341102" cy="4719235"/>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marL="507974" indent="-507974" algn="just">
              <a:buSzPct val="100000"/>
              <a:buChar char="•"/>
              <a:defRPr sz="1800">
                <a:solidFill>
                  <a:srgbClr val="000000"/>
                </a:solidFill>
              </a:defRPr>
            </a:pPr>
            <a:r>
              <a:rPr lang="cs-CZ" sz="4000" dirty="0" err="1" smtClean="0"/>
              <a:t>Former</a:t>
            </a:r>
            <a:r>
              <a:rPr lang="cs-CZ" sz="4000" dirty="0" smtClean="0"/>
              <a:t> </a:t>
            </a:r>
            <a:r>
              <a:rPr sz="4000" dirty="0" smtClean="0"/>
              <a:t>GEO </a:t>
            </a:r>
            <a:r>
              <a:rPr sz="4000" dirty="0"/>
              <a:t>Minister of </a:t>
            </a:r>
            <a:r>
              <a:rPr sz="4000" dirty="0" err="1"/>
              <a:t>Defence</a:t>
            </a:r>
            <a:r>
              <a:rPr sz="4000" dirty="0"/>
              <a:t>, I</a:t>
            </a:r>
            <a:r>
              <a:rPr sz="4000" dirty="0" smtClean="0"/>
              <a:t>.</a:t>
            </a:r>
            <a:r>
              <a:rPr lang="cs-CZ" sz="4000" dirty="0" smtClean="0"/>
              <a:t> </a:t>
            </a:r>
            <a:r>
              <a:rPr sz="4000" dirty="0" smtClean="0"/>
              <a:t>Alasania</a:t>
            </a:r>
            <a:r>
              <a:rPr sz="4000" dirty="0"/>
              <a:t>, said that the gradual improvement of relations with the RF would create space “for GEO to deal directly with the Abkhaz and South </a:t>
            </a:r>
            <a:r>
              <a:rPr sz="4000" dirty="0" err="1"/>
              <a:t>Ossetians</a:t>
            </a:r>
            <a:r>
              <a:rPr sz="4000" dirty="0"/>
              <a:t>”.</a:t>
            </a:r>
          </a:p>
          <a:p>
            <a:pPr lvl="0" algn="just">
              <a:lnSpc>
                <a:spcPct val="50000"/>
              </a:lnSpc>
              <a:defRPr sz="1800">
                <a:solidFill>
                  <a:srgbClr val="000000"/>
                </a:solidFill>
              </a:defRPr>
            </a:pPr>
            <a:endParaRPr sz="4000" dirty="0"/>
          </a:p>
          <a:p>
            <a:pPr marL="507974" indent="-507974" algn="just">
              <a:buSzPct val="100000"/>
              <a:buChar char="•"/>
              <a:defRPr sz="1800">
                <a:solidFill>
                  <a:srgbClr val="000000"/>
                </a:solidFill>
              </a:defRPr>
            </a:pPr>
            <a:r>
              <a:rPr sz="4000" dirty="0"/>
              <a:t>He added that “nobody has any illusion that anything will change this decade…so we have to be patient”.</a:t>
            </a:r>
          </a:p>
        </p:txBody>
      </p:sp>
      <p:sp>
        <p:nvSpPr>
          <p:cNvPr id="233" name="Shape 233"/>
          <p:cNvSpPr>
            <a:spLocks noGrp="1"/>
          </p:cNvSpPr>
          <p:nvPr>
            <p:ph type="sldNum" sz="quarter" idx="2"/>
          </p:nvPr>
        </p:nvSpPr>
        <p:spPr>
          <a:xfrm>
            <a:off x="6314695" y="9258300"/>
            <a:ext cx="374475"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47</a:t>
            </a:fld>
            <a:endParaRPr>
              <a:solidFill>
                <a:srgbClr val="FFFFFF"/>
              </a:solidFill>
            </a:endParaRP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p:nvPr/>
        </p:nvSpPr>
        <p:spPr>
          <a:xfrm>
            <a:off x="3531640" y="596576"/>
            <a:ext cx="5943502" cy="176594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pPr lvl="0">
              <a:defRPr sz="1800">
                <a:solidFill>
                  <a:srgbClr val="000000"/>
                </a:solidFill>
              </a:defRPr>
            </a:pPr>
            <a:r>
              <a:rPr sz="7300"/>
              <a:t>South Ossetia</a:t>
            </a:r>
          </a:p>
          <a:p>
            <a:pPr lvl="0">
              <a:defRPr sz="1800">
                <a:solidFill>
                  <a:srgbClr val="000000"/>
                </a:solidFill>
              </a:defRPr>
            </a:pPr>
            <a:r>
              <a:rPr sz="3600"/>
              <a:t>conclussions</a:t>
            </a:r>
          </a:p>
        </p:txBody>
      </p:sp>
      <p:sp>
        <p:nvSpPr>
          <p:cNvPr id="236" name="Shape 236"/>
          <p:cNvSpPr/>
          <p:nvPr/>
        </p:nvSpPr>
        <p:spPr>
          <a:xfrm>
            <a:off x="828450" y="3333356"/>
            <a:ext cx="11341102" cy="5334788"/>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marL="507974" indent="-507974" algn="just">
              <a:buSzPct val="100000"/>
              <a:buChar char="•"/>
              <a:defRPr sz="1800">
                <a:solidFill>
                  <a:srgbClr val="000000"/>
                </a:solidFill>
              </a:defRPr>
            </a:pPr>
            <a:r>
              <a:rPr sz="4000" dirty="0"/>
              <a:t>On-the-ground reality of ‘</a:t>
            </a:r>
            <a:r>
              <a:rPr sz="4000" dirty="0" err="1"/>
              <a:t>borderisation</a:t>
            </a:r>
            <a:r>
              <a:rPr sz="4000" dirty="0"/>
              <a:t>’ and other difficult bilateral issues (such as GEO’s NATO aspirations) make any short-term resolution unlikely.</a:t>
            </a:r>
          </a:p>
          <a:p>
            <a:pPr lvl="0" algn="just">
              <a:lnSpc>
                <a:spcPct val="50000"/>
              </a:lnSpc>
              <a:defRPr sz="1800">
                <a:solidFill>
                  <a:srgbClr val="000000"/>
                </a:solidFill>
              </a:defRPr>
            </a:pPr>
            <a:endParaRPr sz="4000" dirty="0"/>
          </a:p>
          <a:p>
            <a:pPr marL="507974" indent="-507974" algn="just">
              <a:buSzPct val="100000"/>
              <a:buChar char="•"/>
              <a:defRPr sz="1800">
                <a:solidFill>
                  <a:srgbClr val="000000"/>
                </a:solidFill>
              </a:defRPr>
            </a:pPr>
            <a:r>
              <a:rPr sz="4000" dirty="0"/>
              <a:t>In late August </a:t>
            </a:r>
            <a:r>
              <a:rPr sz="4000" dirty="0" err="1"/>
              <a:t>Mr</a:t>
            </a:r>
            <a:r>
              <a:rPr sz="4000" dirty="0"/>
              <a:t> Medvedev seemed to backtrack on his earlier comment that the future of ABK and SO “lies with…the Georgian people and the leaders they elect”. </a:t>
            </a:r>
          </a:p>
        </p:txBody>
      </p:sp>
      <p:sp>
        <p:nvSpPr>
          <p:cNvPr id="237" name="Shape 237"/>
          <p:cNvSpPr>
            <a:spLocks noGrp="1"/>
          </p:cNvSpPr>
          <p:nvPr>
            <p:ph type="sldNum" sz="quarter" idx="2"/>
          </p:nvPr>
        </p:nvSpPr>
        <p:spPr>
          <a:xfrm>
            <a:off x="6314695" y="9258300"/>
            <a:ext cx="374475"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48</a:t>
            </a:fld>
            <a:endParaRPr>
              <a:solidFill>
                <a:srgbClr val="FFFFFF"/>
              </a:solidFill>
            </a:endParaRP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Shape 239"/>
          <p:cNvSpPr/>
          <p:nvPr/>
        </p:nvSpPr>
        <p:spPr>
          <a:xfrm>
            <a:off x="3531640" y="596576"/>
            <a:ext cx="5943502" cy="176594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pPr lvl="0">
              <a:defRPr sz="1800">
                <a:solidFill>
                  <a:srgbClr val="000000"/>
                </a:solidFill>
              </a:defRPr>
            </a:pPr>
            <a:r>
              <a:rPr sz="7300"/>
              <a:t>South Ossetia</a:t>
            </a:r>
          </a:p>
          <a:p>
            <a:pPr lvl="0">
              <a:defRPr sz="1800">
                <a:solidFill>
                  <a:srgbClr val="000000"/>
                </a:solidFill>
              </a:defRPr>
            </a:pPr>
            <a:r>
              <a:rPr sz="3600"/>
              <a:t>conclussions</a:t>
            </a:r>
          </a:p>
        </p:txBody>
      </p:sp>
      <p:sp>
        <p:nvSpPr>
          <p:cNvPr id="240" name="Shape 240"/>
          <p:cNvSpPr/>
          <p:nvPr/>
        </p:nvSpPr>
        <p:spPr>
          <a:xfrm>
            <a:off x="828450" y="3257155"/>
            <a:ext cx="11341102" cy="5334788"/>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marL="507974" indent="-507974" algn="just">
              <a:buSzPct val="100000"/>
              <a:buChar char="•"/>
              <a:defRPr sz="1800">
                <a:solidFill>
                  <a:srgbClr val="000000"/>
                </a:solidFill>
              </a:defRPr>
            </a:pPr>
            <a:r>
              <a:rPr sz="4000" dirty="0"/>
              <a:t>According to </a:t>
            </a:r>
            <a:r>
              <a:rPr sz="4000" dirty="0" err="1"/>
              <a:t>Mr</a:t>
            </a:r>
            <a:r>
              <a:rPr sz="4000" dirty="0"/>
              <a:t> Medvedev the RF would continue building economic, security and socio-political relations with the “two states” of ABK and SO on the basis of “mutual respect and equality”.</a:t>
            </a:r>
          </a:p>
          <a:p>
            <a:pPr lvl="0" algn="just">
              <a:lnSpc>
                <a:spcPct val="50000"/>
              </a:lnSpc>
              <a:defRPr sz="1800">
                <a:solidFill>
                  <a:srgbClr val="000000"/>
                </a:solidFill>
              </a:defRPr>
            </a:pPr>
            <a:endParaRPr sz="4000" dirty="0"/>
          </a:p>
          <a:p>
            <a:pPr marL="507974" indent="-507974" algn="just">
              <a:buSzPct val="100000"/>
              <a:buChar char="•"/>
              <a:defRPr sz="1800">
                <a:solidFill>
                  <a:srgbClr val="000000"/>
                </a:solidFill>
              </a:defRPr>
            </a:pPr>
            <a:r>
              <a:rPr sz="4000" dirty="0"/>
              <a:t>He pledged also to protect both breakaway regions from any “potential conflict or even disappearance”. </a:t>
            </a:r>
          </a:p>
        </p:txBody>
      </p:sp>
      <p:sp>
        <p:nvSpPr>
          <p:cNvPr id="241" name="Shape 241"/>
          <p:cNvSpPr>
            <a:spLocks noGrp="1"/>
          </p:cNvSpPr>
          <p:nvPr>
            <p:ph type="sldNum" sz="quarter" idx="2"/>
          </p:nvPr>
        </p:nvSpPr>
        <p:spPr>
          <a:xfrm>
            <a:off x="6337303" y="9258300"/>
            <a:ext cx="329262"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49</a:t>
            </a:fld>
            <a:endParaRPr>
              <a:solidFill>
                <a:srgbClr val="FFFFFF"/>
              </a:solidFill>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 60"/>
          <p:cNvSpPr/>
          <p:nvPr/>
        </p:nvSpPr>
        <p:spPr>
          <a:xfrm>
            <a:off x="1350268" y="3940697"/>
            <a:ext cx="10299701" cy="270843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6400"/>
            </a:lvl1pPr>
          </a:lstStyle>
          <a:p>
            <a:pPr lvl="0">
              <a:defRPr sz="1800">
                <a:solidFill>
                  <a:srgbClr val="000000"/>
                </a:solidFill>
              </a:defRPr>
            </a:pPr>
            <a:r>
              <a:rPr lang="en-US" sz="4400" dirty="0"/>
              <a:t>The political environment puts significant limitations on the willingness and/or ability of actors to engage in conflict resolution</a:t>
            </a:r>
            <a:r>
              <a:rPr lang="en-US" sz="4400" dirty="0" smtClean="0"/>
              <a:t>.</a:t>
            </a:r>
            <a:endParaRPr lang="en-US" sz="4400" dirty="0"/>
          </a:p>
        </p:txBody>
      </p:sp>
      <p:sp>
        <p:nvSpPr>
          <p:cNvPr id="61" name="Shape 61"/>
          <p:cNvSpPr>
            <a:spLocks noGrp="1"/>
          </p:cNvSpPr>
          <p:nvPr>
            <p:ph type="sldNum" sz="quarter" idx="2"/>
          </p:nvPr>
        </p:nvSpPr>
        <p:spPr>
          <a:xfrm>
            <a:off x="6337305" y="9258300"/>
            <a:ext cx="329254"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5</a:t>
            </a:fld>
            <a:endParaRPr>
              <a:solidFill>
                <a:srgbClr val="FFFFFF"/>
              </a:solidFill>
            </a:endParaRPr>
          </a:p>
        </p:txBody>
      </p:sp>
    </p:spTree>
    <p:extLst>
      <p:ext uri="{BB962C8B-B14F-4D97-AF65-F5344CB8AC3E}">
        <p14:creationId xmlns:p14="http://schemas.microsoft.com/office/powerpoint/2010/main" val="41659208"/>
      </p:ext>
    </p:extLst>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p:nvPr/>
        </p:nvSpPr>
        <p:spPr>
          <a:xfrm>
            <a:off x="4525481" y="3638754"/>
            <a:ext cx="3930416" cy="1218790"/>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sz="7200"/>
            </a:lvl1pPr>
          </a:lstStyle>
          <a:p>
            <a:pPr lvl="0">
              <a:defRPr sz="1800">
                <a:solidFill>
                  <a:srgbClr val="000000"/>
                </a:solidFill>
              </a:defRPr>
            </a:pPr>
            <a:r>
              <a:rPr sz="7300"/>
              <a:t>Abkhazia</a:t>
            </a:r>
          </a:p>
        </p:txBody>
      </p:sp>
      <p:sp>
        <p:nvSpPr>
          <p:cNvPr id="244" name="Shape 244"/>
          <p:cNvSpPr>
            <a:spLocks noGrp="1"/>
          </p:cNvSpPr>
          <p:nvPr>
            <p:ph type="sldNum" sz="quarter" idx="2"/>
          </p:nvPr>
        </p:nvSpPr>
        <p:spPr>
          <a:xfrm>
            <a:off x="6314695" y="9258300"/>
            <a:ext cx="374475"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50</a:t>
            </a:fld>
            <a:endParaRPr>
              <a:solidFill>
                <a:srgbClr val="FFFFFF"/>
              </a:solidFill>
            </a:endParaRP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 name="droppedImage.png"/>
          <p:cNvPicPr/>
          <p:nvPr/>
        </p:nvPicPr>
        <p:blipFill>
          <a:blip r:embed="rId3">
            <a:extLst/>
          </a:blip>
          <a:stretch>
            <a:fillRect/>
          </a:stretch>
        </p:blipFill>
        <p:spPr>
          <a:xfrm>
            <a:off x="564766" y="406401"/>
            <a:ext cx="12281668" cy="8940801"/>
          </a:xfrm>
          <a:prstGeom prst="rect">
            <a:avLst/>
          </a:prstGeom>
          <a:ln w="88900">
            <a:miter lim="400000"/>
          </a:ln>
        </p:spPr>
      </p:pic>
      <p:sp>
        <p:nvSpPr>
          <p:cNvPr id="247" name="Shape 247"/>
          <p:cNvSpPr>
            <a:spLocks noGrp="1"/>
          </p:cNvSpPr>
          <p:nvPr>
            <p:ph type="sldNum" sz="quarter" idx="2"/>
          </p:nvPr>
        </p:nvSpPr>
        <p:spPr>
          <a:xfrm>
            <a:off x="6314695" y="9258300"/>
            <a:ext cx="374475"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51</a:t>
            </a:fld>
            <a:endParaRPr>
              <a:solidFill>
                <a:srgbClr val="FFFFFF"/>
              </a:solidFill>
            </a:endParaRP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Shape 251"/>
          <p:cNvSpPr/>
          <p:nvPr/>
        </p:nvSpPr>
        <p:spPr>
          <a:xfrm>
            <a:off x="4525484" y="870156"/>
            <a:ext cx="3930416" cy="1218790"/>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sz="7200"/>
            </a:lvl1pPr>
          </a:lstStyle>
          <a:p>
            <a:pPr lvl="0">
              <a:defRPr sz="1800">
                <a:solidFill>
                  <a:srgbClr val="000000"/>
                </a:solidFill>
              </a:defRPr>
            </a:pPr>
            <a:r>
              <a:rPr sz="7300"/>
              <a:t>Abkhazia</a:t>
            </a:r>
          </a:p>
        </p:txBody>
      </p:sp>
      <p:sp>
        <p:nvSpPr>
          <p:cNvPr id="252" name="Shape 252"/>
          <p:cNvSpPr/>
          <p:nvPr/>
        </p:nvSpPr>
        <p:spPr>
          <a:xfrm>
            <a:off x="1323750" y="4083350"/>
            <a:ext cx="11087101" cy="2564799"/>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marL="507974" indent="-507974" algn="just">
              <a:buSzPct val="100000"/>
              <a:buChar char="•"/>
              <a:defRPr sz="1800">
                <a:solidFill>
                  <a:srgbClr val="000000"/>
                </a:solidFill>
              </a:defRPr>
            </a:pPr>
            <a:r>
              <a:rPr sz="4000" dirty="0"/>
              <a:t>Contradicting situation at place</a:t>
            </a:r>
          </a:p>
          <a:p>
            <a:pPr lvl="0" algn="just">
              <a:lnSpc>
                <a:spcPct val="50000"/>
              </a:lnSpc>
              <a:defRPr sz="1800">
                <a:solidFill>
                  <a:srgbClr val="000000"/>
                </a:solidFill>
              </a:defRPr>
            </a:pPr>
            <a:endParaRPr sz="4000" dirty="0"/>
          </a:p>
          <a:p>
            <a:pPr marL="507974" indent="-507974" algn="just">
              <a:buSzPct val="100000"/>
              <a:buChar char="•"/>
              <a:defRPr sz="1800">
                <a:solidFill>
                  <a:srgbClr val="000000"/>
                </a:solidFill>
              </a:defRPr>
            </a:pPr>
            <a:r>
              <a:rPr sz="4000" dirty="0"/>
              <a:t>New more conciliatory GEO approach</a:t>
            </a:r>
          </a:p>
          <a:p>
            <a:pPr lvl="0" algn="just">
              <a:lnSpc>
                <a:spcPct val="50000"/>
              </a:lnSpc>
              <a:defRPr sz="1800">
                <a:solidFill>
                  <a:srgbClr val="000000"/>
                </a:solidFill>
              </a:defRPr>
            </a:pPr>
            <a:endParaRPr sz="4000" dirty="0"/>
          </a:p>
          <a:p>
            <a:pPr marL="507974" indent="-507974" algn="just">
              <a:buSzPct val="100000"/>
              <a:buChar char="•"/>
              <a:defRPr sz="1800">
                <a:solidFill>
                  <a:srgbClr val="000000"/>
                </a:solidFill>
              </a:defRPr>
            </a:pPr>
            <a:r>
              <a:rPr sz="4000" dirty="0"/>
              <a:t>Inward-looking Abkhazia, especially since </a:t>
            </a:r>
            <a:r>
              <a:rPr sz="4000" dirty="0" smtClean="0"/>
              <a:t>2011</a:t>
            </a:r>
            <a:endParaRPr sz="4000" dirty="0"/>
          </a:p>
        </p:txBody>
      </p:sp>
      <p:sp>
        <p:nvSpPr>
          <p:cNvPr id="253" name="Shape 253"/>
          <p:cNvSpPr>
            <a:spLocks noGrp="1"/>
          </p:cNvSpPr>
          <p:nvPr>
            <p:ph type="sldNum" sz="quarter" idx="2"/>
          </p:nvPr>
        </p:nvSpPr>
        <p:spPr>
          <a:xfrm>
            <a:off x="6314695" y="9258300"/>
            <a:ext cx="374475"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52</a:t>
            </a:fld>
            <a:endParaRPr>
              <a:solidFill>
                <a:srgbClr val="FFFFFF"/>
              </a:solidFill>
            </a:endParaRP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Shape 255"/>
          <p:cNvSpPr/>
          <p:nvPr/>
        </p:nvSpPr>
        <p:spPr>
          <a:xfrm>
            <a:off x="4525484" y="870156"/>
            <a:ext cx="3930416" cy="1218790"/>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sz="7200"/>
            </a:lvl1pPr>
          </a:lstStyle>
          <a:p>
            <a:pPr lvl="0">
              <a:defRPr sz="1800">
                <a:solidFill>
                  <a:srgbClr val="000000"/>
                </a:solidFill>
              </a:defRPr>
            </a:pPr>
            <a:r>
              <a:rPr sz="7300"/>
              <a:t>Abkhazia</a:t>
            </a:r>
          </a:p>
        </p:txBody>
      </p:sp>
      <p:sp>
        <p:nvSpPr>
          <p:cNvPr id="256" name="Shape 256"/>
          <p:cNvSpPr/>
          <p:nvPr/>
        </p:nvSpPr>
        <p:spPr>
          <a:xfrm>
            <a:off x="1323751" y="3896621"/>
            <a:ext cx="10883901" cy="4411458"/>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marL="507974" indent="-507974" algn="just">
              <a:buSzPct val="100000"/>
              <a:buChar char="•"/>
              <a:defRPr sz="1800">
                <a:solidFill>
                  <a:srgbClr val="000000"/>
                </a:solidFill>
              </a:defRPr>
            </a:pPr>
            <a:r>
              <a:rPr sz="4000" dirty="0"/>
              <a:t>Abkhazia is cut off from mainstream international politics</a:t>
            </a:r>
          </a:p>
          <a:p>
            <a:pPr lvl="0" algn="just">
              <a:lnSpc>
                <a:spcPct val="50000"/>
              </a:lnSpc>
              <a:defRPr sz="1800">
                <a:solidFill>
                  <a:srgbClr val="000000"/>
                </a:solidFill>
              </a:defRPr>
            </a:pPr>
            <a:endParaRPr sz="4000" dirty="0"/>
          </a:p>
          <a:p>
            <a:pPr marL="507974" indent="-507974" algn="just">
              <a:buSzPct val="100000"/>
              <a:buChar char="•"/>
              <a:defRPr sz="1800">
                <a:solidFill>
                  <a:srgbClr val="000000"/>
                </a:solidFill>
              </a:defRPr>
            </a:pPr>
            <a:r>
              <a:rPr sz="4000" dirty="0"/>
              <a:t>Pushes back against Western countries that have traditionally supported Tbilisi.</a:t>
            </a:r>
          </a:p>
          <a:p>
            <a:pPr lvl="0" algn="just">
              <a:lnSpc>
                <a:spcPct val="50000"/>
              </a:lnSpc>
              <a:defRPr sz="1800">
                <a:solidFill>
                  <a:srgbClr val="000000"/>
                </a:solidFill>
              </a:defRPr>
            </a:pPr>
            <a:endParaRPr sz="4000" dirty="0"/>
          </a:p>
          <a:p>
            <a:pPr marL="507974" indent="-507974" algn="just">
              <a:buSzPct val="100000"/>
              <a:buChar char="•"/>
              <a:defRPr sz="1800">
                <a:solidFill>
                  <a:srgbClr val="000000"/>
                </a:solidFill>
              </a:defRPr>
            </a:pPr>
            <a:r>
              <a:rPr sz="4000" dirty="0"/>
              <a:t>The Abkhaz government has stopped access to foreign diplomats accredited in Tbilisi, </a:t>
            </a:r>
          </a:p>
        </p:txBody>
      </p:sp>
      <p:sp>
        <p:nvSpPr>
          <p:cNvPr id="257" name="Shape 257"/>
          <p:cNvSpPr>
            <a:spLocks noGrp="1"/>
          </p:cNvSpPr>
          <p:nvPr>
            <p:ph type="sldNum" sz="quarter" idx="2"/>
          </p:nvPr>
        </p:nvSpPr>
        <p:spPr>
          <a:xfrm>
            <a:off x="6321387" y="9258300"/>
            <a:ext cx="361088"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53</a:t>
            </a:fld>
            <a:endParaRPr>
              <a:solidFill>
                <a:srgbClr val="FFFFFF"/>
              </a:solidFill>
            </a:endParaRP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p:nvPr/>
        </p:nvSpPr>
        <p:spPr>
          <a:xfrm>
            <a:off x="4525484" y="870156"/>
            <a:ext cx="3930416" cy="1218790"/>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sz="7200"/>
            </a:lvl1pPr>
          </a:lstStyle>
          <a:p>
            <a:pPr lvl="0">
              <a:defRPr sz="1800">
                <a:solidFill>
                  <a:srgbClr val="000000"/>
                </a:solidFill>
              </a:defRPr>
            </a:pPr>
            <a:r>
              <a:rPr sz="7300"/>
              <a:t>Abkhazia</a:t>
            </a:r>
          </a:p>
        </p:txBody>
      </p:sp>
      <p:sp>
        <p:nvSpPr>
          <p:cNvPr id="262" name="Shape 262"/>
          <p:cNvSpPr/>
          <p:nvPr/>
        </p:nvSpPr>
        <p:spPr>
          <a:xfrm>
            <a:off x="947848" y="3761163"/>
            <a:ext cx="11099802" cy="4847475"/>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marL="507974" indent="-507974" algn="just">
              <a:spcBef>
                <a:spcPts val="501"/>
              </a:spcBef>
              <a:buSzPct val="100000"/>
              <a:buChar char="•"/>
              <a:defRPr sz="1800">
                <a:solidFill>
                  <a:srgbClr val="000000"/>
                </a:solidFill>
              </a:defRPr>
            </a:pPr>
            <a:r>
              <a:rPr sz="4000" dirty="0"/>
              <a:t>Some Europeans have proposed projects in Abkhazia under the EU’s strategy of “engagement without recognition,”</a:t>
            </a:r>
          </a:p>
          <a:p>
            <a:pPr algn="just">
              <a:lnSpc>
                <a:spcPct val="50000"/>
              </a:lnSpc>
              <a:spcBef>
                <a:spcPts val="501"/>
              </a:spcBef>
              <a:defRPr sz="1800">
                <a:solidFill>
                  <a:srgbClr val="000000"/>
                </a:solidFill>
              </a:defRPr>
            </a:pPr>
            <a:r>
              <a:rPr sz="4000" dirty="0"/>
              <a:t> </a:t>
            </a:r>
          </a:p>
          <a:p>
            <a:pPr marL="507974" indent="-507974" algn="just">
              <a:spcBef>
                <a:spcPts val="501"/>
              </a:spcBef>
              <a:buSzPct val="100000"/>
              <a:buChar char="•"/>
              <a:defRPr sz="1800">
                <a:solidFill>
                  <a:srgbClr val="000000"/>
                </a:solidFill>
              </a:defRPr>
            </a:pPr>
            <a:r>
              <a:rPr sz="4000" dirty="0"/>
              <a:t>These proposals were rejected by de facto ABK authorities on the ground that they were offering merely a fraction of what Abkhazia gets from Russia.</a:t>
            </a:r>
          </a:p>
        </p:txBody>
      </p:sp>
      <p:sp>
        <p:nvSpPr>
          <p:cNvPr id="263" name="Shape 263"/>
          <p:cNvSpPr>
            <a:spLocks noGrp="1"/>
          </p:cNvSpPr>
          <p:nvPr>
            <p:ph type="sldNum" sz="quarter" idx="2"/>
          </p:nvPr>
        </p:nvSpPr>
        <p:spPr>
          <a:xfrm>
            <a:off x="6314695" y="9258300"/>
            <a:ext cx="374475"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54</a:t>
            </a:fld>
            <a:endParaRPr>
              <a:solidFill>
                <a:srgbClr val="FFFFFF"/>
              </a:solidFill>
            </a:endParaRP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Shape 265"/>
          <p:cNvSpPr/>
          <p:nvPr/>
        </p:nvSpPr>
        <p:spPr>
          <a:xfrm>
            <a:off x="1143000" y="3351786"/>
            <a:ext cx="11315701" cy="5463028"/>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marL="507974" indent="-507974" algn="just">
              <a:spcBef>
                <a:spcPts val="501"/>
              </a:spcBef>
              <a:buSzPct val="100000"/>
              <a:buChar char="•"/>
              <a:defRPr sz="1800">
                <a:solidFill>
                  <a:srgbClr val="000000"/>
                </a:solidFill>
              </a:defRPr>
            </a:pPr>
            <a:r>
              <a:rPr sz="4000" dirty="0"/>
              <a:t>Georgia now has its most progressive government team dealing with the two breakaway territories of Abkhazia and South Ossetia</a:t>
            </a:r>
          </a:p>
          <a:p>
            <a:pPr algn="just">
              <a:lnSpc>
                <a:spcPct val="50000"/>
              </a:lnSpc>
              <a:spcBef>
                <a:spcPts val="501"/>
              </a:spcBef>
              <a:defRPr sz="1800">
                <a:solidFill>
                  <a:srgbClr val="000000"/>
                </a:solidFill>
              </a:defRPr>
            </a:pPr>
            <a:r>
              <a:rPr sz="4000" dirty="0"/>
              <a:t> </a:t>
            </a:r>
          </a:p>
          <a:p>
            <a:pPr marL="507974" indent="-507974" algn="just">
              <a:spcBef>
                <a:spcPts val="501"/>
              </a:spcBef>
              <a:buSzPct val="100000"/>
              <a:buChar char="•"/>
              <a:defRPr sz="1800">
                <a:solidFill>
                  <a:srgbClr val="000000"/>
                </a:solidFill>
              </a:defRPr>
            </a:pPr>
            <a:r>
              <a:rPr sz="4000" dirty="0"/>
              <a:t>A minister named </a:t>
            </a:r>
            <a:r>
              <a:rPr sz="4000" dirty="0" err="1"/>
              <a:t>Paata</a:t>
            </a:r>
            <a:r>
              <a:rPr sz="4000" dirty="0"/>
              <a:t> </a:t>
            </a:r>
            <a:r>
              <a:rPr sz="4000" dirty="0" err="1"/>
              <a:t>Zakareishvili</a:t>
            </a:r>
            <a:r>
              <a:rPr sz="4000" dirty="0"/>
              <a:t>, who has two decades of experience in working with Abkhaz and </a:t>
            </a:r>
            <a:r>
              <a:rPr sz="4000" dirty="0" err="1"/>
              <a:t>Ossetians</a:t>
            </a:r>
            <a:r>
              <a:rPr sz="4000" dirty="0"/>
              <a:t> in the nongovernmental sector, holds this portfolio.</a:t>
            </a:r>
          </a:p>
        </p:txBody>
      </p:sp>
      <p:sp>
        <p:nvSpPr>
          <p:cNvPr id="266" name="Shape 266"/>
          <p:cNvSpPr/>
          <p:nvPr/>
        </p:nvSpPr>
        <p:spPr>
          <a:xfrm>
            <a:off x="4525484" y="870156"/>
            <a:ext cx="3930416" cy="1218790"/>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sz="7200"/>
            </a:lvl1pPr>
          </a:lstStyle>
          <a:p>
            <a:pPr lvl="0">
              <a:defRPr sz="1800">
                <a:solidFill>
                  <a:srgbClr val="000000"/>
                </a:solidFill>
              </a:defRPr>
            </a:pPr>
            <a:r>
              <a:rPr sz="7300"/>
              <a:t>Abkhazia</a:t>
            </a:r>
          </a:p>
        </p:txBody>
      </p:sp>
      <p:sp>
        <p:nvSpPr>
          <p:cNvPr id="267" name="Shape 267"/>
          <p:cNvSpPr>
            <a:spLocks noGrp="1"/>
          </p:cNvSpPr>
          <p:nvPr>
            <p:ph type="sldNum" sz="quarter" idx="2"/>
          </p:nvPr>
        </p:nvSpPr>
        <p:spPr>
          <a:xfrm>
            <a:off x="6319746" y="9258300"/>
            <a:ext cx="364372"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55</a:t>
            </a:fld>
            <a:endParaRPr>
              <a:solidFill>
                <a:srgbClr val="FFFFFF"/>
              </a:solidFill>
            </a:endParaRP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Shape 269"/>
          <p:cNvSpPr/>
          <p:nvPr/>
        </p:nvSpPr>
        <p:spPr>
          <a:xfrm>
            <a:off x="1498600" y="3313686"/>
            <a:ext cx="10706101" cy="5463028"/>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marL="507974" indent="-507974" algn="just">
              <a:spcBef>
                <a:spcPts val="501"/>
              </a:spcBef>
              <a:buSzPct val="100000"/>
              <a:buChar char="•"/>
              <a:defRPr sz="1800">
                <a:solidFill>
                  <a:srgbClr val="000000"/>
                </a:solidFill>
              </a:defRPr>
            </a:pPr>
            <a:r>
              <a:rPr sz="4000" dirty="0"/>
              <a:t>The previous government, led by </a:t>
            </a:r>
            <a:r>
              <a:rPr sz="4000" dirty="0" err="1"/>
              <a:t>Mikheil</a:t>
            </a:r>
            <a:r>
              <a:rPr sz="4000" dirty="0"/>
              <a:t> Saakashvili’s United National Movement, had re-cast the conflicts as purely Georgian-Russian disputes</a:t>
            </a:r>
          </a:p>
          <a:p>
            <a:pPr algn="just">
              <a:lnSpc>
                <a:spcPct val="50000"/>
              </a:lnSpc>
              <a:spcBef>
                <a:spcPts val="501"/>
              </a:spcBef>
              <a:defRPr sz="1800">
                <a:solidFill>
                  <a:srgbClr val="000000"/>
                </a:solidFill>
              </a:defRPr>
            </a:pPr>
            <a:endParaRPr sz="4000" dirty="0"/>
          </a:p>
          <a:p>
            <a:pPr marL="507974" indent="-507974" algn="just">
              <a:spcBef>
                <a:spcPts val="501"/>
              </a:spcBef>
              <a:buSzPct val="100000"/>
              <a:buChar char="•"/>
              <a:defRPr sz="1800">
                <a:solidFill>
                  <a:srgbClr val="000000"/>
                </a:solidFill>
              </a:defRPr>
            </a:pPr>
            <a:r>
              <a:rPr sz="4000" dirty="0"/>
              <a:t>They downplayed the local origins of them in the late 1980s and early 1990s and the role extreme Georgian nationalism had played in triggering them.</a:t>
            </a:r>
          </a:p>
        </p:txBody>
      </p:sp>
      <p:sp>
        <p:nvSpPr>
          <p:cNvPr id="270" name="Shape 270"/>
          <p:cNvSpPr/>
          <p:nvPr/>
        </p:nvSpPr>
        <p:spPr>
          <a:xfrm>
            <a:off x="4525484" y="870156"/>
            <a:ext cx="3930416" cy="1218790"/>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sz="7200"/>
            </a:lvl1pPr>
          </a:lstStyle>
          <a:p>
            <a:pPr lvl="0">
              <a:defRPr sz="1800">
                <a:solidFill>
                  <a:srgbClr val="000000"/>
                </a:solidFill>
              </a:defRPr>
            </a:pPr>
            <a:r>
              <a:rPr sz="7300"/>
              <a:t>Abkhazia</a:t>
            </a:r>
          </a:p>
        </p:txBody>
      </p:sp>
      <p:sp>
        <p:nvSpPr>
          <p:cNvPr id="271" name="Shape 271"/>
          <p:cNvSpPr>
            <a:spLocks noGrp="1"/>
          </p:cNvSpPr>
          <p:nvPr>
            <p:ph type="sldNum" sz="quarter" idx="2"/>
          </p:nvPr>
        </p:nvSpPr>
        <p:spPr>
          <a:xfrm>
            <a:off x="6314695" y="9258300"/>
            <a:ext cx="374475"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56</a:t>
            </a:fld>
            <a:endParaRPr>
              <a:solidFill>
                <a:srgbClr val="FFFFFF"/>
              </a:solidFill>
            </a:endParaRP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Shape 273"/>
          <p:cNvSpPr/>
          <p:nvPr/>
        </p:nvSpPr>
        <p:spPr>
          <a:xfrm>
            <a:off x="1511301" y="3303093"/>
            <a:ext cx="10706101" cy="5027011"/>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lvl1pPr marL="508000" indent="-508000" algn="just">
              <a:spcBef>
                <a:spcPts val="500"/>
              </a:spcBef>
              <a:buSzPct val="100000"/>
              <a:buChar char="•"/>
            </a:lvl1pPr>
          </a:lstStyle>
          <a:p>
            <a:pPr lvl="0">
              <a:defRPr sz="1800">
                <a:solidFill>
                  <a:srgbClr val="000000"/>
                </a:solidFill>
              </a:defRPr>
            </a:pPr>
            <a:r>
              <a:rPr sz="4000" dirty="0"/>
              <a:t>Since taking </a:t>
            </a:r>
            <a:r>
              <a:rPr sz="4000" dirty="0" smtClean="0"/>
              <a:t>office, </a:t>
            </a:r>
            <a:r>
              <a:rPr sz="4000" dirty="0"/>
              <a:t>the new government has worked to reverse previous practices. “Saakashvili was always looking for an opportunity to say no to Abkhaz and South </a:t>
            </a:r>
            <a:r>
              <a:rPr sz="4000" dirty="0" err="1"/>
              <a:t>Ossetians</a:t>
            </a:r>
            <a:r>
              <a:rPr sz="4000" dirty="0"/>
              <a:t>,” said </a:t>
            </a:r>
            <a:r>
              <a:rPr sz="4000" dirty="0" err="1"/>
              <a:t>Zakareishvili</a:t>
            </a:r>
            <a:r>
              <a:rPr sz="4000" dirty="0"/>
              <a:t>. “We are looking for reasons to say yes—while always taking into account of course the state interest of Georgia.”</a:t>
            </a:r>
          </a:p>
        </p:txBody>
      </p:sp>
      <p:sp>
        <p:nvSpPr>
          <p:cNvPr id="274" name="Shape 274"/>
          <p:cNvSpPr/>
          <p:nvPr/>
        </p:nvSpPr>
        <p:spPr>
          <a:xfrm>
            <a:off x="4413203" y="589567"/>
            <a:ext cx="4154979" cy="1779968"/>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pPr lvl="0">
              <a:defRPr sz="1800">
                <a:solidFill>
                  <a:srgbClr val="000000"/>
                </a:solidFill>
              </a:defRPr>
            </a:pPr>
            <a:r>
              <a:rPr sz="7300"/>
              <a:t>Abkhazia</a:t>
            </a:r>
          </a:p>
          <a:p>
            <a:pPr lvl="0">
              <a:defRPr sz="1800">
                <a:solidFill>
                  <a:srgbClr val="000000"/>
                </a:solidFill>
              </a:defRPr>
            </a:pPr>
            <a:r>
              <a:rPr sz="3600"/>
              <a:t>GEO new approach</a:t>
            </a:r>
          </a:p>
        </p:txBody>
      </p:sp>
      <p:sp>
        <p:nvSpPr>
          <p:cNvPr id="275" name="Shape 275"/>
          <p:cNvSpPr>
            <a:spLocks noGrp="1"/>
          </p:cNvSpPr>
          <p:nvPr>
            <p:ph type="sldNum" sz="quarter" idx="2"/>
          </p:nvPr>
        </p:nvSpPr>
        <p:spPr>
          <a:xfrm>
            <a:off x="6314695" y="9258300"/>
            <a:ext cx="374475"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57</a:t>
            </a:fld>
            <a:endParaRPr>
              <a:solidFill>
                <a:srgbClr val="FFFFFF"/>
              </a:solidFill>
            </a:endParaRP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Shape 277"/>
          <p:cNvSpPr/>
          <p:nvPr/>
        </p:nvSpPr>
        <p:spPr>
          <a:xfrm>
            <a:off x="1143000" y="4095208"/>
            <a:ext cx="11379200" cy="4052385"/>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marL="507974" indent="-507974" algn="just">
              <a:spcBef>
                <a:spcPts val="501"/>
              </a:spcBef>
              <a:buSzPct val="100000"/>
              <a:buChar char="•"/>
              <a:defRPr sz="1800">
                <a:solidFill>
                  <a:srgbClr val="000000"/>
                </a:solidFill>
              </a:defRPr>
            </a:pPr>
            <a:r>
              <a:rPr sz="4000" dirty="0"/>
              <a:t>The results of the new approach have been small but significant </a:t>
            </a:r>
          </a:p>
          <a:p>
            <a:pPr algn="just">
              <a:lnSpc>
                <a:spcPct val="50000"/>
              </a:lnSpc>
              <a:spcBef>
                <a:spcPts val="501"/>
              </a:spcBef>
              <a:defRPr sz="1800">
                <a:solidFill>
                  <a:srgbClr val="000000"/>
                </a:solidFill>
              </a:defRPr>
            </a:pPr>
            <a:endParaRPr sz="4000" dirty="0"/>
          </a:p>
          <a:p>
            <a:pPr marL="507974" indent="-507974" algn="just">
              <a:spcBef>
                <a:spcPts val="501"/>
              </a:spcBef>
              <a:buSzPct val="100000"/>
              <a:buChar char="•"/>
              <a:defRPr sz="1800">
                <a:solidFill>
                  <a:srgbClr val="000000"/>
                </a:solidFill>
              </a:defRPr>
            </a:pPr>
            <a:r>
              <a:rPr sz="4000" dirty="0"/>
              <a:t>More commercial traffic across the </a:t>
            </a:r>
            <a:r>
              <a:rPr sz="4000" dirty="0" err="1"/>
              <a:t>Inguri</a:t>
            </a:r>
            <a:r>
              <a:rPr sz="4000" dirty="0"/>
              <a:t>, and two new crossing points were opened </a:t>
            </a:r>
          </a:p>
          <a:p>
            <a:pPr algn="just">
              <a:lnSpc>
                <a:spcPct val="50000"/>
              </a:lnSpc>
              <a:spcBef>
                <a:spcPts val="501"/>
              </a:spcBef>
              <a:defRPr sz="1800">
                <a:solidFill>
                  <a:srgbClr val="000000"/>
                </a:solidFill>
              </a:defRPr>
            </a:pPr>
            <a:endParaRPr sz="4000" dirty="0"/>
          </a:p>
          <a:p>
            <a:pPr marL="507974" indent="-507974" algn="just">
              <a:spcBef>
                <a:spcPts val="501"/>
              </a:spcBef>
              <a:buSzPct val="100000"/>
              <a:buChar char="•"/>
              <a:defRPr sz="1800">
                <a:solidFill>
                  <a:srgbClr val="000000"/>
                </a:solidFill>
              </a:defRPr>
            </a:pPr>
            <a:r>
              <a:rPr sz="4000" dirty="0"/>
              <a:t>The fear persists </a:t>
            </a:r>
            <a:r>
              <a:rPr lang="cs-CZ" sz="4000" dirty="0" err="1" smtClean="0"/>
              <a:t>that</a:t>
            </a:r>
            <a:r>
              <a:rPr lang="cs-CZ" sz="4000" dirty="0" smtClean="0"/>
              <a:t> </a:t>
            </a:r>
            <a:r>
              <a:rPr lang="cs-CZ" sz="4000" dirty="0" err="1" smtClean="0"/>
              <a:t>the</a:t>
            </a:r>
            <a:r>
              <a:rPr lang="cs-CZ" sz="4000" dirty="0" smtClean="0"/>
              <a:t> </a:t>
            </a:r>
            <a:r>
              <a:rPr lang="cs-CZ" sz="4000" dirty="0" err="1" smtClean="0"/>
              <a:t>border</a:t>
            </a:r>
            <a:r>
              <a:rPr lang="cs-CZ" sz="4000" dirty="0" smtClean="0"/>
              <a:t> </a:t>
            </a:r>
            <a:r>
              <a:rPr lang="cs-CZ" sz="4000" dirty="0" err="1" smtClean="0"/>
              <a:t>will</a:t>
            </a:r>
            <a:r>
              <a:rPr lang="cs-CZ" sz="4000" dirty="0" smtClean="0"/>
              <a:t> </a:t>
            </a:r>
            <a:r>
              <a:rPr lang="cs-CZ" sz="4000" dirty="0" err="1" smtClean="0"/>
              <a:t>be</a:t>
            </a:r>
            <a:r>
              <a:rPr lang="cs-CZ" sz="4000" dirty="0" smtClean="0"/>
              <a:t> </a:t>
            </a:r>
            <a:r>
              <a:rPr lang="cs-CZ" sz="4000" dirty="0" err="1" smtClean="0"/>
              <a:t>tightend</a:t>
            </a:r>
            <a:endParaRPr sz="4000" dirty="0"/>
          </a:p>
        </p:txBody>
      </p:sp>
      <p:sp>
        <p:nvSpPr>
          <p:cNvPr id="278" name="Shape 278"/>
          <p:cNvSpPr/>
          <p:nvPr/>
        </p:nvSpPr>
        <p:spPr>
          <a:xfrm>
            <a:off x="4413203" y="589567"/>
            <a:ext cx="4154979" cy="1779968"/>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pPr lvl="0">
              <a:defRPr sz="1800">
                <a:solidFill>
                  <a:srgbClr val="000000"/>
                </a:solidFill>
              </a:defRPr>
            </a:pPr>
            <a:r>
              <a:rPr sz="7300"/>
              <a:t>Abkhazia</a:t>
            </a:r>
          </a:p>
          <a:p>
            <a:pPr lvl="0">
              <a:defRPr sz="1800">
                <a:solidFill>
                  <a:srgbClr val="000000"/>
                </a:solidFill>
              </a:defRPr>
            </a:pPr>
            <a:r>
              <a:rPr sz="3600"/>
              <a:t>GEO new approach</a:t>
            </a:r>
          </a:p>
        </p:txBody>
      </p:sp>
      <p:sp>
        <p:nvSpPr>
          <p:cNvPr id="279" name="Shape 279"/>
          <p:cNvSpPr>
            <a:spLocks noGrp="1"/>
          </p:cNvSpPr>
          <p:nvPr>
            <p:ph type="sldNum" sz="quarter" idx="2"/>
          </p:nvPr>
        </p:nvSpPr>
        <p:spPr>
          <a:xfrm>
            <a:off x="6314695" y="9258300"/>
            <a:ext cx="374475"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58</a:t>
            </a:fld>
            <a:endParaRPr>
              <a:solidFill>
                <a:srgbClr val="FFFFFF"/>
              </a:solidFill>
            </a:endParaRP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Shape 281"/>
          <p:cNvSpPr/>
          <p:nvPr/>
        </p:nvSpPr>
        <p:spPr>
          <a:xfrm>
            <a:off x="1143001" y="3873800"/>
            <a:ext cx="10706101" cy="2564799"/>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lvl1pPr marL="508000" indent="-508000" algn="just">
              <a:spcBef>
                <a:spcPts val="500"/>
              </a:spcBef>
              <a:buSzPct val="100000"/>
              <a:buChar char="•"/>
            </a:lvl1pPr>
          </a:lstStyle>
          <a:p>
            <a:pPr lvl="0">
              <a:defRPr sz="1800">
                <a:solidFill>
                  <a:srgbClr val="000000"/>
                </a:solidFill>
              </a:defRPr>
            </a:pPr>
            <a:r>
              <a:rPr sz="4000" dirty="0"/>
              <a:t>The two sides are finally working together properly on the important issue of the missing, both the dead from the war and the living who are detained.</a:t>
            </a:r>
          </a:p>
        </p:txBody>
      </p:sp>
      <p:sp>
        <p:nvSpPr>
          <p:cNvPr id="282" name="Shape 282"/>
          <p:cNvSpPr/>
          <p:nvPr/>
        </p:nvSpPr>
        <p:spPr>
          <a:xfrm>
            <a:off x="4413203" y="589567"/>
            <a:ext cx="4154979" cy="1779968"/>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pPr lvl="0">
              <a:defRPr sz="1800">
                <a:solidFill>
                  <a:srgbClr val="000000"/>
                </a:solidFill>
              </a:defRPr>
            </a:pPr>
            <a:r>
              <a:rPr sz="7300"/>
              <a:t>Abkhazia</a:t>
            </a:r>
          </a:p>
          <a:p>
            <a:pPr lvl="0">
              <a:defRPr sz="1800">
                <a:solidFill>
                  <a:srgbClr val="000000"/>
                </a:solidFill>
              </a:defRPr>
            </a:pPr>
            <a:r>
              <a:rPr sz="3600"/>
              <a:t>GEO new approach</a:t>
            </a:r>
          </a:p>
        </p:txBody>
      </p:sp>
      <p:sp>
        <p:nvSpPr>
          <p:cNvPr id="283" name="Shape 283"/>
          <p:cNvSpPr>
            <a:spLocks noGrp="1"/>
          </p:cNvSpPr>
          <p:nvPr>
            <p:ph type="sldNum" sz="quarter" idx="2"/>
          </p:nvPr>
        </p:nvSpPr>
        <p:spPr>
          <a:xfrm>
            <a:off x="6337303" y="9258300"/>
            <a:ext cx="329262"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59</a:t>
            </a:fld>
            <a:endParaRPr>
              <a:solidFill>
                <a:srgbClr val="FFFFFF"/>
              </a:solidFill>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p:nvPr/>
        </p:nvSpPr>
        <p:spPr>
          <a:xfrm>
            <a:off x="2541230" y="4516760"/>
            <a:ext cx="7965709" cy="1218790"/>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sz="7200"/>
            </a:lvl1pPr>
          </a:lstStyle>
          <a:p>
            <a:pPr lvl="0">
              <a:defRPr sz="1800">
                <a:solidFill>
                  <a:srgbClr val="000000"/>
                </a:solidFill>
              </a:defRPr>
            </a:pPr>
            <a:r>
              <a:rPr sz="7300" dirty="0">
                <a:solidFill>
                  <a:schemeClr val="tx2"/>
                </a:solidFill>
              </a:rPr>
              <a:t>Nagorno-Karabakh</a:t>
            </a:r>
          </a:p>
        </p:txBody>
      </p:sp>
      <p:sp>
        <p:nvSpPr>
          <p:cNvPr id="64" name="Shape 64"/>
          <p:cNvSpPr>
            <a:spLocks noGrp="1"/>
          </p:cNvSpPr>
          <p:nvPr>
            <p:ph type="sldNum" sz="quarter" idx="2"/>
          </p:nvPr>
        </p:nvSpPr>
        <p:spPr>
          <a:xfrm>
            <a:off x="6337305" y="9258300"/>
            <a:ext cx="329254"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6</a:t>
            </a:fld>
            <a:endParaRPr>
              <a:solidFill>
                <a:srgbClr val="FFFFFF"/>
              </a:solidFill>
            </a:endParaRPr>
          </a:p>
        </p:txBody>
      </p:sp>
    </p:spTree>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Shape 285"/>
          <p:cNvSpPr/>
          <p:nvPr/>
        </p:nvSpPr>
        <p:spPr>
          <a:xfrm>
            <a:off x="4525481" y="596576"/>
            <a:ext cx="3930416" cy="176594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pPr lvl="0">
              <a:defRPr sz="1800">
                <a:solidFill>
                  <a:srgbClr val="000000"/>
                </a:solidFill>
              </a:defRPr>
            </a:pPr>
            <a:r>
              <a:rPr sz="7300"/>
              <a:t>Abkhazia</a:t>
            </a:r>
          </a:p>
          <a:p>
            <a:pPr lvl="0">
              <a:defRPr sz="1800">
                <a:solidFill>
                  <a:srgbClr val="000000"/>
                </a:solidFill>
              </a:defRPr>
            </a:pPr>
            <a:r>
              <a:rPr sz="3600"/>
              <a:t>contradictions</a:t>
            </a:r>
          </a:p>
        </p:txBody>
      </p:sp>
      <p:sp>
        <p:nvSpPr>
          <p:cNvPr id="286" name="Shape 286"/>
          <p:cNvSpPr/>
          <p:nvPr/>
        </p:nvSpPr>
        <p:spPr>
          <a:xfrm>
            <a:off x="1323751" y="3606010"/>
            <a:ext cx="10896602" cy="4103681"/>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marL="507974" indent="-507974" algn="just">
              <a:buSzPct val="100000"/>
              <a:buChar char="•"/>
              <a:defRPr sz="1800">
                <a:solidFill>
                  <a:srgbClr val="000000"/>
                </a:solidFill>
              </a:defRPr>
            </a:pPr>
            <a:r>
              <a:rPr sz="4000" dirty="0"/>
              <a:t>Ahead of the </a:t>
            </a:r>
            <a:r>
              <a:rPr lang="cs-CZ" sz="4000" dirty="0" smtClean="0"/>
              <a:t>7</a:t>
            </a:r>
            <a:r>
              <a:rPr sz="4000" baseline="31999" dirty="0" err="1" smtClean="0"/>
              <a:t>th</a:t>
            </a:r>
            <a:r>
              <a:rPr sz="4000" dirty="0" smtClean="0"/>
              <a:t> </a:t>
            </a:r>
            <a:r>
              <a:rPr sz="4000" dirty="0"/>
              <a:t>anniversary of the conflict, conciliatory statements by both GEO and RF political leaders</a:t>
            </a:r>
          </a:p>
          <a:p>
            <a:pPr lvl="0" algn="just">
              <a:lnSpc>
                <a:spcPct val="50000"/>
              </a:lnSpc>
              <a:defRPr sz="1800">
                <a:solidFill>
                  <a:srgbClr val="000000"/>
                </a:solidFill>
              </a:defRPr>
            </a:pPr>
            <a:endParaRPr sz="4000" dirty="0"/>
          </a:p>
          <a:p>
            <a:pPr marL="507974" indent="-507974" algn="just">
              <a:buSzPct val="100000"/>
              <a:buChar char="•"/>
              <a:defRPr sz="1800">
                <a:solidFill>
                  <a:srgbClr val="000000"/>
                </a:solidFill>
              </a:defRPr>
            </a:pPr>
            <a:r>
              <a:rPr sz="4000" dirty="0"/>
              <a:t>These were not, however, adequately supported with positive conciliatory actions on the ground. </a:t>
            </a:r>
          </a:p>
        </p:txBody>
      </p:sp>
      <p:sp>
        <p:nvSpPr>
          <p:cNvPr id="287" name="Shape 287"/>
          <p:cNvSpPr>
            <a:spLocks noGrp="1"/>
          </p:cNvSpPr>
          <p:nvPr>
            <p:ph type="sldNum" sz="quarter" idx="2"/>
          </p:nvPr>
        </p:nvSpPr>
        <p:spPr>
          <a:xfrm>
            <a:off x="6314695" y="9258300"/>
            <a:ext cx="374475"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60</a:t>
            </a:fld>
            <a:endParaRPr>
              <a:solidFill>
                <a:srgbClr val="FFFFFF"/>
              </a:solidFill>
            </a:endParaRPr>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Shape 289"/>
          <p:cNvSpPr/>
          <p:nvPr/>
        </p:nvSpPr>
        <p:spPr>
          <a:xfrm>
            <a:off x="4310612" y="589567"/>
            <a:ext cx="4360162" cy="1779968"/>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pPr lvl="0">
              <a:defRPr sz="1800">
                <a:solidFill>
                  <a:srgbClr val="000000"/>
                </a:solidFill>
              </a:defRPr>
            </a:pPr>
            <a:r>
              <a:rPr sz="7300"/>
              <a:t>Abkhazia</a:t>
            </a:r>
          </a:p>
          <a:p>
            <a:pPr lvl="0">
              <a:defRPr sz="1800">
                <a:solidFill>
                  <a:srgbClr val="000000"/>
                </a:solidFill>
              </a:defRPr>
            </a:pPr>
            <a:r>
              <a:rPr sz="3600"/>
              <a:t>Russian involvement</a:t>
            </a:r>
          </a:p>
        </p:txBody>
      </p:sp>
      <p:sp>
        <p:nvSpPr>
          <p:cNvPr id="290" name="Shape 290"/>
          <p:cNvSpPr/>
          <p:nvPr/>
        </p:nvSpPr>
        <p:spPr>
          <a:xfrm>
            <a:off x="1323749" y="4512174"/>
            <a:ext cx="10350501" cy="3180352"/>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marL="592635" indent="-592635" algn="just">
              <a:buSzPct val="100000"/>
              <a:buChar char="•"/>
              <a:defRPr sz="1800">
                <a:solidFill>
                  <a:srgbClr val="000000"/>
                </a:solidFill>
              </a:defRPr>
            </a:pPr>
            <a:r>
              <a:rPr sz="4000" dirty="0"/>
              <a:t>Throughout August the RF AF have been conducting training in ABK, starting with training of about 2,000 servicemen from over 200 sapper (military engineer) units of the southern military district. </a:t>
            </a:r>
          </a:p>
        </p:txBody>
      </p:sp>
      <p:sp>
        <p:nvSpPr>
          <p:cNvPr id="291" name="Shape 291"/>
          <p:cNvSpPr>
            <a:spLocks noGrp="1"/>
          </p:cNvSpPr>
          <p:nvPr>
            <p:ph type="sldNum" sz="quarter" idx="2"/>
          </p:nvPr>
        </p:nvSpPr>
        <p:spPr>
          <a:xfrm>
            <a:off x="6314695" y="9258300"/>
            <a:ext cx="374475"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61</a:t>
            </a:fld>
            <a:endParaRPr>
              <a:solidFill>
                <a:srgbClr val="FFFFFF"/>
              </a:solidFill>
            </a:endParaRP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Shape 293"/>
          <p:cNvSpPr/>
          <p:nvPr/>
        </p:nvSpPr>
        <p:spPr>
          <a:xfrm>
            <a:off x="4310612" y="589567"/>
            <a:ext cx="4360162" cy="1779968"/>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pPr lvl="0">
              <a:defRPr sz="1800">
                <a:solidFill>
                  <a:srgbClr val="000000"/>
                </a:solidFill>
              </a:defRPr>
            </a:pPr>
            <a:r>
              <a:rPr sz="7300"/>
              <a:t>Abkhazia</a:t>
            </a:r>
          </a:p>
          <a:p>
            <a:pPr lvl="0">
              <a:defRPr sz="1800">
                <a:solidFill>
                  <a:srgbClr val="000000"/>
                </a:solidFill>
              </a:defRPr>
            </a:pPr>
            <a:r>
              <a:rPr sz="3600"/>
              <a:t>Russian involvement</a:t>
            </a:r>
          </a:p>
        </p:txBody>
      </p:sp>
      <p:sp>
        <p:nvSpPr>
          <p:cNvPr id="294" name="Shape 294"/>
          <p:cNvSpPr/>
          <p:nvPr/>
        </p:nvSpPr>
        <p:spPr>
          <a:xfrm>
            <a:off x="1311050" y="4108750"/>
            <a:ext cx="10350501" cy="2564799"/>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lvl1pPr marL="508000" indent="-508000" algn="just">
              <a:buSzPct val="100000"/>
              <a:buChar char="•"/>
            </a:lvl1pPr>
          </a:lstStyle>
          <a:p>
            <a:pPr lvl="0">
              <a:defRPr sz="1800">
                <a:solidFill>
                  <a:srgbClr val="000000"/>
                </a:solidFill>
              </a:defRPr>
            </a:pPr>
            <a:r>
              <a:rPr sz="4000" dirty="0"/>
              <a:t>Further military exercises of the RF AF Southern Military District in ABK </a:t>
            </a:r>
            <a:r>
              <a:rPr sz="4000" dirty="0" err="1"/>
              <a:t>focussed</a:t>
            </a:r>
            <a:r>
              <a:rPr sz="4000" dirty="0"/>
              <a:t> on </a:t>
            </a:r>
            <a:r>
              <a:rPr sz="4000" dirty="0" err="1"/>
              <a:t>motorised</a:t>
            </a:r>
            <a:r>
              <a:rPr sz="4000" dirty="0"/>
              <a:t> infantry, signals, artillery and intelligence training.</a:t>
            </a:r>
          </a:p>
        </p:txBody>
      </p:sp>
      <p:sp>
        <p:nvSpPr>
          <p:cNvPr id="295" name="Shape 295"/>
          <p:cNvSpPr>
            <a:spLocks noGrp="1"/>
          </p:cNvSpPr>
          <p:nvPr>
            <p:ph type="sldNum" sz="quarter" idx="2"/>
          </p:nvPr>
        </p:nvSpPr>
        <p:spPr>
          <a:xfrm>
            <a:off x="6314695" y="9258300"/>
            <a:ext cx="374475"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62</a:t>
            </a:fld>
            <a:endParaRPr>
              <a:solidFill>
                <a:srgbClr val="FFFFFF"/>
              </a:solidFill>
            </a:endParaRP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Shape 297"/>
          <p:cNvSpPr/>
          <p:nvPr/>
        </p:nvSpPr>
        <p:spPr>
          <a:xfrm>
            <a:off x="4741383" y="578055"/>
            <a:ext cx="3930416" cy="1218790"/>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sz="7200"/>
            </a:lvl1pPr>
          </a:lstStyle>
          <a:p>
            <a:pPr lvl="0">
              <a:defRPr sz="1800">
                <a:solidFill>
                  <a:srgbClr val="000000"/>
                </a:solidFill>
              </a:defRPr>
            </a:pPr>
            <a:r>
              <a:rPr sz="7300"/>
              <a:t>Abkhazia</a:t>
            </a:r>
          </a:p>
        </p:txBody>
      </p:sp>
      <p:sp>
        <p:nvSpPr>
          <p:cNvPr id="298" name="Shape 298"/>
          <p:cNvSpPr/>
          <p:nvPr/>
        </p:nvSpPr>
        <p:spPr>
          <a:xfrm>
            <a:off x="1069751" y="3042744"/>
            <a:ext cx="10642601" cy="5027011"/>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marL="507974" indent="-507974" algn="just">
              <a:buSzPct val="100000"/>
              <a:buChar char="•"/>
              <a:defRPr sz="1800">
                <a:solidFill>
                  <a:srgbClr val="000000"/>
                </a:solidFill>
              </a:defRPr>
            </a:pPr>
            <a:r>
              <a:rPr sz="4000" dirty="0"/>
              <a:t>GEO </a:t>
            </a:r>
            <a:r>
              <a:rPr lang="cs-CZ" sz="4000" dirty="0" err="1" smtClean="0"/>
              <a:t>former</a:t>
            </a:r>
            <a:r>
              <a:rPr lang="cs-CZ" sz="4000" dirty="0" smtClean="0"/>
              <a:t> </a:t>
            </a:r>
            <a:r>
              <a:rPr sz="4000" dirty="0" smtClean="0"/>
              <a:t>Prime </a:t>
            </a:r>
            <a:r>
              <a:rPr sz="4000" dirty="0"/>
              <a:t>Minister </a:t>
            </a:r>
            <a:r>
              <a:rPr sz="4000" dirty="0" err="1"/>
              <a:t>Bidzina</a:t>
            </a:r>
            <a:r>
              <a:rPr sz="4000" dirty="0"/>
              <a:t> Ivanishvili stated that although conflict resolution is a long-term process, “we will eventually settle our relations</a:t>
            </a:r>
            <a:r>
              <a:rPr sz="4000" dirty="0" smtClean="0"/>
              <a:t>”.</a:t>
            </a:r>
            <a:endParaRPr lang="cs-CZ" sz="4000" dirty="0" smtClean="0"/>
          </a:p>
          <a:p>
            <a:pPr marL="507974" indent="-507974" algn="just">
              <a:buSzPct val="100000"/>
              <a:buChar char="•"/>
              <a:defRPr sz="1800">
                <a:solidFill>
                  <a:srgbClr val="000000"/>
                </a:solidFill>
              </a:defRPr>
            </a:pPr>
            <a:endParaRPr lang="cs-CZ" sz="4000" dirty="0"/>
          </a:p>
          <a:p>
            <a:pPr marL="507974" indent="-507974" algn="just">
              <a:buSzPct val="100000"/>
              <a:buChar char="•"/>
              <a:defRPr sz="1800">
                <a:solidFill>
                  <a:srgbClr val="000000"/>
                </a:solidFill>
              </a:defRPr>
            </a:pPr>
            <a:r>
              <a:rPr sz="4000" dirty="0" smtClean="0"/>
              <a:t>He </a:t>
            </a:r>
            <a:r>
              <a:rPr sz="4000" dirty="0"/>
              <a:t>noted that </a:t>
            </a:r>
            <a:r>
              <a:rPr lang="cs-CZ" sz="4000" dirty="0" smtClean="0"/>
              <a:t>GEO</a:t>
            </a:r>
            <a:r>
              <a:rPr sz="4000" dirty="0" smtClean="0"/>
              <a:t> </a:t>
            </a:r>
            <a:r>
              <a:rPr sz="4000" dirty="0"/>
              <a:t>government “remains firm on the return of occupied Abkhazia and South Ossetia”. </a:t>
            </a:r>
          </a:p>
        </p:txBody>
      </p:sp>
      <p:sp>
        <p:nvSpPr>
          <p:cNvPr id="299" name="Shape 299"/>
          <p:cNvSpPr>
            <a:spLocks noGrp="1"/>
          </p:cNvSpPr>
          <p:nvPr>
            <p:ph type="sldNum" sz="quarter" idx="2"/>
          </p:nvPr>
        </p:nvSpPr>
        <p:spPr>
          <a:xfrm>
            <a:off x="6314695" y="9258300"/>
            <a:ext cx="374475"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63</a:t>
            </a:fld>
            <a:endParaRPr>
              <a:solidFill>
                <a:srgbClr val="FFFFFF"/>
              </a:solidFill>
            </a:endParaRPr>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p:nvPr/>
        </p:nvSpPr>
        <p:spPr>
          <a:xfrm>
            <a:off x="4525481" y="304476"/>
            <a:ext cx="3930416" cy="176594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pPr lvl="0">
              <a:defRPr sz="1800">
                <a:solidFill>
                  <a:srgbClr val="000000"/>
                </a:solidFill>
              </a:defRPr>
            </a:pPr>
            <a:r>
              <a:rPr sz="7300"/>
              <a:t>Abkhazia</a:t>
            </a:r>
          </a:p>
          <a:p>
            <a:pPr lvl="0">
              <a:defRPr sz="1800">
                <a:solidFill>
                  <a:srgbClr val="000000"/>
                </a:solidFill>
              </a:defRPr>
            </a:pPr>
            <a:r>
              <a:rPr sz="3600"/>
              <a:t>Conclussions</a:t>
            </a:r>
          </a:p>
        </p:txBody>
      </p:sp>
      <p:sp>
        <p:nvSpPr>
          <p:cNvPr id="302" name="Shape 302"/>
          <p:cNvSpPr/>
          <p:nvPr/>
        </p:nvSpPr>
        <p:spPr>
          <a:xfrm>
            <a:off x="850900" y="3243439"/>
            <a:ext cx="11074401" cy="4231922"/>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marL="507974" indent="-507974" algn="just">
              <a:spcBef>
                <a:spcPts val="501"/>
              </a:spcBef>
              <a:buSzPct val="100000"/>
              <a:buChar char="•"/>
              <a:defRPr sz="1800">
                <a:solidFill>
                  <a:srgbClr val="000000"/>
                </a:solidFill>
              </a:defRPr>
            </a:pPr>
            <a:r>
              <a:rPr sz="4000" dirty="0"/>
              <a:t>Abkhazia continue to be a protracted conflict where the irresistible force of Russian protection collides with the immovable object of widespread international recognition that Georgia holds sovereignty over the republic.</a:t>
            </a:r>
          </a:p>
          <a:p>
            <a:pPr marL="507974" indent="-507974" algn="just">
              <a:lnSpc>
                <a:spcPct val="50000"/>
              </a:lnSpc>
              <a:spcBef>
                <a:spcPts val="501"/>
              </a:spcBef>
              <a:buSzPct val="100000"/>
              <a:buChar char="•"/>
              <a:defRPr sz="1800">
                <a:solidFill>
                  <a:srgbClr val="000000"/>
                </a:solidFill>
              </a:defRPr>
            </a:pPr>
            <a:endParaRPr sz="4000" dirty="0"/>
          </a:p>
          <a:p>
            <a:pPr marL="507974" indent="-507974" algn="just">
              <a:spcBef>
                <a:spcPts val="501"/>
              </a:spcBef>
              <a:buSzPct val="100000"/>
              <a:buChar char="•"/>
              <a:defRPr sz="1800">
                <a:solidFill>
                  <a:srgbClr val="000000"/>
                </a:solidFill>
              </a:defRPr>
            </a:pPr>
            <a:r>
              <a:rPr sz="4000" dirty="0"/>
              <a:t>A game-changing move is needed. </a:t>
            </a:r>
          </a:p>
        </p:txBody>
      </p:sp>
      <p:sp>
        <p:nvSpPr>
          <p:cNvPr id="303" name="Shape 303"/>
          <p:cNvSpPr>
            <a:spLocks noGrp="1"/>
          </p:cNvSpPr>
          <p:nvPr>
            <p:ph type="sldNum" sz="quarter" idx="2"/>
          </p:nvPr>
        </p:nvSpPr>
        <p:spPr>
          <a:xfrm>
            <a:off x="6318861" y="9258300"/>
            <a:ext cx="366140"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64</a:t>
            </a:fld>
            <a:endParaRPr>
              <a:solidFill>
                <a:srgbClr val="FFFFFF"/>
              </a:solidFill>
            </a:endParaRP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Shape 305"/>
          <p:cNvSpPr/>
          <p:nvPr/>
        </p:nvSpPr>
        <p:spPr>
          <a:xfrm>
            <a:off x="4525481" y="304476"/>
            <a:ext cx="3930416" cy="176594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pPr lvl="0">
              <a:defRPr sz="1800">
                <a:solidFill>
                  <a:srgbClr val="000000"/>
                </a:solidFill>
              </a:defRPr>
            </a:pPr>
            <a:r>
              <a:rPr sz="7300"/>
              <a:t>Abkhazia</a:t>
            </a:r>
          </a:p>
          <a:p>
            <a:pPr lvl="0">
              <a:defRPr sz="1800">
                <a:solidFill>
                  <a:srgbClr val="000000"/>
                </a:solidFill>
              </a:defRPr>
            </a:pPr>
            <a:r>
              <a:rPr sz="3600"/>
              <a:t>Conclussions</a:t>
            </a:r>
          </a:p>
        </p:txBody>
      </p:sp>
      <p:sp>
        <p:nvSpPr>
          <p:cNvPr id="306" name="Shape 306"/>
          <p:cNvSpPr/>
          <p:nvPr/>
        </p:nvSpPr>
        <p:spPr>
          <a:xfrm>
            <a:off x="1041400" y="4094339"/>
            <a:ext cx="11277601" cy="4231922"/>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marL="507974" indent="-507974" algn="just">
              <a:spcBef>
                <a:spcPts val="501"/>
              </a:spcBef>
              <a:buSzPct val="100000"/>
              <a:buChar char="•"/>
              <a:defRPr sz="1800">
                <a:solidFill>
                  <a:srgbClr val="000000"/>
                </a:solidFill>
              </a:defRPr>
            </a:pPr>
            <a:r>
              <a:rPr sz="4000" dirty="0"/>
              <a:t>One of the possible moves is to rebuild the broken railway line around the Black Sea connecting Sochi, Abkhazia, western Georgia and Armenia</a:t>
            </a:r>
          </a:p>
          <a:p>
            <a:pPr algn="just">
              <a:lnSpc>
                <a:spcPct val="50000"/>
              </a:lnSpc>
              <a:spcBef>
                <a:spcPts val="501"/>
              </a:spcBef>
              <a:defRPr sz="1800">
                <a:solidFill>
                  <a:srgbClr val="000000"/>
                </a:solidFill>
              </a:defRPr>
            </a:pPr>
            <a:r>
              <a:rPr sz="4000" dirty="0"/>
              <a:t> </a:t>
            </a:r>
          </a:p>
          <a:p>
            <a:pPr marL="507974" indent="-507974" algn="just">
              <a:spcBef>
                <a:spcPts val="501"/>
              </a:spcBef>
              <a:buSzPct val="100000"/>
              <a:buChar char="•"/>
              <a:defRPr sz="1800">
                <a:solidFill>
                  <a:srgbClr val="000000"/>
                </a:solidFill>
              </a:defRPr>
            </a:pPr>
            <a:r>
              <a:rPr sz="4000" dirty="0"/>
              <a:t>If the railway were to be rebuilt, the benefits would be massive to the whole region. </a:t>
            </a:r>
          </a:p>
        </p:txBody>
      </p:sp>
      <p:sp>
        <p:nvSpPr>
          <p:cNvPr id="307" name="Shape 307"/>
          <p:cNvSpPr>
            <a:spLocks noGrp="1"/>
          </p:cNvSpPr>
          <p:nvPr>
            <p:ph type="sldNum" sz="quarter" idx="2"/>
          </p:nvPr>
        </p:nvSpPr>
        <p:spPr>
          <a:xfrm>
            <a:off x="6314695" y="9258300"/>
            <a:ext cx="374475"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65</a:t>
            </a:fld>
            <a:endParaRPr>
              <a:solidFill>
                <a:srgbClr val="FFFFFF"/>
              </a:solidFill>
            </a:endParaRPr>
          </a:p>
        </p:txBody>
      </p:sp>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Shape 309"/>
          <p:cNvSpPr/>
          <p:nvPr/>
        </p:nvSpPr>
        <p:spPr>
          <a:xfrm>
            <a:off x="4525481" y="304476"/>
            <a:ext cx="3930416" cy="176594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pPr lvl="0">
              <a:defRPr sz="1800">
                <a:solidFill>
                  <a:srgbClr val="000000"/>
                </a:solidFill>
              </a:defRPr>
            </a:pPr>
            <a:r>
              <a:rPr sz="7300"/>
              <a:t>Abkhazia</a:t>
            </a:r>
          </a:p>
          <a:p>
            <a:pPr lvl="0">
              <a:defRPr sz="1800">
                <a:solidFill>
                  <a:srgbClr val="000000"/>
                </a:solidFill>
              </a:defRPr>
            </a:pPr>
            <a:r>
              <a:rPr sz="3600"/>
              <a:t>Conclussions</a:t>
            </a:r>
          </a:p>
        </p:txBody>
      </p:sp>
      <p:sp>
        <p:nvSpPr>
          <p:cNvPr id="310" name="Shape 310"/>
          <p:cNvSpPr/>
          <p:nvPr/>
        </p:nvSpPr>
        <p:spPr>
          <a:xfrm>
            <a:off x="1346201" y="4110015"/>
            <a:ext cx="10858500" cy="3616369"/>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marL="507974" indent="-507974" algn="just">
              <a:spcBef>
                <a:spcPts val="501"/>
              </a:spcBef>
              <a:buSzPct val="100000"/>
              <a:buChar char="•"/>
              <a:defRPr sz="1800">
                <a:solidFill>
                  <a:srgbClr val="000000"/>
                </a:solidFill>
              </a:defRPr>
            </a:pPr>
            <a:r>
              <a:rPr sz="4000" dirty="0"/>
              <a:t>The new Tbilisi government floated the idea last fall, but it met resistance from Azerbaijan and the Georgian opposition.</a:t>
            </a:r>
          </a:p>
          <a:p>
            <a:pPr algn="just">
              <a:lnSpc>
                <a:spcPct val="50000"/>
              </a:lnSpc>
              <a:spcBef>
                <a:spcPts val="501"/>
              </a:spcBef>
              <a:defRPr sz="1800">
                <a:solidFill>
                  <a:srgbClr val="000000"/>
                </a:solidFill>
              </a:defRPr>
            </a:pPr>
            <a:endParaRPr sz="4000" dirty="0"/>
          </a:p>
          <a:p>
            <a:pPr marL="507974" indent="-507974" algn="just">
              <a:spcBef>
                <a:spcPts val="501"/>
              </a:spcBef>
              <a:buSzPct val="100000"/>
              <a:buChar char="•"/>
              <a:defRPr sz="1800">
                <a:solidFill>
                  <a:srgbClr val="000000"/>
                </a:solidFill>
              </a:defRPr>
            </a:pPr>
            <a:r>
              <a:rPr sz="4000" dirty="0"/>
              <a:t>Lukewarm reaction from de facto authorities and Russia </a:t>
            </a:r>
          </a:p>
        </p:txBody>
      </p:sp>
      <p:sp>
        <p:nvSpPr>
          <p:cNvPr id="311" name="Shape 311"/>
          <p:cNvSpPr>
            <a:spLocks noGrp="1"/>
          </p:cNvSpPr>
          <p:nvPr>
            <p:ph type="sldNum" sz="quarter" idx="2"/>
          </p:nvPr>
        </p:nvSpPr>
        <p:spPr>
          <a:xfrm>
            <a:off x="6314695" y="9258300"/>
            <a:ext cx="374475"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66</a:t>
            </a:fld>
            <a:endParaRPr>
              <a:solidFill>
                <a:srgbClr val="FFFFFF"/>
              </a:solidFill>
            </a:endParaRPr>
          </a:p>
        </p:txBody>
      </p:sp>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p:nvPr/>
        </p:nvSpPr>
        <p:spPr>
          <a:xfrm>
            <a:off x="4525481" y="304476"/>
            <a:ext cx="3930416" cy="176594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pPr lvl="0">
              <a:defRPr sz="1800">
                <a:solidFill>
                  <a:srgbClr val="000000"/>
                </a:solidFill>
              </a:defRPr>
            </a:pPr>
            <a:r>
              <a:rPr sz="7300"/>
              <a:t>Abkhazia</a:t>
            </a:r>
          </a:p>
          <a:p>
            <a:pPr lvl="0">
              <a:defRPr sz="1800">
                <a:solidFill>
                  <a:srgbClr val="000000"/>
                </a:solidFill>
              </a:defRPr>
            </a:pPr>
            <a:r>
              <a:rPr sz="3600"/>
              <a:t>Conclussions</a:t>
            </a:r>
          </a:p>
        </p:txBody>
      </p:sp>
      <p:sp>
        <p:nvSpPr>
          <p:cNvPr id="314" name="Shape 314"/>
          <p:cNvSpPr/>
          <p:nvPr/>
        </p:nvSpPr>
        <p:spPr>
          <a:xfrm>
            <a:off x="1066800" y="3326385"/>
            <a:ext cx="11125200" cy="5463028"/>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marL="507974" indent="-507974" algn="just">
              <a:spcBef>
                <a:spcPts val="501"/>
              </a:spcBef>
              <a:buSzPct val="100000"/>
              <a:buChar char="•"/>
              <a:defRPr sz="1800">
                <a:solidFill>
                  <a:srgbClr val="000000"/>
                </a:solidFill>
              </a:defRPr>
            </a:pPr>
            <a:r>
              <a:rPr sz="4000" dirty="0"/>
              <a:t>It is striking to see how many people are either resisting or failing to support a big regional project that could reconnect broken parts of the region.</a:t>
            </a:r>
          </a:p>
          <a:p>
            <a:pPr algn="just">
              <a:lnSpc>
                <a:spcPct val="50000"/>
              </a:lnSpc>
              <a:spcBef>
                <a:spcPts val="501"/>
              </a:spcBef>
              <a:defRPr sz="1800">
                <a:solidFill>
                  <a:srgbClr val="000000"/>
                </a:solidFill>
              </a:defRPr>
            </a:pPr>
            <a:r>
              <a:rPr sz="4000" dirty="0"/>
              <a:t> </a:t>
            </a:r>
          </a:p>
          <a:p>
            <a:pPr marL="507974" indent="-507974" algn="just">
              <a:spcBef>
                <a:spcPts val="501"/>
              </a:spcBef>
              <a:buSzPct val="100000"/>
              <a:buChar char="•"/>
              <a:defRPr sz="1800">
                <a:solidFill>
                  <a:srgbClr val="000000"/>
                </a:solidFill>
              </a:defRPr>
            </a:pPr>
            <a:r>
              <a:rPr sz="4000" dirty="0"/>
              <a:t>It illustrates how everyone has grown comfortable with a status quo that is still producing long-term discomfort to Abkhaz, Georgians and others.</a:t>
            </a:r>
          </a:p>
        </p:txBody>
      </p:sp>
      <p:sp>
        <p:nvSpPr>
          <p:cNvPr id="315" name="Shape 315"/>
          <p:cNvSpPr>
            <a:spLocks noGrp="1"/>
          </p:cNvSpPr>
          <p:nvPr>
            <p:ph type="sldNum" sz="quarter" idx="2"/>
          </p:nvPr>
        </p:nvSpPr>
        <p:spPr>
          <a:xfrm>
            <a:off x="6314695" y="9258300"/>
            <a:ext cx="374475"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67</a:t>
            </a:fld>
            <a:endParaRPr>
              <a:solidFill>
                <a:srgbClr val="FFFFFF"/>
              </a:solidFill>
            </a:endParaRPr>
          </a:p>
        </p:txBody>
      </p:sp>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 name="droppedImage.png"/>
          <p:cNvPicPr/>
          <p:nvPr/>
        </p:nvPicPr>
        <p:blipFill>
          <a:blip r:embed="rId2">
            <a:extLst/>
          </a:blip>
          <a:stretch>
            <a:fillRect/>
          </a:stretch>
        </p:blipFill>
        <p:spPr>
          <a:xfrm>
            <a:off x="977901" y="1066800"/>
            <a:ext cx="11493500" cy="7919551"/>
          </a:xfrm>
          <a:prstGeom prst="rect">
            <a:avLst/>
          </a:prstGeom>
          <a:ln w="88900">
            <a:miter lim="400000"/>
          </a:ln>
        </p:spPr>
      </p:pic>
      <p:sp>
        <p:nvSpPr>
          <p:cNvPr id="320" name="Shape 320"/>
          <p:cNvSpPr>
            <a:spLocks noGrp="1"/>
          </p:cNvSpPr>
          <p:nvPr>
            <p:ph type="sldNum" sz="quarter" idx="2"/>
          </p:nvPr>
        </p:nvSpPr>
        <p:spPr>
          <a:xfrm>
            <a:off x="6314695" y="9258300"/>
            <a:ext cx="374475"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68</a:t>
            </a:fld>
            <a:endParaRPr>
              <a:solidFill>
                <a:srgbClr val="FFFFFF"/>
              </a:solidFill>
            </a:endParaRPr>
          </a:p>
        </p:txBody>
      </p:sp>
    </p:spTree>
  </p:cSld>
  <p:clrMapOvr>
    <a:masterClrMapping/>
  </p:clrMapOvr>
  <p:transition spd="med"/>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2" name="droppedImage.png"/>
          <p:cNvPicPr/>
          <p:nvPr/>
        </p:nvPicPr>
        <p:blipFill>
          <a:blip r:embed="rId2">
            <a:extLst/>
          </a:blip>
          <a:stretch>
            <a:fillRect/>
          </a:stretch>
        </p:blipFill>
        <p:spPr>
          <a:xfrm>
            <a:off x="1143000" y="1892301"/>
            <a:ext cx="10718800" cy="7099300"/>
          </a:xfrm>
          <a:prstGeom prst="rect">
            <a:avLst/>
          </a:prstGeom>
          <a:ln w="88900">
            <a:miter lim="400000"/>
          </a:ln>
        </p:spPr>
      </p:pic>
      <p:sp>
        <p:nvSpPr>
          <p:cNvPr id="323" name="Shape 323"/>
          <p:cNvSpPr>
            <a:spLocks noGrp="1"/>
          </p:cNvSpPr>
          <p:nvPr>
            <p:ph type="sldNum" sz="quarter" idx="2"/>
          </p:nvPr>
        </p:nvSpPr>
        <p:spPr>
          <a:xfrm>
            <a:off x="6337303" y="9258300"/>
            <a:ext cx="329262"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69</a:t>
            </a:fld>
            <a:endParaRPr>
              <a:solidFill>
                <a:srgbClr val="FFFFFF"/>
              </a:solidFill>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url?sa=i&amp;source=images&amp;cd=&amp;docid=CTcpWJMjfkTMCM&amp;tbnid=K9E9Ow1F5ZT_OM-&amp;ved=&amp;url=http%3A%2F%2Fwww.rferl.org%2Fcontent%2FNagornoKarabakh_Must_No_Longer_Be_Barred_From_The_Negotiating_Table_%2F1776580.png"/>
          <p:cNvPicPr/>
          <p:nvPr/>
        </p:nvPicPr>
        <p:blipFill>
          <a:blip r:embed="rId2">
            <a:extLst/>
          </a:blip>
          <a:stretch>
            <a:fillRect/>
          </a:stretch>
        </p:blipFill>
        <p:spPr>
          <a:xfrm>
            <a:off x="139700" y="736981"/>
            <a:ext cx="12331701" cy="8262241"/>
          </a:xfrm>
          <a:prstGeom prst="rect">
            <a:avLst/>
          </a:prstGeom>
          <a:ln w="88900">
            <a:miter lim="400000"/>
          </a:ln>
        </p:spPr>
      </p:pic>
      <p:sp>
        <p:nvSpPr>
          <p:cNvPr id="69" name="Shape 69"/>
          <p:cNvSpPr>
            <a:spLocks noGrp="1"/>
          </p:cNvSpPr>
          <p:nvPr>
            <p:ph type="sldNum" sz="quarter" idx="2"/>
          </p:nvPr>
        </p:nvSpPr>
        <p:spPr>
          <a:xfrm>
            <a:off x="6337305" y="9258300"/>
            <a:ext cx="329254"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7</a:t>
            </a:fld>
            <a:endParaRPr>
              <a:solidFill>
                <a:srgbClr val="FFFFFF"/>
              </a:solidFill>
            </a:endParaRPr>
          </a:p>
        </p:txBody>
      </p:sp>
    </p:spTree>
  </p:cSld>
  <p:clrMapOvr>
    <a:masterClrMapping/>
  </p:clrMapOvr>
  <p:transition spd="med"/>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Shape 328"/>
          <p:cNvSpPr/>
          <p:nvPr/>
        </p:nvSpPr>
        <p:spPr>
          <a:xfrm>
            <a:off x="1893888" y="1826767"/>
            <a:ext cx="8896243" cy="6242729"/>
          </a:xfrm>
          <a:prstGeom prst="rect">
            <a:avLst/>
          </a:prstGeom>
          <a:ln w="12700">
            <a:miter lim="400000"/>
          </a:ln>
          <a:extLst>
            <a:ext uri="{C572A759-6A51-4108-AA02-DFA0A04FC94B}">
              <ma14:wrappingTextBoxFlag xmlns:ma14="http://schemas.microsoft.com/office/mac/drawingml/2011/main" xmlns="" val="1"/>
            </a:ext>
          </a:extLst>
        </p:spPr>
        <p:txBody>
          <a:bodyPr wrap="square" lIns="50797" tIns="50797" rIns="50797" bIns="50797" anchor="ctr">
            <a:spAutoFit/>
          </a:bodyPr>
          <a:lstStyle>
            <a:lvl1pPr>
              <a:defRPr sz="7200"/>
            </a:lvl1pPr>
          </a:lstStyle>
          <a:p>
            <a:pPr lvl="0">
              <a:defRPr sz="1800">
                <a:solidFill>
                  <a:srgbClr val="000000"/>
                </a:solidFill>
              </a:defRPr>
            </a:pPr>
            <a:endParaRPr lang="cs-CZ" sz="3200" dirty="0" smtClean="0">
              <a:solidFill>
                <a:schemeClr val="tx1"/>
              </a:solidFill>
            </a:endParaRPr>
          </a:p>
          <a:p>
            <a:pPr lvl="0">
              <a:defRPr sz="1800">
                <a:solidFill>
                  <a:srgbClr val="000000"/>
                </a:solidFill>
              </a:defRPr>
            </a:pPr>
            <a:r>
              <a:rPr lang="cs-CZ" sz="5400" dirty="0" err="1" smtClean="0">
                <a:solidFill>
                  <a:schemeClr val="tx1"/>
                </a:solidFill>
              </a:rPr>
              <a:t>October</a:t>
            </a:r>
            <a:r>
              <a:rPr lang="cs-CZ" sz="5400" dirty="0" smtClean="0">
                <a:solidFill>
                  <a:schemeClr val="tx1"/>
                </a:solidFill>
              </a:rPr>
              <a:t> 16</a:t>
            </a:r>
          </a:p>
          <a:p>
            <a:pPr lvl="0">
              <a:defRPr sz="1800">
                <a:solidFill>
                  <a:srgbClr val="000000"/>
                </a:solidFill>
              </a:defRPr>
            </a:pPr>
            <a:endParaRPr lang="cs-CZ" sz="3200" dirty="0" smtClean="0">
              <a:solidFill>
                <a:schemeClr val="tx1"/>
              </a:solidFill>
            </a:endParaRPr>
          </a:p>
          <a:p>
            <a:pPr lvl="0">
              <a:defRPr sz="1800">
                <a:solidFill>
                  <a:srgbClr val="000000"/>
                </a:solidFill>
              </a:defRPr>
            </a:pPr>
            <a:endParaRPr lang="cs-CZ" sz="3200" dirty="0" smtClean="0">
              <a:solidFill>
                <a:schemeClr val="tx1"/>
              </a:solidFill>
            </a:endParaRPr>
          </a:p>
          <a:p>
            <a:pPr lvl="0" fontAlgn="t"/>
            <a:r>
              <a:rPr lang="en-US" sz="4400" dirty="0" smtClean="0">
                <a:solidFill>
                  <a:schemeClr val="tx2"/>
                </a:solidFill>
                <a:effectLst>
                  <a:outerShdw blurRad="63500" dist="25400" dir="2700000" rotWithShape="0">
                    <a:srgbClr val="000000">
                      <a:alpha val="70000"/>
                    </a:srgbClr>
                  </a:outerShdw>
                </a:effectLst>
              </a:rPr>
              <a:t>Involvement of main stakeholders (EU / USA, Russia)</a:t>
            </a:r>
          </a:p>
          <a:p>
            <a:pPr lvl="0" fontAlgn="t"/>
            <a:r>
              <a:rPr lang="en-US" sz="4400" dirty="0" smtClean="0">
                <a:solidFill>
                  <a:schemeClr val="tx2"/>
                </a:solidFill>
                <a:effectLst>
                  <a:outerShdw blurRad="63500" dist="25400" dir="2700000" rotWithShape="0">
                    <a:srgbClr val="000000">
                      <a:alpha val="70000"/>
                    </a:srgbClr>
                  </a:outerShdw>
                </a:effectLst>
              </a:rPr>
              <a:t>different approaches</a:t>
            </a:r>
          </a:p>
          <a:p>
            <a:pPr lvl="0" fontAlgn="t"/>
            <a:r>
              <a:rPr lang="cs-CZ" sz="4400" dirty="0" smtClean="0">
                <a:solidFill>
                  <a:schemeClr val="tx2"/>
                </a:solidFill>
                <a:effectLst>
                  <a:outerShdw blurRad="63500" dist="25400" dir="2700000" rotWithShape="0">
                    <a:srgbClr val="000000">
                      <a:alpha val="70000"/>
                    </a:srgbClr>
                  </a:outerShdw>
                </a:effectLst>
              </a:rPr>
              <a:t>a</a:t>
            </a:r>
            <a:r>
              <a:rPr lang="en-US" sz="4400" dirty="0" err="1" smtClean="0">
                <a:solidFill>
                  <a:schemeClr val="tx2"/>
                </a:solidFill>
                <a:effectLst>
                  <a:outerShdw blurRad="63500" dist="25400" dir="2700000" rotWithShape="0">
                    <a:srgbClr val="000000">
                      <a:alpha val="70000"/>
                    </a:srgbClr>
                  </a:outerShdw>
                </a:effectLst>
              </a:rPr>
              <a:t>nd</a:t>
            </a:r>
            <a:r>
              <a:rPr lang="en-US" sz="4400" dirty="0" smtClean="0">
                <a:solidFill>
                  <a:schemeClr val="tx2"/>
                </a:solidFill>
                <a:effectLst>
                  <a:outerShdw blurRad="63500" dist="25400" dir="2700000" rotWithShape="0">
                    <a:srgbClr val="000000">
                      <a:alpha val="70000"/>
                    </a:srgbClr>
                  </a:outerShdw>
                </a:effectLst>
              </a:rPr>
              <a:t> interest</a:t>
            </a:r>
            <a:endParaRPr lang="en-US" sz="4400" dirty="0" smtClean="0">
              <a:solidFill>
                <a:schemeClr val="tx1"/>
              </a:solidFill>
            </a:endParaRPr>
          </a:p>
          <a:p>
            <a:pPr lvl="0">
              <a:defRPr sz="1800">
                <a:solidFill>
                  <a:srgbClr val="000000"/>
                </a:solidFill>
              </a:defRPr>
            </a:pPr>
            <a:endParaRPr lang="en-US" sz="7300" dirty="0">
              <a:solidFill>
                <a:schemeClr val="tx1"/>
              </a:solidFill>
            </a:endParaRPr>
          </a:p>
        </p:txBody>
      </p:sp>
      <p:sp>
        <p:nvSpPr>
          <p:cNvPr id="329" name="Shape 329"/>
          <p:cNvSpPr>
            <a:spLocks noGrp="1"/>
          </p:cNvSpPr>
          <p:nvPr>
            <p:ph type="sldNum" sz="quarter" idx="2"/>
          </p:nvPr>
        </p:nvSpPr>
        <p:spPr>
          <a:xfrm>
            <a:off x="6314695" y="9258300"/>
            <a:ext cx="374475"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70</a:t>
            </a:fld>
            <a:endParaRPr>
              <a:solidFill>
                <a:srgbClr val="FFFFFF"/>
              </a:solidFill>
            </a:endParaRPr>
          </a:p>
        </p:txBody>
      </p:sp>
    </p:spTree>
    <p:extLst>
      <p:ext uri="{BB962C8B-B14F-4D97-AF65-F5344CB8AC3E}">
        <p14:creationId xmlns:p14="http://schemas.microsoft.com/office/powerpoint/2010/main" val="2944404364"/>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p:nvPr/>
        </p:nvSpPr>
        <p:spPr>
          <a:xfrm>
            <a:off x="2524462" y="596576"/>
            <a:ext cx="7965709" cy="1765949"/>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p>
            <a:pPr lvl="0">
              <a:defRPr sz="1800">
                <a:solidFill>
                  <a:srgbClr val="000000"/>
                </a:solidFill>
              </a:defRPr>
            </a:pPr>
            <a:r>
              <a:rPr sz="7300"/>
              <a:t>Nagorno-Karabakh</a:t>
            </a:r>
          </a:p>
          <a:p>
            <a:pPr lvl="0">
              <a:defRPr sz="1800">
                <a:solidFill>
                  <a:srgbClr val="000000"/>
                </a:solidFill>
              </a:defRPr>
            </a:pPr>
            <a:r>
              <a:rPr sz="3600"/>
              <a:t>legal status</a:t>
            </a:r>
          </a:p>
        </p:txBody>
      </p:sp>
      <p:sp>
        <p:nvSpPr>
          <p:cNvPr id="72" name="Shape 72"/>
          <p:cNvSpPr/>
          <p:nvPr/>
        </p:nvSpPr>
        <p:spPr>
          <a:xfrm>
            <a:off x="1384300" y="3463333"/>
            <a:ext cx="10236200" cy="4719235"/>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marL="507974" indent="-507974" algn="just">
              <a:buSzPct val="100000"/>
              <a:buChar char="•"/>
              <a:defRPr sz="1800">
                <a:solidFill>
                  <a:srgbClr val="000000"/>
                </a:solidFill>
              </a:defRPr>
            </a:pPr>
            <a:r>
              <a:rPr sz="4000" dirty="0"/>
              <a:t>The territory is internationally </a:t>
            </a:r>
            <a:r>
              <a:rPr sz="4000" dirty="0" err="1"/>
              <a:t>recognised</a:t>
            </a:r>
            <a:r>
              <a:rPr sz="4000" dirty="0"/>
              <a:t> as part of Azerbaijan, which has not exercised power over most of the region since 1991.</a:t>
            </a:r>
          </a:p>
          <a:p>
            <a:pPr marL="507974" indent="-507974" algn="just">
              <a:lnSpc>
                <a:spcPct val="50000"/>
              </a:lnSpc>
              <a:buSzPct val="100000"/>
              <a:buChar char="•"/>
              <a:defRPr sz="1800">
                <a:solidFill>
                  <a:srgbClr val="000000"/>
                </a:solidFill>
              </a:defRPr>
            </a:pPr>
            <a:endParaRPr sz="4000" dirty="0"/>
          </a:p>
          <a:p>
            <a:pPr marL="507974" indent="-507974" algn="just">
              <a:buSzPct val="100000"/>
              <a:buChar char="•"/>
              <a:defRPr sz="1800">
                <a:solidFill>
                  <a:srgbClr val="000000"/>
                </a:solidFill>
              </a:defRPr>
            </a:pPr>
            <a:r>
              <a:rPr sz="4000" dirty="0"/>
              <a:t>Representatives of the governments of Armenia and Azerbaijan started to hold direct peace talks.</a:t>
            </a:r>
          </a:p>
        </p:txBody>
      </p:sp>
      <p:sp>
        <p:nvSpPr>
          <p:cNvPr id="73" name="Shape 73"/>
          <p:cNvSpPr>
            <a:spLocks noGrp="1"/>
          </p:cNvSpPr>
          <p:nvPr>
            <p:ph type="sldNum" sz="quarter" idx="2"/>
          </p:nvPr>
        </p:nvSpPr>
        <p:spPr>
          <a:xfrm>
            <a:off x="6337305" y="9258300"/>
            <a:ext cx="329254"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8</a:t>
            </a:fld>
            <a:endParaRPr>
              <a:solidFill>
                <a:srgbClr val="FFFFFF"/>
              </a:solidFill>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p:nvPr/>
        </p:nvSpPr>
        <p:spPr>
          <a:xfrm>
            <a:off x="2524462" y="603455"/>
            <a:ext cx="7965709" cy="1218790"/>
          </a:xfrm>
          <a:prstGeom prst="rect">
            <a:avLst/>
          </a:prstGeom>
          <a:ln w="12700">
            <a:miter lim="400000"/>
          </a:ln>
          <a:extLst>
            <a:ext uri="{C572A759-6A51-4108-AA02-DFA0A04FC94B}">
              <ma14:wrappingTextBoxFlag xmlns:ma14="http://schemas.microsoft.com/office/mac/drawingml/2011/main" xmlns="" val="1"/>
            </a:ext>
          </a:extLst>
        </p:spPr>
        <p:txBody>
          <a:bodyPr wrap="none" lIns="50797" tIns="50797" rIns="50797" bIns="50797" anchor="ctr">
            <a:spAutoFit/>
          </a:bodyPr>
          <a:lstStyle>
            <a:lvl1pPr>
              <a:defRPr sz="7200"/>
            </a:lvl1pPr>
          </a:lstStyle>
          <a:p>
            <a:pPr lvl="0">
              <a:defRPr sz="1800">
                <a:solidFill>
                  <a:srgbClr val="000000"/>
                </a:solidFill>
              </a:defRPr>
            </a:pPr>
            <a:r>
              <a:rPr sz="7300"/>
              <a:t>Nagorno-Karabakh</a:t>
            </a:r>
          </a:p>
        </p:txBody>
      </p:sp>
      <p:sp>
        <p:nvSpPr>
          <p:cNvPr id="78" name="Shape 78"/>
          <p:cNvSpPr/>
          <p:nvPr/>
        </p:nvSpPr>
        <p:spPr>
          <a:xfrm>
            <a:off x="1384300" y="3885410"/>
            <a:ext cx="10236200" cy="4103681"/>
          </a:xfrm>
          <a:prstGeom prst="rect">
            <a:avLst/>
          </a:prstGeom>
          <a:ln w="12700">
            <a:miter lim="400000"/>
          </a:ln>
          <a:extLst>
            <a:ext uri="{C572A759-6A51-4108-AA02-DFA0A04FC94B}">
              <ma14:wrappingTextBoxFlag xmlns:ma14="http://schemas.microsoft.com/office/mac/drawingml/2011/main" xmlns="" val="1"/>
            </a:ext>
          </a:extLst>
        </p:spPr>
        <p:txBody>
          <a:bodyPr lIns="50797" tIns="50797" rIns="50797" bIns="50797" anchor="ctr">
            <a:spAutoFit/>
          </a:bodyPr>
          <a:lstStyle/>
          <a:p>
            <a:pPr marL="507974" indent="-507974" algn="just">
              <a:buSzPct val="100000"/>
              <a:buChar char="•"/>
              <a:defRPr sz="1800">
                <a:solidFill>
                  <a:srgbClr val="000000"/>
                </a:solidFill>
              </a:defRPr>
            </a:pPr>
            <a:r>
              <a:rPr sz="4000" dirty="0"/>
              <a:t>The official peace process has been unable to reach a peaceful settlement so far.</a:t>
            </a:r>
          </a:p>
          <a:p>
            <a:pPr lvl="0" algn="just">
              <a:lnSpc>
                <a:spcPct val="50000"/>
              </a:lnSpc>
              <a:defRPr sz="1800">
                <a:solidFill>
                  <a:srgbClr val="000000"/>
                </a:solidFill>
              </a:defRPr>
            </a:pPr>
            <a:endParaRPr sz="4000" dirty="0"/>
          </a:p>
          <a:p>
            <a:pPr marL="507974" indent="-507974" algn="just">
              <a:buSzPct val="100000"/>
              <a:buChar char="•"/>
              <a:defRPr sz="1800">
                <a:solidFill>
                  <a:srgbClr val="000000"/>
                </a:solidFill>
              </a:defRPr>
            </a:pPr>
            <a:r>
              <a:rPr sz="4000" dirty="0"/>
              <a:t>However, it is a process that is simultaneously in place, Internationally </a:t>
            </a:r>
            <a:r>
              <a:rPr sz="4000" dirty="0" err="1"/>
              <a:t>recognised</a:t>
            </a:r>
            <a:r>
              <a:rPr sz="4000" dirty="0"/>
              <a:t> and used by all participating parties. </a:t>
            </a:r>
          </a:p>
        </p:txBody>
      </p:sp>
      <p:sp>
        <p:nvSpPr>
          <p:cNvPr id="79" name="Shape 79"/>
          <p:cNvSpPr>
            <a:spLocks noGrp="1"/>
          </p:cNvSpPr>
          <p:nvPr>
            <p:ph type="sldNum" sz="quarter" idx="2"/>
          </p:nvPr>
        </p:nvSpPr>
        <p:spPr>
          <a:xfrm>
            <a:off x="6337305" y="9258300"/>
            <a:ext cx="329254" cy="3937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9</a:t>
            </a:fld>
            <a:endParaRPr>
              <a:solidFill>
                <a:srgbClr val="FFFFFF"/>
              </a:solidFill>
            </a:endParaRPr>
          </a:p>
        </p:txBody>
      </p:sp>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Tok">
  <a:themeElements>
    <a:clrScheme name="To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Tok">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ok">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Chalkboard">
  <a:themeElements>
    <a:clrScheme name="Chalkboard">
      <a:dk1>
        <a:srgbClr val="000000"/>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board"/>
        <a:ea typeface="Chalkboard"/>
        <a:cs typeface="Chalkboard"/>
      </a:majorFont>
      <a:minorFont>
        <a:latin typeface="Chalkboard"/>
        <a:ea typeface="Chalkboard"/>
        <a:cs typeface="Chalkboard"/>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1"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boar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1"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boar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269</TotalTime>
  <Words>3503</Words>
  <Application>Microsoft Office PowerPoint</Application>
  <PresentationFormat>Vlastní</PresentationFormat>
  <Paragraphs>369</Paragraphs>
  <Slides>70</Slides>
  <Notes>21</Notes>
  <HiddenSlides>0</HiddenSlides>
  <MMClips>0</MMClips>
  <ScaleCrop>false</ScaleCrop>
  <HeadingPairs>
    <vt:vector size="4" baseType="variant">
      <vt:variant>
        <vt:lpstr>Motiv</vt:lpstr>
      </vt:variant>
      <vt:variant>
        <vt:i4>1</vt:i4>
      </vt:variant>
      <vt:variant>
        <vt:lpstr>Nadpisy snímků</vt:lpstr>
      </vt:variant>
      <vt:variant>
        <vt:i4>70</vt:i4>
      </vt:variant>
    </vt:vector>
  </HeadingPairs>
  <TitlesOfParts>
    <vt:vector size="71" baseType="lpstr">
      <vt:lpstr>Tok</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Jozef BUZALKA</dc:creator>
  <cp:lastModifiedBy>Josef BUZALKA</cp:lastModifiedBy>
  <cp:revision>47</cp:revision>
  <cp:lastPrinted>2015-10-01T13:56:51Z</cp:lastPrinted>
  <dcterms:modified xsi:type="dcterms:W3CDTF">2015-10-06T07:33:47Z</dcterms:modified>
</cp:coreProperties>
</file>