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59" r:id="rId5"/>
    <p:sldId id="283" r:id="rId6"/>
    <p:sldId id="258" r:id="rId7"/>
    <p:sldId id="264" r:id="rId8"/>
    <p:sldId id="284" r:id="rId9"/>
    <p:sldId id="260" r:id="rId10"/>
    <p:sldId id="281" r:id="rId11"/>
    <p:sldId id="262" r:id="rId12"/>
    <p:sldId id="261" r:id="rId13"/>
    <p:sldId id="263" r:id="rId14"/>
    <p:sldId id="282" r:id="rId15"/>
    <p:sldId id="265" r:id="rId16"/>
    <p:sldId id="267" r:id="rId17"/>
    <p:sldId id="268" r:id="rId18"/>
    <p:sldId id="270" r:id="rId19"/>
    <p:sldId id="269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rko\Desktop\POL231%20podzim%202013%20-%20Hodnotenie%20deb&#225;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val>
            <c:numRef>
              <c:f>'[POL231 podzim 2013 - Hodnotenie debát.xlsx]Hodnotenie'!$B$22:$F$22</c:f>
              <c:numCache>
                <c:formatCode>General</c:formatCode>
                <c:ptCount val="5"/>
                <c:pt idx="0">
                  <c:v>73.349999999999994</c:v>
                </c:pt>
                <c:pt idx="1">
                  <c:v>73.555555555555557</c:v>
                </c:pt>
                <c:pt idx="2">
                  <c:v>74.647058823529406</c:v>
                </c:pt>
                <c:pt idx="3">
                  <c:v>74.25</c:v>
                </c:pt>
                <c:pt idx="4">
                  <c:v>75.2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486352"/>
        <c:axId val="183486736"/>
      </c:lineChart>
      <c:catAx>
        <c:axId val="183486352"/>
        <c:scaling>
          <c:orientation val="minMax"/>
        </c:scaling>
        <c:delete val="0"/>
        <c:axPos val="b"/>
        <c:majorTickMark val="out"/>
        <c:minorTickMark val="none"/>
        <c:tickLblPos val="nextTo"/>
        <c:crossAx val="183486736"/>
        <c:crosses val="autoZero"/>
        <c:auto val="1"/>
        <c:lblAlgn val="ctr"/>
        <c:lblOffset val="100"/>
        <c:noMultiLvlLbl val="0"/>
      </c:catAx>
      <c:valAx>
        <c:axId val="18348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486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4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5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7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4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67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4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69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1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1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9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0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2E9A-7EC2-497B-A36F-6FE72C24469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B7F38-16BC-402D-BE7B-8EA330006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4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470025"/>
          </a:xfrm>
        </p:spPr>
        <p:txBody>
          <a:bodyPr>
            <a:noAutofit/>
          </a:bodyPr>
          <a:lstStyle/>
          <a:p>
            <a:r>
              <a:rPr lang="sk-SK" sz="9600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POL231 </a:t>
            </a:r>
            <a:r>
              <a:rPr lang="sk-SK" sz="9600" dirty="0" err="1" smtClean="0">
                <a:latin typeface="SDA Headers" panose="02000503040000020004" pitchFamily="2" charset="0"/>
                <a:ea typeface="SDA Headers" panose="02000503040000020004" pitchFamily="2" charset="0"/>
              </a:rPr>
              <a:t>Debatování</a:t>
            </a:r>
            <a:endParaRPr lang="en-US" sz="9600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k-SK" dirty="0" smtClean="0">
                <a:latin typeface="Source Sans Pro" pitchFamily="34" charset="0"/>
              </a:rPr>
              <a:t>Miroslav </a:t>
            </a:r>
            <a:r>
              <a:rPr lang="sk-SK" dirty="0" smtClean="0">
                <a:latin typeface="Source Sans Pro" pitchFamily="34" charset="0"/>
              </a:rPr>
              <a:t>Nemčok</a:t>
            </a:r>
          </a:p>
          <a:p>
            <a:pPr>
              <a:spcBef>
                <a:spcPts val="0"/>
              </a:spcBef>
            </a:pPr>
            <a:r>
              <a:rPr lang="sk-SK" dirty="0" smtClean="0">
                <a:latin typeface="Source Sans Pro" pitchFamily="34" charset="0"/>
              </a:rPr>
              <a:t>Lukáš Lehotský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9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692250"/>
              </p:ext>
            </p:extLst>
          </p:nvPr>
        </p:nvGraphicFramePr>
        <p:xfrm>
          <a:off x="0" y="0"/>
          <a:ext cx="9143999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77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Rozhodovanie debát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Source Sans Pro" pitchFamily="34" charset="0"/>
              </a:rPr>
              <a:t>Niektorí budú kvôli pravidlám debaty rozhodovať. Bodové ohodnotenie sa rovná hodnoteniu rečníckych výkonov a je závislé na kvalite rozhodovania.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5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Bonusové body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sk-SK" b="1" dirty="0" smtClean="0">
                <a:latin typeface="Source Sans Pro" pitchFamily="34" charset="0"/>
              </a:rPr>
              <a:t>Písomné posúdenie záznamu debaty </a:t>
            </a:r>
            <a:r>
              <a:rPr lang="sk-SK" dirty="0" smtClean="0">
                <a:latin typeface="Source Sans Pro" pitchFamily="34" charset="0"/>
              </a:rPr>
              <a:t>– odovzdať do 1. 12., 1-2 normostrany. Kompletné zadanie bude doručené mailom.</a:t>
            </a:r>
          </a:p>
          <a:p>
            <a:pPr lvl="1"/>
            <a:r>
              <a:rPr lang="sk-SK" dirty="0" smtClean="0">
                <a:latin typeface="Source Sans Pro" pitchFamily="34" charset="0"/>
              </a:rPr>
              <a:t>Odovzdanie síce nie je povinné, </a:t>
            </a:r>
            <a:r>
              <a:rPr lang="sk-SK" b="1" dirty="0" smtClean="0">
                <a:latin typeface="Source Sans Pro" pitchFamily="34" charset="0"/>
              </a:rPr>
              <a:t>výsledná stupnica s ním ale počíta</a:t>
            </a:r>
            <a:r>
              <a:rPr lang="sk-SK" dirty="0" smtClean="0">
                <a:latin typeface="Source Sans Pro" pitchFamily="34" charset="0"/>
              </a:rPr>
              <a:t> (</a:t>
            </a:r>
            <a:r>
              <a:rPr lang="sk-SK" dirty="0" err="1" smtClean="0">
                <a:latin typeface="Source Sans Pro" pitchFamily="34" charset="0"/>
              </a:rPr>
              <a:t>tj</a:t>
            </a:r>
            <a:r>
              <a:rPr lang="sk-SK" dirty="0" smtClean="0">
                <a:latin typeface="Source Sans Pro" pitchFamily="34" charset="0"/>
              </a:rPr>
              <a:t>. Neodovzdanie vyústi do horšieho </a:t>
            </a:r>
            <a:r>
              <a:rPr lang="sk-SK" dirty="0" smtClean="0">
                <a:latin typeface="Source Sans Pro" pitchFamily="34" charset="0"/>
              </a:rPr>
              <a:t>hodnotenia)</a:t>
            </a:r>
            <a:endParaRPr lang="sk-SK" dirty="0" smtClean="0">
              <a:latin typeface="Source Sans Pro" pitchFamily="34" charset="0"/>
            </a:endParaRPr>
          </a:p>
          <a:p>
            <a:r>
              <a:rPr lang="sk-SK" b="1" dirty="0" smtClean="0">
                <a:latin typeface="Source Sans Pro" pitchFamily="34" charset="0"/>
              </a:rPr>
              <a:t>Účasť na VŠ debatnom turnaji</a:t>
            </a:r>
            <a:r>
              <a:rPr lang="sk-SK" dirty="0" smtClean="0">
                <a:latin typeface="Source Sans Pro" pitchFamily="34" charset="0"/>
              </a:rPr>
              <a:t> – Brno </a:t>
            </a:r>
            <a:r>
              <a:rPr lang="sk-SK" dirty="0" err="1" smtClean="0">
                <a:latin typeface="Source Sans Pro" pitchFamily="34" charset="0"/>
              </a:rPr>
              <a:t>Open</a:t>
            </a:r>
            <a:r>
              <a:rPr lang="sk-SK" dirty="0" smtClean="0">
                <a:latin typeface="Source Sans Pro" pitchFamily="34" charset="0"/>
              </a:rPr>
              <a:t> </a:t>
            </a:r>
            <a:r>
              <a:rPr lang="sk-SK" dirty="0" smtClean="0">
                <a:latin typeface="Source Sans Pro" pitchFamily="34" charset="0"/>
              </a:rPr>
              <a:t>2015 </a:t>
            </a:r>
            <a:r>
              <a:rPr lang="sk-SK" dirty="0" smtClean="0">
                <a:latin typeface="Source Sans Pro" pitchFamily="34" charset="0"/>
              </a:rPr>
              <a:t>alebo Mikulášsky turnaj </a:t>
            </a:r>
            <a:r>
              <a:rPr lang="sk-SK" dirty="0" smtClean="0">
                <a:latin typeface="Source Sans Pro" pitchFamily="34" charset="0"/>
              </a:rPr>
              <a:t>2015 </a:t>
            </a:r>
            <a:r>
              <a:rPr lang="sk-SK" dirty="0" smtClean="0">
                <a:latin typeface="Source Sans Pro" pitchFamily="34" charset="0"/>
              </a:rPr>
              <a:t>v Prahe. </a:t>
            </a:r>
            <a:br>
              <a:rPr lang="sk-SK" dirty="0" smtClean="0">
                <a:latin typeface="Source Sans Pro" pitchFamily="34" charset="0"/>
              </a:rPr>
            </a:br>
            <a:r>
              <a:rPr lang="sk-SK" dirty="0" smtClean="0">
                <a:latin typeface="Source Sans Pro" pitchFamily="34" charset="0"/>
              </a:rPr>
              <a:t>5 bodov za účasť na jednom z nich alebo oboch.</a:t>
            </a:r>
          </a:p>
          <a:p>
            <a:pPr lvl="1"/>
            <a:r>
              <a:rPr lang="sk-SK" dirty="0" smtClean="0">
                <a:latin typeface="Source Sans Pro" pitchFamily="34" charset="0"/>
              </a:rPr>
              <a:t>Ihneď po zverejnení informácií ich </a:t>
            </a:r>
            <a:r>
              <a:rPr lang="sk-SK" dirty="0" err="1" smtClean="0">
                <a:latin typeface="Source Sans Pro" pitchFamily="34" charset="0"/>
              </a:rPr>
              <a:t>prepošleme</a:t>
            </a:r>
            <a:endParaRPr lang="sk-SK" dirty="0" smtClean="0">
              <a:latin typeface="Source Sans Pro" pitchFamily="34" charset="0"/>
            </a:endParaRPr>
          </a:p>
          <a:p>
            <a:pPr marL="0" indent="0">
              <a:buNone/>
            </a:pP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12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SDA Headers" panose="02000503040000020004" pitchFamily="2" charset="0"/>
                <a:ea typeface="SDA Headers" panose="02000503040000020004" pitchFamily="2" charset="0"/>
              </a:rPr>
              <a:t>Samoštúdium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latin typeface="Source Sans Pro" pitchFamily="34" charset="0"/>
              </a:rPr>
              <a:t>V sylabe je uvedená ďalšia literatúra dostupná v knižnici organizovaná podľa obsahu</a:t>
            </a:r>
          </a:p>
          <a:p>
            <a:r>
              <a:rPr lang="sk-SK" dirty="0" smtClean="0">
                <a:latin typeface="Source Sans Pro" pitchFamily="34" charset="0"/>
              </a:rPr>
              <a:t>Existuje mnoho debatných formátov – pri </a:t>
            </a:r>
            <a:r>
              <a:rPr lang="sk-SK" dirty="0" err="1" smtClean="0">
                <a:latin typeface="Source Sans Pro" pitchFamily="34" charset="0"/>
              </a:rPr>
              <a:t>samoštúdiu</a:t>
            </a:r>
            <a:r>
              <a:rPr lang="sk-SK" dirty="0" smtClean="0">
                <a:latin typeface="Source Sans Pro" pitchFamily="34" charset="0"/>
              </a:rPr>
              <a:t> na to treba dávať pozor</a:t>
            </a:r>
          </a:p>
          <a:p>
            <a:r>
              <a:rPr lang="sk-SK" dirty="0" smtClean="0">
                <a:latin typeface="Source Sans Pro" pitchFamily="34" charset="0"/>
              </a:rPr>
              <a:t>Elektronické skriptá predstavujú povinný študijný materiál pre test a kvalitné výkony na prvých debatách</a:t>
            </a:r>
          </a:p>
        </p:txBody>
      </p:sp>
    </p:spTree>
    <p:extLst>
      <p:ext uri="{BB962C8B-B14F-4D97-AF65-F5344CB8AC3E}">
        <p14:creationId xmlns:p14="http://schemas.microsoft.com/office/powerpoint/2010/main" val="50389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Ďalšie možnosti rozvoja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b="1" dirty="0" err="1" smtClean="0"/>
              <a:t>Podzim</a:t>
            </a:r>
            <a:r>
              <a:rPr lang="sk-SK" b="1" dirty="0" smtClean="0"/>
              <a:t> </a:t>
            </a:r>
            <a:r>
              <a:rPr lang="sk-SK" b="1" dirty="0" smtClean="0"/>
              <a:t>2015: </a:t>
            </a:r>
            <a:r>
              <a:rPr lang="sk-SK" dirty="0" smtClean="0"/>
              <a:t>Pondelky a </a:t>
            </a:r>
            <a:r>
              <a:rPr lang="sk-SK" dirty="0" smtClean="0"/>
              <a:t>stredy 19:00</a:t>
            </a:r>
          </a:p>
          <a:p>
            <a:pPr marL="0" indent="0" algn="ctr">
              <a:buNone/>
            </a:pPr>
            <a:r>
              <a:rPr lang="sk-SK" dirty="0" smtClean="0"/>
              <a:t>U42</a:t>
            </a: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dirty="0"/>
              <a:t>http://bit.ly/dkmuni</a:t>
            </a:r>
            <a:endParaRPr lang="sk-SK" dirty="0" smtClean="0"/>
          </a:p>
        </p:txBody>
      </p:sp>
      <p:pic>
        <p:nvPicPr>
          <p:cNvPr id="3074" name="Picture 2" descr="C:\Users\Mirko\Desktop\1441169_592265607476452_1544475338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1639888"/>
            <a:ext cx="27432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9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Autofit/>
          </a:bodyPr>
          <a:lstStyle/>
          <a:p>
            <a:r>
              <a:rPr lang="sk-SK" sz="9600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Akademická debata</a:t>
            </a:r>
            <a:endParaRPr lang="en-US" sz="9600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752600"/>
          </a:xfrm>
        </p:spPr>
        <p:txBody>
          <a:bodyPr>
            <a:normAutofit/>
          </a:bodyPr>
          <a:lstStyle/>
          <a:p>
            <a:r>
              <a:rPr lang="sk-SK" sz="5400" dirty="0" smtClean="0">
                <a:latin typeface="Source Sans Pro" pitchFamily="34" charset="0"/>
              </a:rPr>
              <a:t>Krátke načrtnutie</a:t>
            </a:r>
            <a:endParaRPr lang="en-US" sz="5400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64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Britská parlamentná debata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pic>
        <p:nvPicPr>
          <p:cNvPr id="4" name="Picture 12" descr="British_House_of_Commons_183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99"/>
          <a:stretch>
            <a:fillRect/>
          </a:stretch>
        </p:blipFill>
        <p:spPr bwMode="auto">
          <a:xfrm>
            <a:off x="105589" y="1484784"/>
            <a:ext cx="8924809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5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Britská parlamentná debata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Pomyselná </a:t>
            </a:r>
            <a:r>
              <a:rPr lang="en-US" b="1" dirty="0" err="1" smtClean="0"/>
              <a:t>vláda</a:t>
            </a:r>
            <a:r>
              <a:rPr lang="en-US" dirty="0" smtClean="0"/>
              <a:t> a </a:t>
            </a:r>
            <a:r>
              <a:rPr lang="en-US" b="1" dirty="0" err="1" smtClean="0"/>
              <a:t>opozícia</a:t>
            </a:r>
            <a:r>
              <a:rPr lang="en-US" dirty="0" smtClean="0"/>
              <a:t> </a:t>
            </a:r>
            <a:r>
              <a:rPr lang="en-US" dirty="0" err="1" smtClean="0"/>
              <a:t>debatujú</a:t>
            </a:r>
            <a:r>
              <a:rPr lang="en-US" dirty="0" smtClean="0"/>
              <a:t> o </a:t>
            </a:r>
            <a:r>
              <a:rPr lang="en-US" dirty="0" err="1" smtClean="0"/>
              <a:t>téze</a:t>
            </a:r>
            <a:r>
              <a:rPr lang="en-US" dirty="0" smtClean="0"/>
              <a:t>, </a:t>
            </a:r>
            <a:r>
              <a:rPr lang="en-US" dirty="0" err="1" smtClean="0"/>
              <a:t>ktorá</a:t>
            </a:r>
            <a:r>
              <a:rPr lang="en-US" dirty="0" smtClean="0"/>
              <a:t> </a:t>
            </a:r>
            <a:r>
              <a:rPr lang="en-US" dirty="0" err="1" smtClean="0"/>
              <a:t>najčastejšie</a:t>
            </a:r>
            <a:r>
              <a:rPr lang="en-US" dirty="0" smtClean="0"/>
              <a:t> </a:t>
            </a:r>
            <a:r>
              <a:rPr lang="en-US" dirty="0" err="1" smtClean="0"/>
              <a:t>obsahuje</a:t>
            </a:r>
            <a:r>
              <a:rPr lang="en-US" dirty="0" smtClean="0"/>
              <a:t> </a:t>
            </a:r>
            <a:r>
              <a:rPr lang="en-US" dirty="0" err="1" smtClean="0"/>
              <a:t>plán</a:t>
            </a:r>
            <a:r>
              <a:rPr lang="en-US" dirty="0" smtClean="0"/>
              <a:t> (</a:t>
            </a:r>
            <a:r>
              <a:rPr lang="en-US" dirty="0" err="1" smtClean="0"/>
              <a:t>opatrenie</a:t>
            </a:r>
            <a:r>
              <a:rPr lang="en-US" dirty="0" smtClean="0"/>
              <a:t>-policy)</a:t>
            </a:r>
            <a:endParaRPr lang="sk-SK" dirty="0" smtClean="0"/>
          </a:p>
          <a:p>
            <a:endParaRPr lang="sk-SK" dirty="0" smtClean="0"/>
          </a:p>
          <a:p>
            <a:pPr marL="0" indent="0">
              <a:buNone/>
            </a:pPr>
            <a:r>
              <a:rPr lang="sk-SK" b="1" dirty="0" smtClean="0"/>
              <a:t>P</a:t>
            </a:r>
            <a:r>
              <a:rPr lang="en-US" b="1" dirty="0" err="1" smtClean="0"/>
              <a:t>ríklad</a:t>
            </a:r>
            <a:r>
              <a:rPr lang="sk-SK" b="1" dirty="0" smtClean="0"/>
              <a:t>y</a:t>
            </a:r>
            <a:r>
              <a:rPr lang="en-US" b="1" dirty="0" smtClean="0"/>
              <a:t>: </a:t>
            </a:r>
          </a:p>
          <a:p>
            <a:r>
              <a:rPr lang="en-US" dirty="0" err="1" smtClean="0"/>
              <a:t>Táto</a:t>
            </a:r>
            <a:r>
              <a:rPr lang="en-US" dirty="0" smtClean="0"/>
              <a:t> </a:t>
            </a:r>
            <a:r>
              <a:rPr lang="en-US" dirty="0" err="1" smtClean="0"/>
              <a:t>vláda</a:t>
            </a:r>
            <a:r>
              <a:rPr lang="en-US" dirty="0" smtClean="0"/>
              <a:t> by </a:t>
            </a:r>
            <a:r>
              <a:rPr lang="en-US" dirty="0" err="1" smtClean="0"/>
              <a:t>zrušila</a:t>
            </a:r>
            <a:r>
              <a:rPr lang="en-US" dirty="0" smtClean="0"/>
              <a:t> </a:t>
            </a:r>
            <a:r>
              <a:rPr lang="en-US" dirty="0" err="1" smtClean="0"/>
              <a:t>Senát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Táto</a:t>
            </a:r>
            <a:r>
              <a:rPr lang="en-US" dirty="0" smtClean="0"/>
              <a:t> </a:t>
            </a:r>
            <a:r>
              <a:rPr lang="en-US" dirty="0" err="1" smtClean="0"/>
              <a:t>vláda</a:t>
            </a:r>
            <a:r>
              <a:rPr lang="en-US" dirty="0" smtClean="0"/>
              <a:t> by </a:t>
            </a:r>
            <a:r>
              <a:rPr lang="en-US" dirty="0" err="1" smtClean="0"/>
              <a:t>prijala</a:t>
            </a:r>
            <a:r>
              <a:rPr lang="en-US" dirty="0" smtClean="0"/>
              <a:t> </a:t>
            </a:r>
            <a:r>
              <a:rPr lang="en-US" dirty="0" err="1" smtClean="0"/>
              <a:t>Turecko</a:t>
            </a:r>
            <a:r>
              <a:rPr lang="en-US" dirty="0" smtClean="0"/>
              <a:t> do EÚ.</a:t>
            </a:r>
          </a:p>
          <a:p>
            <a:r>
              <a:rPr lang="en-US" dirty="0" err="1" smtClean="0"/>
              <a:t>Táto</a:t>
            </a:r>
            <a:r>
              <a:rPr lang="en-US" dirty="0" smtClean="0"/>
              <a:t> </a:t>
            </a:r>
            <a:r>
              <a:rPr lang="en-US" dirty="0" err="1" smtClean="0"/>
              <a:t>vláda</a:t>
            </a:r>
            <a:r>
              <a:rPr lang="en-US" dirty="0" smtClean="0"/>
              <a:t> by </a:t>
            </a:r>
            <a:r>
              <a:rPr lang="en-US" dirty="0" err="1" smtClean="0"/>
              <a:t>spoplatnila</a:t>
            </a:r>
            <a:r>
              <a:rPr lang="en-US" dirty="0" smtClean="0"/>
              <a:t> </a:t>
            </a:r>
            <a:r>
              <a:rPr lang="en-US" dirty="0" err="1" smtClean="0"/>
              <a:t>štúdium</a:t>
            </a:r>
            <a:r>
              <a:rPr lang="en-US" dirty="0" smtClean="0"/>
              <a:t> </a:t>
            </a:r>
            <a:r>
              <a:rPr lang="en-US" dirty="0" err="1" smtClean="0"/>
              <a:t>politológie</a:t>
            </a:r>
            <a:r>
              <a:rPr lang="en-US" dirty="0" smtClean="0"/>
              <a:t>.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(ďalšie príklady v skriptách a doporučenej literatúre.)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98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Britská parlamentná debata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latin typeface="Source Sans Pro" pitchFamily="34" charset="0"/>
              </a:rPr>
              <a:t>Štyri tímy</a:t>
            </a:r>
          </a:p>
          <a:p>
            <a:r>
              <a:rPr lang="sk-SK" dirty="0" smtClean="0">
                <a:latin typeface="Source Sans Pro" pitchFamily="34" charset="0"/>
              </a:rPr>
              <a:t>Každý tím sa skladá z </a:t>
            </a:r>
            <a:r>
              <a:rPr lang="sk-SK" b="1" dirty="0" smtClean="0">
                <a:latin typeface="Source Sans Pro" pitchFamily="34" charset="0"/>
              </a:rPr>
              <a:t>dvoch rečníkov</a:t>
            </a:r>
          </a:p>
          <a:p>
            <a:r>
              <a:rPr lang="sk-SK" dirty="0" smtClean="0">
                <a:latin typeface="Source Sans Pro" pitchFamily="34" charset="0"/>
              </a:rPr>
              <a:t>Každý rečník má na reč </a:t>
            </a:r>
            <a:r>
              <a:rPr lang="sk-SK" b="1" dirty="0" smtClean="0">
                <a:latin typeface="Source Sans Pro" pitchFamily="34" charset="0"/>
              </a:rPr>
              <a:t>7 minút </a:t>
            </a:r>
            <a:r>
              <a:rPr lang="sk-SK" dirty="0" smtClean="0">
                <a:latin typeface="Source Sans Pro" pitchFamily="34" charset="0"/>
              </a:rPr>
              <a:t>– dôležité hovoriť presne</a:t>
            </a:r>
          </a:p>
          <a:p>
            <a:r>
              <a:rPr lang="sk-SK" dirty="0" smtClean="0">
                <a:latin typeface="Source Sans Pro" pitchFamily="34" charset="0"/>
              </a:rPr>
              <a:t>Vystupujú v dopredu stanovenom poradí</a:t>
            </a:r>
          </a:p>
          <a:p>
            <a:r>
              <a:rPr lang="sk-SK" dirty="0" smtClean="0">
                <a:latin typeface="Source Sans Pro" pitchFamily="34" charset="0"/>
              </a:rPr>
              <a:t>Rečníci z opačného stola kladú </a:t>
            </a:r>
            <a:r>
              <a:rPr lang="sk-SK" b="1" dirty="0" smtClean="0">
                <a:latin typeface="Source Sans Pro" pitchFamily="34" charset="0"/>
              </a:rPr>
              <a:t>faktické poznámky</a:t>
            </a:r>
            <a:r>
              <a:rPr lang="sk-SK" dirty="0" smtClean="0">
                <a:latin typeface="Source Sans Pro" pitchFamily="34" charset="0"/>
              </a:rPr>
              <a:t> (okrem pred 1. a po 6. minúte)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7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Britská parlamentná debata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136904" cy="5389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58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Prečo debata?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ource Sans Pro" pitchFamily="34" charset="0"/>
              </a:rPr>
              <a:t>Debata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umožňuje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rozprávať</a:t>
            </a:r>
            <a:endParaRPr lang="en-US" dirty="0" smtClean="0">
              <a:latin typeface="Source Sans Pro" pitchFamily="34" charset="0"/>
            </a:endParaRPr>
          </a:p>
          <a:p>
            <a:r>
              <a:rPr lang="en-US" dirty="0" err="1" smtClean="0">
                <a:latin typeface="Source Sans Pro" pitchFamily="34" charset="0"/>
              </a:rPr>
              <a:t>Debata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umožňuje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myslieť</a:t>
            </a:r>
            <a:endParaRPr lang="sk-SK" dirty="0" smtClean="0">
              <a:latin typeface="Source Sans Pro" pitchFamily="34" charset="0"/>
            </a:endParaRPr>
          </a:p>
          <a:p>
            <a:r>
              <a:rPr lang="sk-SK" dirty="0" smtClean="0">
                <a:latin typeface="Source Sans Pro" pitchFamily="34" charset="0"/>
              </a:rPr>
              <a:t>Debata pomáha pri štúdiu</a:t>
            </a:r>
            <a:endParaRPr lang="en-US" dirty="0" smtClean="0">
              <a:latin typeface="Source Sans Pro" pitchFamily="34" charset="0"/>
            </a:endParaRPr>
          </a:p>
          <a:p>
            <a:r>
              <a:rPr lang="en-US" dirty="0" err="1" smtClean="0">
                <a:latin typeface="Source Sans Pro" pitchFamily="34" charset="0"/>
              </a:rPr>
              <a:t>Debata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umožňuje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pracovať</a:t>
            </a:r>
            <a:r>
              <a:rPr lang="en-US" dirty="0" smtClean="0">
                <a:latin typeface="Source Sans Pro" pitchFamily="34" charset="0"/>
              </a:rPr>
              <a:t> v </a:t>
            </a:r>
            <a:r>
              <a:rPr lang="en-US" dirty="0" err="1" smtClean="0">
                <a:latin typeface="Source Sans Pro" pitchFamily="34" charset="0"/>
              </a:rPr>
              <a:t>tíme</a:t>
            </a:r>
            <a:endParaRPr lang="en-US" dirty="0" smtClean="0">
              <a:latin typeface="Source Sans Pro" pitchFamily="34" charset="0"/>
            </a:endParaRPr>
          </a:p>
          <a:p>
            <a:r>
              <a:rPr lang="en-US" dirty="0" err="1" smtClean="0">
                <a:latin typeface="Source Sans Pro" pitchFamily="34" charset="0"/>
              </a:rPr>
              <a:t>Debata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rozširuje</a:t>
            </a:r>
            <a:r>
              <a:rPr lang="en-US" dirty="0" smtClean="0">
                <a:latin typeface="Source Sans Pro" pitchFamily="34" charset="0"/>
              </a:rPr>
              <a:t> </a:t>
            </a:r>
            <a:r>
              <a:rPr lang="en-US" dirty="0" err="1" smtClean="0">
                <a:latin typeface="Source Sans Pro" pitchFamily="34" charset="0"/>
              </a:rPr>
              <a:t>príležitosti</a:t>
            </a:r>
            <a:endParaRPr lang="en-US" dirty="0" smtClean="0">
              <a:latin typeface="Source Sans Pro" pitchFamily="34" charset="0"/>
            </a:endParaRPr>
          </a:p>
          <a:p>
            <a:r>
              <a:rPr lang="en-US" dirty="0" err="1" smtClean="0">
                <a:latin typeface="Source Sans Pro" pitchFamily="34" charset="0"/>
              </a:rPr>
              <a:t>Debata</a:t>
            </a:r>
            <a:r>
              <a:rPr lang="en-US" dirty="0" smtClean="0">
                <a:latin typeface="Source Sans Pro" pitchFamily="34" charset="0"/>
              </a:rPr>
              <a:t> je </a:t>
            </a:r>
            <a:r>
              <a:rPr lang="en-US" dirty="0" err="1" smtClean="0">
                <a:latin typeface="Source Sans Pro" pitchFamily="34" charset="0"/>
              </a:rPr>
              <a:t>zábava</a:t>
            </a:r>
            <a:r>
              <a:rPr lang="sk-SK" dirty="0" smtClean="0">
                <a:latin typeface="Source Sans Pro" pitchFamily="34" charset="0"/>
              </a:rPr>
              <a:t> – POL 231 je iné</a:t>
            </a:r>
            <a:endParaRPr lang="en-US" dirty="0" smtClean="0">
              <a:latin typeface="Source Sans Pro" pitchFamily="34" charset="0"/>
            </a:endParaRPr>
          </a:p>
          <a:p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1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Faktické poznámky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sk-SK" dirty="0" smtClean="0">
                <a:latin typeface="Source Sans Pro" pitchFamily="34" charset="0"/>
              </a:rPr>
              <a:t>Rečník, ktorý rozpráva, môže ponúknutú poznámku prijať alebo odmietnuť</a:t>
            </a:r>
          </a:p>
          <a:p>
            <a:r>
              <a:rPr lang="sk-SK" dirty="0" smtClean="0">
                <a:latin typeface="Source Sans Pro" pitchFamily="34" charset="0"/>
              </a:rPr>
              <a:t>Slúži na napadnutie súperovej línie už počas toho, ako rozpráva reč</a:t>
            </a:r>
          </a:p>
          <a:p>
            <a:r>
              <a:rPr lang="sk-SK" dirty="0" smtClean="0">
                <a:latin typeface="Source Sans Pro" pitchFamily="34" charset="0"/>
              </a:rPr>
              <a:t>Dĺžka faktickej poznámky by nemala presiahnuť 20 sekúnd (o dĺžke rozhoduje rečník za pultom)</a:t>
            </a:r>
          </a:p>
          <a:p>
            <a:r>
              <a:rPr lang="sk-SK" dirty="0" smtClean="0">
                <a:latin typeface="Source Sans Pro" pitchFamily="34" charset="0"/>
              </a:rPr>
              <a:t>Dôležité je dávať aj prijímať (1-2) faktické poznámky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83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Rozhodovanie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Source Sans Pro" pitchFamily="34" charset="0"/>
              </a:rPr>
              <a:t>Debatu rozhodujú rozhodcovia</a:t>
            </a:r>
          </a:p>
          <a:p>
            <a:r>
              <a:rPr lang="sk-SK" dirty="0" smtClean="0">
                <a:latin typeface="Source Sans Pro" pitchFamily="34" charset="0"/>
              </a:rPr>
              <a:t>Vo výsledku zoradia tímy od prvého po štvrté miesto (neexistuje remíza)</a:t>
            </a:r>
          </a:p>
          <a:p>
            <a:r>
              <a:rPr lang="sk-SK" dirty="0" smtClean="0">
                <a:latin typeface="Source Sans Pro" pitchFamily="34" charset="0"/>
              </a:rPr>
              <a:t>Výsledok musia odôvodniť a poradiť rečníkom v čom sa zlepšiť</a:t>
            </a:r>
          </a:p>
          <a:p>
            <a:r>
              <a:rPr lang="sk-SK" dirty="0" smtClean="0">
                <a:latin typeface="Source Sans Pro" pitchFamily="34" charset="0"/>
              </a:rPr>
              <a:t>Rozhodca je nestranný a zohľadňuje iba naplnenie faktických úloh tímov a kvalitu argumentácie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Príprava na debatu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sk-SK" dirty="0" smtClean="0">
                <a:latin typeface="Source Sans Pro" pitchFamily="34" charset="0"/>
              </a:rPr>
              <a:t>Debatná téza bude vyhlásená </a:t>
            </a:r>
            <a:r>
              <a:rPr lang="sk-SK" b="1" dirty="0" smtClean="0">
                <a:latin typeface="Source Sans Pro" pitchFamily="34" charset="0"/>
              </a:rPr>
              <a:t>15 minút </a:t>
            </a:r>
            <a:r>
              <a:rPr lang="sk-SK" dirty="0" smtClean="0">
                <a:latin typeface="Source Sans Pro" pitchFamily="34" charset="0"/>
              </a:rPr>
              <a:t>pred začiatkom debaty (po rozdelení rečníkov do tímov)</a:t>
            </a:r>
          </a:p>
          <a:p>
            <a:r>
              <a:rPr lang="sk-SK" dirty="0" smtClean="0">
                <a:latin typeface="Source Sans Pro" pitchFamily="34" charset="0"/>
              </a:rPr>
              <a:t>Pripravovať </a:t>
            </a:r>
            <a:r>
              <a:rPr lang="sk-SK" dirty="0" smtClean="0">
                <a:latin typeface="Source Sans Pro" pitchFamily="34" charset="0"/>
              </a:rPr>
              <a:t>sa môžu </a:t>
            </a:r>
            <a:r>
              <a:rPr lang="sk-SK" b="1" dirty="0" smtClean="0">
                <a:latin typeface="Source Sans Pro" pitchFamily="34" charset="0"/>
              </a:rPr>
              <a:t>iba dvaja členovia tímu</a:t>
            </a:r>
          </a:p>
          <a:p>
            <a:r>
              <a:rPr lang="sk-SK" dirty="0" smtClean="0">
                <a:latin typeface="Source Sans Pro" pitchFamily="34" charset="0"/>
              </a:rPr>
              <a:t>Nesmú používať </a:t>
            </a:r>
            <a:r>
              <a:rPr lang="sk-SK" b="1" dirty="0" smtClean="0">
                <a:latin typeface="Source Sans Pro" pitchFamily="34" charset="0"/>
              </a:rPr>
              <a:t>žiadne elektronické zariadenia</a:t>
            </a:r>
            <a:r>
              <a:rPr lang="sk-SK" dirty="0" smtClean="0">
                <a:latin typeface="Source Sans Pro" pitchFamily="34" charset="0"/>
              </a:rPr>
              <a:t> ani </a:t>
            </a:r>
            <a:r>
              <a:rPr lang="sk-SK" b="1" dirty="0" smtClean="0">
                <a:latin typeface="Source Sans Pro" pitchFamily="34" charset="0"/>
              </a:rPr>
              <a:t>dodatočné informačné zdroje</a:t>
            </a:r>
          </a:p>
          <a:p>
            <a:r>
              <a:rPr lang="sk-SK" dirty="0" smtClean="0">
                <a:latin typeface="Source Sans Pro" pitchFamily="34" charset="0"/>
              </a:rPr>
              <a:t>Porušenie pravidiel sa rovná diskvalifikácii a nulovému zisku pre potreby kurzu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1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Základné úlohy (krátke načrtnutie)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sk-SK" b="1" dirty="0" smtClean="0">
                <a:latin typeface="Source Sans Pro" pitchFamily="34" charset="0"/>
              </a:rPr>
              <a:t>VLÁDA</a:t>
            </a:r>
          </a:p>
          <a:p>
            <a:r>
              <a:rPr lang="sk-SK" dirty="0" smtClean="0">
                <a:latin typeface="Source Sans Pro" pitchFamily="34" charset="0"/>
              </a:rPr>
              <a:t>Prináša </a:t>
            </a:r>
            <a:r>
              <a:rPr lang="sk-SK" b="1" dirty="0" smtClean="0">
                <a:latin typeface="Source Sans Pro" pitchFamily="34" charset="0"/>
              </a:rPr>
              <a:t>interpretáciu tézy</a:t>
            </a:r>
            <a:r>
              <a:rPr lang="sk-SK" dirty="0" smtClean="0">
                <a:latin typeface="Source Sans Pro" pitchFamily="34" charset="0"/>
              </a:rPr>
              <a:t>, resp. definuje jej základné pojmy</a:t>
            </a:r>
          </a:p>
          <a:p>
            <a:pPr lvl="1"/>
            <a:r>
              <a:rPr lang="sk-SK" dirty="0" smtClean="0">
                <a:latin typeface="Source Sans Pro" pitchFamily="34" charset="0"/>
              </a:rPr>
              <a:t>TV by výrazne zdanila nezdravé stravovanie</a:t>
            </a:r>
          </a:p>
          <a:p>
            <a:pPr lvl="2"/>
            <a:r>
              <a:rPr lang="sk-SK" dirty="0" smtClean="0">
                <a:latin typeface="Source Sans Pro" pitchFamily="34" charset="0"/>
              </a:rPr>
              <a:t>Čo je nezdravé stravovanie?</a:t>
            </a:r>
          </a:p>
          <a:p>
            <a:pPr lvl="2"/>
            <a:r>
              <a:rPr lang="sk-SK" dirty="0" smtClean="0">
                <a:latin typeface="Source Sans Pro" pitchFamily="34" charset="0"/>
              </a:rPr>
              <a:t>Ako by ho zdanila?</a:t>
            </a:r>
            <a:endParaRPr lang="sk-SK" dirty="0">
              <a:latin typeface="Source Sans Pro" pitchFamily="34" charset="0"/>
            </a:endParaRPr>
          </a:p>
          <a:p>
            <a:r>
              <a:rPr lang="sk-SK" dirty="0" smtClean="0">
                <a:latin typeface="Source Sans Pro" pitchFamily="34" charset="0"/>
              </a:rPr>
              <a:t>Zároveň prináša </a:t>
            </a:r>
            <a:r>
              <a:rPr lang="sk-SK" b="1" dirty="0" smtClean="0">
                <a:latin typeface="Source Sans Pro" pitchFamily="34" charset="0"/>
              </a:rPr>
              <a:t>vlastné argumenty</a:t>
            </a:r>
            <a:r>
              <a:rPr lang="sk-SK" dirty="0" smtClean="0">
                <a:latin typeface="Source Sans Pro" pitchFamily="34" charset="0"/>
              </a:rPr>
              <a:t>, </a:t>
            </a:r>
            <a:r>
              <a:rPr lang="sk-SK" dirty="0" err="1" smtClean="0">
                <a:latin typeface="Source Sans Pro" pitchFamily="34" charset="0"/>
              </a:rPr>
              <a:t>tj</a:t>
            </a:r>
            <a:r>
              <a:rPr lang="sk-SK" dirty="0" smtClean="0">
                <a:latin typeface="Source Sans Pro" pitchFamily="34" charset="0"/>
              </a:rPr>
              <a:t>. výhody čo takéto opatrenie prinesie</a:t>
            </a:r>
            <a:endParaRPr lang="sk-SK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81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Základné úlohy (krátke načrtnutie)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sk-SK" b="1" dirty="0" smtClean="0">
                <a:latin typeface="Source Sans Pro" pitchFamily="34" charset="0"/>
              </a:rPr>
              <a:t>Opozícia</a:t>
            </a:r>
          </a:p>
          <a:p>
            <a:r>
              <a:rPr lang="sk-SK" b="1" dirty="0" err="1" smtClean="0">
                <a:latin typeface="Source Sans Pro" pitchFamily="34" charset="0"/>
              </a:rPr>
              <a:t>Refutuje</a:t>
            </a:r>
            <a:r>
              <a:rPr lang="sk-SK" b="1" dirty="0" smtClean="0">
                <a:latin typeface="Source Sans Pro" pitchFamily="34" charset="0"/>
              </a:rPr>
              <a:t>/neguje/vyvracia</a:t>
            </a:r>
            <a:r>
              <a:rPr lang="sk-SK" dirty="0" smtClean="0">
                <a:latin typeface="Source Sans Pro" pitchFamily="34" charset="0"/>
              </a:rPr>
              <a:t> argumenty vládnej strany</a:t>
            </a:r>
          </a:p>
          <a:p>
            <a:r>
              <a:rPr lang="sk-SK" dirty="0" smtClean="0">
                <a:latin typeface="Source Sans Pro" pitchFamily="34" charset="0"/>
              </a:rPr>
              <a:t>Snaží sa prinášať aj </a:t>
            </a:r>
            <a:r>
              <a:rPr lang="sk-SK" b="1" dirty="0" smtClean="0">
                <a:latin typeface="Source Sans Pro" pitchFamily="34" charset="0"/>
              </a:rPr>
              <a:t>ďalšie argumenty </a:t>
            </a:r>
            <a:r>
              <a:rPr lang="sk-SK" dirty="0" smtClean="0">
                <a:latin typeface="Source Sans Pro" pitchFamily="34" charset="0"/>
              </a:rPr>
              <a:t>pre neplatnosť tézy</a:t>
            </a:r>
          </a:p>
          <a:p>
            <a:pPr lvl="1"/>
            <a:r>
              <a:rPr lang="sk-SK" dirty="0" smtClean="0">
                <a:latin typeface="Source Sans Pro" pitchFamily="34" charset="0"/>
              </a:rPr>
              <a:t>Pokiaľ nebudú pre rozhodcu dostatočne presvedčiví, zvýhodňuje to ich pozíciu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16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Základné úlohy (krátke načrtnutie)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sk-SK" b="1" dirty="0" smtClean="0">
                <a:latin typeface="Source Sans Pro" pitchFamily="34" charset="0"/>
              </a:rPr>
              <a:t>2. Vláda</a:t>
            </a:r>
          </a:p>
          <a:p>
            <a:r>
              <a:rPr lang="sk-SK" b="1" dirty="0" smtClean="0">
                <a:latin typeface="Source Sans Pro" pitchFamily="34" charset="0"/>
              </a:rPr>
              <a:t>Rozširuje</a:t>
            </a:r>
            <a:r>
              <a:rPr lang="sk-SK" dirty="0" smtClean="0">
                <a:latin typeface="Source Sans Pro" pitchFamily="34" charset="0"/>
              </a:rPr>
              <a:t> argumentačnú líniu vládnej strany</a:t>
            </a:r>
          </a:p>
          <a:p>
            <a:r>
              <a:rPr lang="sk-SK" b="1" dirty="0" smtClean="0">
                <a:latin typeface="Source Sans Pro" pitchFamily="34" charset="0"/>
              </a:rPr>
              <a:t>Horizontálne</a:t>
            </a:r>
            <a:r>
              <a:rPr lang="sk-SK" dirty="0" smtClean="0">
                <a:latin typeface="Source Sans Pro" pitchFamily="34" charset="0"/>
              </a:rPr>
              <a:t> – prináša ďalšie dôvody pre </a:t>
            </a:r>
            <a:r>
              <a:rPr lang="sk-SK" dirty="0" smtClean="0">
                <a:latin typeface="Source Sans Pro" pitchFamily="34" charset="0"/>
              </a:rPr>
              <a:t>platnosť </a:t>
            </a:r>
            <a:r>
              <a:rPr lang="sk-SK" dirty="0" smtClean="0">
                <a:latin typeface="Source Sans Pro" pitchFamily="34" charset="0"/>
              </a:rPr>
              <a:t>tézy</a:t>
            </a:r>
          </a:p>
          <a:p>
            <a:r>
              <a:rPr lang="sk-SK" b="1" dirty="0" smtClean="0">
                <a:latin typeface="Source Sans Pro" pitchFamily="34" charset="0"/>
              </a:rPr>
              <a:t>Vertikálne</a:t>
            </a:r>
            <a:r>
              <a:rPr lang="sk-SK" dirty="0" smtClean="0">
                <a:latin typeface="Source Sans Pro" pitchFamily="34" charset="0"/>
              </a:rPr>
              <a:t> – viac do hĺbky rozširuje argumenty už prítomné v debate</a:t>
            </a:r>
          </a:p>
          <a:p>
            <a:pPr lvl="1"/>
            <a:r>
              <a:rPr lang="sk-SK" dirty="0" smtClean="0">
                <a:latin typeface="Source Sans Pro" pitchFamily="34" charset="0"/>
              </a:rPr>
              <a:t>V debate o nezdravom stravovaní: (H) ďalšie nevýhody nezdravého stravovania; (V) dopady na partikulárne skupiny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Základné úlohy (krátke načrtnutie)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b="1" dirty="0" smtClean="0">
                <a:latin typeface="Source Sans Pro" pitchFamily="34" charset="0"/>
              </a:rPr>
              <a:t>2. Opozícia</a:t>
            </a:r>
          </a:p>
          <a:p>
            <a:r>
              <a:rPr lang="sk-SK" dirty="0" smtClean="0">
                <a:latin typeface="Source Sans Pro" pitchFamily="34" charset="0"/>
              </a:rPr>
              <a:t>Najdôležitejšie je </a:t>
            </a:r>
            <a:r>
              <a:rPr lang="sk-SK" b="1" dirty="0" smtClean="0">
                <a:latin typeface="Source Sans Pro" pitchFamily="34" charset="0"/>
              </a:rPr>
              <a:t>reagovať na rozšírenie </a:t>
            </a:r>
            <a:r>
              <a:rPr lang="sk-SK" dirty="0" smtClean="0">
                <a:latin typeface="Source Sans Pro" pitchFamily="34" charset="0"/>
              </a:rPr>
              <a:t>2. vlády</a:t>
            </a:r>
          </a:p>
          <a:p>
            <a:r>
              <a:rPr lang="sk-SK" dirty="0" smtClean="0">
                <a:latin typeface="Source Sans Pro" pitchFamily="34" charset="0"/>
              </a:rPr>
              <a:t>Pokiaľ je na to možné použiť rovnaké argumenty ako použila 1. opozícia, je nutné ich analogicky s rozšírením 2. vlády rozviť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49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Základné úlohy (krátke načrtnutie)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b="1" dirty="0" smtClean="0">
                <a:latin typeface="Source Sans Pro" pitchFamily="34" charset="0"/>
              </a:rPr>
              <a:t>4. Rečníci</a:t>
            </a:r>
          </a:p>
          <a:p>
            <a:r>
              <a:rPr lang="sk-SK" dirty="0" smtClean="0">
                <a:latin typeface="Source Sans Pro" pitchFamily="34" charset="0"/>
              </a:rPr>
              <a:t>Posledný rečník na každej strane má za úlohu, okrem podpory argumentačnej línie vlastného tímu, </a:t>
            </a:r>
            <a:r>
              <a:rPr lang="sk-SK" b="1" dirty="0" smtClean="0">
                <a:latin typeface="Source Sans Pro" pitchFamily="34" charset="0"/>
              </a:rPr>
              <a:t>debatu aj zhrnúť</a:t>
            </a:r>
          </a:p>
          <a:p>
            <a:r>
              <a:rPr lang="sk-SK" dirty="0" smtClean="0">
                <a:latin typeface="Source Sans Pro" pitchFamily="34" charset="0"/>
              </a:rPr>
              <a:t>Zhŕňať je možné po </a:t>
            </a:r>
            <a:r>
              <a:rPr lang="sk-SK" b="1" dirty="0" smtClean="0">
                <a:latin typeface="Source Sans Pro" pitchFamily="34" charset="0"/>
              </a:rPr>
              <a:t>stretoch</a:t>
            </a:r>
            <a:r>
              <a:rPr lang="sk-SK" dirty="0" smtClean="0">
                <a:latin typeface="Source Sans Pro" pitchFamily="34" charset="0"/>
              </a:rPr>
              <a:t> alebo </a:t>
            </a:r>
            <a:r>
              <a:rPr lang="sk-SK" b="1" dirty="0" smtClean="0">
                <a:latin typeface="Source Sans Pro" pitchFamily="34" charset="0"/>
              </a:rPr>
              <a:t>svetoch</a:t>
            </a:r>
          </a:p>
          <a:p>
            <a:r>
              <a:rPr lang="sk-SK" dirty="0" smtClean="0">
                <a:latin typeface="Source Sans Pro" pitchFamily="34" charset="0"/>
              </a:rPr>
              <a:t>Viac si vysvetlíme na tretej prednáške</a:t>
            </a:r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30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endParaRPr lang="en-US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401445"/>
              </p:ext>
            </p:extLst>
          </p:nvPr>
        </p:nvGraphicFramePr>
        <p:xfrm>
          <a:off x="457200" y="404664"/>
          <a:ext cx="8229600" cy="590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952328"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sk-SK" baseline="0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VLÁDA</a:t>
                      </a:r>
                    </a:p>
                    <a:p>
                      <a:pPr marL="342900" indent="-342900" algn="ctr">
                        <a:buAutoNum type="arabicPeriod"/>
                      </a:pPr>
                      <a:endParaRPr lang="sk-SK" baseline="0" dirty="0" smtClean="0">
                        <a:solidFill>
                          <a:schemeClr val="tx1"/>
                        </a:solidFill>
                        <a:latin typeface="Source Sans Pro" pitchFamily="34" charset="0"/>
                      </a:endParaRP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sk-SK" b="0" baseline="0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Chápanie tézy</a:t>
                      </a: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sk-SK" b="0" baseline="0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Argumenty na podporu jej platnosti</a:t>
                      </a:r>
                      <a:endParaRPr lang="en-US" b="0" dirty="0">
                        <a:solidFill>
                          <a:schemeClr val="tx1"/>
                        </a:solidFill>
                        <a:latin typeface="Source Sans Pro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sk-SK" baseline="0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OPOZÍCIA</a:t>
                      </a:r>
                    </a:p>
                    <a:p>
                      <a:pPr marL="342900" indent="-342900" algn="ctr">
                        <a:buAutoNum type="arabicPeriod"/>
                      </a:pPr>
                      <a:endParaRPr lang="sk-SK" baseline="0" dirty="0" smtClean="0">
                        <a:solidFill>
                          <a:schemeClr val="tx1"/>
                        </a:solidFill>
                        <a:latin typeface="Source Sans Pro" pitchFamily="34" charset="0"/>
                      </a:endParaRPr>
                    </a:p>
                    <a:p>
                      <a:pPr marL="342900" indent="-342900" algn="ctr">
                        <a:buFont typeface="Arial" pitchFamily="34" charset="0"/>
                        <a:buChar char="•"/>
                      </a:pPr>
                      <a:r>
                        <a:rPr lang="sk-SK" b="0" baseline="0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Reakcia na argumenty 1. vlády</a:t>
                      </a:r>
                    </a:p>
                    <a:p>
                      <a:pPr marL="342900" indent="-342900" algn="ctr">
                        <a:buFont typeface="Arial" pitchFamily="34" charset="0"/>
                        <a:buChar char="•"/>
                      </a:pPr>
                      <a:r>
                        <a:rPr lang="sk-SK" b="0" baseline="0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Ďalšie argumenty popierajúce platnosť tézy</a:t>
                      </a:r>
                      <a:endParaRPr lang="en-US" b="0" dirty="0">
                        <a:solidFill>
                          <a:schemeClr val="tx1"/>
                        </a:solidFill>
                        <a:latin typeface="Source Sans Pro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952328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>
                          <a:latin typeface="Source Sans Pro" pitchFamily="34" charset="0"/>
                        </a:rPr>
                        <a:t>2. VLÁDA</a:t>
                      </a:r>
                    </a:p>
                    <a:p>
                      <a:pPr algn="ctr"/>
                      <a:endParaRPr lang="sk-SK" dirty="0" smtClean="0">
                        <a:latin typeface="Source Sans Pro" pitchFamily="34" charset="0"/>
                      </a:endParaRP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sk-SK" dirty="0" smtClean="0">
                          <a:latin typeface="Source Sans Pro" pitchFamily="34" charset="0"/>
                        </a:rPr>
                        <a:t>Rozšírenie</a:t>
                      </a:r>
                      <a:r>
                        <a:rPr lang="sk-SK" baseline="0" dirty="0" smtClean="0">
                          <a:latin typeface="Source Sans Pro" pitchFamily="34" charset="0"/>
                        </a:rPr>
                        <a:t> argumentačnej línie vládnej strany</a:t>
                      </a: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sk-SK" baseline="0" dirty="0" smtClean="0">
                          <a:latin typeface="Source Sans Pro" pitchFamily="34" charset="0"/>
                        </a:rPr>
                        <a:t>Rozširuje horizontálne alebo vertikálne</a:t>
                      </a: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sk-SK" baseline="0" dirty="0" smtClean="0">
                          <a:latin typeface="Source Sans Pro" pitchFamily="34" charset="0"/>
                        </a:rPr>
                        <a:t>U posledného rečníka zhrnutie debaty</a:t>
                      </a:r>
                      <a:endParaRPr lang="en-US" dirty="0">
                        <a:latin typeface="Source Sans Pro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2. OPOZÍCIA</a:t>
                      </a:r>
                    </a:p>
                    <a:p>
                      <a:pPr algn="ctr"/>
                      <a:endParaRPr lang="sk-SK" dirty="0" smtClean="0">
                        <a:solidFill>
                          <a:schemeClr val="tx1"/>
                        </a:solidFill>
                        <a:latin typeface="Source Sans Pro" pitchFamily="34" charset="0"/>
                      </a:endParaRP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sk-SK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Reakcia na rozšírenie</a:t>
                      </a:r>
                      <a:r>
                        <a:rPr lang="sk-SK" baseline="0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 2. vlády</a:t>
                      </a: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sk-SK" dirty="0" smtClean="0">
                          <a:solidFill>
                            <a:schemeClr val="tx1"/>
                          </a:solidFill>
                          <a:latin typeface="Source Sans Pro" pitchFamily="34" charset="0"/>
                        </a:rPr>
                        <a:t>Substantívne argumenty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sk-SK" baseline="0" dirty="0" smtClean="0">
                          <a:latin typeface="Source Sans Pro" pitchFamily="34" charset="0"/>
                        </a:rPr>
                        <a:t>U posledného rečníka zhrnutie debaty</a:t>
                      </a:r>
                      <a:endParaRPr lang="en-US" dirty="0" smtClean="0">
                        <a:latin typeface="Source Sans Pro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cxnSp>
        <p:nvCxnSpPr>
          <p:cNvPr id="6" name="Rovná spojnica 5"/>
          <p:cNvCxnSpPr>
            <a:stCxn id="4" idx="0"/>
            <a:endCxn id="4" idx="2"/>
          </p:cNvCxnSpPr>
          <p:nvPr/>
        </p:nvCxnSpPr>
        <p:spPr>
          <a:xfrm>
            <a:off x="4572000" y="404664"/>
            <a:ext cx="0" cy="590465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 flipV="1">
            <a:off x="392979" y="3322534"/>
            <a:ext cx="8291264" cy="143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1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Autofit/>
          </a:bodyPr>
          <a:lstStyle/>
          <a:p>
            <a:r>
              <a:rPr lang="sk-SK" sz="9600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Otázky?</a:t>
            </a:r>
            <a:endParaRPr lang="en-US" sz="9600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1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Organizácia kurzu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 smtClean="0">
                <a:latin typeface="Source Sans Pro" pitchFamily="34" charset="0"/>
              </a:rPr>
              <a:t>Kurz </a:t>
            </a:r>
            <a:r>
              <a:rPr lang="sk-SK" b="1" dirty="0">
                <a:latin typeface="Source Sans Pro" pitchFamily="34" charset="0"/>
              </a:rPr>
              <a:t>vždy začína v </a:t>
            </a:r>
            <a:r>
              <a:rPr lang="sk-SK" b="1" dirty="0" smtClean="0">
                <a:latin typeface="Source Sans Pro" pitchFamily="34" charset="0"/>
              </a:rPr>
              <a:t>U41</a:t>
            </a:r>
          </a:p>
          <a:p>
            <a:r>
              <a:rPr lang="sk-SK" b="1" dirty="0" smtClean="0">
                <a:latin typeface="Source Sans Pro" pitchFamily="34" charset="0"/>
              </a:rPr>
              <a:t>Výnimka 27. 10</a:t>
            </a:r>
            <a:r>
              <a:rPr lang="sk-SK" dirty="0" smtClean="0">
                <a:latin typeface="Source Sans Pro" pitchFamily="34" charset="0"/>
              </a:rPr>
              <a:t>. (náhrada za 28. 10.) budeme začínať v M117</a:t>
            </a:r>
          </a:p>
          <a:p>
            <a:endParaRPr lang="sk-SK" dirty="0" smtClean="0">
              <a:latin typeface="Source Sans Pro" pitchFamily="34" charset="0"/>
            </a:endParaRPr>
          </a:p>
          <a:p>
            <a:r>
              <a:rPr lang="sk-SK" dirty="0" smtClean="0">
                <a:latin typeface="Source Sans Pro" pitchFamily="34" charset="0"/>
              </a:rPr>
              <a:t>Tri úvodné prednášky počas prvých troch týždňov</a:t>
            </a:r>
          </a:p>
          <a:p>
            <a:pPr lvl="1"/>
            <a:r>
              <a:rPr lang="sk-SK" dirty="0">
                <a:latin typeface="Source Sans Pro" pitchFamily="34" charset="0"/>
              </a:rPr>
              <a:t>Dnes – organizačné pokyny a načrtnutie pravidiel</a:t>
            </a:r>
          </a:p>
          <a:p>
            <a:pPr lvl="1"/>
            <a:r>
              <a:rPr lang="sk-SK" dirty="0">
                <a:latin typeface="Source Sans Pro" pitchFamily="34" charset="0"/>
              </a:rPr>
              <a:t>Druhá prednáška – argumentačný tréning</a:t>
            </a:r>
          </a:p>
          <a:p>
            <a:pPr lvl="1"/>
            <a:r>
              <a:rPr lang="sk-SK" dirty="0">
                <a:latin typeface="Source Sans Pro" pitchFamily="34" charset="0"/>
              </a:rPr>
              <a:t>Tretia prednáška – </a:t>
            </a:r>
            <a:r>
              <a:rPr lang="sk-SK" dirty="0" smtClean="0">
                <a:latin typeface="Source Sans Pro" pitchFamily="34" charset="0"/>
              </a:rPr>
              <a:t>budovanie argumentačnej línie, stratégie tímov</a:t>
            </a:r>
            <a:endParaRPr lang="en-US" dirty="0">
              <a:latin typeface="Source Sans Pro" pitchFamily="34" charset="0"/>
            </a:endParaRPr>
          </a:p>
          <a:p>
            <a:endParaRPr lang="sk-SK" dirty="0" smtClean="0">
              <a:latin typeface="Source Sans Pro" pitchFamily="34" charset="0"/>
            </a:endParaRPr>
          </a:p>
          <a:p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7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Organizácia kurzu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3" y="1441383"/>
            <a:ext cx="8229600" cy="4525963"/>
          </a:xfrm>
        </p:spPr>
        <p:txBody>
          <a:bodyPr/>
          <a:lstStyle/>
          <a:p>
            <a:r>
              <a:rPr lang="sk-SK" dirty="0">
                <a:latin typeface="Source Sans Pro" pitchFamily="34" charset="0"/>
              </a:rPr>
              <a:t>Nasleduje </a:t>
            </a:r>
            <a:r>
              <a:rPr lang="sk-SK" b="1" dirty="0">
                <a:latin typeface="Source Sans Pro" pitchFamily="34" charset="0"/>
              </a:rPr>
              <a:t>päť seminárov</a:t>
            </a:r>
          </a:p>
          <a:p>
            <a:r>
              <a:rPr lang="sk-SK" dirty="0">
                <a:latin typeface="Source Sans Pro" pitchFamily="34" charset="0"/>
              </a:rPr>
              <a:t>Študenti </a:t>
            </a:r>
            <a:r>
              <a:rPr lang="sk-SK" dirty="0" smtClean="0">
                <a:latin typeface="Source Sans Pro" pitchFamily="34" charset="0"/>
              </a:rPr>
              <a:t>náhodne rozdelení </a:t>
            </a:r>
            <a:r>
              <a:rPr lang="sk-SK" dirty="0">
                <a:latin typeface="Source Sans Pro" pitchFamily="34" charset="0"/>
              </a:rPr>
              <a:t>do dvoch skupín </a:t>
            </a:r>
            <a:r>
              <a:rPr lang="sk-SK" dirty="0" smtClean="0">
                <a:latin typeface="Source Sans Pro" pitchFamily="34" charset="0"/>
              </a:rPr>
              <a:t>na </a:t>
            </a:r>
            <a:r>
              <a:rPr lang="sk-SK" dirty="0">
                <a:latin typeface="Source Sans Pro" pitchFamily="34" charset="0"/>
              </a:rPr>
              <a:t>tretej </a:t>
            </a:r>
            <a:r>
              <a:rPr lang="sk-SK" dirty="0" smtClean="0">
                <a:latin typeface="Source Sans Pro" pitchFamily="34" charset="0"/>
              </a:rPr>
              <a:t>prednáške</a:t>
            </a:r>
            <a:endParaRPr lang="sk-SK" dirty="0">
              <a:latin typeface="Source Sans Pro" pitchFamily="34" charset="0"/>
            </a:endParaRPr>
          </a:p>
          <a:p>
            <a:r>
              <a:rPr lang="sk-SK" dirty="0">
                <a:latin typeface="Source Sans Pro" pitchFamily="34" charset="0"/>
              </a:rPr>
              <a:t>Účasť každé dva </a:t>
            </a:r>
            <a:r>
              <a:rPr lang="sk-SK" dirty="0" smtClean="0">
                <a:latin typeface="Source Sans Pro" pitchFamily="34" charset="0"/>
              </a:rPr>
              <a:t>týždne, ale </a:t>
            </a:r>
            <a:r>
              <a:rPr lang="sk-SK" b="1" dirty="0">
                <a:latin typeface="Source Sans Pro" pitchFamily="34" charset="0"/>
              </a:rPr>
              <a:t>dvojitá časová </a:t>
            </a:r>
            <a:r>
              <a:rPr lang="sk-SK" b="1" dirty="0" smtClean="0">
                <a:latin typeface="Source Sans Pro" pitchFamily="34" charset="0"/>
              </a:rPr>
              <a:t>záťaž </a:t>
            </a:r>
            <a:r>
              <a:rPr lang="sk-SK" dirty="0" smtClean="0">
                <a:latin typeface="Source Sans Pro" pitchFamily="34" charset="0"/>
              </a:rPr>
              <a:t>(150-180 minút)</a:t>
            </a:r>
            <a:endParaRPr lang="sk-SK" dirty="0">
              <a:latin typeface="Source Sans Pro" pitchFamily="34" charset="0"/>
            </a:endParaRPr>
          </a:p>
          <a:p>
            <a:r>
              <a:rPr lang="sk-SK" dirty="0">
                <a:latin typeface="Source Sans Pro" pitchFamily="34" charset="0"/>
              </a:rPr>
              <a:t>Kvôli pravidlám debaty sú neskoré príchody neprípustné</a:t>
            </a:r>
          </a:p>
          <a:p>
            <a:endParaRPr lang="en-US" dirty="0">
              <a:latin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2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064561"/>
              </p:ext>
            </p:extLst>
          </p:nvPr>
        </p:nvGraphicFramePr>
        <p:xfrm>
          <a:off x="17935" y="12648"/>
          <a:ext cx="9126064" cy="6728715"/>
        </p:xfrm>
        <a:graphic>
          <a:graphicData uri="http://schemas.openxmlformats.org/drawingml/2006/table">
            <a:tbl>
              <a:tblPr firstRow="1" firstCol="1" bandRow="1"/>
              <a:tblGrid>
                <a:gridCol w="3628387"/>
                <a:gridCol w="3067602"/>
                <a:gridCol w="2430075"/>
              </a:tblGrid>
              <a:tr h="807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23. 9. 2015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A+B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30. 9. 2015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A+B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2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7. 10. 2015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A+B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14. 10. 2015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21. 10. 2015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</a:tr>
              <a:tr h="11627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27. 10. 2015 (úterý) 17:00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Pozor změna:</a:t>
                      </a: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</a:t>
                      </a:r>
                      <a:endParaRPr lang="cs-CZ" sz="25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M117 </a:t>
                      </a: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+ U32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4. 11. 2015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11. 11. 2015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18. 11. 2015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25. 11. 2015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2. 12. 2015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9. 12. 2015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010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16. 12. 2015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U41 + Aula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71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SDA Headers" panose="02000503040000020004" pitchFamily="2" charset="0"/>
                <a:ea typeface="SDA Headers" panose="02000503040000020004" pitchFamily="2" charset="0"/>
              </a:rPr>
              <a:t>Č</a:t>
            </a:r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o je debatovanie?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V IS MU dostupné elektronické skriptá</a:t>
            </a:r>
          </a:p>
          <a:p>
            <a:pPr lvl="1"/>
            <a:r>
              <a:rPr lang="sk-SK" dirty="0" smtClean="0"/>
              <a:t>Možnosť požiadať o </a:t>
            </a:r>
            <a:r>
              <a:rPr lang="sk-SK" dirty="0" smtClean="0"/>
              <a:t>kópiu na 3. prednáške</a:t>
            </a:r>
          </a:p>
          <a:p>
            <a:r>
              <a:rPr lang="sk-SK" dirty="0" smtClean="0"/>
              <a:t>Súčasťou elektronických skrípt sú exhibičné debaty </a:t>
            </a:r>
            <a:r>
              <a:rPr lang="sk-SK" sz="2500" dirty="0" smtClean="0"/>
              <a:t>(naživo sa oproti minulosti neuskutočnia)</a:t>
            </a:r>
          </a:p>
          <a:p>
            <a:r>
              <a:rPr lang="sk-SK" dirty="0" smtClean="0"/>
              <a:t>V elektronických skriptách sú vysvetlené dôležité veci pre začatie debatovania, debatnú argumentáciu a zvládnutie testu</a:t>
            </a:r>
          </a:p>
          <a:p>
            <a:pPr lvl="1"/>
            <a:r>
              <a:rPr lang="sk-SK" dirty="0" smtClean="0"/>
              <a:t>Príklady testu rovnako v IS MU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Organizácia kurzu - semináre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sk-SK" sz="3600" dirty="0" smtClean="0">
                <a:latin typeface="Source Sans Pro" pitchFamily="34" charset="0"/>
              </a:rPr>
              <a:t>Debatné tímy sú rozdelené náhodne – </a:t>
            </a:r>
            <a:r>
              <a:rPr lang="sk-SK" sz="3600" dirty="0" err="1" smtClean="0">
                <a:latin typeface="Source Sans Pro" pitchFamily="34" charset="0"/>
              </a:rPr>
              <a:t>spoludebatéra</a:t>
            </a:r>
            <a:r>
              <a:rPr lang="sk-SK" sz="3600" dirty="0" smtClean="0">
                <a:latin typeface="Source Sans Pro" pitchFamily="34" charset="0"/>
              </a:rPr>
              <a:t> si nie je možné vyberať</a:t>
            </a:r>
          </a:p>
          <a:p>
            <a:r>
              <a:rPr lang="sk-SK" sz="3600" dirty="0" smtClean="0">
                <a:latin typeface="Source Sans Pro" pitchFamily="34" charset="0"/>
              </a:rPr>
              <a:t>Na prvom seminári sa budú pozície a </a:t>
            </a:r>
            <a:r>
              <a:rPr lang="sk-SK" sz="3600" dirty="0" err="1" smtClean="0">
                <a:latin typeface="Source Sans Pro" pitchFamily="34" charset="0"/>
              </a:rPr>
              <a:t>spoludebatéri</a:t>
            </a:r>
            <a:r>
              <a:rPr lang="sk-SK" sz="3600" dirty="0" smtClean="0">
                <a:latin typeface="Source Sans Pro" pitchFamily="34" charset="0"/>
              </a:rPr>
              <a:t> losovať</a:t>
            </a:r>
          </a:p>
          <a:p>
            <a:r>
              <a:rPr lang="sk-SK" sz="3600" dirty="0" smtClean="0">
                <a:latin typeface="Source Sans Pro" pitchFamily="34" charset="0"/>
              </a:rPr>
              <a:t>Po zvyšok kurzu budú pridelení na začiatku seminára </a:t>
            </a:r>
          </a:p>
          <a:p>
            <a:pPr lvl="1"/>
            <a:r>
              <a:rPr lang="sk-SK" dirty="0" smtClean="0">
                <a:latin typeface="Source Sans Pro" pitchFamily="34" charset="0"/>
              </a:rPr>
              <a:t>zámerom je vyskúšať viacerých partnerov a všetky debatné pozície</a:t>
            </a:r>
          </a:p>
        </p:txBody>
      </p:sp>
    </p:spTree>
    <p:extLst>
      <p:ext uri="{BB962C8B-B14F-4D97-AF65-F5344CB8AC3E}">
        <p14:creationId xmlns:p14="http://schemas.microsoft.com/office/powerpoint/2010/main" val="28798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268855"/>
              </p:ext>
            </p:extLst>
          </p:nvPr>
        </p:nvGraphicFramePr>
        <p:xfrm>
          <a:off x="0" y="3"/>
          <a:ext cx="9143999" cy="6857996"/>
        </p:xfrm>
        <a:graphic>
          <a:graphicData uri="http://schemas.openxmlformats.org/drawingml/2006/table">
            <a:tbl>
              <a:tblPr firstRow="1" firstCol="1" bandRow="1"/>
              <a:tblGrid>
                <a:gridCol w="2060556"/>
                <a:gridCol w="1380037"/>
                <a:gridCol w="5703406"/>
              </a:tblGrid>
              <a:tr h="1613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14. 10. 2015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TEST a 1. debata skupiny A na tezi: 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Tato vláda by osobám pobírajícím sociální dávky po odmítnutí práce poskytovala jenom jedno teplé jídlo denně.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3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21. 10. 2015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TEST a 1. debata skupiny B: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Tato vláda by zavedla povinné minimální 40% kvóty na zastoupení žen v Poslanecké sněmovně PČR. 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27. 10. 2015 (úterý) 17:00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Náhradní termín za státní svátek 28. 10.</a:t>
                      </a: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– 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 debata skupiny A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4. 11. 2015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 debata skupiny B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11. 11. 2015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Seminár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 3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debata skupiny A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18. 11. 2015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Seminár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debata skupiny B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25. 11. 2015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Seminár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debata skupiny A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2. 12. 2015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Seminár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debata skupiny B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9. 12. 2015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Seminár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debata skupiny A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4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16. 12. 2015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</a:t>
                      </a:r>
                      <a:endParaRPr lang="sk-SK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AC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Seminár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 </a:t>
                      </a: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. debata skupiny B</a:t>
                      </a:r>
                      <a:endParaRPr lang="sk-SK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83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SDA Headers" panose="02000503040000020004" pitchFamily="2" charset="0"/>
                <a:ea typeface="SDA Headers" panose="02000503040000020004" pitchFamily="2" charset="0"/>
              </a:rPr>
              <a:t>Podmienky pre ukončenie</a:t>
            </a:r>
            <a:endParaRPr lang="en-US" dirty="0">
              <a:latin typeface="SDA Headers" panose="02000503040000020004" pitchFamily="2" charset="0"/>
              <a:ea typeface="SDA Headers" panose="02000503040000020004" pitchFamily="2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>
                <a:latin typeface="Source Sans Pro" pitchFamily="34" charset="0"/>
              </a:rPr>
              <a:t>Test</a:t>
            </a:r>
            <a:r>
              <a:rPr lang="sk-SK" dirty="0" smtClean="0">
                <a:latin typeface="Source Sans Pro" pitchFamily="34" charset="0"/>
              </a:rPr>
              <a:t> – prebehne na prvom seminári, povinná účasť – 10 bodov</a:t>
            </a:r>
          </a:p>
          <a:p>
            <a:r>
              <a:rPr lang="sk-SK" b="1" dirty="0" smtClean="0">
                <a:latin typeface="Source Sans Pro" pitchFamily="34" charset="0"/>
              </a:rPr>
              <a:t>Semináre</a:t>
            </a:r>
            <a:r>
              <a:rPr lang="sk-SK" dirty="0" smtClean="0">
                <a:latin typeface="Source Sans Pro" pitchFamily="34" charset="0"/>
              </a:rPr>
              <a:t> – 5 seminárov, povinná účasť na štyroch </a:t>
            </a:r>
            <a:endParaRPr lang="sk-SK" dirty="0" smtClean="0">
              <a:latin typeface="Source Sans Pro" pitchFamily="34" charset="0"/>
            </a:endParaRPr>
          </a:p>
          <a:p>
            <a:r>
              <a:rPr lang="sk-SK" dirty="0" smtClean="0">
                <a:latin typeface="Source Sans Pro" pitchFamily="34" charset="0"/>
              </a:rPr>
              <a:t>Body za debaty - </a:t>
            </a:r>
            <a:r>
              <a:rPr lang="sk-SK" dirty="0">
                <a:latin typeface="Source Sans Pro" pitchFamily="34" charset="0"/>
              </a:rPr>
              <a:t>počítajú sa </a:t>
            </a:r>
            <a:r>
              <a:rPr lang="sk-SK" b="1" dirty="0">
                <a:latin typeface="Source Sans Pro" pitchFamily="34" charset="0"/>
              </a:rPr>
              <a:t>štyri</a:t>
            </a:r>
            <a:r>
              <a:rPr lang="sk-SK" dirty="0">
                <a:latin typeface="Source Sans Pro" pitchFamily="34" charset="0"/>
              </a:rPr>
              <a:t> najlepšie </a:t>
            </a:r>
            <a:r>
              <a:rPr lang="sk-SK" dirty="0" smtClean="0">
                <a:latin typeface="Source Sans Pro" pitchFamily="34" charset="0"/>
              </a:rPr>
              <a:t>výkony</a:t>
            </a:r>
            <a:endParaRPr lang="sk-SK" dirty="0" smtClean="0">
              <a:latin typeface="Source Sans Pro" pitchFamily="34" charset="0"/>
            </a:endParaRPr>
          </a:p>
          <a:p>
            <a:r>
              <a:rPr lang="sk-SK" b="1" dirty="0" smtClean="0">
                <a:latin typeface="Source Sans Pro" pitchFamily="34" charset="0"/>
              </a:rPr>
              <a:t>Získať min. 21 bodov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745139"/>
              </p:ext>
            </p:extLst>
          </p:nvPr>
        </p:nvGraphicFramePr>
        <p:xfrm>
          <a:off x="5004048" y="4365104"/>
          <a:ext cx="3888432" cy="21989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88667"/>
                <a:gridCol w="1999765"/>
              </a:tblGrid>
              <a:tr h="54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76 – 85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 b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73 – 75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 b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70 – 72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 b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65 – 69</a:t>
                      </a:r>
                      <a:endParaRPr lang="sk-SK" sz="2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5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 b</a:t>
                      </a:r>
                      <a:endParaRPr lang="sk-SK" sz="2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4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1214</Words>
  <Application>Microsoft Office PowerPoint</Application>
  <PresentationFormat>On-screen Show (4:3)</PresentationFormat>
  <Paragraphs>221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SDA Headers</vt:lpstr>
      <vt:lpstr>Source Sans Pro</vt:lpstr>
      <vt:lpstr>Times New Roman</vt:lpstr>
      <vt:lpstr>Motív Office</vt:lpstr>
      <vt:lpstr>POL231 Debatování</vt:lpstr>
      <vt:lpstr>Prečo debata?</vt:lpstr>
      <vt:lpstr>Organizácia kurzu</vt:lpstr>
      <vt:lpstr>Organizácia kurzu</vt:lpstr>
      <vt:lpstr>PowerPoint Presentation</vt:lpstr>
      <vt:lpstr>Čo je debatovanie?</vt:lpstr>
      <vt:lpstr>Organizácia kurzu - semináre</vt:lpstr>
      <vt:lpstr>PowerPoint Presentation</vt:lpstr>
      <vt:lpstr>Podmienky pre ukončenie</vt:lpstr>
      <vt:lpstr>PowerPoint Presentation</vt:lpstr>
      <vt:lpstr>Rozhodovanie debát</vt:lpstr>
      <vt:lpstr>Bonusové body</vt:lpstr>
      <vt:lpstr>Samoštúdium</vt:lpstr>
      <vt:lpstr>Ďalšie možnosti rozvoja</vt:lpstr>
      <vt:lpstr>Akademická debata</vt:lpstr>
      <vt:lpstr>Britská parlamentná debata</vt:lpstr>
      <vt:lpstr>Britská parlamentná debata</vt:lpstr>
      <vt:lpstr>Britská parlamentná debata</vt:lpstr>
      <vt:lpstr>Britská parlamentná debata</vt:lpstr>
      <vt:lpstr>Faktické poznámky</vt:lpstr>
      <vt:lpstr>Rozhodovanie</vt:lpstr>
      <vt:lpstr>Príprava na debatu</vt:lpstr>
      <vt:lpstr>Základné úlohy (krátke načrtnutie)</vt:lpstr>
      <vt:lpstr>Základné úlohy (krátke načrtnutie)</vt:lpstr>
      <vt:lpstr>Základné úlohy (krátke načrtnutie)</vt:lpstr>
      <vt:lpstr>Základné úlohy (krátke načrtnutie)</vt:lpstr>
      <vt:lpstr>Základné úlohy (krátke načrtnutie)</vt:lpstr>
      <vt:lpstr> </vt:lpstr>
      <vt:lpstr>Otázky?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POL231 Debatování</dc:title>
  <dc:creator>Miroslav Nemčok</dc:creator>
  <cp:lastModifiedBy>Miroslav Nemčok</cp:lastModifiedBy>
  <cp:revision>35</cp:revision>
  <dcterms:created xsi:type="dcterms:W3CDTF">2013-09-17T13:07:21Z</dcterms:created>
  <dcterms:modified xsi:type="dcterms:W3CDTF">2015-09-23T16:19:40Z</dcterms:modified>
</cp:coreProperties>
</file>