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  <p:sldMasterId id="2147483722" r:id="rId3"/>
    <p:sldMasterId id="2147483734" r:id="rId4"/>
    <p:sldMasterId id="2147483746" r:id="rId5"/>
    <p:sldMasterId id="2147483758" r:id="rId6"/>
    <p:sldMasterId id="2147483770" r:id="rId7"/>
    <p:sldMasterId id="2147483782" r:id="rId8"/>
    <p:sldMasterId id="2147483794" r:id="rId9"/>
    <p:sldMasterId id="2147483830" r:id="rId10"/>
    <p:sldMasterId id="2147483842" r:id="rId11"/>
    <p:sldMasterId id="2147483878" r:id="rId12"/>
    <p:sldMasterId id="2147483902" r:id="rId13"/>
    <p:sldMasterId id="2147483914" r:id="rId14"/>
  </p:sldMasterIdLst>
  <p:handoutMasterIdLst>
    <p:handoutMasterId r:id="rId53"/>
  </p:handoutMasterIdLst>
  <p:sldIdLst>
    <p:sldId id="256" r:id="rId15"/>
    <p:sldId id="257" r:id="rId16"/>
    <p:sldId id="259" r:id="rId17"/>
    <p:sldId id="260" r:id="rId18"/>
    <p:sldId id="308" r:id="rId19"/>
    <p:sldId id="309" r:id="rId20"/>
    <p:sldId id="310" r:id="rId21"/>
    <p:sldId id="261" r:id="rId22"/>
    <p:sldId id="262" r:id="rId23"/>
    <p:sldId id="311" r:id="rId24"/>
    <p:sldId id="331" r:id="rId25"/>
    <p:sldId id="312" r:id="rId26"/>
    <p:sldId id="313" r:id="rId27"/>
    <p:sldId id="314" r:id="rId28"/>
    <p:sldId id="372" r:id="rId29"/>
    <p:sldId id="315" r:id="rId30"/>
    <p:sldId id="335" r:id="rId31"/>
    <p:sldId id="318" r:id="rId32"/>
    <p:sldId id="319" r:id="rId33"/>
    <p:sldId id="266" r:id="rId34"/>
    <p:sldId id="267" r:id="rId35"/>
    <p:sldId id="268" r:id="rId36"/>
    <p:sldId id="269" r:id="rId37"/>
    <p:sldId id="270" r:id="rId38"/>
    <p:sldId id="271" r:id="rId39"/>
    <p:sldId id="350" r:id="rId40"/>
    <p:sldId id="351" r:id="rId41"/>
    <p:sldId id="371" r:id="rId42"/>
    <p:sldId id="272" r:id="rId43"/>
    <p:sldId id="321" r:id="rId44"/>
    <p:sldId id="353" r:id="rId45"/>
    <p:sldId id="273" r:id="rId46"/>
    <p:sldId id="357" r:id="rId47"/>
    <p:sldId id="274" r:id="rId48"/>
    <p:sldId id="276" r:id="rId49"/>
    <p:sldId id="303" r:id="rId50"/>
    <p:sldId id="304" r:id="rId51"/>
    <p:sldId id="305" r:id="rId52"/>
  </p:sldIdLst>
  <p:sldSz cx="9144000" cy="6858000" type="screen4x3"/>
  <p:notesSz cx="6797675" cy="987425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C7DD9-A3E4-4B44-9007-C6E71ECBF811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68285-AC98-46B2-99C4-DECD370DE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23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/>
              <a:pPr>
                <a:defRPr/>
              </a:pPr>
              <a:t>14. 10. 2015</a:t>
            </a:fld>
            <a:endParaRPr lang="sk-SK" dirty="0"/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/>
              <a:pPr>
                <a:defRPr/>
              </a:pPr>
              <a:t>14. 10. 2015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629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1602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329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6942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9162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0146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7647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689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7813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23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/>
              <a:pPr>
                <a:defRPr/>
              </a:pPr>
              <a:t>14. 10. 2015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0157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570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3441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270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1575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1462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4946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4665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7807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89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908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1891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013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659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6094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542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6783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8751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7714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5350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082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7765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4300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2265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6720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891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4467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494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1005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7992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867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529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911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1578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8235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076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17900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605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3752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254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1933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4098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081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9932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5758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1428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97331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2716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01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924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64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163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51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/>
              <a:pPr>
                <a:defRPr/>
              </a:pPr>
              <a:t>14. 10. 2015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760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483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148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494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341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650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12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444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50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27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/>
              <a:pPr>
                <a:defRPr/>
              </a:pPr>
              <a:t>14. 10. 2015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662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867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123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60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681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638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410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139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554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68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/>
              <a:pPr>
                <a:defRPr/>
              </a:pPr>
              <a:t>14. 10. 2015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471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619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875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131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66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939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5429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8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236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91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/>
              <a:pPr>
                <a:defRPr/>
              </a:pPr>
              <a:t>14. 10. 2015</a:t>
            </a:fld>
            <a:endParaRPr lang="sk-SK" dirty="0"/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5216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620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493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0554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270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3207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641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3473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042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54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/>
              <a:pPr>
                <a:defRPr/>
              </a:pPr>
              <a:t>14. 10. 2015</a:t>
            </a:fld>
            <a:endParaRPr lang="sk-SK" dirty="0"/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3489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177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99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792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2092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3378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1408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006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4420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051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/>
              <a:pPr>
                <a:defRPr/>
              </a:pPr>
              <a:t>14. 10. 2015</a:t>
            </a:fld>
            <a:endParaRPr lang="sk-SK" dirty="0"/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5268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978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5309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354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0112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5875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5197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2162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12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53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/>
              <a:pPr>
                <a:defRPr/>
              </a:pPr>
              <a:t>14. 10. 2015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847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5049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22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8589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6263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3868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1672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2102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2672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398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/>
              <a:pPr>
                <a:defRPr/>
              </a:pPr>
              <a:t>14. 10. 2015</a:t>
            </a:fld>
            <a:endParaRPr lang="sk-SK" dirty="0"/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9458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661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287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822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8728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6036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6425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4606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1194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28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/>
              <a:pPr>
                <a:defRPr/>
              </a:pPr>
              <a:t>14. 10. 2015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98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3709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9660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6971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14. 10. 2015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6435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2459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1714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392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4859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1724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955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6291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14.10.2015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4948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2590800"/>
            <a:ext cx="8458200" cy="1524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6000" b="0" dirty="0">
                <a:solidFill>
                  <a:schemeClr val="bg1"/>
                </a:solidFill>
              </a:rPr>
              <a:t>Výzkum v politických vědách</a:t>
            </a:r>
            <a:r>
              <a:rPr lang="cs-CZ" sz="7200" b="0" dirty="0">
                <a:solidFill>
                  <a:schemeClr val="bg1"/>
                </a:solidFill>
              </a:rPr>
              <a:t/>
            </a:r>
            <a:br>
              <a:rPr lang="cs-CZ" sz="7200" b="0" dirty="0">
                <a:solidFill>
                  <a:schemeClr val="bg1"/>
                </a:solidFill>
              </a:rPr>
            </a:br>
            <a:r>
              <a:rPr lang="cs-CZ" sz="4400" b="0" dirty="0">
                <a:solidFill>
                  <a:schemeClr val="bg1"/>
                </a:solidFill>
              </a:rPr>
              <a:t>Otázky, hypotézy, proměnné</a:t>
            </a:r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685800" y="5562600"/>
            <a:ext cx="8458200" cy="914400"/>
          </a:xfrm>
        </p:spPr>
        <p:txBody>
          <a:bodyPr/>
          <a:lstStyle/>
          <a:p>
            <a:pPr marR="0"/>
            <a:r>
              <a:rPr lang="cs-CZ" sz="2800" dirty="0" smtClean="0">
                <a:solidFill>
                  <a:schemeClr val="bg1"/>
                </a:solidFill>
              </a:rPr>
              <a:t>Peter Spáč</a:t>
            </a:r>
          </a:p>
          <a:p>
            <a:pPr marR="0"/>
            <a:r>
              <a:rPr lang="cs-CZ" sz="2800" dirty="0" smtClean="0">
                <a:solidFill>
                  <a:schemeClr val="bg1"/>
                </a:solidFill>
              </a:rPr>
              <a:t>13.10.2015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Výzkumná oblast a téma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9154249"/>
              </p:ext>
            </p:extLst>
          </p:nvPr>
        </p:nvGraphicFramePr>
        <p:xfrm>
          <a:off x="457200" y="1600200"/>
          <a:ext cx="845820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3672408"/>
                <a:gridCol w="432048"/>
                <a:gridCol w="3911352"/>
              </a:tblGrid>
              <a:tr h="58928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Oblast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Téma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9280"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Čokoládové muffiny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Chuť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 čokoládových muffinů</a:t>
                      </a:r>
                      <a:endParaRPr lang="cs-CZ" sz="20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928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Prodejnost čokoládových muffinů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928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Složení čokoládových muffinů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http://www.saidaonline.com/en/newsgfx/chocolate%20muffin-saidaon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79193"/>
            <a:ext cx="2778807" cy="277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rialx.com/g/Chocolate_Muffins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67945"/>
            <a:ext cx="2819400" cy="220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06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Výzkumná oblast a téma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4877244"/>
              </p:ext>
            </p:extLst>
          </p:nvPr>
        </p:nvGraphicFramePr>
        <p:xfrm>
          <a:off x="457200" y="1676400"/>
          <a:ext cx="84582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81"/>
                <a:gridCol w="3774419"/>
                <a:gridCol w="444049"/>
                <a:gridCol w="3785051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Oblast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Téma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ČSSD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Ideová orientace ČSSD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Voliči ČSSD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Členská základna ČSSD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Volební kampaň ČSSD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http://www.cssd.cz/data/files/cssd-logo-bila-oranz-podkl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1000"/>
            <a:ext cx="2133600" cy="229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.ct24.cz/cache/900x700/article/41/4041/404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5596" y="4349262"/>
            <a:ext cx="3523872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640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Všeobecné výzkumné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Obsáhlejší, abstraktnější</a:t>
            </a:r>
          </a:p>
          <a:p>
            <a:endParaRPr lang="cs-CZ" dirty="0" smtClean="0"/>
          </a:p>
          <a:p>
            <a:r>
              <a:rPr lang="cs-CZ" b="1" dirty="0" smtClean="0"/>
              <a:t>Neplatí</a:t>
            </a:r>
            <a:r>
              <a:rPr lang="cs-CZ" dirty="0" smtClean="0"/>
              <a:t>, že 1 výzkum = 1 všeobecná výzkumná otázka</a:t>
            </a:r>
          </a:p>
          <a:p>
            <a:endParaRPr lang="cs-CZ" dirty="0" smtClean="0"/>
          </a:p>
          <a:p>
            <a:r>
              <a:rPr lang="cs-CZ" dirty="0" smtClean="0"/>
              <a:t>Zpravidla se na ně nedá přímo odpovědět</a:t>
            </a:r>
          </a:p>
          <a:p>
            <a:endParaRPr lang="cs-CZ" dirty="0" smtClean="0"/>
          </a:p>
          <a:p>
            <a:r>
              <a:rPr lang="cs-CZ" dirty="0" smtClean="0"/>
              <a:t>Potřeba jejich logického rozdělení do specifických otázek a z akumulace jejich odpovědí vyvodit odpověď na všeobecnou</a:t>
            </a:r>
          </a:p>
          <a:p>
            <a:endParaRPr lang="cs-CZ" dirty="0" smtClean="0"/>
          </a:p>
          <a:p>
            <a:r>
              <a:rPr lang="cs-CZ" i="1" dirty="0" smtClean="0"/>
              <a:t>„Jaký je vztah mezi geografickou polohou státu a jeho bezpečnostní politikou?“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0598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Specifické výzkumné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Konkrétnější, detailnější</a:t>
            </a:r>
          </a:p>
          <a:p>
            <a:endParaRPr lang="cs-CZ" dirty="0" smtClean="0"/>
          </a:p>
          <a:p>
            <a:r>
              <a:rPr lang="cs-CZ" dirty="0" smtClean="0"/>
              <a:t>Zaměření na užší aspekt výzkumu než všeobecné otázky</a:t>
            </a:r>
          </a:p>
          <a:p>
            <a:endParaRPr lang="cs-CZ" dirty="0" smtClean="0"/>
          </a:p>
          <a:p>
            <a:r>
              <a:rPr lang="cs-CZ" dirty="0" smtClean="0"/>
              <a:t>Přímá odpověď na ně je možná, protože ukazují na data, se kterými se pracuje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9312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Výzkumné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Všeobecná: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i="1" dirty="0" smtClean="0"/>
              <a:t>„Jaký je vztah mezi podnebím a agroprodukcí státu“?</a:t>
            </a:r>
          </a:p>
          <a:p>
            <a:endParaRPr lang="cs-CZ" dirty="0" smtClean="0"/>
          </a:p>
          <a:p>
            <a:r>
              <a:rPr lang="cs-CZ" b="1" dirty="0" smtClean="0"/>
              <a:t>Specifická: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i="1" dirty="0" smtClean="0"/>
              <a:t>„Jaký je vztah mezi průměrnou denní teplotou a objemem úrody pšenice na jeden hektar?“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6" name="Picture 2" descr="http://www.arkansas-crops.com/wp-content/uploads/2013/10/wheat_sgsnorthamerica_102965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599"/>
            <a:ext cx="3317875" cy="221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018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Výzkumné otázky</a:t>
            </a:r>
            <a:endParaRPr lang="cs-CZ" dirty="0" smtClean="0"/>
          </a:p>
        </p:txBody>
      </p:sp>
      <p:sp>
        <p:nvSpPr>
          <p:cNvPr id="1229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druhy:</a:t>
            </a:r>
          </a:p>
          <a:p>
            <a:pPr lvl="1"/>
            <a:r>
              <a:rPr lang="cs-CZ" dirty="0"/>
              <a:t>Co? (What?)</a:t>
            </a:r>
          </a:p>
          <a:p>
            <a:pPr lvl="1"/>
            <a:r>
              <a:rPr lang="cs-CZ" dirty="0"/>
              <a:t>Jak? (How?)</a:t>
            </a:r>
          </a:p>
          <a:p>
            <a:pPr lvl="1"/>
            <a:r>
              <a:rPr lang="cs-CZ" dirty="0"/>
              <a:t>Proč? (Why?)</a:t>
            </a:r>
          </a:p>
          <a:p>
            <a:endParaRPr lang="cs-CZ" dirty="0"/>
          </a:p>
          <a:p>
            <a:r>
              <a:rPr lang="cs-CZ" dirty="0"/>
              <a:t>Pozor na normativně laděné otázky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/>
              <a:t>pro empirický výzkum je nutný převod jejich znění</a:t>
            </a:r>
          </a:p>
          <a:p>
            <a:pPr marL="3937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5911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Otázky při sběru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nejvíce konkrétní a detailní</a:t>
            </a:r>
          </a:p>
          <a:p>
            <a:endParaRPr lang="cs-CZ" dirty="0" smtClean="0"/>
          </a:p>
          <a:p>
            <a:r>
              <a:rPr lang="cs-CZ" dirty="0" smtClean="0"/>
              <a:t>Otázky „do terénu“</a:t>
            </a:r>
          </a:p>
          <a:p>
            <a:endParaRPr lang="cs-CZ" dirty="0" smtClean="0"/>
          </a:p>
          <a:p>
            <a:r>
              <a:rPr lang="cs-CZ" dirty="0" smtClean="0"/>
              <a:t>Otázky používané pro získání dat za účelem zodpovězení specifických výzkumných otázek</a:t>
            </a:r>
          </a:p>
          <a:p>
            <a:endParaRPr lang="cs-CZ" dirty="0" smtClean="0"/>
          </a:p>
          <a:p>
            <a:r>
              <a:rPr lang="cs-CZ" dirty="0" smtClean="0"/>
              <a:t>Časté směšování se specifickými výzkumnými otázkami</a:t>
            </a:r>
          </a:p>
          <a:p>
            <a:pPr marL="393192" lvl="1" indent="0">
              <a:buNone/>
            </a:pPr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4305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Hierarchie konceptů (Punch)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493049"/>
              </p:ext>
            </p:extLst>
          </p:nvPr>
        </p:nvGraphicFramePr>
        <p:xfrm>
          <a:off x="107504" y="1935162"/>
          <a:ext cx="8928992" cy="444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4464496"/>
              </a:tblGrid>
              <a:tr h="889233"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Výzkumná oblast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Krajně pravicové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 politické strany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9233"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Výzkumné téma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Podpora krajně pravicových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 stran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9233"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Všeobecná výzkumná otázka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Má ekonomická situace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 vliv na podporu krajně </a:t>
                      </a:r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pra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vicových stran?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9233"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Specifická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 výzkumná otázka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Vede nárůst nezaměstnanosti ke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 změně podpory </a:t>
                      </a:r>
                      <a:r>
                        <a:rPr lang="cs-CZ" sz="2000" b="0" baseline="0" noProof="0" dirty="0" err="1" smtClean="0">
                          <a:solidFill>
                            <a:schemeClr val="tx1"/>
                          </a:solidFill>
                        </a:rPr>
                        <a:t>kr.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pra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vicových stran?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9233"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Otázka při sběru dat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Koho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 jste volili v posledních volbách?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548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Hierarchie konceptů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Není potřebné ji vnímat jako „otrocký“ mechanismus, jenž musí být vždy v plné míře naplněn</a:t>
            </a:r>
          </a:p>
          <a:p>
            <a:endParaRPr lang="cs-CZ" dirty="0" smtClean="0"/>
          </a:p>
          <a:p>
            <a:r>
              <a:rPr lang="cs-CZ" dirty="0" smtClean="0"/>
              <a:t>V praxi nejednou dochází k úpravám a rozvoji výzkumu během jejich průběhu</a:t>
            </a:r>
          </a:p>
          <a:p>
            <a:endParaRPr lang="cs-CZ" dirty="0" smtClean="0"/>
          </a:p>
          <a:p>
            <a:r>
              <a:rPr lang="cs-CZ" dirty="0" smtClean="0"/>
              <a:t>Role hierarchie konceptů:</a:t>
            </a:r>
          </a:p>
          <a:p>
            <a:pPr lvl="1"/>
            <a:r>
              <a:rPr lang="cs-CZ" dirty="0" smtClean="0"/>
              <a:t>Uspořádání vlastních představ o výzkumu</a:t>
            </a:r>
          </a:p>
          <a:p>
            <a:pPr lvl="1"/>
            <a:r>
              <a:rPr lang="cs-CZ" dirty="0" smtClean="0"/>
              <a:t>Jednodušší znázornění základních vstupů výzkumu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6643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37626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Hypotézy – povinná součást každého výzkumu?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lvl="1"/>
            <a:endParaRPr lang="sk-SK" dirty="0"/>
          </a:p>
          <a:p>
            <a:pPr marL="393192" lvl="1" indent="0">
              <a:buNone/>
            </a:pPr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3796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/>
              <a:t>Výzkum v sociálních vědách</a:t>
            </a:r>
            <a:endParaRPr lang="cs-CZ" dirty="0" smtClean="0"/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/>
              <a:t>Dlouhodobá debata o vědeckosti sociálních věd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 smtClean="0"/>
              <a:t>Problém </a:t>
            </a:r>
            <a:r>
              <a:rPr lang="cs-CZ" dirty="0"/>
              <a:t>s akceptací jejich vědeckého </a:t>
            </a:r>
            <a:r>
              <a:rPr lang="cs-CZ" dirty="0" smtClean="0"/>
              <a:t>statusu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sk-SK" dirty="0"/>
              <a:t>Renomé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společnosti</a:t>
            </a:r>
            <a:endParaRPr lang="cs-CZ" i="1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 smtClean="0"/>
              <a:t>Častý </a:t>
            </a:r>
            <a:r>
              <a:rPr lang="cs-CZ" dirty="0"/>
              <a:t>kontrast s přírodními </a:t>
            </a:r>
            <a:r>
              <a:rPr lang="cs-CZ" dirty="0" smtClean="0"/>
              <a:t>vědami (</a:t>
            </a:r>
            <a:r>
              <a:rPr lang="sk-SK" dirty="0" smtClean="0"/>
              <a:t>var </a:t>
            </a:r>
            <a:r>
              <a:rPr lang="sk-SK" dirty="0"/>
              <a:t>vody </a:t>
            </a:r>
            <a:r>
              <a:rPr lang="sk-SK" dirty="0" err="1"/>
              <a:t>vs</a:t>
            </a:r>
            <a:r>
              <a:rPr lang="sk-SK" dirty="0"/>
              <a:t>. voličská podpora levice na </a:t>
            </a:r>
            <a:r>
              <a:rPr lang="sk-SK" dirty="0" err="1"/>
              <a:t>Vysočině</a:t>
            </a:r>
            <a:r>
              <a:rPr lang="sk-SK" dirty="0"/>
              <a:t>)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Hypotézy</a:t>
            </a:r>
            <a:endParaRPr lang="cs-CZ" dirty="0" smtClean="0"/>
          </a:p>
        </p:txBody>
      </p:sp>
      <p:sp>
        <p:nvSpPr>
          <p:cNvPr id="1536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/>
              <a:t>Předpoklad o vztazích mezi proměnnými, který je formulovaný </a:t>
            </a:r>
            <a:r>
              <a:rPr lang="sk-SK" b="1" u="sng" dirty="0"/>
              <a:t>na základě teorie</a:t>
            </a:r>
          </a:p>
          <a:p>
            <a:pPr>
              <a:lnSpc>
                <a:spcPct val="80000"/>
              </a:lnSpc>
            </a:pPr>
            <a:endParaRPr lang="sk-SK" dirty="0"/>
          </a:p>
          <a:p>
            <a:pPr>
              <a:lnSpc>
                <a:spcPct val="80000"/>
              </a:lnSpc>
            </a:pPr>
            <a:r>
              <a:rPr lang="sk-SK" i="1" dirty="0"/>
              <a:t>„Jednokolové většinové systémy vedou ke snížení počtu politických stran v parlamentu“ </a:t>
            </a:r>
          </a:p>
          <a:p>
            <a:pPr>
              <a:lnSpc>
                <a:spcPct val="80000"/>
              </a:lnSpc>
            </a:pPr>
            <a:endParaRPr lang="sk-SK" dirty="0"/>
          </a:p>
          <a:p>
            <a:pPr>
              <a:lnSpc>
                <a:spcPct val="80000"/>
              </a:lnSpc>
            </a:pPr>
            <a:r>
              <a:rPr lang="sk-SK" dirty="0"/>
              <a:t>Využití – pouze při </a:t>
            </a:r>
            <a:r>
              <a:rPr lang="sk-SK" b="1" u="sng" dirty="0"/>
              <a:t>testování</a:t>
            </a:r>
            <a:r>
              <a:rPr lang="sk-SK" dirty="0"/>
              <a:t> teorií</a:t>
            </a:r>
          </a:p>
          <a:p>
            <a:pPr>
              <a:lnSpc>
                <a:spcPct val="80000"/>
              </a:lnSpc>
            </a:pPr>
            <a:endParaRPr lang="sk-SK" dirty="0"/>
          </a:p>
          <a:p>
            <a:pPr>
              <a:lnSpc>
                <a:spcPct val="80000"/>
              </a:lnSpc>
            </a:pPr>
            <a:r>
              <a:rPr lang="sk-SK" dirty="0"/>
              <a:t>Je pro každou specifickou otázku možné formulovat predikci?</a:t>
            </a:r>
          </a:p>
          <a:p>
            <a:pPr>
              <a:lnSpc>
                <a:spcPct val="80000"/>
              </a:lnSpc>
            </a:pPr>
            <a:r>
              <a:rPr lang="sk-SK" dirty="0"/>
              <a:t>Pokud ano, vychází tato predikce z teorie?</a:t>
            </a:r>
          </a:p>
          <a:p>
            <a:pPr marL="0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Hypotézy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/>
              <a:t>Usměrňují výzkum a zaměřují pozornost výzkumníka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Nutnost </a:t>
            </a:r>
            <a:r>
              <a:rPr lang="sk-SK" sz="2800" dirty="0"/>
              <a:t>formulace hypotéz s testovatelnými předpoklady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Odvození </a:t>
            </a:r>
            <a:r>
              <a:rPr lang="sk-SK" sz="2800" dirty="0"/>
              <a:t>pracovních hypotéz ze základní myšlenky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Zahrnutí </a:t>
            </a:r>
            <a:r>
              <a:rPr lang="sk-SK" sz="2800" dirty="0"/>
              <a:t>i možných alternativních vysvětlení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Proměnné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/>
              <a:t>Ukazatele, které mohou nabývat různou hodnotu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Znaky</a:t>
            </a:r>
            <a:r>
              <a:rPr lang="sk-SK" sz="2800" dirty="0"/>
              <a:t>:</a:t>
            </a:r>
          </a:p>
          <a:p>
            <a:pPr marL="641033" lvl="1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Označení / popis</a:t>
            </a:r>
          </a:p>
          <a:p>
            <a:pPr marL="641033" lvl="1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Hodnota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Rozlišení </a:t>
            </a:r>
            <a:r>
              <a:rPr lang="sk-SK" sz="2800" dirty="0"/>
              <a:t>ve výzkumu:</a:t>
            </a:r>
          </a:p>
          <a:p>
            <a:pPr marL="641033" lvl="1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Nezávislé proměnné („příčina“) - X</a:t>
            </a:r>
          </a:p>
          <a:p>
            <a:pPr marL="641033" lvl="1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Závislé proměnné („důsledek“) - 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Proměnné</a:t>
            </a:r>
            <a:endParaRPr lang="cs-CZ" dirty="0" smtClean="0"/>
          </a:p>
        </p:txBody>
      </p:sp>
      <p:sp>
        <p:nvSpPr>
          <p:cNvPr id="18435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514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/>
              <a:t>Komplexnost sociálního prostředí</a:t>
            </a:r>
          </a:p>
          <a:p>
            <a:pPr>
              <a:lnSpc>
                <a:spcPct val="80000"/>
              </a:lnSpc>
            </a:pPr>
            <a:endParaRPr lang="sk-SK" dirty="0"/>
          </a:p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 err="1" smtClean="0"/>
              <a:t>Existence</a:t>
            </a:r>
            <a:r>
              <a:rPr lang="sk-SK" dirty="0" smtClean="0"/>
              <a:t> </a:t>
            </a:r>
            <a:r>
              <a:rPr lang="sk-SK" dirty="0"/>
              <a:t>zprostředkujících proměnných (Z)</a:t>
            </a:r>
          </a:p>
          <a:p>
            <a:pPr>
              <a:lnSpc>
                <a:spcPct val="80000"/>
              </a:lnSpc>
            </a:pPr>
            <a:endParaRPr lang="sk-SK" dirty="0"/>
          </a:p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 smtClean="0"/>
              <a:t>Nutná </a:t>
            </a:r>
            <a:r>
              <a:rPr lang="sk-SK" dirty="0"/>
              <a:t>redukce ve </a:t>
            </a:r>
            <a:r>
              <a:rPr lang="sk-SK" dirty="0" smtClean="0"/>
              <a:t>výzkumu</a:t>
            </a:r>
          </a:p>
          <a:p>
            <a:pPr>
              <a:lnSpc>
                <a:spcPct val="80000"/>
              </a:lnSpc>
            </a:pPr>
            <a:endParaRPr lang="sk-SK" dirty="0"/>
          </a:p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 err="1" smtClean="0"/>
              <a:t>Zkreslení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Zkreslení (Disman)</a:t>
            </a:r>
            <a:endParaRPr lang="cs-CZ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190875" cy="2301875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124200" cy="2420938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91000"/>
            <a:ext cx="3048000" cy="2290763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191000"/>
            <a:ext cx="3048000" cy="2357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Proměnné</a:t>
            </a:r>
            <a:endParaRPr lang="cs-CZ" dirty="0" smtClean="0"/>
          </a:p>
        </p:txBody>
      </p:sp>
      <p:sp>
        <p:nvSpPr>
          <p:cNvPr id="2048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Korelace – </a:t>
            </a:r>
            <a:r>
              <a:rPr lang="sk-SK" dirty="0" err="1"/>
              <a:t>vzájemná</a:t>
            </a:r>
            <a:r>
              <a:rPr lang="sk-SK" dirty="0"/>
              <a:t> </a:t>
            </a:r>
            <a:r>
              <a:rPr lang="sk-SK" dirty="0" err="1" smtClean="0"/>
              <a:t>souvislost</a:t>
            </a:r>
            <a:r>
              <a:rPr lang="sk-SK" dirty="0" smtClean="0"/>
              <a:t> </a:t>
            </a:r>
            <a:r>
              <a:rPr lang="sk-SK" dirty="0"/>
              <a:t>mezi proměnnými</a:t>
            </a:r>
          </a:p>
          <a:p>
            <a:endParaRPr lang="sk-SK" dirty="0" smtClean="0"/>
          </a:p>
          <a:p>
            <a:r>
              <a:rPr lang="sk-SK" dirty="0" smtClean="0"/>
              <a:t>Kauzalita </a:t>
            </a:r>
            <a:r>
              <a:rPr lang="sk-SK" dirty="0"/>
              <a:t>– vztah příčiny a následku</a:t>
            </a:r>
          </a:p>
          <a:p>
            <a:endParaRPr lang="sk-SK" dirty="0"/>
          </a:p>
          <a:p>
            <a:r>
              <a:rPr lang="sk-SK" b="1" dirty="0"/>
              <a:t>Korelace ≠ kauzalita!</a:t>
            </a:r>
          </a:p>
          <a:p>
            <a:endParaRPr lang="sk-SK" dirty="0"/>
          </a:p>
          <a:p>
            <a:r>
              <a:rPr lang="sk-SK" dirty="0"/>
              <a:t>Koncentrace pivovarů ve státech USA a výsledky prezidentských </a:t>
            </a:r>
            <a:r>
              <a:rPr lang="sk-SK" dirty="0" smtClean="0"/>
              <a:t>voleb</a:t>
            </a:r>
          </a:p>
          <a:p>
            <a:pPr marL="0" indent="0"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xican lemon imports prevent highway death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8" y="838200"/>
            <a:ext cx="808892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495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acebook caused the Greek debt cris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06970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803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103226\Downloads\char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4" y="3429000"/>
            <a:ext cx="9144000" cy="341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103226\Downloads\chart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942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Konceptualizace a operacionalizace</a:t>
            </a:r>
            <a:endParaRPr lang="cs-CZ" sz="4400" dirty="0" smtClean="0"/>
          </a:p>
        </p:txBody>
      </p:sp>
      <p:sp>
        <p:nvSpPr>
          <p:cNvPr id="21507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Konceptualizace </a:t>
            </a:r>
            <a:r>
              <a:rPr lang="sk-SK" dirty="0"/>
              <a:t>– zachycení prvků do pojmových konceptů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Operacionalizace </a:t>
            </a:r>
            <a:r>
              <a:rPr lang="sk-SK" dirty="0"/>
              <a:t>– převod konceptů do </a:t>
            </a:r>
            <a:r>
              <a:rPr lang="sk-SK" b="1" u="sng" dirty="0"/>
              <a:t>měřitelných</a:t>
            </a:r>
            <a:r>
              <a:rPr lang="sk-SK" dirty="0"/>
              <a:t> pojmů a kategorií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Čím začít výzkum?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95300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Úvahou nad dostupností </a:t>
            </a:r>
            <a:r>
              <a:rPr lang="sk-SK" dirty="0" err="1"/>
              <a:t>zdrojů</a:t>
            </a:r>
            <a:r>
              <a:rPr lang="sk-SK" dirty="0"/>
              <a:t>?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Položením otázky?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 err="1"/>
              <a:t>Zvažováním</a:t>
            </a:r>
            <a:r>
              <a:rPr lang="sk-SK" dirty="0"/>
              <a:t> </a:t>
            </a:r>
            <a:r>
              <a:rPr lang="sk-SK" dirty="0" err="1"/>
              <a:t>nákladů</a:t>
            </a:r>
            <a:r>
              <a:rPr lang="sk-SK" dirty="0"/>
              <a:t>?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 err="1"/>
              <a:t>Identifikací</a:t>
            </a:r>
            <a:r>
              <a:rPr lang="sk-SK" dirty="0"/>
              <a:t> </a:t>
            </a:r>
            <a:r>
              <a:rPr lang="sk-SK" dirty="0" err="1"/>
              <a:t>tématu</a:t>
            </a:r>
            <a:r>
              <a:rPr lang="sk-SK" dirty="0"/>
              <a:t>?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 smtClean="0"/>
              <a:t>Rozvahou </a:t>
            </a:r>
            <a:r>
              <a:rPr lang="sk-SK" dirty="0"/>
              <a:t>o dopadech výstupů?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 err="1"/>
              <a:t>Sestavením</a:t>
            </a:r>
            <a:r>
              <a:rPr lang="sk-SK" dirty="0"/>
              <a:t> hypotézy?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b="1" dirty="0" err="1" smtClean="0"/>
              <a:t>Definice</a:t>
            </a:r>
            <a:r>
              <a:rPr lang="sk-SK" dirty="0" smtClean="0"/>
              <a:t> </a:t>
            </a:r>
            <a:r>
              <a:rPr lang="sk-SK" dirty="0"/>
              <a:t>- </a:t>
            </a:r>
            <a:r>
              <a:rPr lang="sk-SK" i="1" dirty="0"/>
              <a:t>vysocelegovaná ocel se zvýšenou odolností vůči </a:t>
            </a:r>
            <a:r>
              <a:rPr lang="en-US" i="1" dirty="0"/>
              <a:t>chemické i </a:t>
            </a:r>
            <a:r>
              <a:rPr lang="en-US" i="1" dirty="0" err="1"/>
              <a:t>elektrochemické</a:t>
            </a:r>
            <a:r>
              <a:rPr lang="en-US" i="1" dirty="0"/>
              <a:t> </a:t>
            </a:r>
            <a:r>
              <a:rPr lang="sk-SK" i="1" dirty="0" err="1" smtClean="0"/>
              <a:t>korozi</a:t>
            </a:r>
            <a:r>
              <a:rPr lang="sk-SK" i="1" dirty="0" smtClean="0"/>
              <a:t>. </a:t>
            </a:r>
            <a:r>
              <a:rPr lang="en-US" i="1" dirty="0" err="1" smtClean="0"/>
              <a:t>Korozivzdorné</a:t>
            </a:r>
            <a:r>
              <a:rPr lang="en-US" i="1" dirty="0" smtClean="0"/>
              <a:t> </a:t>
            </a:r>
            <a:r>
              <a:rPr lang="en-US" i="1" dirty="0"/>
              <a:t>oceli lze rozdělit </a:t>
            </a:r>
            <a:r>
              <a:rPr lang="en-US" i="1" dirty="0" smtClean="0"/>
              <a:t>do </a:t>
            </a:r>
            <a:r>
              <a:rPr lang="en-US" i="1" dirty="0"/>
              <a:t>tří základních skupin: feritické, martenzitické, austenitické oceli a tzv. přechodové skupiny feriticko-austenitické, martenziticko-austenitické a poloferitické oceli. </a:t>
            </a:r>
            <a:endParaRPr lang="sk-SK" i="1" dirty="0"/>
          </a:p>
        </p:txBody>
      </p:sp>
      <p:pic>
        <p:nvPicPr>
          <p:cNvPr id="5124" name="Picture 4" descr="http://www.delaval.com/ImageVaultFiles/id_1689/cf_5/Feeding-stainless-steel-buc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7351" y="3846605"/>
            <a:ext cx="3733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.directindustry.com/images_di/photo-g/stainless-steel-pressure-sensor-16540-2264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21098"/>
            <a:ext cx="3262681" cy="27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sk-SK" sz="4800" dirty="0" smtClean="0"/>
              <a:t>Nerezová </a:t>
            </a:r>
            <a:r>
              <a:rPr lang="sk-SK" sz="4800" dirty="0"/>
              <a:t>ocel</a:t>
            </a:r>
            <a:endParaRPr lang="cs-CZ" sz="4800" dirty="0" smtClean="0"/>
          </a:p>
        </p:txBody>
      </p:sp>
      <p:pic>
        <p:nvPicPr>
          <p:cNvPr id="5130" name="Picture 10" descr="http://www.givinggallery.com/images/products/27/KitchenAid-Gourmet-Essentials-2-Qt-Whistling-Tea-Kettle-in-Brushed-Stainless-Steel-N617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76258"/>
            <a:ext cx="2492188" cy="24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123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b="1" dirty="0" err="1" smtClean="0"/>
              <a:t>Definice</a:t>
            </a:r>
            <a:r>
              <a:rPr lang="sk-SK" dirty="0" smtClean="0"/>
              <a:t> </a:t>
            </a:r>
            <a:r>
              <a:rPr lang="sk-SK" dirty="0"/>
              <a:t>- </a:t>
            </a:r>
            <a:r>
              <a:rPr lang="sk-SK" i="1" dirty="0"/>
              <a:t>vysocelegovaná ocel se zvýšenou odolností vůči </a:t>
            </a:r>
            <a:r>
              <a:rPr lang="en-US" i="1" dirty="0"/>
              <a:t>chemické i elektrochemické </a:t>
            </a:r>
            <a:r>
              <a:rPr lang="sk-SK" i="1" dirty="0" err="1" smtClean="0"/>
              <a:t>korozi</a:t>
            </a:r>
            <a:r>
              <a:rPr lang="sk-SK" i="1" dirty="0" smtClean="0"/>
              <a:t>…</a:t>
            </a:r>
          </a:p>
          <a:p>
            <a:pPr>
              <a:lnSpc>
                <a:spcPct val="90000"/>
              </a:lnSpc>
            </a:pPr>
            <a:r>
              <a:rPr lang="sk-SK" b="1" dirty="0" smtClean="0"/>
              <a:t>Operační </a:t>
            </a:r>
            <a:r>
              <a:rPr lang="sk-SK" b="1" dirty="0" err="1"/>
              <a:t>definice</a:t>
            </a:r>
            <a:r>
              <a:rPr lang="sk-SK" b="1" dirty="0"/>
              <a:t> </a:t>
            </a:r>
            <a:r>
              <a:rPr lang="sk-SK" dirty="0"/>
              <a:t>– </a:t>
            </a:r>
            <a:r>
              <a:rPr lang="sk-SK" dirty="0" err="1"/>
              <a:t>ocel</a:t>
            </a:r>
            <a:r>
              <a:rPr lang="sk-SK" dirty="0"/>
              <a:t> </a:t>
            </a:r>
            <a:r>
              <a:rPr lang="sk-SK" dirty="0" err="1"/>
              <a:t>obsahující</a:t>
            </a:r>
            <a:r>
              <a:rPr lang="sk-SK" dirty="0"/>
              <a:t> 12-30% </a:t>
            </a:r>
            <a:r>
              <a:rPr lang="sk-SK" dirty="0" err="1"/>
              <a:t>chromu</a:t>
            </a:r>
            <a:r>
              <a:rPr lang="sk-SK" dirty="0"/>
              <a:t> a až 30% niklu</a:t>
            </a:r>
          </a:p>
          <a:p>
            <a:pPr>
              <a:lnSpc>
                <a:spcPct val="90000"/>
              </a:lnSpc>
            </a:pPr>
            <a:endParaRPr lang="sk-SK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4" descr="http://www.delaval.com/ImageVaultFiles/id_1689/cf_5/Feeding-stainless-steel-buc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7351" y="3846605"/>
            <a:ext cx="3733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.directindustry.com/images_di/photo-g/stainless-steel-pressure-sensor-16540-2264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21098"/>
            <a:ext cx="3262681" cy="27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sk-SK" sz="4800" dirty="0" smtClean="0"/>
              <a:t>Nerezová </a:t>
            </a:r>
            <a:r>
              <a:rPr lang="sk-SK" sz="4800" dirty="0"/>
              <a:t>ocel</a:t>
            </a:r>
            <a:endParaRPr lang="cs-CZ" sz="4800" dirty="0" smtClean="0"/>
          </a:p>
        </p:txBody>
      </p:sp>
      <p:pic>
        <p:nvPicPr>
          <p:cNvPr id="5130" name="Picture 10" descr="http://www.givinggallery.com/images/products/27/KitchenAid-Gourmet-Essentials-2-Qt-Whistling-Tea-Kettle-in-Brushed-Stainless-Steel-N617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76258"/>
            <a:ext cx="2492188" cy="24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138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Kvanti a kvali výzkum</a:t>
            </a:r>
            <a:endParaRPr lang="cs-CZ" sz="4800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b="1" dirty="0" smtClean="0"/>
              <a:t>Kvantitativní:</a:t>
            </a:r>
            <a:endParaRPr lang="sk-SK" sz="2800" b="1" dirty="0"/>
          </a:p>
          <a:p>
            <a:pPr marL="641033" lvl="1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Deduktivní logika</a:t>
            </a:r>
          </a:p>
          <a:p>
            <a:pPr marL="641033" lvl="1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Testování hypotéz</a:t>
            </a:r>
          </a:p>
          <a:p>
            <a:pPr marL="641033" lvl="1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Velký počet případů a málo proměnných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b="1" dirty="0" smtClean="0"/>
              <a:t>Kvalitativní:</a:t>
            </a:r>
            <a:endParaRPr lang="sk-SK" sz="2800" b="1" dirty="0"/>
          </a:p>
          <a:p>
            <a:pPr marL="641033" lvl="1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Induktivní logika</a:t>
            </a:r>
          </a:p>
          <a:p>
            <a:pPr marL="641033" lvl="1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Generování hypotéz</a:t>
            </a:r>
          </a:p>
          <a:p>
            <a:pPr marL="641033" lvl="1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Málo případů a velký počet proměnných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/>
              <a:t>Částečně překonané dělení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/>
              <a:t>Není vyloučené souběžné využití obou logik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580216"/>
              </p:ext>
            </p:extLst>
          </p:nvPr>
        </p:nvGraphicFramePr>
        <p:xfrm>
          <a:off x="457200" y="1124744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 smtClean="0">
                          <a:solidFill>
                            <a:schemeClr val="tx1"/>
                          </a:solidFill>
                        </a:rPr>
                        <a:t>Indukce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 smtClean="0">
                          <a:solidFill>
                            <a:schemeClr val="tx1"/>
                          </a:solidFill>
                        </a:rPr>
                        <a:t>Dedukce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Pozorování, sběr dat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Teorie </a:t>
                      </a:r>
                      <a:r>
                        <a:rPr lang="sk-SK" sz="28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hypotézy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Hledání pravidelností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Testování hypotéz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Generalizace, nové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Potvrzení / </a:t>
                      </a:r>
                      <a:r>
                        <a:rPr lang="sk-SK" sz="2800" b="0" baseline="0" dirty="0" smtClean="0">
                          <a:solidFill>
                            <a:schemeClr val="tx1"/>
                          </a:solidFill>
                        </a:rPr>
                        <a:t>zamítnutí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Šipka dolů 5"/>
          <p:cNvSpPr/>
          <p:nvPr/>
        </p:nvSpPr>
        <p:spPr>
          <a:xfrm>
            <a:off x="2411760" y="256490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6516216" y="256490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Šipka dolů 11"/>
          <p:cNvSpPr/>
          <p:nvPr/>
        </p:nvSpPr>
        <p:spPr>
          <a:xfrm>
            <a:off x="2411760" y="400506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6516216" y="400506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96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Výzkumný návrh</a:t>
            </a:r>
            <a:endParaRPr lang="cs-CZ" dirty="0" smtClean="0"/>
          </a:p>
        </p:txBody>
      </p:sp>
      <p:sp>
        <p:nvSpPr>
          <p:cNvPr id="23555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2999"/>
          </a:xfrm>
        </p:spPr>
        <p:txBody>
          <a:bodyPr/>
          <a:lstStyle/>
          <a:p>
            <a:r>
              <a:rPr lang="sk-SK" dirty="0" smtClean="0"/>
              <a:t>Téma </a:t>
            </a:r>
            <a:r>
              <a:rPr lang="sk-SK" dirty="0"/>
              <a:t>a jeho odůvodnění (nepodceňovat!)</a:t>
            </a:r>
          </a:p>
          <a:p>
            <a:r>
              <a:rPr lang="sk-SK" dirty="0"/>
              <a:t>Cíle</a:t>
            </a:r>
          </a:p>
          <a:p>
            <a:r>
              <a:rPr lang="sk-SK" dirty="0"/>
              <a:t>Otázky</a:t>
            </a:r>
          </a:p>
          <a:p>
            <a:r>
              <a:rPr lang="sk-SK" dirty="0"/>
              <a:t>(Hypotézy)</a:t>
            </a:r>
          </a:p>
          <a:p>
            <a:r>
              <a:rPr lang="sk-SK" dirty="0"/>
              <a:t>Souhrn existujícího poznání dané oblasti</a:t>
            </a:r>
          </a:p>
          <a:p>
            <a:r>
              <a:rPr lang="sk-SK" dirty="0" err="1" smtClean="0"/>
              <a:t>Metodologie</a:t>
            </a:r>
            <a:endParaRPr lang="sk-SK" dirty="0"/>
          </a:p>
          <a:p>
            <a:r>
              <a:rPr lang="sk-SK" dirty="0"/>
              <a:t>Sběr dat a jeho </a:t>
            </a:r>
            <a:r>
              <a:rPr lang="sk-SK" dirty="0" smtClean="0"/>
              <a:t>techniky</a:t>
            </a:r>
          </a:p>
          <a:p>
            <a:r>
              <a:rPr lang="cs-CZ" dirty="0" smtClean="0"/>
              <a:t>Analýza dat</a:t>
            </a:r>
          </a:p>
          <a:p>
            <a:endParaRPr lang="cs-CZ" sz="1200" dirty="0" smtClean="0"/>
          </a:p>
          <a:p>
            <a:r>
              <a:rPr lang="cs-CZ" dirty="0" smtClean="0"/>
              <a:t>Návrh </a:t>
            </a:r>
            <a:r>
              <a:rPr lang="cs-CZ" dirty="0"/>
              <a:t>výzkumu zahrnuje i praktické náležitosti (rozpočet, časový harmonogram atd.)</a:t>
            </a:r>
          </a:p>
          <a:p>
            <a:endParaRPr lang="sk-SK" dirty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Úlohy</a:t>
            </a:r>
            <a:endParaRPr lang="cs-CZ" sz="4400" dirty="0" smtClean="0"/>
          </a:p>
        </p:txBody>
      </p:sp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b="1" dirty="0" smtClean="0"/>
              <a:t>Posuďte </a:t>
            </a:r>
            <a:r>
              <a:rPr lang="sk-SK" b="1" dirty="0"/>
              <a:t>uvedené tvrzení a zhodnoťte, zda se jedná o (dobré) hypotézy: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dirty="0"/>
              <a:t>Přítomnost extrémní pravice zvyšuje úroveň nespokojenosti společnosti s politickou situací.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Má </a:t>
            </a:r>
            <a:r>
              <a:rPr lang="sk-SK" dirty="0"/>
              <a:t>většina voličů ekologických stran minimálně středoškolské vzdělání?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Bez </a:t>
            </a:r>
            <a:r>
              <a:rPr lang="sk-SK" dirty="0"/>
              <a:t>práce nejsou koláče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Úlohy</a:t>
            </a:r>
            <a:endParaRPr lang="cs-CZ" sz="4400" dirty="0" smtClean="0"/>
          </a:p>
        </p:txBody>
      </p:sp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b="1" dirty="0" smtClean="0"/>
              <a:t>Posuďte </a:t>
            </a:r>
            <a:r>
              <a:rPr lang="sk-SK" b="1" dirty="0"/>
              <a:t>uvedené tvrzení a zhodnoťte, zda se jedná o (dobré) hypotézy: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dirty="0"/>
              <a:t>Nárůst nezaměstnanosti vede k většímu počtu pouličních protestů.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Každý </a:t>
            </a:r>
            <a:r>
              <a:rPr lang="sk-SK" dirty="0"/>
              <a:t>politolog píše kvalitní publikace.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Sociovědní </a:t>
            </a:r>
            <a:r>
              <a:rPr lang="sk-SK" dirty="0"/>
              <a:t>výzkum by měl mít prioritu ve veřejném financování vědy a výzkumu.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0312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Úlohy</a:t>
            </a:r>
            <a:endParaRPr lang="cs-CZ" sz="4400" dirty="0" smtClean="0"/>
          </a:p>
        </p:txBody>
      </p:sp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b="1" dirty="0"/>
              <a:t>Proveďte operacionalizaci: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Pravicový </a:t>
            </a:r>
            <a:r>
              <a:rPr lang="sk-SK" dirty="0"/>
              <a:t>extremista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Politická </a:t>
            </a:r>
            <a:r>
              <a:rPr lang="sk-SK" dirty="0"/>
              <a:t>participace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Volební </a:t>
            </a:r>
            <a:r>
              <a:rPr lang="sk-SK" dirty="0"/>
              <a:t>úspěch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6864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Úlohy</a:t>
            </a:r>
            <a:endParaRPr lang="cs-CZ" sz="4400" dirty="0" smtClean="0"/>
          </a:p>
        </p:txBody>
      </p:sp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b="1" dirty="0"/>
              <a:t>Transformujte do testovatelné podoby:</a:t>
            </a:r>
          </a:p>
          <a:p>
            <a:pPr marL="0" indent="0">
              <a:lnSpc>
                <a:spcPct val="90000"/>
              </a:lnSpc>
              <a:buNone/>
            </a:pPr>
            <a:endParaRPr lang="sk-SK" dirty="0"/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/>
              <a:t>Vyšší intenzita evropské integrace posilnila roli euroskeptických stran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42390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Struktura </a:t>
            </a:r>
            <a:r>
              <a:rPr lang="sk-SK" dirty="0"/>
              <a:t>výzkumu (Punch)</a:t>
            </a:r>
            <a:endParaRPr lang="cs-CZ" dirty="0" smtClean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7613893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Návrh 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Musí dát jasné odpovědi na tři otázky: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Co?</a:t>
            </a:r>
          </a:p>
          <a:p>
            <a:pPr lvl="1"/>
            <a:r>
              <a:rPr lang="cs-CZ" dirty="0" smtClean="0"/>
              <a:t>Jak?</a:t>
            </a:r>
          </a:p>
          <a:p>
            <a:pPr lvl="1"/>
            <a:r>
              <a:rPr lang="cs-CZ" dirty="0" smtClean="0"/>
              <a:t>Proč?</a:t>
            </a:r>
          </a:p>
          <a:p>
            <a:endParaRPr lang="cs-CZ" dirty="0" smtClean="0"/>
          </a:p>
          <a:p>
            <a:r>
              <a:rPr lang="cs-CZ" dirty="0" smtClean="0"/>
              <a:t>Otázka „co?“ se týká zaměření výzkumu a jeho předmětu</a:t>
            </a:r>
          </a:p>
          <a:p>
            <a:endParaRPr lang="cs-CZ" dirty="0" smtClean="0"/>
          </a:p>
          <a:p>
            <a:r>
              <a:rPr lang="cs-CZ" dirty="0" smtClean="0"/>
              <a:t>Přímo odkazuje na výzkumné otázky</a:t>
            </a:r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641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Hierarchie konceptů (Punch)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1. Výzkumná oblast</a:t>
            </a:r>
          </a:p>
          <a:p>
            <a:pPr marL="0" indent="0">
              <a:buNone/>
            </a:pPr>
            <a:r>
              <a:rPr lang="cs-CZ" dirty="0" smtClean="0"/>
              <a:t>2. Výzkumné téma</a:t>
            </a:r>
          </a:p>
          <a:p>
            <a:pPr marL="0" indent="0">
              <a:buNone/>
            </a:pPr>
            <a:r>
              <a:rPr lang="cs-CZ" dirty="0" smtClean="0"/>
              <a:t>3. Všeobecné výzkumné otázky</a:t>
            </a:r>
          </a:p>
          <a:p>
            <a:pPr marL="0" indent="0">
              <a:buNone/>
            </a:pPr>
            <a:r>
              <a:rPr lang="cs-CZ" dirty="0" smtClean="0"/>
              <a:t>4. Specifické výzkumné otázky</a:t>
            </a:r>
          </a:p>
          <a:p>
            <a:pPr marL="0" indent="0">
              <a:buNone/>
            </a:pPr>
            <a:r>
              <a:rPr lang="cs-CZ" dirty="0" smtClean="0"/>
              <a:t>5. Otázky při sběru dat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Postup od nejvšeobecnějšího k nejkonkrétnějšímu</a:t>
            </a:r>
          </a:p>
          <a:p>
            <a:r>
              <a:rPr lang="cs-CZ" dirty="0" smtClean="0"/>
              <a:t>Pevná interní logika – nižší položka vyplývá z vyšší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482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Výzkumná oblast a téma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/>
          <a:lstStyle/>
          <a:p>
            <a:r>
              <a:rPr lang="cs-CZ" b="1" dirty="0" smtClean="0"/>
              <a:t>Výzkumná oblast:</a:t>
            </a:r>
          </a:p>
          <a:p>
            <a:pPr lvl="1"/>
            <a:r>
              <a:rPr lang="cs-CZ" dirty="0" smtClean="0"/>
              <a:t>Nejširší záběr</a:t>
            </a:r>
          </a:p>
          <a:p>
            <a:pPr lvl="1"/>
            <a:r>
              <a:rPr lang="cs-CZ" dirty="0" smtClean="0"/>
              <a:t>Zahrnuje více výzkumných témat</a:t>
            </a:r>
          </a:p>
          <a:p>
            <a:pPr lvl="1"/>
            <a:r>
              <a:rPr lang="cs-CZ" dirty="0" smtClean="0"/>
              <a:t>Vyjádřená jedním anebo více slovy</a:t>
            </a:r>
          </a:p>
          <a:p>
            <a:endParaRPr lang="cs-CZ" dirty="0" smtClean="0"/>
          </a:p>
          <a:p>
            <a:r>
              <a:rPr lang="cs-CZ" b="1" dirty="0" smtClean="0"/>
              <a:t>Výzkumné téma:</a:t>
            </a:r>
          </a:p>
          <a:p>
            <a:pPr lvl="1"/>
            <a:r>
              <a:rPr lang="cs-CZ" dirty="0" smtClean="0"/>
              <a:t>Pokrývá pouze část výzkumné oblasti</a:t>
            </a:r>
          </a:p>
          <a:p>
            <a:pPr lvl="1"/>
            <a:r>
              <a:rPr lang="cs-CZ" dirty="0" smtClean="0"/>
              <a:t>Víc konkretizuje zaměření výzkumníka</a:t>
            </a:r>
          </a:p>
          <a:p>
            <a:pPr lvl="1"/>
            <a:r>
              <a:rPr lang="cs-CZ" dirty="0" smtClean="0"/>
              <a:t>Propojuje výzkum s literaturou, limituje její objem</a:t>
            </a:r>
          </a:p>
          <a:p>
            <a:pPr lvl="1"/>
            <a:r>
              <a:rPr lang="cs-CZ" dirty="0" smtClean="0"/>
              <a:t>Vyjádřená též krátce, ale obsáhleji než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oblast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4808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Výběr tématu</a:t>
            </a:r>
            <a:endParaRPr lang="cs-CZ" dirty="0" smtClean="0"/>
          </a:p>
        </p:txBody>
      </p:sp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9990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Osobní preference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dirty="0" smtClean="0"/>
              <a:t>Oblíbený kurz</a:t>
            </a:r>
            <a:endParaRPr lang="sk-SK" dirty="0"/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dirty="0"/>
              <a:t>Spolupráce na katedře, pracovišti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dirty="0"/>
              <a:t>Inspirace v literatuře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dirty="0"/>
              <a:t>Praktické náležitosti (čas, energie, zdroje)</a:t>
            </a:r>
          </a:p>
          <a:p>
            <a:pPr marL="0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Výběr tématu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371601"/>
            <a:ext cx="8686800" cy="54102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b="1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/>
              <a:t>Mezera ve výzkumu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Pochybnosti </a:t>
            </a:r>
            <a:r>
              <a:rPr lang="sk-SK" sz="2800" dirty="0"/>
              <a:t>o existujících závěrech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Příspěvek </a:t>
            </a:r>
            <a:r>
              <a:rPr lang="sk-SK" sz="2800" dirty="0"/>
              <a:t>do debaty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Sekundární </a:t>
            </a:r>
            <a:r>
              <a:rPr lang="sk-SK" sz="2800" dirty="0"/>
              <a:t>zpracování ukončených výzkumů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Přenos </a:t>
            </a:r>
            <a:r>
              <a:rPr lang="sk-SK" sz="2800" dirty="0"/>
              <a:t>informací z jiných oblastí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b="1" dirty="0"/>
              <a:t>Neexistuje „návod“</a:t>
            </a:r>
            <a:r>
              <a:rPr lang="sk-SK" sz="2800" dirty="0"/>
              <a:t> jak přijít na vhodné téma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704</TotalTime>
  <Words>973</Words>
  <Application>Microsoft Office PowerPoint</Application>
  <PresentationFormat>Prezentácia na obrazovke (4:3)</PresentationFormat>
  <Paragraphs>300</Paragraphs>
  <Slides>38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14</vt:i4>
      </vt:variant>
      <vt:variant>
        <vt:lpstr>Nadpisy snímok</vt:lpstr>
      </vt:variant>
      <vt:variant>
        <vt:i4>38</vt:i4>
      </vt:variant>
    </vt:vector>
  </HeadingPairs>
  <TitlesOfParts>
    <vt:vector size="52" baseType="lpstr">
      <vt:lpstr>Tok</vt:lpstr>
      <vt:lpstr>6_Tok</vt:lpstr>
      <vt:lpstr>2_Tok</vt:lpstr>
      <vt:lpstr>3_Tok</vt:lpstr>
      <vt:lpstr>4_Tok</vt:lpstr>
      <vt:lpstr>5_Tok</vt:lpstr>
      <vt:lpstr>7_Tok</vt:lpstr>
      <vt:lpstr>21_Tok</vt:lpstr>
      <vt:lpstr>8_Tok</vt:lpstr>
      <vt:lpstr>13_Tok</vt:lpstr>
      <vt:lpstr>10_Tok</vt:lpstr>
      <vt:lpstr>14_Tok</vt:lpstr>
      <vt:lpstr>15_Tok</vt:lpstr>
      <vt:lpstr>9_Tok</vt:lpstr>
      <vt:lpstr>Výzkum v politických vědách Otázky, hypotézy, proměnné</vt:lpstr>
      <vt:lpstr>Výzkum v sociálních vědách</vt:lpstr>
      <vt:lpstr>Čím začít výzkum?</vt:lpstr>
      <vt:lpstr>Struktura výzkumu (Punch)</vt:lpstr>
      <vt:lpstr>Návrh výzkumu</vt:lpstr>
      <vt:lpstr>Hierarchie konceptů (Punch)</vt:lpstr>
      <vt:lpstr>Výzkumná oblast a téma</vt:lpstr>
      <vt:lpstr>Výběr tématu</vt:lpstr>
      <vt:lpstr>Výběr tématu</vt:lpstr>
      <vt:lpstr>Výzkumná oblast a téma</vt:lpstr>
      <vt:lpstr>Výzkumná oblast a téma</vt:lpstr>
      <vt:lpstr>Všeobecné výzkumné otázky</vt:lpstr>
      <vt:lpstr>Specifické výzkumné otázky</vt:lpstr>
      <vt:lpstr>Výzkumné otázky</vt:lpstr>
      <vt:lpstr>Výzkumné otázky</vt:lpstr>
      <vt:lpstr>Otázky při sběru dat</vt:lpstr>
      <vt:lpstr>Hierarchie konceptů (Punch)</vt:lpstr>
      <vt:lpstr>Hierarchie konceptů</vt:lpstr>
      <vt:lpstr>Hypotézy – povinná součást každého výzkumu?</vt:lpstr>
      <vt:lpstr>Hypotézy</vt:lpstr>
      <vt:lpstr>Hypotézy</vt:lpstr>
      <vt:lpstr>Proměnné</vt:lpstr>
      <vt:lpstr>Proměnné</vt:lpstr>
      <vt:lpstr>Zkreslení (Disman)</vt:lpstr>
      <vt:lpstr>Proměnné</vt:lpstr>
      <vt:lpstr>Snímka 26</vt:lpstr>
      <vt:lpstr>Snímka 27</vt:lpstr>
      <vt:lpstr>Snímka 28</vt:lpstr>
      <vt:lpstr>Konceptualizace a operacionalizace</vt:lpstr>
      <vt:lpstr>Nerezová ocel</vt:lpstr>
      <vt:lpstr>Nerezová ocel</vt:lpstr>
      <vt:lpstr>Kvanti a kvali výzkum</vt:lpstr>
      <vt:lpstr>Snímka 33</vt:lpstr>
      <vt:lpstr>Výzkumný návrh</vt:lpstr>
      <vt:lpstr>Úlohy</vt:lpstr>
      <vt:lpstr>Úlohy</vt:lpstr>
      <vt:lpstr>Úlohy</vt:lpstr>
      <vt:lpstr>Úlohy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institucionalismus</dc:title>
  <dc:creator>Peťo</dc:creator>
  <cp:lastModifiedBy>oem</cp:lastModifiedBy>
  <cp:revision>102</cp:revision>
  <cp:lastPrinted>2014-09-29T07:36:55Z</cp:lastPrinted>
  <dcterms:created xsi:type="dcterms:W3CDTF">2012-11-13T13:34:57Z</dcterms:created>
  <dcterms:modified xsi:type="dcterms:W3CDTF">2015-10-14T21:10:36Z</dcterms:modified>
</cp:coreProperties>
</file>