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Override39.xml" ContentType="application/vnd.openxmlformats-officedocument.themeOverr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Override17.xml" ContentType="application/vnd.openxmlformats-officedocument.themeOverride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theme/themeOverride42.xml" ContentType="application/vnd.openxmlformats-officedocument.themeOverride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Override20.xml" ContentType="application/vnd.openxmlformats-officedocument.themeOverride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30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244.xml" ContentType="application/vnd.openxmlformats-officedocument.presentationml.slideLayout+xml"/>
  <Override PartName="/ppt/theme/themeOverride36.xml" ContentType="application/vnd.openxmlformats-officedocument.themeOverride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Override14.xml" ContentType="application/vnd.openxmlformats-officedocument.themeOverrid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Override22.xml" ContentType="application/vnd.openxmlformats-officedocument.themeOverride+xml"/>
  <Override PartName="/ppt/slideLayouts/slideLayout230.xml" ContentType="application/vnd.openxmlformats-officedocument.presentationml.slideLayout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Override38.xml" ContentType="application/vnd.openxmlformats-officedocument.themeOverride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theme/themeOverride27.xml" ContentType="application/vnd.openxmlformats-officedocument.themeOverride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Override16.xml" ContentType="application/vnd.openxmlformats-officedocument.themeOverrid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theme/themeOverride41.xml" ContentType="application/vnd.openxmlformats-officedocument.themeOverr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theme/themeOverride24.xml" ContentType="application/vnd.openxmlformats-officedocument.themeOverride+xml"/>
  <Override PartName="/ppt/slideLayouts/slideLayout232.xml" ContentType="application/vnd.openxmlformats-officedocument.presentationml.slideLayout+xml"/>
  <Override PartName="/ppt/theme/themeOverride35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Override29.xml" ContentType="application/vnd.openxmlformats-officedocument.themeOverride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Override18.xml" ContentType="application/vnd.openxmlformats-officedocument.themeOverride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theme/themeOverride43.xml" ContentType="application/vnd.openxmlformats-officedocument.themeOverr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Override37.xml" ContentType="application/vnd.openxmlformats-officedocument.themeOverride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Override9.xml" ContentType="application/vnd.openxmlformats-officedocument.themeOverride+xml"/>
  <Override PartName="/ppt/slideLayouts/slideLayout168.xml" ContentType="application/vnd.openxmlformats-officedocument.presentationml.slideLayout+xml"/>
  <Override PartName="/ppt/theme/themeOverride23.xml" ContentType="application/vnd.openxmlformats-officedocument.themeOverride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Override12.xml" ContentType="application/vnd.openxmlformats-officedocument.themeOverride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theme/themeOverride28.xml" ContentType="application/vnd.openxmlformats-officedocument.themeOverr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Override31.xml" ContentType="application/vnd.openxmlformats-officedocument.themeOverride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Override25.xml" ContentType="application/vnd.openxmlformats-officedocument.themeOverr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34" r:id="rId3"/>
    <p:sldMasterId id="2147483758" r:id="rId4"/>
    <p:sldMasterId id="2147483770" r:id="rId5"/>
    <p:sldMasterId id="2147483794" r:id="rId6"/>
    <p:sldMasterId id="2147483830" r:id="rId7"/>
    <p:sldMasterId id="2147483854" r:id="rId8"/>
    <p:sldMasterId id="2147483866" r:id="rId9"/>
    <p:sldMasterId id="2147483878" r:id="rId10"/>
    <p:sldMasterId id="2147483890" r:id="rId11"/>
    <p:sldMasterId id="2147483902" r:id="rId12"/>
    <p:sldMasterId id="2147483914" r:id="rId13"/>
    <p:sldMasterId id="2147483926" r:id="rId14"/>
    <p:sldMasterId id="2147483938" r:id="rId15"/>
    <p:sldMasterId id="2147483950" r:id="rId16"/>
    <p:sldMasterId id="2147483962" r:id="rId17"/>
    <p:sldMasterId id="2147483974" r:id="rId18"/>
    <p:sldMasterId id="2147483986" r:id="rId19"/>
    <p:sldMasterId id="2147484010" r:id="rId20"/>
    <p:sldMasterId id="2147484022" r:id="rId21"/>
    <p:sldMasterId id="2147484034" r:id="rId22"/>
    <p:sldMasterId id="2147484046" r:id="rId23"/>
    <p:sldMasterId id="2147484058" r:id="rId24"/>
    <p:sldMasterId id="2147484070" r:id="rId25"/>
    <p:sldMasterId id="2147484082" r:id="rId26"/>
    <p:sldMasterId id="2147484094" r:id="rId27"/>
    <p:sldMasterId id="2147484166" r:id="rId28"/>
  </p:sldMasterIdLst>
  <p:sldIdLst>
    <p:sldId id="256" r:id="rId29"/>
    <p:sldId id="257" r:id="rId30"/>
    <p:sldId id="350" r:id="rId31"/>
    <p:sldId id="258" r:id="rId32"/>
    <p:sldId id="351" r:id="rId33"/>
    <p:sldId id="259" r:id="rId34"/>
    <p:sldId id="352" r:id="rId35"/>
    <p:sldId id="308" r:id="rId36"/>
    <p:sldId id="398" r:id="rId37"/>
    <p:sldId id="310" r:id="rId38"/>
    <p:sldId id="261" r:id="rId39"/>
    <p:sldId id="262" r:id="rId40"/>
    <p:sldId id="353" r:id="rId41"/>
    <p:sldId id="354" r:id="rId42"/>
    <p:sldId id="355" r:id="rId43"/>
    <p:sldId id="312" r:id="rId44"/>
    <p:sldId id="356" r:id="rId45"/>
    <p:sldId id="313" r:id="rId46"/>
    <p:sldId id="263" r:id="rId47"/>
    <p:sldId id="357" r:id="rId48"/>
    <p:sldId id="358" r:id="rId49"/>
    <p:sldId id="315" r:id="rId50"/>
    <p:sldId id="359" r:id="rId51"/>
    <p:sldId id="410" r:id="rId52"/>
    <p:sldId id="360" r:id="rId53"/>
    <p:sldId id="361" r:id="rId54"/>
    <p:sldId id="362" r:id="rId55"/>
    <p:sldId id="364" r:id="rId56"/>
    <p:sldId id="365" r:id="rId57"/>
    <p:sldId id="366" r:id="rId58"/>
    <p:sldId id="318" r:id="rId59"/>
    <p:sldId id="266" r:id="rId60"/>
    <p:sldId id="368" r:id="rId61"/>
    <p:sldId id="268" r:id="rId62"/>
    <p:sldId id="269" r:id="rId63"/>
    <p:sldId id="369" r:id="rId64"/>
    <p:sldId id="370" r:id="rId65"/>
    <p:sldId id="371" r:id="rId66"/>
    <p:sldId id="372" r:id="rId67"/>
    <p:sldId id="271" r:id="rId68"/>
    <p:sldId id="374" r:id="rId69"/>
    <p:sldId id="375" r:id="rId70"/>
    <p:sldId id="376" r:id="rId71"/>
    <p:sldId id="377" r:id="rId72"/>
    <p:sldId id="378" r:id="rId73"/>
    <p:sldId id="272" r:id="rId74"/>
    <p:sldId id="379" r:id="rId75"/>
    <p:sldId id="380" r:id="rId76"/>
    <p:sldId id="336" r:id="rId77"/>
    <p:sldId id="382" r:id="rId78"/>
    <p:sldId id="337" r:id="rId79"/>
    <p:sldId id="321" r:id="rId80"/>
    <p:sldId id="383" r:id="rId81"/>
    <p:sldId id="385" r:id="rId82"/>
    <p:sldId id="273" r:id="rId83"/>
    <p:sldId id="386" r:id="rId84"/>
    <p:sldId id="387" r:id="rId85"/>
    <p:sldId id="397" r:id="rId8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6" Type="http://schemas.openxmlformats.org/officeDocument/2006/relationships/slide" Target="slides/slide48.xml"/><Relationship Id="rId84" Type="http://schemas.openxmlformats.org/officeDocument/2006/relationships/slide" Target="slides/slide56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slide" Target="slides/slide54.xml"/><Relationship Id="rId90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slide" Target="slides/slide5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slide" Target="slides/slide55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Relationship Id="rId86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2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2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2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2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2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2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2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2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3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3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3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3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3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3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3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3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3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3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4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4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4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4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4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594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9377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513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0781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4938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6061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3201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4046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8005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53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9342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50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1933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153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7966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5116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718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1950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4887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85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08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6851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6212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255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5236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979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8666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9976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299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3905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58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7765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3089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736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0411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209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168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160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3485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0675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6685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160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911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2213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0428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2786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7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669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52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924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78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2398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41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9932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6683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924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8064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7436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1476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385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8695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561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4924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20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9241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1181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0715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2314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3730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7526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2260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493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9468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473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6436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2326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1089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5606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0113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9584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8798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52082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806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7731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105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16390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75737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63589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1708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91350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78897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76596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87843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7839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14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711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5115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44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6318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84705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22129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12040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2729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2661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1030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7329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14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76051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23829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575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15956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92906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12510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7441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64661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268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9191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133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4833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387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54888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81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97953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61877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21193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77379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25009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47918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53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14800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22935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843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19976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285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77917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13893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36862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06506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80433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282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68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87671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98749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613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2590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10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57448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0565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9069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9845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271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63815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59373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54347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58717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808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28962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25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24990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47078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28992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338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410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38211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19642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29128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38804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285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2224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17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04999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66696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520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13909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1195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00137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31714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98711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16332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035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66476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77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3191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966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55490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40448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14365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17301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27127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81741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50151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004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32465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362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406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68470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8000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28615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26043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06457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32383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84295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41801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87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7507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971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47172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74350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74491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2289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21145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7008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34688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72451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70256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573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94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61920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06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3265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99503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30854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88904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81269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90826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92780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173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875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131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66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641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347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042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542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348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17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99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792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209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337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140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006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442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051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526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97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530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354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0112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5875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519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216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398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945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661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2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822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8728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6036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6425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4606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1194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2854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629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1602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329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6942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916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0146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7647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689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7813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2355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0157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295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89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969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9175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3733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9280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0622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5600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7135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268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9632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295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8922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969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9175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3733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9280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0622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5600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7135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26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96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/>
              <a:pPr>
                <a:defRPr/>
              </a:pPr>
              <a:t>1. 11. 2015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1626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8347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540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658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4658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1030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2567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694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691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6554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2459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2934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2218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923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7072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4904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6650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072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9357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62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392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1724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955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494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1.11.2015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98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377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1. 11. 2015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377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8458200" cy="1524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0" dirty="0">
                <a:solidFill>
                  <a:schemeClr val="bg1"/>
                </a:solidFill>
                <a:effectLst/>
              </a:rPr>
              <a:t>Výzkum v politických vědách</a:t>
            </a:r>
            <a:r>
              <a:rPr lang="cs-CZ" sz="7200" b="0" dirty="0">
                <a:solidFill>
                  <a:schemeClr val="bg1"/>
                </a:solidFill>
                <a:effectLst/>
              </a:rPr>
              <a:t/>
            </a:r>
            <a:br>
              <a:rPr lang="cs-CZ" sz="7200" b="0" dirty="0">
                <a:solidFill>
                  <a:schemeClr val="bg1"/>
                </a:solidFill>
                <a:effectLst/>
              </a:rPr>
            </a:br>
            <a:r>
              <a:rPr lang="cs-CZ" sz="6000" b="0" dirty="0">
                <a:solidFill>
                  <a:schemeClr val="bg1"/>
                </a:solidFill>
                <a:effectLst/>
              </a:rPr>
              <a:t>Dotazník</a:t>
            </a:r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8458200" cy="914400"/>
          </a:xfrm>
        </p:spPr>
        <p:txBody>
          <a:bodyPr/>
          <a:lstStyle/>
          <a:p>
            <a:pPr marR="0"/>
            <a:r>
              <a:rPr lang="cs-CZ" sz="2800" dirty="0" smtClean="0">
                <a:solidFill>
                  <a:schemeClr val="bg1"/>
                </a:solidFill>
              </a:rPr>
              <a:t>Peter Spáč</a:t>
            </a:r>
          </a:p>
          <a:p>
            <a:pPr marR="0"/>
            <a:r>
              <a:rPr lang="cs-CZ" sz="2800" dirty="0" smtClean="0">
                <a:solidFill>
                  <a:schemeClr val="bg1"/>
                </a:solidFill>
              </a:rPr>
              <a:t>27.10.2015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Otázky - dělení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Uzavřené:</a:t>
            </a:r>
          </a:p>
          <a:p>
            <a:pPr lvl="1"/>
            <a:r>
              <a:rPr lang="sk-SK" dirty="0"/>
              <a:t>Nabídka odpovědí, ze kterých si respondent musí vybrat</a:t>
            </a:r>
          </a:p>
          <a:p>
            <a:pPr lvl="1"/>
            <a:r>
              <a:rPr lang="sk-SK" dirty="0"/>
              <a:t>Dichotomické (ano/ne) a polytomické</a:t>
            </a:r>
          </a:p>
          <a:p>
            <a:pPr lvl="1">
              <a:buNone/>
            </a:pPr>
            <a:endParaRPr lang="sk-SK" dirty="0"/>
          </a:p>
          <a:p>
            <a:r>
              <a:rPr lang="sk-SK" b="1" dirty="0"/>
              <a:t>Otevřené:</a:t>
            </a:r>
          </a:p>
          <a:p>
            <a:pPr lvl="1"/>
            <a:r>
              <a:rPr lang="sk-SK" dirty="0"/>
              <a:t>Respondent odpovídá plně podle vlastní úvahy</a:t>
            </a:r>
          </a:p>
          <a:p>
            <a:pPr lvl="1"/>
            <a:r>
              <a:rPr lang="sk-SK" dirty="0"/>
              <a:t>Náročnější zpracování odpovědí</a:t>
            </a:r>
          </a:p>
          <a:p>
            <a:pPr lvl="1"/>
            <a:endParaRPr lang="sk-SK" dirty="0"/>
          </a:p>
          <a:p>
            <a:r>
              <a:rPr lang="sk-SK" b="1" dirty="0"/>
              <a:t>Polootevřené:</a:t>
            </a:r>
          </a:p>
          <a:p>
            <a:pPr lvl="1"/>
            <a:r>
              <a:rPr lang="sk-SK" dirty="0"/>
              <a:t>Jako uzavřené, avšak respondentovi je dána možnost úniku - zvolit si „jiný“ a doplnit vlastní odpověď</a:t>
            </a:r>
          </a:p>
        </p:txBody>
      </p:sp>
    </p:spTree>
    <p:extLst>
      <p:ext uri="{BB962C8B-B14F-4D97-AF65-F5344CB8AC3E}">
        <p14:creationId xmlns:p14="http://schemas.microsoft.com/office/powerpoint/2010/main" xmlns="" val="34808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304800" y="381001"/>
            <a:ext cx="86868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k-SK" dirty="0" smtClean="0"/>
          </a:p>
          <a:p>
            <a:r>
              <a:rPr lang="sk-SK" dirty="0"/>
              <a:t>1. Uveďte hlavní přednosti vámi preferovaného kandidáta:</a:t>
            </a:r>
          </a:p>
          <a:p>
            <a:pPr>
              <a:buNone/>
            </a:pPr>
            <a:r>
              <a:rPr lang="sk-SK" sz="2400" dirty="0"/>
              <a:t>	</a:t>
            </a:r>
          </a:p>
          <a:p>
            <a:pPr>
              <a:buNone/>
            </a:pPr>
            <a:r>
              <a:rPr lang="sk-SK" sz="2400" dirty="0"/>
              <a:t>	</a:t>
            </a:r>
            <a:r>
              <a:rPr lang="sk-SK" sz="2400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sk-SK" sz="2400" dirty="0"/>
          </a:p>
          <a:p>
            <a:pPr>
              <a:buNone/>
            </a:pPr>
            <a:endParaRPr lang="sk-SK" sz="2400" dirty="0"/>
          </a:p>
          <a:p>
            <a:pPr>
              <a:buNone/>
            </a:pPr>
            <a:endParaRPr lang="sk-SK" sz="2400" dirty="0" smtClean="0"/>
          </a:p>
          <a:p>
            <a:r>
              <a:rPr lang="sk-SK" dirty="0" smtClean="0"/>
              <a:t>2</a:t>
            </a:r>
            <a:r>
              <a:rPr lang="sk-SK" dirty="0"/>
              <a:t>. Volební program naší strany jste četli:</a:t>
            </a:r>
          </a:p>
          <a:p>
            <a:pPr>
              <a:buNone/>
            </a:pPr>
            <a:r>
              <a:rPr lang="sk-SK" dirty="0"/>
              <a:t>	</a:t>
            </a:r>
            <a:endParaRPr lang="sk-SK" dirty="0" smtClean="0"/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A</a:t>
            </a:r>
            <a:r>
              <a:rPr lang="sk-SK" dirty="0"/>
              <a:t>. v novinách			B. na Internetu</a:t>
            </a:r>
          </a:p>
          <a:p>
            <a:pPr>
              <a:buNone/>
            </a:pPr>
            <a:r>
              <a:rPr lang="sk-SK" dirty="0"/>
              <a:t>	C. nečetl jsem			D. jiná možnost (doplňte)</a:t>
            </a:r>
          </a:p>
          <a:p>
            <a:pPr>
              <a:buNone/>
            </a:pPr>
            <a:r>
              <a:rPr lang="sk-SK" dirty="0"/>
              <a:t>                                                      </a:t>
            </a:r>
            <a:r>
              <a:rPr lang="sk-SK" dirty="0" smtClean="0"/>
              <a:t>	.......................................</a:t>
            </a:r>
            <a:endParaRPr lang="sk-SK" dirty="0"/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Odpovědi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371601"/>
            <a:ext cx="8686800" cy="54102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b="1" dirty="0" smtClean="0"/>
          </a:p>
          <a:p>
            <a:r>
              <a:rPr lang="sk-SK" sz="2800" dirty="0"/>
              <a:t>Vyplňovat dotazník může výzkumník i respondent (podle formy)</a:t>
            </a:r>
          </a:p>
          <a:p>
            <a:endParaRPr lang="sk-SK" sz="2800" dirty="0" smtClean="0"/>
          </a:p>
          <a:p>
            <a:r>
              <a:rPr lang="sk-SK" sz="2800" dirty="0" smtClean="0"/>
              <a:t>Odpovědi </a:t>
            </a:r>
            <a:r>
              <a:rPr lang="sk-SK" sz="2800" dirty="0"/>
              <a:t>zaznamenávané písemně anebo graficky</a:t>
            </a:r>
          </a:p>
          <a:p>
            <a:endParaRPr lang="sk-SK" sz="2800" dirty="0" smtClean="0"/>
          </a:p>
          <a:p>
            <a:r>
              <a:rPr lang="sk-SK" sz="2800" dirty="0" smtClean="0"/>
              <a:t>Větší </a:t>
            </a:r>
            <a:r>
              <a:rPr lang="sk-SK" sz="2800" dirty="0"/>
              <a:t>rozmanitost způsobů odpovídání přispívá k podpoře respondentovy ochoty a pozornosti</a:t>
            </a:r>
          </a:p>
          <a:p>
            <a:endParaRPr lang="sk-SK" sz="2800" dirty="0" smtClean="0"/>
          </a:p>
          <a:p>
            <a:r>
              <a:rPr lang="sk-SK" sz="2800" dirty="0" smtClean="0"/>
              <a:t>Podobně </a:t>
            </a:r>
            <a:r>
              <a:rPr lang="sk-SK" sz="2800" dirty="0"/>
              <a:t>jako při otázkách – mnoho potenciálních pochybení při jejich konstruování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304800" y="381001"/>
            <a:ext cx="8686800" cy="6172200"/>
          </a:xfrm>
        </p:spPr>
        <p:txBody>
          <a:bodyPr/>
          <a:lstStyle/>
          <a:p>
            <a:r>
              <a:rPr lang="sk-SK" sz="2400" b="1" dirty="0" smtClean="0"/>
              <a:t>Lickertova </a:t>
            </a:r>
            <a:r>
              <a:rPr lang="sk-SK" sz="2400" b="1" dirty="0"/>
              <a:t>škála:</a:t>
            </a:r>
          </a:p>
          <a:p>
            <a:r>
              <a:rPr lang="sk-SK" sz="2400" i="1" dirty="0" smtClean="0"/>
              <a:t>„</a:t>
            </a:r>
            <a:r>
              <a:rPr lang="sk-SK" sz="2400" i="1" dirty="0"/>
              <a:t>Jak jste spokojený s vedením vašeho města?“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sz="1400" dirty="0"/>
          </a:p>
          <a:p>
            <a:endParaRPr lang="sk-SK" sz="2400" dirty="0" smtClean="0"/>
          </a:p>
          <a:p>
            <a:r>
              <a:rPr lang="sk-SK" sz="2400" b="1" dirty="0" smtClean="0"/>
              <a:t>Kvazikardinální </a:t>
            </a:r>
            <a:r>
              <a:rPr lang="sk-SK" sz="2400" b="1" dirty="0"/>
              <a:t>škála:</a:t>
            </a:r>
          </a:p>
          <a:p>
            <a:r>
              <a:rPr lang="sk-SK" sz="2400" i="1" dirty="0" smtClean="0"/>
              <a:t>„Na škále, kde 1 představuje maximální spokojenost a 8 maximální nespokojenost, uveďte váš postoj ke stavu ochrany životního prostředí v našem státu.“</a:t>
            </a:r>
          </a:p>
          <a:p>
            <a:pPr marL="0" indent="0">
              <a:buNone/>
            </a:pPr>
            <a:endParaRPr lang="sk-SK" sz="2400" i="1" dirty="0"/>
          </a:p>
        </p:txBody>
      </p:sp>
      <p:graphicFrame>
        <p:nvGraphicFramePr>
          <p:cNvPr id="4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6156802"/>
              </p:ext>
            </p:extLst>
          </p:nvPr>
        </p:nvGraphicFramePr>
        <p:xfrm>
          <a:off x="533400" y="5486400"/>
          <a:ext cx="8229600" cy="838200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81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Velmi spokojený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    Velmi nespokojený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3955167"/>
              </p:ext>
            </p:extLst>
          </p:nvPr>
        </p:nvGraphicFramePr>
        <p:xfrm>
          <a:off x="228600" y="1600200"/>
          <a:ext cx="8610600" cy="1219200"/>
        </p:xfrm>
        <a:graphic>
          <a:graphicData uri="http://schemas.openxmlformats.org/drawingml/2006/table">
            <a:tbl>
              <a:tblPr/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Velmi spokojený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Převážně spokojený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Ani - ani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Převážně nespokojený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Velmi nespokojený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40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304800" y="381001"/>
            <a:ext cx="8686800" cy="6172200"/>
          </a:xfrm>
        </p:spPr>
        <p:txBody>
          <a:bodyPr/>
          <a:lstStyle/>
          <a:p>
            <a:r>
              <a:rPr lang="sk-SK" sz="2400" b="1" dirty="0"/>
              <a:t>Sémantický diferenciál</a:t>
            </a:r>
          </a:p>
          <a:p>
            <a:r>
              <a:rPr lang="sk-SK" sz="2400" i="1" dirty="0" smtClean="0"/>
              <a:t>„</a:t>
            </a:r>
            <a:r>
              <a:rPr lang="sk-SK" sz="2400" i="1" dirty="0"/>
              <a:t>Co podle vás vystihuje současné poslance?“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 smtClean="0"/>
          </a:p>
          <a:p>
            <a:r>
              <a:rPr lang="sk-SK" sz="2400" dirty="0" smtClean="0"/>
              <a:t>Příklad </a:t>
            </a:r>
            <a:r>
              <a:rPr lang="sk-SK" sz="2400" b="1" dirty="0"/>
              <a:t>grafického</a:t>
            </a:r>
            <a:r>
              <a:rPr lang="sk-SK" sz="2400" dirty="0"/>
              <a:t> zpracování</a:t>
            </a:r>
          </a:p>
          <a:p>
            <a:r>
              <a:rPr lang="sk-SK" sz="2400" i="1" dirty="0" smtClean="0"/>
              <a:t>„</a:t>
            </a:r>
            <a:r>
              <a:rPr lang="sk-SK" sz="2400" i="1" dirty="0"/>
              <a:t>Jaký pocit ve vás vyvolává předseda vlády?“</a:t>
            </a:r>
          </a:p>
        </p:txBody>
      </p:sp>
      <p:graphicFrame>
        <p:nvGraphicFramePr>
          <p:cNvPr id="6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7169824"/>
              </p:ext>
            </p:extLst>
          </p:nvPr>
        </p:nvGraphicFramePr>
        <p:xfrm>
          <a:off x="381000" y="1552575"/>
          <a:ext cx="8382002" cy="2333625"/>
        </p:xfrm>
        <a:graphic>
          <a:graphicData uri="http://schemas.openxmlformats.org/drawingml/2006/table">
            <a:tbl>
              <a:tblPr/>
              <a:tblGrid>
                <a:gridCol w="1560480"/>
                <a:gridCol w="744544"/>
                <a:gridCol w="744544"/>
                <a:gridCol w="744544"/>
                <a:gridCol w="744544"/>
                <a:gridCol w="744544"/>
                <a:gridCol w="744544"/>
                <a:gridCol w="744544"/>
                <a:gridCol w="1609714"/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Zkušenost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Nezkušenost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Pracovitost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Línost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Slušnost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Arogance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812" y="5334000"/>
            <a:ext cx="4940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48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304800" y="381001"/>
            <a:ext cx="8686800" cy="6172200"/>
          </a:xfrm>
        </p:spPr>
        <p:txBody>
          <a:bodyPr/>
          <a:lstStyle/>
          <a:p>
            <a:r>
              <a:rPr lang="sk-SK" sz="2400" b="1" dirty="0"/>
              <a:t>Seznam položek</a:t>
            </a:r>
          </a:p>
          <a:p>
            <a:r>
              <a:rPr lang="sk-SK" sz="2400" i="1" dirty="0" smtClean="0"/>
              <a:t>„</a:t>
            </a:r>
            <a:r>
              <a:rPr lang="sk-SK" sz="2400" i="1" dirty="0"/>
              <a:t>Se kterými problémy se potýká vaše obec? Zaškrtněte všechny možnosti“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pPr marL="0" indent="0">
              <a:buNone/>
            </a:pPr>
            <a:endParaRPr lang="sk-SK" sz="2400" dirty="0"/>
          </a:p>
        </p:txBody>
      </p:sp>
      <p:graphicFrame>
        <p:nvGraphicFramePr>
          <p:cNvPr id="5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0048793"/>
              </p:ext>
            </p:extLst>
          </p:nvPr>
        </p:nvGraphicFramePr>
        <p:xfrm>
          <a:off x="381000" y="2133600"/>
          <a:ext cx="8153400" cy="4038600"/>
        </p:xfrm>
        <a:graphic>
          <a:graphicData uri="http://schemas.openxmlformats.org/drawingml/2006/table">
            <a:tbl>
              <a:tblPr/>
              <a:tblGrid>
                <a:gridCol w="3331498"/>
                <a:gridCol w="701368"/>
                <a:gridCol w="3506838"/>
                <a:gridCol w="613696"/>
              </a:tblGrid>
              <a:tr h="828104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Nečistota na ulicích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Nedostatek parkovacích míst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24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Smog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Špatný stav komunikací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24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Pouliční</a:t>
                      </a:r>
                      <a:r>
                        <a:rPr lang="sk-SK" sz="2000" baseline="0" dirty="0" smtClean="0">
                          <a:latin typeface="+mn-lt"/>
                        </a:rPr>
                        <a:t> kriminalita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Málo zeleně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24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Hluk ve večerních hodinách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Nedostatek dětských</a:t>
                      </a:r>
                      <a:r>
                        <a:rPr lang="sk-SK" sz="2000" baseline="0" dirty="0" smtClean="0">
                          <a:latin typeface="+mn-lt"/>
                        </a:rPr>
                        <a:t> hřišť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24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Nespolehlivost</a:t>
                      </a:r>
                      <a:r>
                        <a:rPr lang="sk-SK" sz="2000" baseline="0" dirty="0" smtClean="0">
                          <a:latin typeface="+mn-lt"/>
                        </a:rPr>
                        <a:t> </a:t>
                      </a:r>
                      <a:r>
                        <a:rPr lang="sk-SK" sz="2000" dirty="0" smtClean="0">
                          <a:latin typeface="+mn-lt"/>
                        </a:rPr>
                        <a:t>veřejné dopravy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Korupce</a:t>
                      </a:r>
                      <a:r>
                        <a:rPr lang="sk-SK" sz="2000" baseline="0" dirty="0" smtClean="0">
                          <a:latin typeface="+mn-lt"/>
                        </a:rPr>
                        <a:t> na radnici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76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Kontrolní a filtrační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Kontrolní:</a:t>
            </a:r>
          </a:p>
          <a:p>
            <a:pPr lvl="1"/>
            <a:r>
              <a:rPr lang="sk-SK" dirty="0"/>
              <a:t>Kontrola získaných dat pomocí dalších otázek</a:t>
            </a:r>
          </a:p>
          <a:p>
            <a:pPr lvl="1"/>
            <a:r>
              <a:rPr lang="sk-SK" dirty="0"/>
              <a:t>Ověřování případných alternativních vysvětlení</a:t>
            </a:r>
          </a:p>
          <a:p>
            <a:pPr lvl="1"/>
            <a:r>
              <a:rPr lang="sk-SK" dirty="0"/>
              <a:t>Nemá být zřejmá spojitost s kontrolovanou otázkou</a:t>
            </a:r>
          </a:p>
          <a:p>
            <a:endParaRPr lang="sk-SK" dirty="0"/>
          </a:p>
          <a:p>
            <a:r>
              <a:rPr lang="sk-SK" b="1" dirty="0"/>
              <a:t>Filtrační:</a:t>
            </a:r>
          </a:p>
          <a:p>
            <a:pPr lvl="1"/>
            <a:r>
              <a:rPr lang="sk-SK" dirty="0"/>
              <a:t>Rozdělují respondenty pro účely výzkumu</a:t>
            </a:r>
          </a:p>
          <a:p>
            <a:pPr lvl="1"/>
            <a:r>
              <a:rPr lang="sk-SK" dirty="0"/>
              <a:t>Výhybky v dotazníku – položení pouze některých otázek, případně i ukončení ptaní se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598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304800" y="381001"/>
            <a:ext cx="8686800" cy="6172200"/>
          </a:xfrm>
        </p:spPr>
        <p:txBody>
          <a:bodyPr/>
          <a:lstStyle/>
          <a:p>
            <a:pPr>
              <a:buNone/>
            </a:pPr>
            <a:endParaRPr lang="sk-SK" sz="2400" b="1" dirty="0" smtClean="0"/>
          </a:p>
          <a:p>
            <a:pPr>
              <a:buNone/>
            </a:pPr>
            <a:r>
              <a:rPr lang="sk-SK" sz="2400" b="1" dirty="0" smtClean="0"/>
              <a:t>Ot</a:t>
            </a:r>
            <a:r>
              <a:rPr lang="sk-SK" sz="2400" b="1" dirty="0"/>
              <a:t>. 1.: </a:t>
            </a:r>
            <a:r>
              <a:rPr lang="sk-SK" sz="2400" i="1" dirty="0"/>
              <a:t>„Zúčastnili jste se posledních parlamentních voleb?“</a:t>
            </a:r>
          </a:p>
          <a:p>
            <a:endParaRPr lang="sk-SK" sz="2400" dirty="0"/>
          </a:p>
          <a:p>
            <a:pPr>
              <a:buNone/>
            </a:pPr>
            <a:r>
              <a:rPr lang="sk-SK" sz="2400" dirty="0"/>
              <a:t>a) ano</a:t>
            </a:r>
          </a:p>
          <a:p>
            <a:pPr>
              <a:buNone/>
            </a:pPr>
            <a:r>
              <a:rPr lang="sk-SK" sz="2400" dirty="0"/>
              <a:t>b) ne (ukončete rozhovor s respondentem)</a:t>
            </a:r>
          </a:p>
          <a:p>
            <a:pPr>
              <a:buNone/>
            </a:pPr>
            <a:r>
              <a:rPr lang="sk-SK" sz="2400" dirty="0"/>
              <a:t>c) nevím (ukončete rozhovor s respondentem)</a:t>
            </a:r>
          </a:p>
          <a:p>
            <a:pPr>
              <a:buNone/>
            </a:pPr>
            <a:endParaRPr lang="sk-SK" sz="2400" dirty="0"/>
          </a:p>
          <a:p>
            <a:pPr>
              <a:buNone/>
            </a:pPr>
            <a:r>
              <a:rPr lang="sk-SK" sz="2400" b="1" dirty="0"/>
              <a:t>Ot. 2.: </a:t>
            </a:r>
            <a:r>
              <a:rPr lang="sk-SK" sz="2400" i="1" dirty="0"/>
              <a:t>„Kterou politickou stranu jste volili?“</a:t>
            </a:r>
          </a:p>
          <a:p>
            <a:pPr>
              <a:buNone/>
            </a:pPr>
            <a:endParaRPr lang="sk-SK" sz="2400" dirty="0"/>
          </a:p>
          <a:p>
            <a:pPr marL="514350" indent="-514350">
              <a:buNone/>
            </a:pPr>
            <a:r>
              <a:rPr lang="sk-SK" sz="2400" dirty="0"/>
              <a:t>a) ABC (pokračujte otázkou 5)</a:t>
            </a:r>
          </a:p>
          <a:p>
            <a:pPr marL="514350" indent="-514350">
              <a:buNone/>
            </a:pPr>
            <a:r>
              <a:rPr lang="sk-SK" sz="2400" dirty="0"/>
              <a:t>b) DEF (pokračujte otázkou 3)</a:t>
            </a:r>
          </a:p>
          <a:p>
            <a:pPr marL="514350" indent="-514350">
              <a:buNone/>
            </a:pPr>
            <a:r>
              <a:rPr lang="sk-SK" sz="2400" dirty="0"/>
              <a:t>c) nevím (ukončete rozhovor s respondentem)</a:t>
            </a:r>
          </a:p>
        </p:txBody>
      </p:sp>
    </p:spTree>
    <p:extLst>
      <p:ext uri="{BB962C8B-B14F-4D97-AF65-F5344CB8AC3E}">
        <p14:creationId xmlns:p14="http://schemas.microsoft.com/office/powerpoint/2010/main" xmlns="" val="19590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Sestavení dotazníku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46320"/>
          </a:xfrm>
        </p:spPr>
        <p:txBody>
          <a:bodyPr/>
          <a:lstStyle/>
          <a:p>
            <a:r>
              <a:rPr lang="sk-SK" sz="2800" dirty="0"/>
              <a:t>Základní požadavky na dotazník:</a:t>
            </a:r>
          </a:p>
          <a:p>
            <a:pPr lvl="1"/>
            <a:endParaRPr lang="sk-SK" dirty="0"/>
          </a:p>
          <a:p>
            <a:pPr lvl="1"/>
            <a:r>
              <a:rPr lang="sk-SK" sz="2600" dirty="0"/>
              <a:t>Jednoduchost</a:t>
            </a:r>
          </a:p>
          <a:p>
            <a:pPr lvl="1"/>
            <a:r>
              <a:rPr lang="sk-SK" sz="2600" dirty="0" smtClean="0"/>
              <a:t>Srozumitelnost</a:t>
            </a:r>
            <a:endParaRPr lang="sk-SK" sz="2600" dirty="0"/>
          </a:p>
          <a:p>
            <a:pPr lvl="1"/>
            <a:r>
              <a:rPr lang="sk-SK" sz="2600" dirty="0" smtClean="0"/>
              <a:t>Logické </a:t>
            </a:r>
            <a:r>
              <a:rPr lang="sk-SK" sz="2600" dirty="0"/>
              <a:t>uspořádání</a:t>
            </a:r>
          </a:p>
          <a:p>
            <a:pPr lvl="1"/>
            <a:r>
              <a:rPr lang="sk-SK" sz="2600" dirty="0" smtClean="0"/>
              <a:t>Přitažlivost </a:t>
            </a:r>
            <a:r>
              <a:rPr lang="sk-SK" sz="2600" dirty="0"/>
              <a:t>pro respondenta</a:t>
            </a:r>
          </a:p>
          <a:p>
            <a:pPr lvl="1"/>
            <a:r>
              <a:rPr lang="sk-SK" sz="2600" dirty="0" smtClean="0"/>
              <a:t>Přiměřená </a:t>
            </a:r>
            <a:r>
              <a:rPr lang="sk-SK" sz="2600" dirty="0"/>
              <a:t>délka</a:t>
            </a:r>
          </a:p>
          <a:p>
            <a:pPr lvl="1"/>
            <a:r>
              <a:rPr lang="sk-SK" sz="2600" dirty="0" smtClean="0"/>
              <a:t>Zahrnutí </a:t>
            </a:r>
            <a:r>
              <a:rPr lang="sk-SK" sz="2600" dirty="0"/>
              <a:t>pouze toho, co chceme skutečně zjistit</a:t>
            </a:r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312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Sestavení </a:t>
            </a:r>
            <a:r>
              <a:rPr lang="sk-SK" dirty="0"/>
              <a:t>dotazníku</a:t>
            </a:r>
            <a:endParaRPr lang="cs-CZ" dirty="0" smtClean="0"/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1. Identifikace </a:t>
            </a:r>
            <a:r>
              <a:rPr lang="sk-SK" dirty="0"/>
              <a:t>cílů a dat, které je potřebné získat</a:t>
            </a:r>
          </a:p>
          <a:p>
            <a:pPr marL="514350" indent="-514350">
              <a:buAutoNum type="arabicPeriod"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2. Sestavení </a:t>
            </a:r>
            <a:r>
              <a:rPr lang="sk-SK" dirty="0"/>
              <a:t>otázek</a:t>
            </a:r>
          </a:p>
          <a:p>
            <a:pPr marL="514350" indent="-514350">
              <a:buAutoNum type="arabicPeriod"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3. Rozdělení </a:t>
            </a:r>
            <a:r>
              <a:rPr lang="sk-SK" dirty="0"/>
              <a:t>otázek do logických </a:t>
            </a:r>
            <a:r>
              <a:rPr lang="sk-SK" dirty="0" smtClean="0"/>
              <a:t>skupin</a:t>
            </a:r>
            <a:endParaRPr lang="sk-SK" dirty="0"/>
          </a:p>
          <a:p>
            <a:pPr marL="514350" indent="-514350">
              <a:buAutoNum type="arabicPeriod"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4. Utvoření </a:t>
            </a:r>
            <a:r>
              <a:rPr lang="sk-SK" dirty="0"/>
              <a:t>přechodů mezi bloky</a:t>
            </a:r>
          </a:p>
          <a:p>
            <a:pPr marL="514350" indent="-514350">
              <a:buAutoNum type="arabicPeriod"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5. Test </a:t>
            </a:r>
            <a:r>
              <a:rPr lang="sk-SK" dirty="0"/>
              <a:t>dotazníku – kvalitu by neměla posuzovat pouze  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osoba</a:t>
            </a:r>
            <a:r>
              <a:rPr lang="sk-SK" dirty="0"/>
              <a:t>, která dotazník sestaví</a:t>
            </a:r>
          </a:p>
          <a:p>
            <a:pPr marL="393700" lvl="1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Techniky </a:t>
            </a:r>
            <a:r>
              <a:rPr lang="sk-SK" dirty="0" smtClean="0"/>
              <a:t>sběru dat</a:t>
            </a:r>
            <a:endParaRPr lang="cs-CZ" dirty="0" smtClean="0"/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Konkrétní </a:t>
            </a:r>
            <a:r>
              <a:rPr lang="sk-SK" sz="2400" dirty="0"/>
              <a:t>postupy umožňující zisk potřebných informací</a:t>
            </a:r>
          </a:p>
          <a:p>
            <a:endParaRPr lang="sk-SK" sz="2400" dirty="0"/>
          </a:p>
          <a:p>
            <a:r>
              <a:rPr lang="sk-SK" sz="2400" dirty="0"/>
              <a:t>Plánování už v návrhu </a:t>
            </a:r>
            <a:r>
              <a:rPr lang="sk-SK" sz="2400" dirty="0" smtClean="0"/>
              <a:t>výzkumu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Aplikace v empirické části výzkumu</a:t>
            </a:r>
          </a:p>
          <a:p>
            <a:endParaRPr lang="sk-SK" sz="2400" dirty="0"/>
          </a:p>
          <a:p>
            <a:r>
              <a:rPr lang="sk-SK" sz="2400" dirty="0"/>
              <a:t>Ne každá se hodí pro všechny formy výzkumu</a:t>
            </a:r>
          </a:p>
          <a:p>
            <a:endParaRPr lang="sk-SK" sz="2400" dirty="0"/>
          </a:p>
          <a:p>
            <a:r>
              <a:rPr lang="sk-SK" sz="2400" dirty="0"/>
              <a:t>Stejně tak nejsou pevně provázány pouze s určitým typem výzkumu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Sestavení </a:t>
            </a:r>
            <a:r>
              <a:rPr lang="sk-SK" dirty="0"/>
              <a:t>dotazníku</a:t>
            </a:r>
            <a:endParaRPr lang="cs-CZ" dirty="0" smtClean="0"/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648200"/>
          </a:xfrm>
        </p:spPr>
        <p:txBody>
          <a:bodyPr/>
          <a:lstStyle/>
          <a:p>
            <a:r>
              <a:rPr lang="sk-SK" sz="2800" b="1" dirty="0" smtClean="0"/>
              <a:t>Úvod</a:t>
            </a:r>
            <a:r>
              <a:rPr lang="sk-SK" sz="2800" b="1" dirty="0"/>
              <a:t>:</a:t>
            </a:r>
          </a:p>
          <a:p>
            <a:pPr lvl="1"/>
            <a:endParaRPr lang="sk-SK" dirty="0" smtClean="0"/>
          </a:p>
          <a:p>
            <a:pPr lvl="1"/>
            <a:r>
              <a:rPr lang="sk-SK" sz="2600" dirty="0" smtClean="0"/>
              <a:t>Cíl </a:t>
            </a:r>
            <a:r>
              <a:rPr lang="sk-SK" sz="2600" dirty="0"/>
              <a:t>– získat pozornost respondenta</a:t>
            </a:r>
          </a:p>
          <a:p>
            <a:pPr lvl="1"/>
            <a:r>
              <a:rPr lang="sk-SK" sz="2600" dirty="0"/>
              <a:t>Jednoduché otázky</a:t>
            </a:r>
          </a:p>
          <a:p>
            <a:pPr lvl="1"/>
            <a:r>
              <a:rPr lang="sk-SK" sz="2600" dirty="0"/>
              <a:t>Minimální zátěž pro respondenta</a:t>
            </a:r>
          </a:p>
          <a:p>
            <a:pPr lvl="1"/>
            <a:r>
              <a:rPr lang="sk-SK" sz="2600" dirty="0"/>
              <a:t>„Eisbrechenfragen“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sz="2800" b="1" u="sng" dirty="0" smtClean="0"/>
              <a:t>Nezačínat</a:t>
            </a:r>
            <a:r>
              <a:rPr lang="sk-SK" sz="2800" dirty="0" smtClean="0"/>
              <a:t> </a:t>
            </a:r>
            <a:r>
              <a:rPr lang="sk-SK" sz="2800" dirty="0"/>
              <a:t>demografickými a osobními otázkami – pocit narušení anonymity</a:t>
            </a:r>
          </a:p>
          <a:p>
            <a:pPr marL="3937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9822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Sestavení </a:t>
            </a:r>
            <a:r>
              <a:rPr lang="sk-SK" dirty="0"/>
              <a:t>dotazníku</a:t>
            </a:r>
            <a:endParaRPr lang="cs-CZ" dirty="0" smtClean="0"/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199"/>
          </a:xfrm>
        </p:spPr>
        <p:txBody>
          <a:bodyPr/>
          <a:lstStyle/>
          <a:p>
            <a:r>
              <a:rPr lang="sk-SK" sz="2800" b="1" dirty="0"/>
              <a:t>Střední část:</a:t>
            </a:r>
          </a:p>
          <a:p>
            <a:pPr lvl="1"/>
            <a:endParaRPr lang="sk-SK" sz="1200" dirty="0" smtClean="0"/>
          </a:p>
          <a:p>
            <a:pPr lvl="1"/>
            <a:r>
              <a:rPr lang="sk-SK" sz="2600" dirty="0" smtClean="0"/>
              <a:t>Klíčové </a:t>
            </a:r>
            <a:r>
              <a:rPr lang="sk-SK" sz="2600" dirty="0"/>
              <a:t>otázky</a:t>
            </a:r>
          </a:p>
          <a:p>
            <a:pPr lvl="1"/>
            <a:r>
              <a:rPr lang="sk-SK" sz="2600" dirty="0"/>
              <a:t>Vyšší zátěž pro respondenta</a:t>
            </a:r>
          </a:p>
          <a:p>
            <a:pPr lvl="1"/>
            <a:endParaRPr lang="sk-SK" dirty="0"/>
          </a:p>
          <a:p>
            <a:r>
              <a:rPr lang="sk-SK" sz="2800" b="1" dirty="0"/>
              <a:t>Závěr:</a:t>
            </a:r>
          </a:p>
          <a:p>
            <a:pPr lvl="1"/>
            <a:endParaRPr lang="sk-SK" sz="1200" dirty="0" smtClean="0"/>
          </a:p>
          <a:p>
            <a:pPr lvl="1"/>
            <a:r>
              <a:rPr lang="sk-SK" sz="2600" dirty="0" smtClean="0"/>
              <a:t>Únava </a:t>
            </a:r>
            <a:r>
              <a:rPr lang="sk-SK" sz="2600" dirty="0"/>
              <a:t>respondenta</a:t>
            </a:r>
          </a:p>
          <a:p>
            <a:pPr lvl="1"/>
            <a:r>
              <a:rPr lang="sk-SK" sz="2600" dirty="0"/>
              <a:t>Problematické až kritické otázky – možná negativní reakce respondenta</a:t>
            </a:r>
          </a:p>
          <a:p>
            <a:pPr lvl="1"/>
            <a:r>
              <a:rPr lang="sk-SK" sz="2600" dirty="0"/>
              <a:t>Otázky o demografických údajích</a:t>
            </a:r>
          </a:p>
          <a:p>
            <a:pPr marL="3937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5729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dirty="0"/>
              <a:t>Dotazník dává </a:t>
            </a:r>
            <a:r>
              <a:rPr lang="sk-SK" b="1" dirty="0"/>
              <a:t>velký prostor pro chyby</a:t>
            </a:r>
          </a:p>
          <a:p>
            <a:endParaRPr lang="sk-SK" dirty="0" smtClean="0"/>
          </a:p>
          <a:p>
            <a:r>
              <a:rPr lang="sk-SK" dirty="0" smtClean="0"/>
              <a:t>Formulace </a:t>
            </a:r>
            <a:r>
              <a:rPr lang="sk-SK" dirty="0"/>
              <a:t>otázek</a:t>
            </a:r>
          </a:p>
          <a:p>
            <a:endParaRPr lang="sk-SK" dirty="0" smtClean="0"/>
          </a:p>
          <a:p>
            <a:r>
              <a:rPr lang="sk-SK" dirty="0" smtClean="0"/>
              <a:t>Výběr </a:t>
            </a:r>
            <a:r>
              <a:rPr lang="sk-SK" dirty="0"/>
              <a:t>odpovědí</a:t>
            </a:r>
          </a:p>
          <a:p>
            <a:endParaRPr lang="sk-SK" dirty="0" smtClean="0"/>
          </a:p>
          <a:p>
            <a:r>
              <a:rPr lang="sk-SK" dirty="0" smtClean="0"/>
              <a:t>Pořadí </a:t>
            </a:r>
            <a:r>
              <a:rPr lang="sk-SK" dirty="0"/>
              <a:t>otázek, délka dotazníku, jeho struktura</a:t>
            </a:r>
          </a:p>
          <a:p>
            <a:endParaRPr lang="sk-SK" dirty="0"/>
          </a:p>
          <a:p>
            <a:r>
              <a:rPr lang="sk-SK" b="1" u="sng" dirty="0"/>
              <a:t>Část</a:t>
            </a:r>
            <a:r>
              <a:rPr lang="sk-SK" dirty="0"/>
              <a:t> chyb je možné opravit díky testům dotazníku nanečisto</a:t>
            </a:r>
          </a:p>
          <a:p>
            <a:pPr marL="393192" lvl="1" indent="0">
              <a:buNone/>
            </a:pP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305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sk-SK" sz="2800" b="1" dirty="0"/>
              <a:t>Sugestivní otázky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Navádějí </a:t>
            </a:r>
            <a:r>
              <a:rPr lang="sk-SK" dirty="0"/>
              <a:t>na určitou odpověď</a:t>
            </a:r>
          </a:p>
          <a:p>
            <a:pPr lvl="1"/>
            <a:r>
              <a:rPr lang="sk-SK" dirty="0"/>
              <a:t>Sugesce může být v otázce, sledu otázek, v odpovědi</a:t>
            </a:r>
          </a:p>
          <a:p>
            <a:pPr lvl="1"/>
            <a:endParaRPr lang="sk-SK" dirty="0"/>
          </a:p>
          <a:p>
            <a:pPr lvl="1">
              <a:buNone/>
            </a:pPr>
            <a:r>
              <a:rPr lang="sk-SK" i="1" dirty="0"/>
              <a:t>„Byl vládní program zvýšení daní, který výrazně </a:t>
            </a:r>
            <a:r>
              <a:rPr lang="sk-SK" i="1" u="sng" dirty="0"/>
              <a:t>zkomplikoval život</a:t>
            </a:r>
            <a:r>
              <a:rPr lang="sk-SK" i="1" dirty="0"/>
              <a:t> mladým rodinám, podle vás dobrý?“</a:t>
            </a:r>
          </a:p>
          <a:p>
            <a:pPr lvl="1">
              <a:buNone/>
            </a:pPr>
            <a:endParaRPr lang="sk-SK" dirty="0"/>
          </a:p>
          <a:p>
            <a:pPr lvl="1">
              <a:buNone/>
            </a:pPr>
            <a:r>
              <a:rPr lang="sk-SK" dirty="0"/>
              <a:t>„</a:t>
            </a:r>
            <a:r>
              <a:rPr lang="sk-SK" i="1" dirty="0"/>
              <a:t>Pokud by se konaly parlamentní volby tento víkend a zúčastnilo by se jich i nové politické </a:t>
            </a:r>
            <a:r>
              <a:rPr lang="sk-SK" i="1" u="sng" dirty="0"/>
              <a:t>hnutí </a:t>
            </a:r>
            <a:r>
              <a:rPr lang="sk-SK" i="1" u="sng" dirty="0" smtClean="0"/>
              <a:t>A. Babiše</a:t>
            </a:r>
            <a:r>
              <a:rPr lang="sk-SK" i="1" dirty="0" smtClean="0"/>
              <a:t>, </a:t>
            </a:r>
            <a:r>
              <a:rPr lang="sk-SK" i="1" dirty="0"/>
              <a:t>kterou politickou stranu resp. hnutí ze seznamu byste volili?</a:t>
            </a:r>
            <a:r>
              <a:rPr lang="sk-SK" dirty="0"/>
              <a:t>“</a:t>
            </a:r>
          </a:p>
          <a:p>
            <a:pPr marL="393192" lvl="1" indent="0">
              <a:buNone/>
            </a:pP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2958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03226\Desktop\Sugestívne otáz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7" y="247650"/>
            <a:ext cx="7934325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00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b="1" dirty="0"/>
              <a:t>Dvoj-hlavňové otázky</a:t>
            </a:r>
          </a:p>
          <a:p>
            <a:pPr lvl="1"/>
            <a:r>
              <a:rPr lang="sk-SK" dirty="0"/>
              <a:t>Nutí část respondentů volit nepřesné odpovědi</a:t>
            </a:r>
          </a:p>
          <a:p>
            <a:pPr lvl="1"/>
            <a:r>
              <a:rPr lang="sk-SK" dirty="0"/>
              <a:t>Případně znemožňují odpovídat úplně</a:t>
            </a:r>
          </a:p>
          <a:p>
            <a:pPr lvl="1"/>
            <a:endParaRPr lang="sk-SK" dirty="0"/>
          </a:p>
          <a:p>
            <a:pPr lvl="1">
              <a:buNone/>
            </a:pPr>
            <a:r>
              <a:rPr lang="sk-SK" i="1" dirty="0"/>
              <a:t>„Kterou stranu jste volili v posledních volbách do Poslanecké sněmovny </a:t>
            </a:r>
            <a:r>
              <a:rPr lang="sk-SK" b="1" i="1" u="sng" dirty="0"/>
              <a:t>a</a:t>
            </a:r>
            <a:r>
              <a:rPr lang="sk-SK" i="1" dirty="0"/>
              <a:t> do obecní samosprávy?</a:t>
            </a:r>
          </a:p>
          <a:p>
            <a:pPr lvl="1">
              <a:buNone/>
            </a:pPr>
            <a:endParaRPr lang="sk-SK" i="1" dirty="0"/>
          </a:p>
          <a:p>
            <a:pPr lvl="1">
              <a:buNone/>
            </a:pPr>
            <a:r>
              <a:rPr lang="sk-SK" i="1" dirty="0"/>
              <a:t>„Kterého politika považují </a:t>
            </a:r>
            <a:r>
              <a:rPr lang="sk-SK" b="1" i="1" u="sng" dirty="0"/>
              <a:t>vaši rodiče</a:t>
            </a:r>
            <a:r>
              <a:rPr lang="sk-SK" i="1" dirty="0"/>
              <a:t> za nejvíce sympatického?“</a:t>
            </a:r>
          </a:p>
          <a:p>
            <a:pPr marL="393192" lvl="1" indent="0">
              <a:buNone/>
            </a:pP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5864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b="1" dirty="0"/>
              <a:t>Komplikované a vyčerpávající otázky</a:t>
            </a:r>
          </a:p>
          <a:p>
            <a:pPr lvl="1">
              <a:buNone/>
            </a:pPr>
            <a:endParaRPr lang="sk-SK" i="1" dirty="0" smtClean="0"/>
          </a:p>
          <a:p>
            <a:pPr lvl="1">
              <a:buNone/>
            </a:pPr>
            <a:r>
              <a:rPr lang="sk-SK" i="1" dirty="0" smtClean="0"/>
              <a:t>„</a:t>
            </a:r>
            <a:r>
              <a:rPr lang="sk-SK" i="1" dirty="0"/>
              <a:t>Kterého kandidáta jste volili naposledy do Senátu, proč a kdy jste se tak rozhodli a zvažovali jste na základě volební kampaně i případné odevzdání hlasu jinému kandidátovi?“</a:t>
            </a:r>
          </a:p>
          <a:p>
            <a:pPr lvl="1"/>
            <a:endParaRPr lang="sk-SK" dirty="0"/>
          </a:p>
          <a:p>
            <a:r>
              <a:rPr lang="sk-SK" b="1" dirty="0"/>
              <a:t>Použití slangu, žargonu</a:t>
            </a:r>
          </a:p>
          <a:p>
            <a:pPr lvl="1">
              <a:buNone/>
            </a:pPr>
            <a:endParaRPr lang="sk-SK" i="1" dirty="0" smtClean="0"/>
          </a:p>
          <a:p>
            <a:pPr lvl="1">
              <a:buNone/>
            </a:pPr>
            <a:r>
              <a:rPr lang="sk-SK" i="1" dirty="0" smtClean="0"/>
              <a:t>„</a:t>
            </a:r>
            <a:r>
              <a:rPr lang="sk-SK" i="1" dirty="0"/>
              <a:t>Měla by vláda řešit hospodářskou krizi pomocí nástrojů monetární anebo fiskální politiky?“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4526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b="1" dirty="0"/>
              <a:t>Dvojitý (vícenásobný) zápor</a:t>
            </a:r>
          </a:p>
          <a:p>
            <a:pPr lvl="1">
              <a:buNone/>
            </a:pPr>
            <a:endParaRPr lang="sk-SK" dirty="0"/>
          </a:p>
          <a:p>
            <a:pPr lvl="1">
              <a:buNone/>
            </a:pPr>
            <a:r>
              <a:rPr lang="sk-SK" i="1" dirty="0"/>
              <a:t>„Myslíte si, že není správné, pokud soudy nemohou vydávat soudní příkazy umožňující setrvání obviněného v cele po dobu delší než 48 hodin?“</a:t>
            </a:r>
          </a:p>
          <a:p>
            <a:endParaRPr lang="sk-SK" dirty="0"/>
          </a:p>
          <a:p>
            <a:r>
              <a:rPr lang="sk-SK" b="1" dirty="0"/>
              <a:t>Citlivé otázky</a:t>
            </a:r>
          </a:p>
          <a:p>
            <a:pPr lvl="1">
              <a:buNone/>
            </a:pPr>
            <a:endParaRPr lang="sk-SK" i="1" dirty="0"/>
          </a:p>
          <a:p>
            <a:pPr lvl="1">
              <a:buNone/>
            </a:pPr>
            <a:r>
              <a:rPr lang="sk-SK" i="1" dirty="0"/>
              <a:t>„Podílíte se na páchání trestných činů?“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39436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b="1" dirty="0"/>
              <a:t>Příliš vágní otázky</a:t>
            </a:r>
          </a:p>
          <a:p>
            <a:pPr lvl="1">
              <a:buNone/>
            </a:pPr>
            <a:endParaRPr lang="sk-SK" i="1" dirty="0" smtClean="0"/>
          </a:p>
          <a:p>
            <a:pPr lvl="1">
              <a:buNone/>
            </a:pPr>
            <a:r>
              <a:rPr lang="sk-SK" i="1" dirty="0" smtClean="0"/>
              <a:t>„</a:t>
            </a:r>
            <a:r>
              <a:rPr lang="sk-SK" i="1" dirty="0"/>
              <a:t>Je současná společnost </a:t>
            </a:r>
            <a:r>
              <a:rPr lang="sk-SK" i="1" u="sng" dirty="0"/>
              <a:t>morální</a:t>
            </a:r>
            <a:r>
              <a:rPr lang="sk-SK" i="1" dirty="0"/>
              <a:t>?“</a:t>
            </a:r>
          </a:p>
          <a:p>
            <a:pPr>
              <a:buNone/>
            </a:pPr>
            <a:endParaRPr lang="sk-SK" dirty="0"/>
          </a:p>
          <a:p>
            <a:r>
              <a:rPr lang="sk-SK" b="1" dirty="0" smtClean="0"/>
              <a:t>Příliš </a:t>
            </a:r>
            <a:r>
              <a:rPr lang="sk-SK" b="1" dirty="0"/>
              <a:t>podrobné (pro respondenta náročné) otázky</a:t>
            </a:r>
          </a:p>
          <a:p>
            <a:pPr lvl="1">
              <a:buNone/>
            </a:pPr>
            <a:endParaRPr lang="sk-SK" i="1" dirty="0" smtClean="0"/>
          </a:p>
          <a:p>
            <a:pPr lvl="1">
              <a:buNone/>
            </a:pPr>
            <a:r>
              <a:rPr lang="sk-SK" i="1" dirty="0" smtClean="0"/>
              <a:t>„</a:t>
            </a:r>
            <a:r>
              <a:rPr lang="sk-SK" i="1" dirty="0"/>
              <a:t>Kolika voleb jste se zúčastnili za posledních </a:t>
            </a:r>
            <a:r>
              <a:rPr lang="sk-SK" i="1" u="sng" dirty="0"/>
              <a:t>15 let</a:t>
            </a:r>
            <a:r>
              <a:rPr lang="sk-SK" i="1" dirty="0"/>
              <a:t>?“</a:t>
            </a:r>
          </a:p>
          <a:p>
            <a:pPr lvl="1">
              <a:buNone/>
            </a:pPr>
            <a:r>
              <a:rPr lang="sk-SK" i="1" dirty="0"/>
              <a:t>„Kolik </a:t>
            </a:r>
            <a:r>
              <a:rPr lang="sk-SK" i="1" u="sng" dirty="0"/>
              <a:t>minut</a:t>
            </a:r>
            <a:r>
              <a:rPr lang="sk-SK" i="1" dirty="0"/>
              <a:t> politických diskuzí v televizi průměrně sledujete za týden?“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16258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Uzavřené otázky:</a:t>
            </a:r>
          </a:p>
          <a:p>
            <a:pPr lvl="1"/>
            <a:r>
              <a:rPr lang="sk-SK" dirty="0"/>
              <a:t>Kategorie odpovědí mají být vyčerpávající a mají se navzájem vylučovat</a:t>
            </a:r>
          </a:p>
          <a:p>
            <a:pPr lvl="1"/>
            <a:endParaRPr lang="sk-SK" dirty="0"/>
          </a:p>
          <a:p>
            <a:r>
              <a:rPr lang="sk-SK" b="1" dirty="0"/>
              <a:t>Nevyčerpávající odpovědi</a:t>
            </a:r>
          </a:p>
          <a:p>
            <a:pPr lvl="1">
              <a:buNone/>
            </a:pPr>
            <a:r>
              <a:rPr lang="sk-SK" dirty="0"/>
              <a:t>	</a:t>
            </a:r>
            <a:r>
              <a:rPr lang="sk-SK" i="1" dirty="0" smtClean="0"/>
              <a:t>„</a:t>
            </a:r>
            <a:r>
              <a:rPr lang="sk-SK" i="1" dirty="0"/>
              <a:t>Jakých politických aktivit jste se zúčastnili?“</a:t>
            </a:r>
          </a:p>
          <a:p>
            <a:pPr lvl="1">
              <a:buNone/>
            </a:pPr>
            <a:r>
              <a:rPr lang="sk-SK" i="1" dirty="0"/>
              <a:t>	a) účast na volbách, b) petice, c) žádná aktivita</a:t>
            </a:r>
          </a:p>
          <a:p>
            <a:endParaRPr lang="sk-SK" dirty="0"/>
          </a:p>
          <a:p>
            <a:r>
              <a:rPr lang="sk-SK" b="1" dirty="0"/>
              <a:t>Překrývání odpovědí</a:t>
            </a:r>
          </a:p>
          <a:p>
            <a:pPr lvl="1">
              <a:buNone/>
            </a:pPr>
            <a:r>
              <a:rPr lang="sk-SK" dirty="0"/>
              <a:t>	</a:t>
            </a:r>
            <a:r>
              <a:rPr lang="sk-SK" i="1" dirty="0" smtClean="0"/>
              <a:t>„</a:t>
            </a:r>
            <a:r>
              <a:rPr lang="sk-SK" i="1" dirty="0"/>
              <a:t>Uveďte váš věk</a:t>
            </a:r>
          </a:p>
          <a:p>
            <a:pPr lvl="1">
              <a:buNone/>
            </a:pPr>
            <a:r>
              <a:rPr lang="sk-SK" i="1" dirty="0"/>
              <a:t>	A) do 20 let, b) </a:t>
            </a:r>
            <a:r>
              <a:rPr lang="sk-SK" i="1" dirty="0" smtClean="0"/>
              <a:t>20-30, </a:t>
            </a:r>
            <a:r>
              <a:rPr lang="sk-SK" i="1" dirty="0"/>
              <a:t>c) 30-40...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4370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Techniky </a:t>
            </a:r>
            <a:r>
              <a:rPr lang="sk-SK" dirty="0" smtClean="0"/>
              <a:t>sběru dat</a:t>
            </a:r>
            <a:endParaRPr lang="cs-CZ" dirty="0" smtClean="0"/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/>
              <a:t>Pozorování</a:t>
            </a:r>
          </a:p>
          <a:p>
            <a:endParaRPr lang="sk-SK" sz="2800" dirty="0"/>
          </a:p>
          <a:p>
            <a:r>
              <a:rPr lang="sk-SK" sz="2800" dirty="0"/>
              <a:t>Rozhovor</a:t>
            </a:r>
          </a:p>
          <a:p>
            <a:endParaRPr lang="sk-SK" sz="2800" dirty="0"/>
          </a:p>
          <a:p>
            <a:r>
              <a:rPr lang="sk-SK" sz="2800" b="1" u="sng" dirty="0"/>
              <a:t>Dotazník</a:t>
            </a:r>
          </a:p>
          <a:p>
            <a:endParaRPr lang="sk-SK" sz="2800" dirty="0"/>
          </a:p>
          <a:p>
            <a:r>
              <a:rPr lang="sk-SK" sz="2800" dirty="0"/>
              <a:t>Analýza dokumentů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2734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8534400" cy="4953000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Uzavřené otázky:</a:t>
            </a:r>
          </a:p>
          <a:p>
            <a:pPr lvl="1"/>
            <a:endParaRPr lang="sk-SK" sz="2600" dirty="0" smtClean="0"/>
          </a:p>
          <a:p>
            <a:pPr lvl="1"/>
            <a:r>
              <a:rPr lang="sk-SK" sz="2600" dirty="0" smtClean="0"/>
              <a:t>Kategorie </a:t>
            </a:r>
            <a:r>
              <a:rPr lang="sk-SK" sz="2600" dirty="0"/>
              <a:t>odpovědí mají být radši specifické než široké</a:t>
            </a:r>
          </a:p>
          <a:p>
            <a:pPr lvl="1"/>
            <a:endParaRPr lang="sk-SK" sz="2600" dirty="0" smtClean="0"/>
          </a:p>
          <a:p>
            <a:pPr lvl="1"/>
            <a:r>
              <a:rPr lang="sk-SK" sz="2600" dirty="0" smtClean="0"/>
              <a:t>Po </a:t>
            </a:r>
            <a:r>
              <a:rPr lang="sk-SK" sz="2600" dirty="0"/>
              <a:t>sběru dat je možné kategorie sloučit, ale naopak to nejde</a:t>
            </a:r>
          </a:p>
          <a:p>
            <a:pPr lvl="1"/>
            <a:endParaRPr lang="sk-SK" sz="2600" dirty="0" smtClean="0"/>
          </a:p>
          <a:p>
            <a:pPr lvl="1"/>
            <a:r>
              <a:rPr lang="sk-SK" sz="2600" dirty="0" smtClean="0"/>
              <a:t>Např</a:t>
            </a:r>
            <a:r>
              <a:rPr lang="sk-SK" sz="2600" dirty="0"/>
              <a:t>. zaškrtnutí odpovědí </a:t>
            </a:r>
            <a:r>
              <a:rPr lang="sk-SK" sz="2600" b="1" dirty="0">
                <a:solidFill>
                  <a:srgbClr val="007434"/>
                </a:solidFill>
              </a:rPr>
              <a:t>„</a:t>
            </a:r>
            <a:r>
              <a:rPr lang="sk-SK" sz="2600" b="1" i="1" dirty="0">
                <a:solidFill>
                  <a:srgbClr val="007434"/>
                </a:solidFill>
              </a:rPr>
              <a:t>účast na volbách do Sněmovny“</a:t>
            </a:r>
            <a:r>
              <a:rPr lang="sk-SK" sz="2600" i="1" dirty="0"/>
              <a:t>, </a:t>
            </a:r>
            <a:r>
              <a:rPr lang="sk-SK" sz="2600" b="1" i="1" dirty="0">
                <a:solidFill>
                  <a:srgbClr val="0070C0"/>
                </a:solidFill>
              </a:rPr>
              <a:t>„účast na volbách do Senátu“</a:t>
            </a:r>
            <a:r>
              <a:rPr lang="sk-SK" sz="2600" i="1" dirty="0"/>
              <a:t> a </a:t>
            </a:r>
            <a:r>
              <a:rPr lang="sk-SK" sz="2600" b="1" i="1" dirty="0">
                <a:solidFill>
                  <a:srgbClr val="FF0000"/>
                </a:solidFill>
              </a:rPr>
              <a:t>„účast na volbách do VÚSC“</a:t>
            </a:r>
            <a:r>
              <a:rPr lang="sk-SK" sz="2600" b="1" dirty="0"/>
              <a:t> </a:t>
            </a:r>
            <a:r>
              <a:rPr lang="sk-SK" sz="2600" dirty="0"/>
              <a:t>je možné sloučit do kategorie </a:t>
            </a:r>
            <a:r>
              <a:rPr lang="sk-SK" sz="2600" i="1" dirty="0"/>
              <a:t>„účast na volbách“</a:t>
            </a:r>
            <a:r>
              <a:rPr lang="sk-SK" sz="2600" dirty="0"/>
              <a:t> –&gt; opačný postup je vyloučený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25857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Tipy pro tvorbu dotazníku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Přiměřená délka</a:t>
            </a:r>
          </a:p>
          <a:p>
            <a:endParaRPr lang="sk-SK" dirty="0" smtClean="0"/>
          </a:p>
          <a:p>
            <a:r>
              <a:rPr lang="sk-SK" dirty="0" smtClean="0"/>
              <a:t>Zahrnout </a:t>
            </a:r>
            <a:r>
              <a:rPr lang="sk-SK" dirty="0"/>
              <a:t>pouze nevyhnutelný počet otázek</a:t>
            </a:r>
          </a:p>
          <a:p>
            <a:endParaRPr lang="sk-SK" dirty="0" smtClean="0"/>
          </a:p>
          <a:p>
            <a:r>
              <a:rPr lang="sk-SK" dirty="0" smtClean="0"/>
              <a:t>Jednoduché</a:t>
            </a:r>
            <a:r>
              <a:rPr lang="sk-SK" dirty="0"/>
              <a:t>, srozumitelné znění otázek</a:t>
            </a:r>
          </a:p>
          <a:p>
            <a:endParaRPr lang="sk-SK" dirty="0" smtClean="0"/>
          </a:p>
          <a:p>
            <a:r>
              <a:rPr lang="sk-SK" dirty="0" smtClean="0"/>
              <a:t>Jednoduchý </a:t>
            </a:r>
            <a:r>
              <a:rPr lang="sk-SK" dirty="0"/>
              <a:t>jazyk</a:t>
            </a:r>
          </a:p>
          <a:p>
            <a:endParaRPr lang="sk-SK" dirty="0" smtClean="0"/>
          </a:p>
          <a:p>
            <a:r>
              <a:rPr lang="sk-SK" dirty="0" smtClean="0"/>
              <a:t>Přiměřená </a:t>
            </a:r>
            <a:r>
              <a:rPr lang="sk-SK" dirty="0"/>
              <a:t>náročnost pro respondenty</a:t>
            </a:r>
          </a:p>
          <a:p>
            <a:endParaRPr lang="sk-SK" dirty="0" smtClean="0"/>
          </a:p>
          <a:p>
            <a:r>
              <a:rPr lang="sk-SK" dirty="0" smtClean="0"/>
              <a:t>Vyvarovat </a:t>
            </a:r>
            <a:r>
              <a:rPr lang="sk-SK" dirty="0"/>
              <a:t>se základních uvedených chyb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6643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Úlohy</a:t>
            </a:r>
            <a:endParaRPr lang="cs-CZ" dirty="0" smtClean="0"/>
          </a:p>
        </p:txBody>
      </p:sp>
      <p:sp>
        <p:nvSpPr>
          <p:cNvPr id="1536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/>
          <a:lstStyle/>
          <a:p>
            <a:r>
              <a:rPr lang="sk-SK" b="1" dirty="0" smtClean="0"/>
              <a:t>Uveďte </a:t>
            </a:r>
            <a:r>
              <a:rPr lang="sk-SK" b="1" dirty="0"/>
              <a:t>zda a proč obsahují otázky chyby: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i="1" dirty="0"/>
              <a:t>„Jaký máte pocit z politiky?“</a:t>
            </a:r>
          </a:p>
          <a:p>
            <a:endParaRPr lang="sk-SK" i="1" dirty="0" smtClean="0"/>
          </a:p>
          <a:p>
            <a:r>
              <a:rPr lang="sk-SK" i="1" dirty="0" smtClean="0"/>
              <a:t>„</a:t>
            </a:r>
            <a:r>
              <a:rPr lang="sk-SK" i="1" dirty="0"/>
              <a:t>Jako normální zdravý člověk, jak velmi odsuzujete registrovaná partnerství?“</a:t>
            </a:r>
          </a:p>
          <a:p>
            <a:endParaRPr lang="sk-SK" i="1" dirty="0" smtClean="0"/>
          </a:p>
          <a:p>
            <a:r>
              <a:rPr lang="sk-SK" i="1" dirty="0" smtClean="0"/>
              <a:t>„</a:t>
            </a:r>
            <a:r>
              <a:rPr lang="sk-SK" i="1" dirty="0"/>
              <a:t>Kterou politickou stranu jste volili v posledních volbách do obecní samosprávy?“</a:t>
            </a:r>
          </a:p>
          <a:p>
            <a:endParaRPr lang="sk-SK" i="1" dirty="0" smtClean="0"/>
          </a:p>
          <a:p>
            <a:r>
              <a:rPr lang="sk-SK" i="1" dirty="0" smtClean="0"/>
              <a:t>„</a:t>
            </a:r>
            <a:r>
              <a:rPr lang="sk-SK" i="1" dirty="0"/>
              <a:t>Bijete své děti?“</a:t>
            </a:r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Úlohy</a:t>
            </a:r>
            <a:endParaRPr lang="cs-CZ" dirty="0" smtClean="0"/>
          </a:p>
        </p:txBody>
      </p:sp>
      <p:sp>
        <p:nvSpPr>
          <p:cNvPr id="1536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227637"/>
          </a:xfrm>
        </p:spPr>
        <p:txBody>
          <a:bodyPr/>
          <a:lstStyle/>
          <a:p>
            <a:pPr marL="0" indent="0">
              <a:buNone/>
            </a:pPr>
            <a:endParaRPr lang="sk-SK" sz="1100" i="1" dirty="0" smtClean="0"/>
          </a:p>
          <a:p>
            <a:r>
              <a:rPr lang="sk-SK" i="1" dirty="0" smtClean="0"/>
              <a:t>„</a:t>
            </a:r>
            <a:r>
              <a:rPr lang="sk-SK" i="1" dirty="0"/>
              <a:t>Připouštíte přítomnost globálního oteplování a myslíte si, že by člověk měl snížit produkci skleníkových plynů?“</a:t>
            </a:r>
          </a:p>
          <a:p>
            <a:endParaRPr lang="sk-SK" i="1" dirty="0" smtClean="0"/>
          </a:p>
          <a:p>
            <a:r>
              <a:rPr lang="sk-SK" i="1" dirty="0" smtClean="0"/>
              <a:t>„</a:t>
            </a:r>
            <a:r>
              <a:rPr lang="sk-SK" i="1" dirty="0"/>
              <a:t>Má podle vás kvalita přednášek o Sartoriho teorii na FSS dostatečnou úroveň?“</a:t>
            </a:r>
          </a:p>
          <a:p>
            <a:endParaRPr lang="sk-SK" i="1" dirty="0" smtClean="0"/>
          </a:p>
          <a:p>
            <a:r>
              <a:rPr lang="sk-SK" i="1" dirty="0" smtClean="0"/>
              <a:t>„</a:t>
            </a:r>
            <a:r>
              <a:rPr lang="sk-SK" i="1" dirty="0"/>
              <a:t>Souhlasíte s názorem předsedy vlády, že je správné ctít národní symboly našeho státu?</a:t>
            </a:r>
          </a:p>
          <a:p>
            <a:endParaRPr lang="sk-SK" i="1" dirty="0" smtClean="0"/>
          </a:p>
          <a:p>
            <a:r>
              <a:rPr lang="sk-SK" i="1" dirty="0" smtClean="0"/>
              <a:t>„</a:t>
            </a:r>
            <a:r>
              <a:rPr lang="sk-SK" i="1" dirty="0"/>
              <a:t>Pokud zvážíte škody, které tato vláda napáchala, jak hodnotíte...?“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8813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Praktické náležitosti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r>
              <a:rPr lang="cs-CZ" sz="2800" dirty="0"/>
              <a:t>Výběr vzorku</a:t>
            </a:r>
          </a:p>
          <a:p>
            <a:endParaRPr lang="cs-CZ" sz="2800" dirty="0"/>
          </a:p>
          <a:p>
            <a:r>
              <a:rPr lang="cs-CZ" sz="2800" dirty="0"/>
              <a:t>Formy distribuce</a:t>
            </a:r>
          </a:p>
          <a:p>
            <a:endParaRPr lang="cs-CZ" sz="2800" dirty="0"/>
          </a:p>
          <a:p>
            <a:r>
              <a:rPr lang="cs-CZ" sz="2800" dirty="0"/>
              <a:t>Návratnost dotazníku</a:t>
            </a:r>
          </a:p>
          <a:p>
            <a:endParaRPr lang="cs-CZ" sz="2800" dirty="0"/>
          </a:p>
          <a:p>
            <a:r>
              <a:rPr lang="cs-CZ" sz="2800" dirty="0"/>
              <a:t>Etická stránka věci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Výběr </a:t>
            </a:r>
            <a:r>
              <a:rPr lang="cs-CZ" dirty="0"/>
              <a:t>vzorku</a:t>
            </a:r>
            <a:endParaRPr lang="cs-CZ" dirty="0" smtClean="0"/>
          </a:p>
        </p:txBody>
      </p:sp>
      <p:sp>
        <p:nvSpPr>
          <p:cNvPr id="18435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514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/>
              <a:t>Základní pojmy: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r>
              <a:rPr lang="sk-SK" b="1" u="sng" dirty="0"/>
              <a:t>Vzorek</a:t>
            </a:r>
            <a:r>
              <a:rPr lang="sk-SK" dirty="0"/>
              <a:t> (výběrový soubor) – skupina sledovaných jednotek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r>
              <a:rPr lang="sk-SK" b="1" u="sng" dirty="0"/>
              <a:t>Populace</a:t>
            </a:r>
            <a:r>
              <a:rPr lang="sk-SK" dirty="0"/>
              <a:t> (základní soubor) – skupina jednotek, o které se předpokládá, že na ní platí výstupy výzkumu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r>
              <a:rPr lang="sk-SK" dirty="0"/>
              <a:t>Cíl – získat prací se vzorkem výsledky, jejichž platnost je možné rozšířit na populaci</a:t>
            </a:r>
            <a:endParaRPr lang="cs-CZ" dirty="0"/>
          </a:p>
          <a:p>
            <a:pPr marL="0" indent="0">
              <a:lnSpc>
                <a:spcPct val="80000"/>
              </a:lnSpc>
              <a:buNone/>
            </a:pPr>
            <a:endParaRPr lang="sk-SK" dirty="0" smtClean="0"/>
          </a:p>
          <a:p>
            <a:pPr marL="0" indent="0">
              <a:lnSpc>
                <a:spcPct val="80000"/>
              </a:lnSpc>
              <a:buNone/>
            </a:pPr>
            <a:endParaRPr lang="sk-SK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Výběr </a:t>
            </a:r>
            <a:r>
              <a:rPr lang="cs-CZ" dirty="0"/>
              <a:t>vzorku</a:t>
            </a:r>
            <a:endParaRPr lang="cs-CZ" dirty="0" smtClean="0"/>
          </a:p>
        </p:txBody>
      </p:sp>
      <p:sp>
        <p:nvSpPr>
          <p:cNvPr id="18435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514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dirty="0" smtClean="0"/>
          </a:p>
          <a:p>
            <a:r>
              <a:rPr lang="sk-SK" dirty="0"/>
              <a:t>Reálně je práce se vzorkem nevyhnutelná</a:t>
            </a:r>
          </a:p>
          <a:p>
            <a:endParaRPr lang="sk-SK" dirty="0"/>
          </a:p>
          <a:p>
            <a:r>
              <a:rPr lang="sk-SK" dirty="0"/>
              <a:t>Praktické ohledy – náklady výzkumu, časové a organizační pozadí</a:t>
            </a:r>
          </a:p>
          <a:p>
            <a:endParaRPr lang="sk-SK" dirty="0"/>
          </a:p>
          <a:p>
            <a:r>
              <a:rPr lang="sk-SK" dirty="0"/>
              <a:t>Práce s celou populací navíc není nutná</a:t>
            </a:r>
          </a:p>
          <a:p>
            <a:endParaRPr lang="sk-SK" dirty="0"/>
          </a:p>
          <a:p>
            <a:r>
              <a:rPr lang="sk-SK" dirty="0"/>
              <a:t>I využití vzorku může zajistit výsledky s vysokou </a:t>
            </a:r>
            <a:r>
              <a:rPr lang="sk-SK" dirty="0" smtClean="0"/>
              <a:t>validitou</a:t>
            </a:r>
          </a:p>
          <a:p>
            <a:pPr marL="0" indent="0">
              <a:lnSpc>
                <a:spcPct val="80000"/>
              </a:lnSpc>
              <a:buNone/>
            </a:pPr>
            <a:endParaRPr lang="sk-SK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8362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Výběr </a:t>
            </a:r>
            <a:r>
              <a:rPr lang="cs-CZ" dirty="0"/>
              <a:t>vzorku</a:t>
            </a:r>
            <a:endParaRPr lang="cs-CZ" dirty="0" smtClean="0"/>
          </a:p>
        </p:txBody>
      </p:sp>
      <p:sp>
        <p:nvSpPr>
          <p:cNvPr id="18435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514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dirty="0" smtClean="0"/>
          </a:p>
          <a:p>
            <a:r>
              <a:rPr lang="sk-SK" dirty="0"/>
              <a:t>Klíčová vlastnost vzorku – </a:t>
            </a:r>
            <a:r>
              <a:rPr lang="sk-SK" b="1" dirty="0"/>
              <a:t>reprezentativnost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/>
              <a:t>Samotná velikost vzorku není vedle ostatních faktorů natolik podstatná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/>
              <a:t>Vzorek by měl být co možná nejvěrnější imitací populace</a:t>
            </a:r>
          </a:p>
          <a:p>
            <a:pPr marL="0" indent="0">
              <a:lnSpc>
                <a:spcPct val="80000"/>
              </a:lnSpc>
              <a:buNone/>
            </a:pPr>
            <a:endParaRPr lang="sk-SK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1466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Kvótní </a:t>
            </a:r>
            <a:r>
              <a:rPr lang="cs-CZ" dirty="0"/>
              <a:t>výběr</a:t>
            </a:r>
            <a:endParaRPr lang="cs-CZ" dirty="0" smtClean="0"/>
          </a:p>
        </p:txBody>
      </p:sp>
      <p:sp>
        <p:nvSpPr>
          <p:cNvPr id="18435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514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dirty="0" smtClean="0"/>
          </a:p>
          <a:p>
            <a:r>
              <a:rPr lang="sk-SK" dirty="0"/>
              <a:t>Výběr jednotek do vzorku podle výskytu pozorovaných faktorů v populaci (pohlaví, věk)</a:t>
            </a:r>
          </a:p>
          <a:p>
            <a:endParaRPr lang="sk-SK" dirty="0"/>
          </a:p>
          <a:p>
            <a:r>
              <a:rPr lang="sk-SK" dirty="0"/>
              <a:t>Imituje pouze známé vlastnosti populace</a:t>
            </a:r>
          </a:p>
          <a:p>
            <a:endParaRPr lang="sk-SK" dirty="0"/>
          </a:p>
          <a:p>
            <a:r>
              <a:rPr lang="sk-SK" dirty="0"/>
              <a:t>Slabiny:</a:t>
            </a:r>
          </a:p>
          <a:p>
            <a:pPr lvl="1"/>
            <a:r>
              <a:rPr lang="sk-SK" dirty="0"/>
              <a:t>Sledování pouze známých vlastností</a:t>
            </a:r>
          </a:p>
          <a:p>
            <a:pPr lvl="1"/>
            <a:r>
              <a:rPr lang="sk-SK" dirty="0"/>
              <a:t>Křížení kritérií – možný „nedostatek“ jednotek – muž, 45-50 let, obec do 2000 obyvatel, protestant, ženatý, právnické vzdělání</a:t>
            </a:r>
            <a:endParaRPr lang="cs-CZ" dirty="0"/>
          </a:p>
          <a:p>
            <a:pPr marL="0" indent="0">
              <a:lnSpc>
                <a:spcPct val="80000"/>
              </a:lnSpc>
              <a:buNone/>
            </a:pPr>
            <a:endParaRPr lang="sk-SK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8307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Kvótní </a:t>
            </a:r>
            <a:r>
              <a:rPr lang="cs-CZ" dirty="0"/>
              <a:t>výběr</a:t>
            </a:r>
            <a:endParaRPr lang="cs-CZ" dirty="0" smtClean="0"/>
          </a:p>
        </p:txBody>
      </p:sp>
      <p:sp>
        <p:nvSpPr>
          <p:cNvPr id="18435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514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dirty="0" smtClean="0"/>
          </a:p>
          <a:p>
            <a:r>
              <a:rPr lang="cs-CZ" dirty="0" smtClean="0"/>
              <a:t>Průzkum </a:t>
            </a:r>
            <a:r>
              <a:rPr lang="cs-CZ" dirty="0"/>
              <a:t>agentury CVVM (</a:t>
            </a:r>
            <a:r>
              <a:rPr lang="cs-CZ" dirty="0" smtClean="0"/>
              <a:t>9/2015)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Standardizovaný </a:t>
            </a:r>
            <a:r>
              <a:rPr lang="cs-CZ" dirty="0"/>
              <a:t>dotazník</a:t>
            </a:r>
          </a:p>
          <a:p>
            <a:endParaRPr lang="cs-CZ" dirty="0"/>
          </a:p>
          <a:p>
            <a:r>
              <a:rPr lang="cs-CZ" dirty="0" smtClean="0"/>
              <a:t>994 </a:t>
            </a:r>
            <a:r>
              <a:rPr lang="cs-CZ" dirty="0"/>
              <a:t>respondentů</a:t>
            </a:r>
          </a:p>
          <a:p>
            <a:endParaRPr lang="cs-CZ" dirty="0"/>
          </a:p>
          <a:p>
            <a:r>
              <a:rPr lang="cs-CZ" dirty="0" smtClean="0"/>
              <a:t>Kvóty </a:t>
            </a:r>
            <a:r>
              <a:rPr lang="cs-CZ" dirty="0"/>
              <a:t>– kraj, velikost sídla bydliště, pohlaví, věk, </a:t>
            </a:r>
            <a:r>
              <a:rPr lang="cs-CZ" dirty="0" smtClean="0"/>
              <a:t>vzdělání</a:t>
            </a:r>
          </a:p>
          <a:p>
            <a:endParaRPr lang="cs-CZ" dirty="0"/>
          </a:p>
          <a:p>
            <a:r>
              <a:rPr lang="cs-CZ" dirty="0"/>
              <a:t>http://cvvm.soc.cas.cz/media/com_form2content/documents/c1/a7432/f3/pv151016.pdf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0897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Dotazník</a:t>
            </a:r>
            <a:endParaRPr lang="cs-CZ" dirty="0" smtClean="0"/>
          </a:p>
        </p:txBody>
      </p:sp>
      <p:sp>
        <p:nvSpPr>
          <p:cNvPr id="7171" name="Zástupný symbol obsahu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Technika sběru dat od respondentů</a:t>
            </a:r>
          </a:p>
          <a:p>
            <a:pPr>
              <a:buNone/>
            </a:pPr>
            <a:endParaRPr lang="sk-SK" dirty="0"/>
          </a:p>
          <a:p>
            <a:r>
              <a:rPr lang="sk-SK" dirty="0"/>
              <a:t>Není nutná přímá interakce mezi výzkumníkem a respondenty (pošta, telefon, Internet)</a:t>
            </a:r>
          </a:p>
          <a:p>
            <a:endParaRPr lang="sk-SK" dirty="0"/>
          </a:p>
          <a:p>
            <a:r>
              <a:rPr lang="sk-SK" dirty="0"/>
              <a:t>Plně standardizovaná podoba</a:t>
            </a:r>
          </a:p>
          <a:p>
            <a:endParaRPr lang="sk-SK" dirty="0"/>
          </a:p>
          <a:p>
            <a:r>
              <a:rPr lang="sk-SK" dirty="0"/>
              <a:t>Využitelnost </a:t>
            </a:r>
            <a:r>
              <a:rPr lang="sk-SK" b="1" u="sng" dirty="0"/>
              <a:t>hlavně v kvantitativním výzkumu </a:t>
            </a:r>
            <a:r>
              <a:rPr lang="sk-SK" dirty="0"/>
              <a:t>– předpokládá se sběr dat od většího počtu </a:t>
            </a:r>
            <a:r>
              <a:rPr lang="sk-SK" dirty="0" smtClean="0"/>
              <a:t>osob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Náhodný </a:t>
            </a:r>
            <a:r>
              <a:rPr lang="cs-CZ" dirty="0"/>
              <a:t>výběr</a:t>
            </a:r>
            <a:endParaRPr lang="cs-CZ" dirty="0" smtClean="0"/>
          </a:p>
        </p:txBody>
      </p:sp>
      <p:sp>
        <p:nvSpPr>
          <p:cNvPr id="2048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dirty="0"/>
              <a:t>Výběr, kde má každá jednotka populace stejnou pravděpodobnost, že bude vybrána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Navzdory </a:t>
            </a:r>
            <a:r>
              <a:rPr lang="sk-SK" dirty="0"/>
              <a:t>nedostatkům má vysoké klady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/>
              <a:t>Výhody: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Imituje nejen známé, ale i </a:t>
            </a:r>
            <a:r>
              <a:rPr lang="sk-SK" b="1" dirty="0"/>
              <a:t>neznámé</a:t>
            </a:r>
            <a:r>
              <a:rPr lang="sk-SK" dirty="0"/>
              <a:t> vlastnosti populace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Umožňuje odhadnout, jak se vzorek liší od populace</a:t>
            </a:r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Náhodný </a:t>
            </a:r>
            <a:r>
              <a:rPr lang="cs-CZ" dirty="0"/>
              <a:t>výběr</a:t>
            </a:r>
            <a:endParaRPr lang="cs-CZ" dirty="0" smtClean="0"/>
          </a:p>
        </p:txBody>
      </p:sp>
      <p:sp>
        <p:nvSpPr>
          <p:cNvPr id="2048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400" dirty="0"/>
              <a:t>Rozdíl mezi strukturou vzorku a populace se zmenšuje s rostoucí velikostí vzorku (stále pomaleji)</a:t>
            </a:r>
          </a:p>
          <a:p>
            <a:pPr>
              <a:lnSpc>
                <a:spcPct val="90000"/>
              </a:lnSpc>
            </a:pP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/>
              <a:t>Ve výsledku tak není potřebné (a ani únosné) usilovat o co největší vzorek</a:t>
            </a:r>
          </a:p>
          <a:p>
            <a:pPr>
              <a:lnSpc>
                <a:spcPct val="90000"/>
              </a:lnSpc>
            </a:pP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 smtClean="0"/>
              <a:t>Nutnost </a:t>
            </a:r>
            <a:r>
              <a:rPr lang="sk-SK" sz="2400" dirty="0"/>
              <a:t>brát ohled na poměr nákladů a kvality </a:t>
            </a:r>
            <a:r>
              <a:rPr lang="sk-SK" sz="2400" dirty="0" smtClean="0"/>
              <a:t>výstupů:</a:t>
            </a:r>
          </a:p>
          <a:p>
            <a:pPr lvl="1">
              <a:lnSpc>
                <a:spcPct val="90000"/>
              </a:lnSpc>
            </a:pPr>
            <a:r>
              <a:rPr lang="sk-SK" sz="2200" dirty="0" smtClean="0"/>
              <a:t>přidání </a:t>
            </a:r>
            <a:r>
              <a:rPr lang="sk-SK" sz="2200" dirty="0"/>
              <a:t>10 000 respondentů nad rámec prvních 1000 může vést k o něco přesnější imitaci populace, ale za cenu </a:t>
            </a:r>
            <a:r>
              <a:rPr lang="sk-SK" sz="2200" b="1" dirty="0"/>
              <a:t>neúměrných nákladů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8102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Náhodný </a:t>
            </a:r>
            <a:r>
              <a:rPr lang="cs-CZ" dirty="0"/>
              <a:t>výběr - druhy</a:t>
            </a:r>
            <a:endParaRPr lang="cs-CZ" dirty="0" smtClean="0"/>
          </a:p>
        </p:txBody>
      </p:sp>
      <p:sp>
        <p:nvSpPr>
          <p:cNvPr id="2048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b="1" dirty="0"/>
              <a:t>Prostý</a:t>
            </a:r>
          </a:p>
          <a:p>
            <a:pPr lvl="1">
              <a:lnSpc>
                <a:spcPct val="90000"/>
              </a:lnSpc>
            </a:pPr>
            <a:r>
              <a:rPr lang="sk-SK" sz="2200" dirty="0"/>
              <a:t>Jednotkám se přidělí čísla a udělá se náhodný výběr</a:t>
            </a:r>
          </a:p>
          <a:p>
            <a:pPr>
              <a:lnSpc>
                <a:spcPct val="90000"/>
              </a:lnSpc>
            </a:pPr>
            <a:endParaRPr lang="sk-SK" sz="1400" dirty="0" smtClean="0"/>
          </a:p>
          <a:p>
            <a:pPr>
              <a:lnSpc>
                <a:spcPct val="90000"/>
              </a:lnSpc>
            </a:pPr>
            <a:r>
              <a:rPr lang="sk-SK" b="1" dirty="0" smtClean="0"/>
              <a:t>Systematický</a:t>
            </a:r>
            <a:endParaRPr lang="sk-SK" b="1" dirty="0"/>
          </a:p>
          <a:p>
            <a:pPr lvl="1">
              <a:lnSpc>
                <a:spcPct val="90000"/>
              </a:lnSpc>
            </a:pPr>
            <a:r>
              <a:rPr lang="sk-SK" sz="2200" dirty="0"/>
              <a:t>Výběr každého n-tého člena populace</a:t>
            </a:r>
          </a:p>
          <a:p>
            <a:pPr lvl="1">
              <a:lnSpc>
                <a:spcPct val="90000"/>
              </a:lnSpc>
            </a:pPr>
            <a:r>
              <a:rPr lang="sk-SK" sz="2200" dirty="0"/>
              <a:t>Problém – logicky organizované seznamy</a:t>
            </a:r>
          </a:p>
          <a:p>
            <a:pPr>
              <a:lnSpc>
                <a:spcPct val="90000"/>
              </a:lnSpc>
            </a:pPr>
            <a:endParaRPr lang="sk-SK" sz="1400" dirty="0" smtClean="0"/>
          </a:p>
          <a:p>
            <a:pPr>
              <a:lnSpc>
                <a:spcPct val="90000"/>
              </a:lnSpc>
            </a:pPr>
            <a:r>
              <a:rPr lang="sk-SK" b="1" dirty="0" smtClean="0"/>
              <a:t>Stratifikovaný</a:t>
            </a:r>
            <a:endParaRPr lang="sk-SK" b="1" dirty="0"/>
          </a:p>
          <a:p>
            <a:pPr lvl="1">
              <a:lnSpc>
                <a:spcPct val="90000"/>
              </a:lnSpc>
            </a:pPr>
            <a:r>
              <a:rPr lang="sk-SK" sz="2200" dirty="0"/>
              <a:t>Rozdělení populace do homogenních skupin</a:t>
            </a:r>
          </a:p>
          <a:p>
            <a:pPr lvl="1">
              <a:lnSpc>
                <a:spcPct val="90000"/>
              </a:lnSpc>
            </a:pPr>
            <a:r>
              <a:rPr lang="sk-SK" sz="2200" dirty="0"/>
              <a:t>Ročníky ve škole</a:t>
            </a:r>
          </a:p>
          <a:p>
            <a:pPr>
              <a:lnSpc>
                <a:spcPct val="90000"/>
              </a:lnSpc>
            </a:pPr>
            <a:endParaRPr lang="sk-SK" sz="1400" dirty="0" smtClean="0"/>
          </a:p>
          <a:p>
            <a:pPr>
              <a:lnSpc>
                <a:spcPct val="90000"/>
              </a:lnSpc>
            </a:pPr>
            <a:r>
              <a:rPr lang="sk-SK" b="1" dirty="0" smtClean="0"/>
              <a:t>Vícestupňový</a:t>
            </a:r>
            <a:endParaRPr lang="sk-SK" b="1" dirty="0"/>
          </a:p>
          <a:p>
            <a:pPr lvl="1">
              <a:lnSpc>
                <a:spcPct val="90000"/>
              </a:lnSpc>
            </a:pPr>
            <a:r>
              <a:rPr lang="sk-SK" sz="2200" dirty="0"/>
              <a:t>Postupné dělení populace na nižší třídy (okresy, obce) a následný výběr jednotek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9573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/>
              <a:t>Účelový výběr</a:t>
            </a:r>
            <a:endParaRPr lang="cs-CZ" dirty="0" smtClean="0"/>
          </a:p>
        </p:txBody>
      </p:sp>
      <p:sp>
        <p:nvSpPr>
          <p:cNvPr id="2048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006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Charakter </a:t>
            </a:r>
            <a:r>
              <a:rPr lang="sk-SK" dirty="0"/>
              <a:t>vzorku si určí sám výzkumník</a:t>
            </a:r>
          </a:p>
          <a:p>
            <a:endParaRPr lang="sk-SK" dirty="0"/>
          </a:p>
          <a:p>
            <a:r>
              <a:rPr lang="sk-SK" dirty="0"/>
              <a:t>Fakticky nemožná generalizace na populaci</a:t>
            </a:r>
          </a:p>
          <a:p>
            <a:endParaRPr lang="sk-SK" dirty="0"/>
          </a:p>
          <a:p>
            <a:r>
              <a:rPr lang="sk-SK" dirty="0"/>
              <a:t>Možné formy:</a:t>
            </a:r>
          </a:p>
          <a:p>
            <a:pPr lvl="1"/>
            <a:r>
              <a:rPr lang="sk-SK" dirty="0"/>
              <a:t>Anketa</a:t>
            </a:r>
          </a:p>
          <a:p>
            <a:pPr lvl="1"/>
            <a:r>
              <a:rPr lang="sk-SK" dirty="0"/>
              <a:t>Technika snowball – respondent doporučuje další vhodné respondenty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9354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Úloha</a:t>
            </a:r>
            <a:endParaRPr lang="cs-CZ" dirty="0" smtClean="0"/>
          </a:p>
        </p:txBody>
      </p:sp>
      <p:sp>
        <p:nvSpPr>
          <p:cNvPr id="2048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006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/>
              <a:t>Výzkumník se rozhodne oslovovat respondenty přímo a to pomocí náhodného výběru. Každý víkend během 2 měsíců stojí v nejrušnějším obchodním centru svého města a hledá respondenty.</a:t>
            </a:r>
          </a:p>
          <a:p>
            <a:endParaRPr lang="sk-SK" dirty="0"/>
          </a:p>
          <a:p>
            <a:r>
              <a:rPr lang="sk-SK" dirty="0"/>
              <a:t>Otázky:</a:t>
            </a:r>
          </a:p>
          <a:p>
            <a:pPr lvl="1"/>
            <a:r>
              <a:rPr lang="sk-SK" dirty="0"/>
              <a:t>Je postup výzkumníka správný? </a:t>
            </a:r>
          </a:p>
          <a:p>
            <a:pPr lvl="1"/>
            <a:r>
              <a:rPr lang="sk-SK" dirty="0"/>
              <a:t>Pokud ne, v čem by svůj postup měl upravit?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6404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Úloha</a:t>
            </a:r>
            <a:endParaRPr lang="cs-CZ" dirty="0" smtClean="0"/>
          </a:p>
        </p:txBody>
      </p:sp>
      <p:sp>
        <p:nvSpPr>
          <p:cNvPr id="2048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006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/>
              <a:t>Výzkumník se rozhodne oslovovat respondenty telefonicky a to pomocí kvótního výběru. Za kvóty si zvolil věk, pohlaví, účast na trestní činnosti a počet zubních kazů.</a:t>
            </a:r>
          </a:p>
          <a:p>
            <a:endParaRPr lang="sk-SK" dirty="0"/>
          </a:p>
          <a:p>
            <a:r>
              <a:rPr lang="sk-SK" dirty="0"/>
              <a:t>Otázky:</a:t>
            </a:r>
          </a:p>
          <a:p>
            <a:pPr lvl="1"/>
            <a:r>
              <a:rPr lang="sk-SK" dirty="0"/>
              <a:t>Je postup výzkumníka správný? </a:t>
            </a:r>
          </a:p>
          <a:p>
            <a:pPr lvl="1"/>
            <a:r>
              <a:rPr lang="sk-SK" dirty="0"/>
              <a:t>Pokud ne, v čem by svůj postup měl upravit?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77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Formy distribuce</a:t>
            </a:r>
            <a:endParaRPr lang="cs-CZ" sz="4400" dirty="0" smtClean="0"/>
          </a:p>
        </p:txBody>
      </p:sp>
      <p:sp>
        <p:nvSpPr>
          <p:cNvPr id="21507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k-SK" dirty="0" smtClean="0"/>
          </a:p>
          <a:p>
            <a:r>
              <a:rPr lang="sk-SK" dirty="0" smtClean="0"/>
              <a:t>Dotazník </a:t>
            </a:r>
            <a:r>
              <a:rPr lang="sk-SK" dirty="0"/>
              <a:t>nutně nevyžaduje osobní kontakt s respondenty</a:t>
            </a:r>
          </a:p>
          <a:p>
            <a:endParaRPr lang="sk-SK" dirty="0" smtClean="0"/>
          </a:p>
          <a:p>
            <a:r>
              <a:rPr lang="sk-SK" dirty="0" smtClean="0"/>
              <a:t>Existují </a:t>
            </a:r>
            <a:r>
              <a:rPr lang="sk-SK" dirty="0"/>
              <a:t>bezprostřední i dálkové formy distribuce</a:t>
            </a:r>
          </a:p>
          <a:p>
            <a:endParaRPr lang="sk-SK" dirty="0" smtClean="0"/>
          </a:p>
          <a:p>
            <a:r>
              <a:rPr lang="sk-SK" dirty="0" smtClean="0"/>
              <a:t>Každá </a:t>
            </a:r>
            <a:r>
              <a:rPr lang="sk-SK" dirty="0"/>
              <a:t>forma má konkrétní výhody i nevýhody</a:t>
            </a:r>
          </a:p>
          <a:p>
            <a:endParaRPr lang="sk-SK" dirty="0" smtClean="0"/>
          </a:p>
          <a:p>
            <a:r>
              <a:rPr lang="sk-SK" dirty="0" smtClean="0"/>
              <a:t>Objektivně </a:t>
            </a:r>
            <a:r>
              <a:rPr lang="sk-SK" dirty="0"/>
              <a:t>neexistuje „nejlepší“ forma jak distribuovat dotazník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endParaRPr lang="cs-CZ" dirty="0" smtClean="0"/>
          </a:p>
        </p:txBody>
      </p:sp>
      <p:pic>
        <p:nvPicPr>
          <p:cNvPr id="4" name="Picture 2" descr="http://onlinetherapyinstitute.com/wp-content/uploads/2012/09/tele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04800"/>
            <a:ext cx="980792" cy="990600"/>
          </a:xfrm>
          <a:prstGeom prst="rect">
            <a:avLst/>
          </a:prstGeom>
          <a:noFill/>
        </p:spPr>
      </p:pic>
      <p:pic>
        <p:nvPicPr>
          <p:cNvPr id="5" name="Picture 4" descr="http://joohuat.com/images/colour_envelo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04800"/>
            <a:ext cx="1258086" cy="838200"/>
          </a:xfrm>
          <a:prstGeom prst="rect">
            <a:avLst/>
          </a:prstGeom>
          <a:noFill/>
        </p:spPr>
      </p:pic>
      <p:pic>
        <p:nvPicPr>
          <p:cNvPr id="6" name="Picture 6" descr="http://images.wikia.com/callofduty/images/b/b4/At_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4073" y="381000"/>
            <a:ext cx="838199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Formy distribuce – face-to-face</a:t>
            </a:r>
            <a:endParaRPr lang="cs-CZ" sz="4400" dirty="0" smtClean="0"/>
          </a:p>
        </p:txBody>
      </p:sp>
      <p:sp>
        <p:nvSpPr>
          <p:cNvPr id="21507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k-SK" dirty="0" smtClean="0"/>
          </a:p>
          <a:p>
            <a:r>
              <a:rPr lang="sk-SK" dirty="0"/>
              <a:t>Umožňuje zisk určité zpětné vazby díky kontaktu s respondenty (vhodné pro test dotazníku)</a:t>
            </a:r>
          </a:p>
          <a:p>
            <a:endParaRPr lang="sk-SK" dirty="0" smtClean="0"/>
          </a:p>
          <a:p>
            <a:r>
              <a:rPr lang="sk-SK" dirty="0" smtClean="0"/>
              <a:t>Vyšší </a:t>
            </a:r>
            <a:r>
              <a:rPr lang="sk-SK" dirty="0"/>
              <a:t>návratnost</a:t>
            </a:r>
          </a:p>
          <a:p>
            <a:endParaRPr lang="sk-SK" dirty="0" smtClean="0"/>
          </a:p>
          <a:p>
            <a:r>
              <a:rPr lang="sk-SK" dirty="0" smtClean="0"/>
              <a:t>Vyšší </a:t>
            </a:r>
            <a:r>
              <a:rPr lang="sk-SK" dirty="0"/>
              <a:t>nároky na čas a finanční náklady</a:t>
            </a:r>
          </a:p>
          <a:p>
            <a:endParaRPr lang="sk-SK" dirty="0" smtClean="0"/>
          </a:p>
          <a:p>
            <a:r>
              <a:rPr lang="sk-SK" dirty="0" smtClean="0"/>
              <a:t>Zpochybněná </a:t>
            </a:r>
            <a:r>
              <a:rPr lang="sk-SK" dirty="0"/>
              <a:t>anonymita</a:t>
            </a:r>
          </a:p>
          <a:p>
            <a:endParaRPr lang="sk-SK" dirty="0" smtClean="0"/>
          </a:p>
          <a:p>
            <a:r>
              <a:rPr lang="sk-SK" dirty="0" smtClean="0"/>
              <a:t>Interviewer </a:t>
            </a:r>
            <a:r>
              <a:rPr lang="sk-SK" dirty="0"/>
              <a:t>bias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9489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Formy distribuce – dálkové formy</a:t>
            </a:r>
            <a:endParaRPr lang="cs-CZ" sz="4400" dirty="0" smtClean="0"/>
          </a:p>
        </p:txBody>
      </p:sp>
      <p:sp>
        <p:nvSpPr>
          <p:cNvPr id="21507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k-SK" dirty="0" smtClean="0"/>
          </a:p>
          <a:p>
            <a:r>
              <a:rPr lang="sk-SK" dirty="0"/>
              <a:t>Telefonicky, poštou, elektronicky</a:t>
            </a:r>
          </a:p>
          <a:p>
            <a:r>
              <a:rPr lang="sk-SK" dirty="0"/>
              <a:t>Pokrytí velkých skupin osob</a:t>
            </a:r>
          </a:p>
          <a:p>
            <a:r>
              <a:rPr lang="sk-SK" dirty="0"/>
              <a:t>Vyšší záruka (pocitu) anonymity</a:t>
            </a:r>
          </a:p>
          <a:p>
            <a:r>
              <a:rPr lang="sk-SK" dirty="0"/>
              <a:t>Nižší návratnost</a:t>
            </a:r>
          </a:p>
          <a:p>
            <a:r>
              <a:rPr lang="sk-SK" dirty="0"/>
              <a:t>Lehčí možnost předčasného ukončení</a:t>
            </a:r>
          </a:p>
          <a:p>
            <a:r>
              <a:rPr lang="sk-SK" dirty="0"/>
              <a:t>Menší jistota, že dotazník vyplňuje skutečně respondent (hlavně pošta, e-dotazník)</a:t>
            </a:r>
          </a:p>
          <a:p>
            <a:r>
              <a:rPr lang="sk-SK" dirty="0"/>
              <a:t>Nižší náklady a nároky na čas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4931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Klíčový aspekt při využití dotazníku</a:t>
            </a:r>
          </a:p>
          <a:p>
            <a:endParaRPr lang="sk-SK" dirty="0"/>
          </a:p>
          <a:p>
            <a:r>
              <a:rPr lang="sk-SK" dirty="0"/>
              <a:t>Nízká návratnost ohrožuje reprezentativnost vzorku a tím i samotný výzkum</a:t>
            </a:r>
          </a:p>
          <a:p>
            <a:endParaRPr lang="sk-SK" dirty="0"/>
          </a:p>
          <a:p>
            <a:r>
              <a:rPr lang="sk-SK" dirty="0"/>
              <a:t>Ovlivněná množstvím faktorů</a:t>
            </a:r>
          </a:p>
          <a:p>
            <a:endParaRPr lang="sk-SK" dirty="0"/>
          </a:p>
          <a:p>
            <a:r>
              <a:rPr lang="sk-SK" dirty="0"/>
              <a:t>Její role pouze podtrhává význam plánování dotazníku (sestavení, příprava, test)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Návratnost</a:t>
            </a:r>
            <a:endParaRPr lang="cs-CZ" sz="4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581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nhtsa.gov/people/injury/olddrive/modeldriver/images/vol2fig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722"/>
            <a:ext cx="5105400" cy="6611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81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Množství působících faktorů:</a:t>
            </a:r>
          </a:p>
          <a:p>
            <a:pPr lvl="1"/>
            <a:r>
              <a:rPr lang="sk-SK" dirty="0"/>
              <a:t>Vzhled dokumentů (písemný, e-dotazník)</a:t>
            </a:r>
          </a:p>
          <a:p>
            <a:pPr lvl="1"/>
            <a:r>
              <a:rPr lang="sk-SK" dirty="0"/>
              <a:t>Chování výzkumníka</a:t>
            </a:r>
          </a:p>
          <a:p>
            <a:pPr lvl="1"/>
            <a:r>
              <a:rPr lang="sk-SK" dirty="0"/>
              <a:t>Délka dotazníku</a:t>
            </a:r>
          </a:p>
          <a:p>
            <a:pPr lvl="1"/>
            <a:r>
              <a:rPr lang="sk-SK" dirty="0"/>
              <a:t>Struktura otázek a jejich znění</a:t>
            </a:r>
          </a:p>
          <a:p>
            <a:pPr lvl="1"/>
            <a:r>
              <a:rPr lang="sk-SK" dirty="0"/>
              <a:t>Důvěryhodnost organizace realizující výzkum</a:t>
            </a:r>
          </a:p>
          <a:p>
            <a:pPr lvl="1"/>
            <a:r>
              <a:rPr lang="sk-SK" dirty="0"/>
              <a:t>Benefity pro respondenta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Seznam se dá doplnit mnohými dalšími faktory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Návratnost</a:t>
            </a:r>
            <a:endParaRPr lang="cs-CZ" sz="4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128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sz="4800" dirty="0"/>
              <a:t>Návratnost</a:t>
            </a:r>
            <a:endParaRPr lang="cs-CZ" sz="4800" dirty="0" smtClean="0"/>
          </a:p>
        </p:txBody>
      </p:sp>
      <p:pic>
        <p:nvPicPr>
          <p:cNvPr id="8" name="Picture 2" descr="http://inkd.com/pictures/read/2578?aspect=wide&amp;height=385&amp;width=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962400" cy="2133600"/>
          </a:xfrm>
          <a:prstGeom prst="rect">
            <a:avLst/>
          </a:prstGeom>
          <a:noFill/>
        </p:spPr>
      </p:pic>
      <p:pic>
        <p:nvPicPr>
          <p:cNvPr id="9" name="Picture 6" descr="http://www.killuglyradio.com/wp-content/uploads/2010/01/10_Envel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28800"/>
            <a:ext cx="4191000" cy="2133600"/>
          </a:xfrm>
          <a:prstGeom prst="rect">
            <a:avLst/>
          </a:prstGeom>
          <a:noFill/>
        </p:spPr>
      </p:pic>
      <p:pic>
        <p:nvPicPr>
          <p:cNvPr id="10" name="Picture 8" descr="http://sarahecrowley.files.wordpress.com/2012/02/hand-written-le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62400"/>
            <a:ext cx="4114800" cy="2682533"/>
          </a:xfrm>
          <a:prstGeom prst="rect">
            <a:avLst/>
          </a:prstGeom>
          <a:noFill/>
        </p:spPr>
      </p:pic>
      <p:pic>
        <p:nvPicPr>
          <p:cNvPr id="11" name="Picture 4" descr="http://img.ehowcdn.com/article-new/ds-photo/getty/article/33/96/813158_X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962400"/>
            <a:ext cx="3975651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815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Délka dotazníku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Je </a:t>
            </a:r>
            <a:r>
              <a:rPr lang="sk-SK" dirty="0"/>
              <a:t>nutné příliš nevyčerpat anebo neodradit respondenta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Větší </a:t>
            </a:r>
            <a:r>
              <a:rPr lang="sk-SK" dirty="0"/>
              <a:t>délku je možné kompenzovat změnami v průběhu dotazníku (grafické odpovědi, jiný typ otázek)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Čím </a:t>
            </a:r>
            <a:r>
              <a:rPr lang="sk-SK" dirty="0"/>
              <a:t>větší délka dotazníku, tím nižší ochota odpovídat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Disman </a:t>
            </a:r>
            <a:r>
              <a:rPr lang="sk-SK" dirty="0"/>
              <a:t>– od 10. strany už délka dále nepůsobí negativně</a:t>
            </a:r>
          </a:p>
          <a:p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Návratnost</a:t>
            </a:r>
            <a:endParaRPr lang="cs-CZ" sz="4800" dirty="0" smtClean="0"/>
          </a:p>
        </p:txBody>
      </p:sp>
    </p:spTree>
    <p:extLst>
      <p:ext uri="{BB962C8B-B14F-4D97-AF65-F5344CB8AC3E}">
        <p14:creationId xmlns:p14="http://schemas.microsoft.com/office/powerpoint/2010/main" xmlns="" val="135123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Odměny pro respondenty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Přímá </a:t>
            </a:r>
            <a:r>
              <a:rPr lang="sk-SK" dirty="0"/>
              <a:t>odměna, následná účast v losování</a:t>
            </a:r>
          </a:p>
          <a:p>
            <a:pPr lvl="1"/>
            <a:endParaRPr lang="sk-SK" sz="1400" dirty="0" smtClean="0"/>
          </a:p>
          <a:p>
            <a:pPr lvl="1"/>
            <a:r>
              <a:rPr lang="sk-SK" dirty="0" smtClean="0"/>
              <a:t>Může </a:t>
            </a:r>
            <a:r>
              <a:rPr lang="sk-SK" dirty="0"/>
              <a:t>výrazně posilnit návratnost</a:t>
            </a:r>
          </a:p>
          <a:p>
            <a:pPr lvl="1"/>
            <a:endParaRPr lang="sk-SK" sz="1400" dirty="0" smtClean="0"/>
          </a:p>
          <a:p>
            <a:pPr lvl="1"/>
            <a:r>
              <a:rPr lang="sk-SK" dirty="0" smtClean="0"/>
              <a:t>Problém </a:t>
            </a:r>
            <a:r>
              <a:rPr lang="sk-SK" dirty="0"/>
              <a:t>– posilnění návratnosti může být až abnormální</a:t>
            </a:r>
          </a:p>
          <a:p>
            <a:pPr lvl="1"/>
            <a:endParaRPr lang="sk-SK" sz="1400" dirty="0" smtClean="0"/>
          </a:p>
          <a:p>
            <a:pPr lvl="1"/>
            <a:r>
              <a:rPr lang="sk-SK" dirty="0" smtClean="0"/>
              <a:t>Problematické </a:t>
            </a:r>
            <a:r>
              <a:rPr lang="sk-SK" dirty="0"/>
              <a:t>– písemný anebo e-dotazník – zapojení blízkých osob respondenta (spojené s deformací reprezentativnosti)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Návratnost</a:t>
            </a:r>
            <a:endParaRPr lang="cs-CZ" sz="4800" dirty="0" smtClean="0"/>
          </a:p>
        </p:txBody>
      </p:sp>
      <p:pic>
        <p:nvPicPr>
          <p:cNvPr id="4" name="Picture 2" descr="http://kidneycancerchronicles.com/wp-content/uploads/2012/04/MoneyBa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0013"/>
            <a:ext cx="2295525" cy="22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298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799"/>
          </a:xfrm>
        </p:spPr>
        <p:txBody>
          <a:bodyPr/>
          <a:lstStyle/>
          <a:p>
            <a:r>
              <a:rPr lang="sk-SK" dirty="0"/>
              <a:t>Recept na špatný dotazník: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Velká </a:t>
            </a:r>
            <a:r>
              <a:rPr lang="sk-SK" dirty="0"/>
              <a:t>délka</a:t>
            </a:r>
          </a:p>
          <a:p>
            <a:pPr lvl="1"/>
            <a:r>
              <a:rPr lang="sk-SK" dirty="0"/>
              <a:t>Zbytečně moc otázek, které mapují i nepodstatná data</a:t>
            </a:r>
          </a:p>
          <a:p>
            <a:pPr lvl="1"/>
            <a:r>
              <a:rPr lang="sk-SK" dirty="0"/>
              <a:t>Nelogické seskupení otázek</a:t>
            </a:r>
          </a:p>
          <a:p>
            <a:pPr lvl="1"/>
            <a:r>
              <a:rPr lang="sk-SK" dirty="0"/>
              <a:t>Nerespektování zásad vhodného pořadí otázek</a:t>
            </a:r>
          </a:p>
          <a:p>
            <a:pPr lvl="1"/>
            <a:r>
              <a:rPr lang="sk-SK" dirty="0"/>
              <a:t>Přítomnost nejčastějších chyb (sugestivní, komplikované, dvouhlavňové, vágní, příliš podrobné otázky, využití záporu, slangu)</a:t>
            </a:r>
          </a:p>
          <a:p>
            <a:pPr lvl="1"/>
            <a:r>
              <a:rPr lang="sk-SK" dirty="0"/>
              <a:t>Nepříjemné vystupování výzkumníka (face-to-face, </a:t>
            </a:r>
            <a:r>
              <a:rPr lang="sk-SK" dirty="0" smtClean="0"/>
              <a:t>telefonicky)</a:t>
            </a:r>
            <a:endParaRPr lang="sk-SK" dirty="0"/>
          </a:p>
          <a:p>
            <a:endParaRPr lang="sk-SK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Návratnost</a:t>
            </a:r>
            <a:endParaRPr lang="cs-CZ" sz="4800" dirty="0" smtClean="0"/>
          </a:p>
        </p:txBody>
      </p:sp>
    </p:spTree>
    <p:extLst>
      <p:ext uri="{BB962C8B-B14F-4D97-AF65-F5344CB8AC3E}">
        <p14:creationId xmlns:p14="http://schemas.microsoft.com/office/powerpoint/2010/main" xmlns="" val="58582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Etická stránka věci</a:t>
            </a:r>
            <a:endParaRPr lang="cs-CZ" sz="48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r>
              <a:rPr lang="sk-SK" dirty="0"/>
              <a:t>Základní prvky a zásady při práci s dotazníkem</a:t>
            </a:r>
          </a:p>
          <a:p>
            <a:endParaRPr lang="sk-SK" dirty="0"/>
          </a:p>
          <a:p>
            <a:r>
              <a:rPr lang="sk-SK" dirty="0"/>
              <a:t>Následování všeobecných etických zásad ve výzkumu</a:t>
            </a:r>
          </a:p>
          <a:p>
            <a:endParaRPr lang="sk-SK" dirty="0"/>
          </a:p>
          <a:p>
            <a:r>
              <a:rPr lang="sk-SK" dirty="0"/>
              <a:t>Prvky:</a:t>
            </a:r>
          </a:p>
          <a:p>
            <a:pPr lvl="1"/>
            <a:r>
              <a:rPr lang="sk-SK" dirty="0"/>
              <a:t>Vystupování vůči respondentům</a:t>
            </a:r>
          </a:p>
          <a:p>
            <a:pPr lvl="1"/>
            <a:r>
              <a:rPr lang="sk-SK" dirty="0"/>
              <a:t>Poskytování potřebných informací</a:t>
            </a:r>
          </a:p>
          <a:p>
            <a:pPr lvl="1"/>
            <a:r>
              <a:rPr lang="sk-SK" dirty="0"/>
              <a:t>Současně neohrožení podstaty výzkumu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Etická stránka věci</a:t>
            </a:r>
            <a:endParaRPr lang="cs-CZ" sz="48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r>
              <a:rPr lang="sk-SK" dirty="0"/>
              <a:t>Stručné </a:t>
            </a:r>
            <a:r>
              <a:rPr lang="sk-SK" b="1" dirty="0"/>
              <a:t>představení</a:t>
            </a:r>
            <a:r>
              <a:rPr lang="sk-SK" dirty="0"/>
              <a:t> výzkumu respondentovi:</a:t>
            </a:r>
          </a:p>
          <a:p>
            <a:pPr lvl="1"/>
            <a:r>
              <a:rPr lang="sk-SK" dirty="0"/>
              <a:t>Organizační pozadí</a:t>
            </a:r>
          </a:p>
          <a:p>
            <a:pPr lvl="1"/>
            <a:r>
              <a:rPr lang="sk-SK" dirty="0"/>
              <a:t>Téma výzkumu (ne v míře, která by mohla ovlivnit samotný výzkum – </a:t>
            </a:r>
            <a:r>
              <a:rPr lang="sk-SK" i="1" dirty="0"/>
              <a:t>„Jste přátelský člověk?“</a:t>
            </a:r>
            <a:r>
              <a:rPr lang="sk-SK" dirty="0"/>
              <a:t> </a:t>
            </a:r>
          </a:p>
          <a:p>
            <a:endParaRPr lang="sk-SK" dirty="0"/>
          </a:p>
          <a:p>
            <a:r>
              <a:rPr lang="sk-SK" dirty="0"/>
              <a:t>Záruka </a:t>
            </a:r>
            <a:r>
              <a:rPr lang="sk-SK" b="1" dirty="0"/>
              <a:t>anonymity</a:t>
            </a:r>
          </a:p>
          <a:p>
            <a:pPr lvl="1"/>
            <a:r>
              <a:rPr lang="sk-SK" dirty="0"/>
              <a:t>Nepoužívat prvky, které by mohly být chápány jako identifikační znaky konkrétního respondenta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773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Etická stránka věci</a:t>
            </a:r>
            <a:endParaRPr lang="cs-CZ" sz="48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>
            <a:normAutofit/>
          </a:bodyPr>
          <a:lstStyle/>
          <a:p>
            <a:r>
              <a:rPr lang="sk-SK" b="1" dirty="0" smtClean="0"/>
              <a:t>Asistence </a:t>
            </a:r>
            <a:r>
              <a:rPr lang="sk-SK" b="1" dirty="0"/>
              <a:t>při vyplňování</a:t>
            </a:r>
          </a:p>
          <a:p>
            <a:pPr lvl="1"/>
            <a:r>
              <a:rPr lang="sk-SK" dirty="0"/>
              <a:t>Kdo vyplňuje – výzkumník / respondent</a:t>
            </a:r>
          </a:p>
          <a:p>
            <a:pPr lvl="1"/>
            <a:r>
              <a:rPr lang="sk-SK" dirty="0"/>
              <a:t>Běžná asistence při vyplňování </a:t>
            </a:r>
          </a:p>
          <a:p>
            <a:pPr lvl="1"/>
            <a:r>
              <a:rPr lang="sk-SK" dirty="0"/>
              <a:t>Pomoc nemůže přejít až k podněcování či podpoře konkrétních odpovědí (analogie k sugestivním otázkám)</a:t>
            </a:r>
          </a:p>
          <a:p>
            <a:pPr lvl="1"/>
            <a:endParaRPr lang="sk-SK" dirty="0"/>
          </a:p>
          <a:p>
            <a:r>
              <a:rPr lang="sk-SK" b="1" dirty="0"/>
              <a:t>Možnost získání dalších údajů</a:t>
            </a:r>
          </a:p>
          <a:p>
            <a:pPr lvl="1"/>
            <a:r>
              <a:rPr lang="sk-SK" dirty="0"/>
              <a:t>Kontakt na autory výzkumu</a:t>
            </a:r>
          </a:p>
          <a:p>
            <a:pPr lvl="1"/>
            <a:r>
              <a:rPr lang="sk-SK" dirty="0"/>
              <a:t>Přístup k publikovaným výsledkům</a:t>
            </a:r>
          </a:p>
          <a:p>
            <a:pPr lvl="1"/>
            <a:endParaRPr lang="sk-SK" dirty="0"/>
          </a:p>
          <a:p>
            <a:r>
              <a:rPr lang="sk-SK" b="1" dirty="0"/>
              <a:t>Běžná zdvořilost </a:t>
            </a:r>
            <a:r>
              <a:rPr lang="sk-SK" dirty="0"/>
              <a:t>– oslovení, poděkování za účast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906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Etická stránka věci</a:t>
            </a:r>
            <a:endParaRPr lang="cs-CZ" sz="48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>
            <a:normAutofit/>
          </a:bodyPr>
          <a:lstStyle/>
          <a:p>
            <a:r>
              <a:rPr lang="sk-SK" sz="2400" i="1" dirty="0"/>
              <a:t>„Se kterými problémy se potýká vaše obec? Zaškrtněte všechny možnosti“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/>
          </a:p>
        </p:txBody>
      </p:sp>
      <p:graphicFrame>
        <p:nvGraphicFramePr>
          <p:cNvPr id="6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9375136"/>
              </p:ext>
            </p:extLst>
          </p:nvPr>
        </p:nvGraphicFramePr>
        <p:xfrm>
          <a:off x="457200" y="2590800"/>
          <a:ext cx="8153400" cy="4038600"/>
        </p:xfrm>
        <a:graphic>
          <a:graphicData uri="http://schemas.openxmlformats.org/drawingml/2006/table">
            <a:tbl>
              <a:tblPr/>
              <a:tblGrid>
                <a:gridCol w="3331498"/>
                <a:gridCol w="701368"/>
                <a:gridCol w="3506838"/>
                <a:gridCol w="613696"/>
              </a:tblGrid>
              <a:tr h="828104">
                <a:tc>
                  <a:txBody>
                    <a:bodyPr/>
                    <a:lstStyle/>
                    <a:p>
                      <a:pPr algn="ctr"/>
                      <a:r>
                        <a:rPr lang="sk-SK" sz="2000" b="0" u="none" dirty="0" smtClean="0">
                          <a:latin typeface="+mn-lt"/>
                        </a:rPr>
                        <a:t>Nečistota na ulicích</a:t>
                      </a:r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Nedostatek parkovacích míst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24">
                <a:tc>
                  <a:txBody>
                    <a:bodyPr/>
                    <a:lstStyle/>
                    <a:p>
                      <a:pPr algn="ctr"/>
                      <a:r>
                        <a:rPr lang="sk-SK" sz="2000" b="0" u="none" dirty="0" smtClean="0">
                          <a:latin typeface="+mn-lt"/>
                        </a:rPr>
                        <a:t>Smog</a:t>
                      </a:r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u="none" dirty="0" smtClean="0">
                          <a:latin typeface="+mn-lt"/>
                        </a:rPr>
                        <a:t>Špatný stav komunikací</a:t>
                      </a:r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24">
                <a:tc>
                  <a:txBody>
                    <a:bodyPr/>
                    <a:lstStyle/>
                    <a:p>
                      <a:pPr algn="ctr"/>
                      <a:r>
                        <a:rPr lang="sk-SK" sz="2000" b="0" u="none" dirty="0" smtClean="0">
                          <a:latin typeface="+mn-lt"/>
                        </a:rPr>
                        <a:t>Pouliční</a:t>
                      </a:r>
                      <a:r>
                        <a:rPr lang="sk-SK" sz="2000" b="0" u="none" baseline="0" dirty="0" smtClean="0">
                          <a:latin typeface="+mn-lt"/>
                        </a:rPr>
                        <a:t> kriminalita</a:t>
                      </a:r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4400" b="0" u="none" dirty="0" smtClean="0">
                          <a:latin typeface="+mn-lt"/>
                        </a:rPr>
                        <a:t>Málo zeleně</a:t>
                      </a:r>
                      <a:endParaRPr lang="sk-SK" sz="44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24">
                <a:tc>
                  <a:txBody>
                    <a:bodyPr/>
                    <a:lstStyle/>
                    <a:p>
                      <a:pPr algn="ctr"/>
                      <a:r>
                        <a:rPr lang="sk-SK" sz="2000" b="0" u="none" dirty="0" smtClean="0">
                          <a:latin typeface="+mn-lt"/>
                        </a:rPr>
                        <a:t>Hluk ve večerních hodinách</a:t>
                      </a:r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u="none" dirty="0" smtClean="0">
                          <a:latin typeface="+mn-lt"/>
                        </a:rPr>
                        <a:t>Nedostatek dětských</a:t>
                      </a:r>
                      <a:r>
                        <a:rPr lang="sk-SK" sz="2000" b="0" u="none" baseline="0" dirty="0" smtClean="0">
                          <a:latin typeface="+mn-lt"/>
                        </a:rPr>
                        <a:t> hřišť</a:t>
                      </a:r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24">
                <a:tc>
                  <a:txBody>
                    <a:bodyPr/>
                    <a:lstStyle/>
                    <a:p>
                      <a:pPr algn="ctr"/>
                      <a:r>
                        <a:rPr lang="sk-SK" sz="2000" b="0" u="none" dirty="0" smtClean="0">
                          <a:latin typeface="+mn-lt"/>
                        </a:rPr>
                        <a:t>Nespolehlivost</a:t>
                      </a:r>
                      <a:r>
                        <a:rPr lang="sk-SK" sz="2000" b="0" u="none" baseline="0" dirty="0" smtClean="0">
                          <a:latin typeface="+mn-lt"/>
                        </a:rPr>
                        <a:t> </a:t>
                      </a:r>
                      <a:r>
                        <a:rPr lang="sk-SK" sz="2000" b="0" u="none" dirty="0" smtClean="0">
                          <a:latin typeface="+mn-lt"/>
                        </a:rPr>
                        <a:t>veřejné dopravy</a:t>
                      </a:r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u="none" dirty="0" smtClean="0">
                          <a:latin typeface="+mn-lt"/>
                        </a:rPr>
                        <a:t>Korupce</a:t>
                      </a:r>
                      <a:r>
                        <a:rPr lang="sk-SK" sz="2000" b="0" u="none" baseline="0" dirty="0" smtClean="0">
                          <a:latin typeface="+mn-lt"/>
                        </a:rPr>
                        <a:t> na radnici</a:t>
                      </a:r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73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Dotazník – silné stránky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953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r>
              <a:rPr lang="sk-SK" dirty="0"/>
              <a:t>Zisk dat od velkého počtu respondentů</a:t>
            </a:r>
          </a:p>
          <a:p>
            <a:endParaRPr lang="sk-SK" dirty="0"/>
          </a:p>
          <a:p>
            <a:r>
              <a:rPr lang="sk-SK" dirty="0"/>
              <a:t>Nižší náklady (závisí od formy)</a:t>
            </a:r>
          </a:p>
          <a:p>
            <a:endParaRPr lang="sk-SK" dirty="0"/>
          </a:p>
          <a:p>
            <a:r>
              <a:rPr lang="sk-SK" dirty="0"/>
              <a:t>Nízké požadavky na zaškolení pracovníků</a:t>
            </a:r>
          </a:p>
          <a:p>
            <a:endParaRPr lang="sk-SK" dirty="0"/>
          </a:p>
          <a:p>
            <a:r>
              <a:rPr lang="sk-SK" dirty="0"/>
              <a:t>Poměrně přesvědčivá anonymita</a:t>
            </a:r>
          </a:p>
          <a:p>
            <a:endParaRPr lang="sk-SK" dirty="0"/>
          </a:p>
          <a:p>
            <a:r>
              <a:rPr lang="sk-SK" dirty="0"/>
              <a:t>Nízké zkreslení z důvodu osoby výzkumníka („interviewer bias</a:t>
            </a:r>
            <a:r>
              <a:rPr lang="sk-SK" dirty="0" smtClean="0"/>
              <a:t>“)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Dotazník - slabiny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9530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r>
              <a:rPr lang="sk-SK" dirty="0"/>
              <a:t>Vysoké nároky na ochotu respondenta odpovídat</a:t>
            </a:r>
          </a:p>
          <a:p>
            <a:endParaRPr lang="sk-SK" dirty="0"/>
          </a:p>
          <a:p>
            <a:r>
              <a:rPr lang="sk-SK" dirty="0"/>
              <a:t>Možnost vynechání některých otázek</a:t>
            </a:r>
          </a:p>
          <a:p>
            <a:endParaRPr lang="sk-SK" dirty="0"/>
          </a:p>
          <a:p>
            <a:r>
              <a:rPr lang="sk-SK" dirty="0"/>
              <a:t>Nižší záruka, že odpovídal skutečně respondent (silně závisí od formy)</a:t>
            </a:r>
          </a:p>
          <a:p>
            <a:endParaRPr lang="sk-SK" dirty="0"/>
          </a:p>
          <a:p>
            <a:r>
              <a:rPr lang="sk-SK" dirty="0"/>
              <a:t>Nízká návratnost</a:t>
            </a:r>
          </a:p>
        </p:txBody>
      </p:sp>
    </p:spTree>
    <p:extLst>
      <p:ext uri="{BB962C8B-B14F-4D97-AF65-F5344CB8AC3E}">
        <p14:creationId xmlns:p14="http://schemas.microsoft.com/office/powerpoint/2010/main" xmlns="" val="38644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Klíčový komponent dotazníku</a:t>
            </a:r>
          </a:p>
          <a:p>
            <a:endParaRPr lang="sk-SK" dirty="0"/>
          </a:p>
          <a:p>
            <a:r>
              <a:rPr lang="sk-SK" dirty="0"/>
              <a:t>Jejich znění může významně ovlivnit ochotu respondentů (pravdivě) odpovídat</a:t>
            </a:r>
          </a:p>
          <a:p>
            <a:endParaRPr lang="sk-SK" dirty="0"/>
          </a:p>
          <a:p>
            <a:r>
              <a:rPr lang="sk-SK" i="1" dirty="0" smtClean="0"/>
              <a:t>„Rád </a:t>
            </a:r>
            <a:r>
              <a:rPr lang="sk-SK" i="1" dirty="0"/>
              <a:t>bijete lidi na ulici</a:t>
            </a:r>
            <a:r>
              <a:rPr lang="sk-SK" i="1" dirty="0" smtClean="0"/>
              <a:t>?“</a:t>
            </a:r>
          </a:p>
          <a:p>
            <a:r>
              <a:rPr lang="sk-SK" i="1" dirty="0" smtClean="0"/>
              <a:t>„Často </a:t>
            </a:r>
            <a:r>
              <a:rPr lang="sk-SK" i="1" dirty="0"/>
              <a:t>pácháte trestnou činnost</a:t>
            </a:r>
            <a:r>
              <a:rPr lang="sk-SK" i="1" dirty="0" smtClean="0"/>
              <a:t>?“</a:t>
            </a:r>
          </a:p>
          <a:p>
            <a:r>
              <a:rPr lang="sk-SK" i="1" dirty="0" smtClean="0"/>
              <a:t>„Považujete se za psychicky nemocného člověka?“</a:t>
            </a:r>
            <a:endParaRPr lang="sk-SK" i="1" dirty="0"/>
          </a:p>
          <a:p>
            <a:endParaRPr lang="sk-SK" dirty="0"/>
          </a:p>
          <a:p>
            <a:r>
              <a:rPr lang="sk-SK" dirty="0"/>
              <a:t>Množství potenciálních pochybení při jejich tvorbě –&gt; jejich formulace vyžaduje pozornou přípravu</a:t>
            </a:r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641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ESTA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Máte přenosnou, nakažlivou chorobu; tělesnou nebo mentální poruchu; nebo užíváte nelegální drogy či jste na nich závislý/á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endParaRPr lang="cs-CZ" sz="2400" dirty="0"/>
          </a:p>
          <a:p>
            <a:r>
              <a:rPr lang="en-US" sz="2400" dirty="0"/>
              <a:t>Byl/a jste někdy </a:t>
            </a:r>
            <a:r>
              <a:rPr lang="en-US" sz="2400" dirty="0" smtClean="0"/>
              <a:t>zatčen</a:t>
            </a:r>
            <a:r>
              <a:rPr lang="cs-CZ" sz="2400" dirty="0" smtClean="0"/>
              <a:t> (..) </a:t>
            </a:r>
            <a:r>
              <a:rPr lang="en-US" sz="2400" dirty="0" smtClean="0"/>
              <a:t>nebo </a:t>
            </a:r>
            <a:r>
              <a:rPr lang="en-US" sz="2400" dirty="0"/>
              <a:t>se snažíte o vstup za účelem provozování kriminálních a nemorálních činností? </a:t>
            </a:r>
            <a:endParaRPr lang="cs-CZ" sz="2400" dirty="0"/>
          </a:p>
          <a:p>
            <a:endParaRPr lang="cs-CZ" sz="2400" dirty="0"/>
          </a:p>
          <a:p>
            <a:r>
              <a:rPr lang="en-US" sz="2400" dirty="0"/>
              <a:t>Byl/a jste někdy nebo jste nyní zapojen/a do </a:t>
            </a:r>
            <a:r>
              <a:rPr lang="cs-CZ" sz="2400" dirty="0" smtClean="0"/>
              <a:t>(..) </a:t>
            </a:r>
            <a:r>
              <a:rPr lang="en-US" sz="2400" dirty="0" smtClean="0"/>
              <a:t>teroristické </a:t>
            </a:r>
            <a:r>
              <a:rPr lang="en-US" sz="2400" dirty="0"/>
              <a:t>činnosti: nebo genocidy; nebo jste byl/a v letech 1933 až 1945 zapojen/a, jakýmkoli způsobem, do perzekuce ve spojení s nacistickým Německem nebo jeho spojenci?</a:t>
            </a:r>
          </a:p>
        </p:txBody>
      </p:sp>
    </p:spTree>
    <p:extLst>
      <p:ext uri="{BB962C8B-B14F-4D97-AF65-F5344CB8AC3E}">
        <p14:creationId xmlns:p14="http://schemas.microsoft.com/office/powerpoint/2010/main" xmlns="" val="27827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845</TotalTime>
  <Words>2109</Words>
  <Application>Microsoft Office PowerPoint</Application>
  <PresentationFormat>Prezentácia na obrazovke (4:3)</PresentationFormat>
  <Paragraphs>566</Paragraphs>
  <Slides>58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28</vt:i4>
      </vt:variant>
      <vt:variant>
        <vt:lpstr>Nadpisy snímok</vt:lpstr>
      </vt:variant>
      <vt:variant>
        <vt:i4>58</vt:i4>
      </vt:variant>
    </vt:vector>
  </HeadingPairs>
  <TitlesOfParts>
    <vt:vector size="86" baseType="lpstr">
      <vt:lpstr>Tok</vt:lpstr>
      <vt:lpstr>6_Tok</vt:lpstr>
      <vt:lpstr>3_Tok</vt:lpstr>
      <vt:lpstr>5_Tok</vt:lpstr>
      <vt:lpstr>7_Tok</vt:lpstr>
      <vt:lpstr>8_Tok</vt:lpstr>
      <vt:lpstr>13_Tok</vt:lpstr>
      <vt:lpstr>11_Tok</vt:lpstr>
      <vt:lpstr>12_Tok</vt:lpstr>
      <vt:lpstr>14_Tok</vt:lpstr>
      <vt:lpstr>15_Tok</vt:lpstr>
      <vt:lpstr>16_Tok</vt:lpstr>
      <vt:lpstr>2_Tok</vt:lpstr>
      <vt:lpstr>4_Tok</vt:lpstr>
      <vt:lpstr>17_Tok</vt:lpstr>
      <vt:lpstr>18_Tok</vt:lpstr>
      <vt:lpstr>9_Tok</vt:lpstr>
      <vt:lpstr>10_Tok</vt:lpstr>
      <vt:lpstr>19_Tok</vt:lpstr>
      <vt:lpstr>21_Tok</vt:lpstr>
      <vt:lpstr>22_Tok</vt:lpstr>
      <vt:lpstr>23_Tok</vt:lpstr>
      <vt:lpstr>24_Tok</vt:lpstr>
      <vt:lpstr>25_Tok</vt:lpstr>
      <vt:lpstr>26_Tok</vt:lpstr>
      <vt:lpstr>27_Tok</vt:lpstr>
      <vt:lpstr>28_Tok</vt:lpstr>
      <vt:lpstr>30_Tok</vt:lpstr>
      <vt:lpstr>Výzkum v politických vědách Dotazník</vt:lpstr>
      <vt:lpstr>Techniky sběru dat</vt:lpstr>
      <vt:lpstr>Techniky sběru dat</vt:lpstr>
      <vt:lpstr>Dotazník</vt:lpstr>
      <vt:lpstr>Snímka 5</vt:lpstr>
      <vt:lpstr>Dotazník – silné stránky</vt:lpstr>
      <vt:lpstr>Dotazník - slabiny</vt:lpstr>
      <vt:lpstr>Otázky</vt:lpstr>
      <vt:lpstr>ESTA</vt:lpstr>
      <vt:lpstr>Otázky - dělení</vt:lpstr>
      <vt:lpstr>Snímka 11</vt:lpstr>
      <vt:lpstr>Odpovědi</vt:lpstr>
      <vt:lpstr>Snímka 13</vt:lpstr>
      <vt:lpstr>Snímka 14</vt:lpstr>
      <vt:lpstr>Snímka 15</vt:lpstr>
      <vt:lpstr>Kontrolní a filtrační otázky</vt:lpstr>
      <vt:lpstr>Snímka 17</vt:lpstr>
      <vt:lpstr>Sestavení dotazníku</vt:lpstr>
      <vt:lpstr>Sestavení dotazníku</vt:lpstr>
      <vt:lpstr>Sestavení dotazníku</vt:lpstr>
      <vt:lpstr>Sestavení dotazníku</vt:lpstr>
      <vt:lpstr>Nejčastější chyby</vt:lpstr>
      <vt:lpstr>Nejčastější chyby</vt:lpstr>
      <vt:lpstr>Snímka 24</vt:lpstr>
      <vt:lpstr>Nejčastější chyby</vt:lpstr>
      <vt:lpstr>Nejčastější chyby</vt:lpstr>
      <vt:lpstr>Nejčastější chyby</vt:lpstr>
      <vt:lpstr>Nejčastější chyby</vt:lpstr>
      <vt:lpstr>Nejčastější chyby</vt:lpstr>
      <vt:lpstr>Nejčastější chyby</vt:lpstr>
      <vt:lpstr>Tipy pro tvorbu dotazníku</vt:lpstr>
      <vt:lpstr>Úlohy</vt:lpstr>
      <vt:lpstr>Úlohy</vt:lpstr>
      <vt:lpstr>Praktické náležitosti</vt:lpstr>
      <vt:lpstr>Výběr vzorku</vt:lpstr>
      <vt:lpstr>Výběr vzorku</vt:lpstr>
      <vt:lpstr>Výběr vzorku</vt:lpstr>
      <vt:lpstr>Kvótní výběr</vt:lpstr>
      <vt:lpstr>Kvótní výběr</vt:lpstr>
      <vt:lpstr>Náhodný výběr</vt:lpstr>
      <vt:lpstr>Náhodný výběr</vt:lpstr>
      <vt:lpstr>Náhodný výběr - druhy</vt:lpstr>
      <vt:lpstr>Účelový výběr</vt:lpstr>
      <vt:lpstr>Úloha</vt:lpstr>
      <vt:lpstr>Úloha</vt:lpstr>
      <vt:lpstr>Formy distribuce</vt:lpstr>
      <vt:lpstr>Formy distribuce – face-to-face</vt:lpstr>
      <vt:lpstr>Formy distribuce – dálkové formy</vt:lpstr>
      <vt:lpstr>Návratnost</vt:lpstr>
      <vt:lpstr>Návratnost</vt:lpstr>
      <vt:lpstr>Návratnost</vt:lpstr>
      <vt:lpstr>Návratnost</vt:lpstr>
      <vt:lpstr>Návratnost</vt:lpstr>
      <vt:lpstr>Návratnost</vt:lpstr>
      <vt:lpstr>Etická stránka věci</vt:lpstr>
      <vt:lpstr>Etická stránka věci</vt:lpstr>
      <vt:lpstr>Etická stránka věci</vt:lpstr>
      <vt:lpstr>Etická stránka věci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institucionalismus</dc:title>
  <dc:creator>Peťo</dc:creator>
  <cp:lastModifiedBy>oem</cp:lastModifiedBy>
  <cp:revision>128</cp:revision>
  <dcterms:created xsi:type="dcterms:W3CDTF">2012-11-13T13:34:57Z</dcterms:created>
  <dcterms:modified xsi:type="dcterms:W3CDTF">2015-11-01T13:17:59Z</dcterms:modified>
</cp:coreProperties>
</file>