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Override5.xml" ContentType="application/vnd.openxmlformats-officedocument.themeOverride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Override8.xml" ContentType="application/vnd.openxmlformats-officedocument.themeOverride+xml"/>
  <Override PartName="/ppt/slideLayouts/slideLayout85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Override6.xml" ContentType="application/vnd.openxmlformats-officedocument.themeOverride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Override4.xml" ContentType="application/vnd.openxmlformats-officedocument.themeOverride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0" r:id="rId2"/>
    <p:sldMasterId id="2147483734" r:id="rId3"/>
    <p:sldMasterId id="2147483758" r:id="rId4"/>
    <p:sldMasterId id="2147483878" r:id="rId5"/>
    <p:sldMasterId id="2147483902" r:id="rId6"/>
    <p:sldMasterId id="2147484190" r:id="rId7"/>
    <p:sldMasterId id="2147484202" r:id="rId8"/>
  </p:sldMasterIdLst>
  <p:sldIdLst>
    <p:sldId id="256" r:id="rId9"/>
    <p:sldId id="257" r:id="rId10"/>
    <p:sldId id="350" r:id="rId11"/>
    <p:sldId id="258" r:id="rId12"/>
    <p:sldId id="259" r:id="rId13"/>
    <p:sldId id="352" r:id="rId14"/>
    <p:sldId id="399" r:id="rId15"/>
    <p:sldId id="308" r:id="rId16"/>
    <p:sldId id="310" r:id="rId17"/>
    <p:sldId id="262" r:id="rId18"/>
    <p:sldId id="312" r:id="rId19"/>
    <p:sldId id="400" r:id="rId20"/>
    <p:sldId id="402" r:id="rId21"/>
    <p:sldId id="403" r:id="rId22"/>
    <p:sldId id="404" r:id="rId23"/>
    <p:sldId id="405" r:id="rId24"/>
    <p:sldId id="406" r:id="rId25"/>
    <p:sldId id="407" r:id="rId26"/>
    <p:sldId id="408" r:id="rId27"/>
    <p:sldId id="409" r:id="rId28"/>
    <p:sldId id="410" r:id="rId2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908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4776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7911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5993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924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0064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8163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451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27605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4483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148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8681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6381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0410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01390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05549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16847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047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06192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78751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41316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0661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4641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83473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0424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15426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93489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17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1994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07925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02092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4337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51408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2594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59377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9513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0781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49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6061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93201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4046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 smtClean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58005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53004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893426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7255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5236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9794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2866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9976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2993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339056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95810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 smtClean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30898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7363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004118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7255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52365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9794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28666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99768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2993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339056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95810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 smtClean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3089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7363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004118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4641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834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0424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154261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934894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17765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19948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079257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02092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4337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5140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 smtClean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/>
              <a:pPr>
                <a:defRPr/>
              </a:pPr>
              <a:t>1. 11. 2015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9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7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02459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3925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1724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1626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540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1. 11. 2015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540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1" r:id="rId1"/>
    <p:sldLayoutId id="2147484192" r:id="rId2"/>
    <p:sldLayoutId id="2147484193" r:id="rId3"/>
    <p:sldLayoutId id="2147484194" r:id="rId4"/>
    <p:sldLayoutId id="2147484195" r:id="rId5"/>
    <p:sldLayoutId id="2147484196" r:id="rId6"/>
    <p:sldLayoutId id="2147484197" r:id="rId7"/>
    <p:sldLayoutId id="2147484198" r:id="rId8"/>
    <p:sldLayoutId id="2147484199" r:id="rId9"/>
    <p:sldLayoutId id="2147484200" r:id="rId10"/>
    <p:sldLayoutId id="214748420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1.11.2015</a:t>
            </a:fld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1724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2590800"/>
            <a:ext cx="8458200" cy="1524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6000" b="0" dirty="0">
                <a:solidFill>
                  <a:schemeClr val="bg1"/>
                </a:solidFill>
              </a:rPr>
              <a:t>Výzkum v politických vědách</a:t>
            </a:r>
            <a:r>
              <a:rPr lang="cs-CZ" sz="7200" b="0" dirty="0">
                <a:solidFill>
                  <a:schemeClr val="bg1"/>
                </a:solidFill>
              </a:rPr>
              <a:t/>
            </a:r>
            <a:br>
              <a:rPr lang="cs-CZ" sz="7200" b="0" dirty="0">
                <a:solidFill>
                  <a:schemeClr val="bg1"/>
                </a:solidFill>
              </a:rPr>
            </a:br>
            <a:r>
              <a:rPr lang="cs-CZ" sz="5300" b="0" dirty="0" smtClean="0">
                <a:solidFill>
                  <a:schemeClr val="bg1"/>
                </a:solidFill>
              </a:rPr>
              <a:t> Interview, pozorování</a:t>
            </a:r>
            <a:endParaRPr lang="cs-CZ" sz="5300" b="0" dirty="0">
              <a:solidFill>
                <a:schemeClr val="bg1"/>
              </a:solidFill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685800" y="5562600"/>
            <a:ext cx="8458200" cy="914400"/>
          </a:xfrm>
        </p:spPr>
        <p:txBody>
          <a:bodyPr/>
          <a:lstStyle/>
          <a:p>
            <a:pPr marR="0"/>
            <a:r>
              <a:rPr lang="cs-CZ" sz="2800" dirty="0" smtClean="0">
                <a:solidFill>
                  <a:schemeClr val="bg1"/>
                </a:solidFill>
              </a:rPr>
              <a:t>Peter Spáč</a:t>
            </a:r>
          </a:p>
          <a:p>
            <a:pPr marR="0"/>
            <a:r>
              <a:rPr lang="cs-CZ" sz="2800" dirty="0" smtClean="0">
                <a:solidFill>
                  <a:schemeClr val="bg1"/>
                </a:solidFill>
              </a:rPr>
              <a:t>27.10.2015</a:t>
            </a:r>
            <a:endParaRPr lang="cs-CZ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Zaznamenávání dat</a:t>
            </a: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371601"/>
            <a:ext cx="8686800" cy="54102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b="1" dirty="0" smtClean="0"/>
          </a:p>
          <a:p>
            <a:r>
              <a:rPr lang="sk-SK" dirty="0" smtClean="0"/>
              <a:t>Více možných postupů:</a:t>
            </a:r>
          </a:p>
          <a:p>
            <a:pPr lvl="1"/>
            <a:r>
              <a:rPr lang="sk-SK" dirty="0" smtClean="0"/>
              <a:t>Poznámky</a:t>
            </a:r>
          </a:p>
          <a:p>
            <a:pPr lvl="1"/>
            <a:r>
              <a:rPr lang="sk-SK" dirty="0" smtClean="0"/>
              <a:t>Audio</a:t>
            </a:r>
          </a:p>
          <a:p>
            <a:pPr lvl="1"/>
            <a:r>
              <a:rPr lang="sk-SK" dirty="0" smtClean="0"/>
              <a:t>Video</a:t>
            </a:r>
          </a:p>
          <a:p>
            <a:endParaRPr lang="sk-SK" dirty="0" smtClean="0"/>
          </a:p>
          <a:p>
            <a:r>
              <a:rPr lang="sk-SK" dirty="0" smtClean="0"/>
              <a:t>Odlišná míra pocitu anonymity</a:t>
            </a:r>
          </a:p>
          <a:p>
            <a:endParaRPr lang="sk-SK" dirty="0" smtClean="0"/>
          </a:p>
          <a:p>
            <a:r>
              <a:rPr lang="sk-SK" dirty="0" smtClean="0"/>
              <a:t>Odlišná otevřenost odpovědí</a:t>
            </a:r>
          </a:p>
          <a:p>
            <a:endParaRPr lang="sk-SK" dirty="0" smtClean="0"/>
          </a:p>
          <a:p>
            <a:r>
              <a:rPr lang="sk-SK" dirty="0" smtClean="0"/>
              <a:t>Možnost změny v průběhu rozhovoru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sk-SK" sz="3000" b="1" dirty="0" smtClean="0"/>
              <a:t>Podle míry strukturovanosti:</a:t>
            </a:r>
          </a:p>
          <a:p>
            <a:pPr lvl="1"/>
            <a:r>
              <a:rPr lang="sk-SK" sz="3000" dirty="0" smtClean="0"/>
              <a:t>Strukturovaný</a:t>
            </a:r>
          </a:p>
          <a:p>
            <a:pPr lvl="1"/>
            <a:r>
              <a:rPr lang="sk-SK" sz="3000" dirty="0" smtClean="0"/>
              <a:t>Semi-strukturovaný</a:t>
            </a:r>
          </a:p>
          <a:p>
            <a:pPr lvl="1"/>
            <a:r>
              <a:rPr lang="sk-SK" sz="3000" dirty="0" smtClean="0"/>
              <a:t>Nestrukturovaný</a:t>
            </a:r>
          </a:p>
          <a:p>
            <a:endParaRPr lang="sk-SK" sz="3000" dirty="0" smtClean="0"/>
          </a:p>
          <a:p>
            <a:r>
              <a:rPr lang="sk-SK" sz="3000" b="1" dirty="0" smtClean="0"/>
              <a:t>Podle způsobu vedení rozhovoru:</a:t>
            </a:r>
          </a:p>
          <a:p>
            <a:pPr lvl="1"/>
            <a:r>
              <a:rPr lang="sk-SK" sz="3000" dirty="0" smtClean="0"/>
              <a:t>Formální</a:t>
            </a:r>
          </a:p>
          <a:p>
            <a:pPr lvl="1"/>
            <a:r>
              <a:rPr lang="sk-SK" sz="3000" dirty="0" smtClean="0"/>
              <a:t>Neformální</a:t>
            </a:r>
          </a:p>
          <a:p>
            <a:endParaRPr lang="sk-SK" sz="3000" dirty="0" smtClean="0"/>
          </a:p>
          <a:p>
            <a:r>
              <a:rPr lang="sk-SK" sz="3000" b="1" dirty="0" smtClean="0"/>
              <a:t>Podle počtu respondentů:</a:t>
            </a:r>
          </a:p>
          <a:p>
            <a:pPr lvl="1"/>
            <a:r>
              <a:rPr lang="sk-SK" sz="3000" dirty="0" smtClean="0"/>
              <a:t>1:1</a:t>
            </a:r>
          </a:p>
          <a:p>
            <a:pPr lvl="1"/>
            <a:r>
              <a:rPr lang="sk-SK" sz="3000" dirty="0" smtClean="0"/>
              <a:t>Skupinový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sk-SK" b="1" dirty="0" smtClean="0"/>
              <a:t>Strukturovaný:</a:t>
            </a:r>
          </a:p>
          <a:p>
            <a:pPr lvl="1"/>
            <a:r>
              <a:rPr lang="sk-SK" dirty="0" smtClean="0"/>
              <a:t>Dopředu připravené otázky</a:t>
            </a:r>
          </a:p>
          <a:p>
            <a:pPr lvl="1"/>
            <a:r>
              <a:rPr lang="sk-SK" dirty="0" smtClean="0"/>
              <a:t>Vzájemná kompatibilita vícera rozhovorů</a:t>
            </a:r>
          </a:p>
          <a:p>
            <a:pPr lvl="1"/>
            <a:r>
              <a:rPr lang="sk-SK" dirty="0" smtClean="0"/>
              <a:t>Minimalizace vlivu osoby výzkumníka</a:t>
            </a:r>
          </a:p>
          <a:p>
            <a:pPr lvl="1"/>
            <a:r>
              <a:rPr lang="sk-SK" dirty="0" smtClean="0"/>
              <a:t>Slabiny - restrikce na určité téma, oslabená individuálnost rozhovorů</a:t>
            </a:r>
          </a:p>
          <a:p>
            <a:endParaRPr lang="sk-SK" dirty="0" smtClean="0"/>
          </a:p>
          <a:p>
            <a:r>
              <a:rPr lang="sk-SK" b="1" dirty="0" smtClean="0"/>
              <a:t>Nestrukturovaný:</a:t>
            </a:r>
          </a:p>
          <a:p>
            <a:pPr lvl="1"/>
            <a:r>
              <a:rPr lang="sk-SK" dirty="0" smtClean="0"/>
              <a:t>Bez dopředu připravených otázek</a:t>
            </a:r>
          </a:p>
          <a:p>
            <a:pPr lvl="1"/>
            <a:r>
              <a:rPr lang="sk-SK" dirty="0" smtClean="0"/>
              <a:t>Improvizace, konverzační styl rozhovoru</a:t>
            </a:r>
          </a:p>
          <a:p>
            <a:pPr lvl="1"/>
            <a:r>
              <a:rPr lang="sk-SK" dirty="0" smtClean="0"/>
              <a:t>Nižší vzájemná kompatibilita, vyšší individuálnost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Zásady pro dobrý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Důkladná příprava</a:t>
            </a:r>
          </a:p>
          <a:p>
            <a:endParaRPr lang="sk-SK" dirty="0" smtClean="0"/>
          </a:p>
          <a:p>
            <a:r>
              <a:rPr lang="sk-SK" dirty="0" smtClean="0"/>
              <a:t>Test rozhovoru</a:t>
            </a:r>
          </a:p>
          <a:p>
            <a:endParaRPr lang="sk-SK" dirty="0" smtClean="0"/>
          </a:p>
          <a:p>
            <a:r>
              <a:rPr lang="sk-SK" dirty="0" smtClean="0"/>
              <a:t>Dostatečný prostor pro respondenta a pro jeho odpovědi</a:t>
            </a:r>
          </a:p>
          <a:p>
            <a:endParaRPr lang="sk-SK" dirty="0" smtClean="0"/>
          </a:p>
          <a:p>
            <a:r>
              <a:rPr lang="sk-SK" dirty="0" smtClean="0"/>
              <a:t>Jednoduché, srozumitelné, neutrální otázky (viz. chyby otázek při dotazníku)</a:t>
            </a:r>
          </a:p>
          <a:p>
            <a:endParaRPr lang="sk-SK" dirty="0" smtClean="0"/>
          </a:p>
          <a:p>
            <a:r>
              <a:rPr lang="sk-SK" dirty="0" smtClean="0"/>
              <a:t>Dodržování časových dohod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Zásady pro dobrý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Výzkumník: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Cíl – získat data, ne posuzovat respondenta</a:t>
            </a:r>
          </a:p>
          <a:p>
            <a:pPr lvl="1"/>
            <a:r>
              <a:rPr lang="sk-SK" dirty="0" smtClean="0"/>
              <a:t>Neklást víc otázek souběžně</a:t>
            </a:r>
          </a:p>
          <a:p>
            <a:pPr lvl="1"/>
            <a:r>
              <a:rPr lang="sk-SK" dirty="0" smtClean="0"/>
              <a:t>Nejprv se ptát na přítomnost, až potom na minulost a budoucnost</a:t>
            </a:r>
          </a:p>
          <a:p>
            <a:pPr lvl="1"/>
            <a:r>
              <a:rPr lang="sk-SK" dirty="0" smtClean="0"/>
              <a:t>Přiměřené chování, respekt k respondentovi</a:t>
            </a:r>
          </a:p>
          <a:p>
            <a:pPr lvl="1"/>
            <a:r>
              <a:rPr lang="sk-SK" dirty="0" smtClean="0"/>
              <a:t>Poskytnutí informací o výzkumu</a:t>
            </a:r>
          </a:p>
          <a:p>
            <a:pPr lvl="1"/>
            <a:r>
              <a:rPr lang="sk-SK" dirty="0" smtClean="0"/>
              <a:t>Respondent musí být informován o způsobu zaznamenávání dat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Skupinový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sk-SK" dirty="0" smtClean="0"/>
              <a:t>Alternativa k rozhovoru 1:1</a:t>
            </a:r>
          </a:p>
          <a:p>
            <a:endParaRPr lang="sk-SK" dirty="0" smtClean="0"/>
          </a:p>
          <a:p>
            <a:r>
              <a:rPr lang="sk-SK" dirty="0" smtClean="0"/>
              <a:t>Víceré názory a postoje jsou vázány na sociální interakce</a:t>
            </a:r>
          </a:p>
          <a:p>
            <a:endParaRPr lang="sk-SK" dirty="0" smtClean="0"/>
          </a:p>
          <a:p>
            <a:r>
              <a:rPr lang="sk-SK" dirty="0" smtClean="0"/>
              <a:t>Skupiny respondentů:</a:t>
            </a:r>
          </a:p>
          <a:p>
            <a:pPr lvl="1"/>
            <a:r>
              <a:rPr lang="sk-SK" dirty="0" smtClean="0"/>
              <a:t>Homogenní vs. heterogenní</a:t>
            </a:r>
          </a:p>
          <a:p>
            <a:pPr lvl="1"/>
            <a:r>
              <a:rPr lang="sk-SK" dirty="0" smtClean="0"/>
              <a:t>Úmyslné spojování protikladů za účelem vzniku polemiky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Skupinový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sk-SK" b="1" dirty="0" smtClean="0"/>
              <a:t>Postup:</a:t>
            </a:r>
          </a:p>
          <a:p>
            <a:pPr lvl="1"/>
            <a:r>
              <a:rPr lang="sk-SK" dirty="0" smtClean="0"/>
              <a:t>Uvedení tématu výzkumníkem</a:t>
            </a:r>
          </a:p>
          <a:p>
            <a:pPr lvl="1"/>
            <a:r>
              <a:rPr lang="sk-SK" dirty="0" smtClean="0"/>
              <a:t>Diskuse</a:t>
            </a:r>
          </a:p>
          <a:p>
            <a:pPr lvl="1"/>
            <a:r>
              <a:rPr lang="sk-SK" dirty="0" smtClean="0"/>
              <a:t>Metadiskuse (diskuse o diskusi)</a:t>
            </a:r>
          </a:p>
          <a:p>
            <a:endParaRPr lang="sk-SK" dirty="0" smtClean="0"/>
          </a:p>
          <a:p>
            <a:r>
              <a:rPr lang="sk-SK" b="1" dirty="0" smtClean="0"/>
              <a:t>Možné problémy:</a:t>
            </a:r>
          </a:p>
          <a:p>
            <a:pPr lvl="1"/>
            <a:r>
              <a:rPr lang="sk-SK" dirty="0" smtClean="0"/>
              <a:t>Schopnost výzkumníka sladit cíle diskuse s jejím reálným vývojem</a:t>
            </a:r>
          </a:p>
          <a:p>
            <a:pPr lvl="1"/>
            <a:r>
              <a:rPr lang="sk-SK" dirty="0" smtClean="0"/>
              <a:t>Rozdílná míra zapojení jednotlivých respondentů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Získávání dat prostřednictvím smyslového vnímání – výzkumník nezasahuje, pouze zaznamenává</a:t>
            </a:r>
          </a:p>
          <a:p>
            <a:endParaRPr lang="sk-SK" dirty="0" smtClean="0"/>
          </a:p>
          <a:p>
            <a:r>
              <a:rPr lang="sk-SK" dirty="0" smtClean="0"/>
              <a:t>Cíl – získat data o tom, co se skutečně děje (vs. rozhovor, dotazník – to, co si myslí respondenti)</a:t>
            </a:r>
          </a:p>
          <a:p>
            <a:endParaRPr lang="sk-SK" dirty="0" smtClean="0"/>
          </a:p>
          <a:p>
            <a:r>
              <a:rPr lang="sk-SK" dirty="0" smtClean="0"/>
              <a:t>Převážně popisný charakter</a:t>
            </a:r>
          </a:p>
          <a:p>
            <a:endParaRPr lang="sk-SK" dirty="0" smtClean="0"/>
          </a:p>
          <a:p>
            <a:r>
              <a:rPr lang="sk-SK" dirty="0" smtClean="0"/>
              <a:t>Etnografické studie</a:t>
            </a:r>
          </a:p>
          <a:p>
            <a:endParaRPr lang="sk-SK" dirty="0" smtClean="0"/>
          </a:p>
          <a:p>
            <a:r>
              <a:rPr lang="sk-SK" dirty="0" smtClean="0"/>
              <a:t>Buď jako hlavní technika zisku dat anebo doplnění dat získaných jinak</a:t>
            </a:r>
          </a:p>
        </p:txBody>
      </p:sp>
      <p:pic>
        <p:nvPicPr>
          <p:cNvPr id="1026" name="Picture 2" descr="http://www.investmenteurope.net/IMG/074/89074/man-telescope-370x229.jpg?12573560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8277"/>
            <a:ext cx="2533650" cy="1568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Pozorování – možné slabiny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sk-SK" dirty="0" smtClean="0"/>
              <a:t>Silná zátěž na osobu výzkumníka </a:t>
            </a:r>
          </a:p>
          <a:p>
            <a:endParaRPr lang="sk-SK" dirty="0" smtClean="0"/>
          </a:p>
          <a:p>
            <a:r>
              <a:rPr lang="sk-SK" dirty="0" smtClean="0"/>
              <a:t>Limitovaná schopnost postřehnout celé dění</a:t>
            </a:r>
          </a:p>
          <a:p>
            <a:endParaRPr lang="sk-SK" dirty="0" smtClean="0"/>
          </a:p>
          <a:p>
            <a:r>
              <a:rPr lang="sk-SK" dirty="0" smtClean="0"/>
              <a:t>Vnímání ovlivněné subjektivitou</a:t>
            </a:r>
          </a:p>
          <a:p>
            <a:endParaRPr lang="sk-SK" dirty="0" smtClean="0"/>
          </a:p>
          <a:p>
            <a:r>
              <a:rPr lang="sk-SK" dirty="0" smtClean="0"/>
              <a:t>Vnímání pouze toho, co chce být vnímané</a:t>
            </a:r>
          </a:p>
          <a:p>
            <a:endParaRPr lang="sk-SK" dirty="0" smtClean="0"/>
          </a:p>
          <a:p>
            <a:r>
              <a:rPr lang="sk-SK" dirty="0" smtClean="0"/>
              <a:t>Chování osob se může měnit pod vlivem vědomí, že jsou pozorovány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Pozorování -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sk-SK" b="1" dirty="0" smtClean="0"/>
              <a:t>Zúčastněné</a:t>
            </a:r>
          </a:p>
          <a:p>
            <a:pPr lvl="1"/>
            <a:r>
              <a:rPr lang="sk-SK" dirty="0" smtClean="0"/>
              <a:t>Přímá účast výzkumníka ve skupině</a:t>
            </a:r>
          </a:p>
          <a:p>
            <a:pPr lvl="1"/>
            <a:r>
              <a:rPr lang="sk-SK" dirty="0" smtClean="0"/>
              <a:t>Těžší pokud vystupuje skrytě</a:t>
            </a:r>
          </a:p>
          <a:p>
            <a:pPr lvl="1"/>
            <a:r>
              <a:rPr lang="sk-SK" dirty="0" smtClean="0"/>
              <a:t>Využití – málo prozkoumaný jev, odlišnost vnímání členů a nečlenů, nepřístupnost pro nečleny</a:t>
            </a:r>
          </a:p>
          <a:p>
            <a:endParaRPr lang="sk-SK" dirty="0" smtClean="0"/>
          </a:p>
          <a:p>
            <a:r>
              <a:rPr lang="sk-SK" b="1" dirty="0" smtClean="0"/>
              <a:t>Nezúčastněné</a:t>
            </a:r>
          </a:p>
          <a:p>
            <a:pPr lvl="1"/>
            <a:r>
              <a:rPr lang="sk-SK" dirty="0" smtClean="0"/>
              <a:t>Výzkumník není členem skupiny</a:t>
            </a:r>
          </a:p>
          <a:p>
            <a:pPr lvl="1"/>
            <a:r>
              <a:rPr lang="sk-SK" dirty="0" smtClean="0"/>
              <a:t>Méně obtrusivní, současně ale omezený přístup k členům</a:t>
            </a:r>
          </a:p>
          <a:p>
            <a:pPr lvl="1"/>
            <a:r>
              <a:rPr lang="sk-SK" dirty="0" smtClean="0"/>
              <a:t>Často následuje po zúčastněném pozorování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Techniky </a:t>
            </a:r>
            <a:r>
              <a:rPr lang="sk-SK" dirty="0" smtClean="0"/>
              <a:t>sběru dat</a:t>
            </a:r>
            <a:endParaRPr lang="cs-CZ" dirty="0" smtClean="0"/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Dotazník</a:t>
            </a:r>
          </a:p>
          <a:p>
            <a:endParaRPr lang="cs-CZ" sz="3200" dirty="0" smtClean="0"/>
          </a:p>
          <a:p>
            <a:r>
              <a:rPr lang="cs-CZ" sz="3200" u="sng" dirty="0" smtClean="0"/>
              <a:t>Rozhovor</a:t>
            </a:r>
          </a:p>
          <a:p>
            <a:endParaRPr lang="cs-CZ" sz="3200" dirty="0" smtClean="0"/>
          </a:p>
          <a:p>
            <a:r>
              <a:rPr lang="cs-CZ" sz="3200" u="sng" dirty="0" smtClean="0"/>
              <a:t>Pozorování</a:t>
            </a:r>
          </a:p>
          <a:p>
            <a:endParaRPr lang="cs-CZ" sz="3200" dirty="0" smtClean="0"/>
          </a:p>
          <a:p>
            <a:r>
              <a:rPr lang="cs-CZ" sz="3200" dirty="0" smtClean="0"/>
              <a:t>Analýza 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Pozorování -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sk-SK" sz="2800" b="1" dirty="0" smtClean="0"/>
              <a:t>Otevřené:</a:t>
            </a:r>
          </a:p>
          <a:p>
            <a:pPr lvl="1"/>
            <a:r>
              <a:rPr lang="sk-SK" dirty="0" smtClean="0"/>
              <a:t>Výzkumník netají svou identitu</a:t>
            </a:r>
          </a:p>
          <a:p>
            <a:pPr lvl="1"/>
            <a:r>
              <a:rPr lang="sk-SK" dirty="0" smtClean="0"/>
              <a:t>Soulad s etikou výzkumu</a:t>
            </a:r>
          </a:p>
          <a:p>
            <a:pPr lvl="1"/>
            <a:r>
              <a:rPr lang="sk-SK" dirty="0" smtClean="0"/>
              <a:t>Možný negativní vliv na chování členů skupiny a možnost získání dat</a:t>
            </a:r>
          </a:p>
          <a:p>
            <a:endParaRPr lang="sk-SK" dirty="0" smtClean="0"/>
          </a:p>
          <a:p>
            <a:r>
              <a:rPr lang="sk-SK" sz="2800" b="1" dirty="0" smtClean="0"/>
              <a:t>Skryté:</a:t>
            </a:r>
          </a:p>
          <a:p>
            <a:pPr lvl="1"/>
            <a:r>
              <a:rPr lang="sk-SK" dirty="0" smtClean="0"/>
              <a:t>Výzkumník tají svou identitu</a:t>
            </a:r>
          </a:p>
          <a:p>
            <a:pPr lvl="1"/>
            <a:r>
              <a:rPr lang="sk-SK" dirty="0" smtClean="0"/>
              <a:t>Těžší pokud jde o zúčastněné pozorování</a:t>
            </a:r>
          </a:p>
          <a:p>
            <a:pPr lvl="1"/>
            <a:r>
              <a:rPr lang="sk-SK" dirty="0" smtClean="0"/>
              <a:t>Riziko účasti na problematických až ilegálních aktivitách skupiny</a:t>
            </a:r>
          </a:p>
          <a:p>
            <a:pPr lvl="1"/>
            <a:r>
              <a:rPr lang="sk-SK" dirty="0" smtClean="0"/>
              <a:t>V některých případech nevyhnutný postup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Pozorování -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Strukturované:</a:t>
            </a:r>
          </a:p>
          <a:p>
            <a:pPr lvl="1"/>
            <a:r>
              <a:rPr lang="sk-SK" dirty="0" smtClean="0"/>
              <a:t>Zaznamenávání kvali i kvanti dat</a:t>
            </a:r>
          </a:p>
          <a:p>
            <a:pPr lvl="1"/>
            <a:r>
              <a:rPr lang="sk-SK" dirty="0" smtClean="0"/>
              <a:t>Připravené podklady pro zaznamenávání údajů (např. početnost výskytu konkrétní aktivity)</a:t>
            </a:r>
          </a:p>
          <a:p>
            <a:pPr lvl="1"/>
            <a:r>
              <a:rPr lang="sk-SK" dirty="0" smtClean="0"/>
              <a:t>Snižuje subjektivnost vnímání</a:t>
            </a:r>
          </a:p>
          <a:p>
            <a:endParaRPr lang="sk-SK" dirty="0" smtClean="0"/>
          </a:p>
          <a:p>
            <a:r>
              <a:rPr lang="sk-SK" b="1" dirty="0" smtClean="0"/>
              <a:t>Nestrukturované:</a:t>
            </a:r>
          </a:p>
          <a:p>
            <a:pPr lvl="1"/>
            <a:r>
              <a:rPr lang="sk-SK" sz="2200" dirty="0" smtClean="0"/>
              <a:t>Zaznamenávání dat bez dopředu stanovených kritérií</a:t>
            </a:r>
          </a:p>
          <a:p>
            <a:pPr lvl="1"/>
            <a:r>
              <a:rPr lang="sk-SK" sz="2200" dirty="0" smtClean="0"/>
              <a:t>Větší pokrytí</a:t>
            </a:r>
          </a:p>
          <a:p>
            <a:pPr lvl="1"/>
            <a:r>
              <a:rPr lang="sk-SK" sz="2200" dirty="0" smtClean="0"/>
              <a:t>Riziko subjektivity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0598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Rozhovor, pozorování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Vhodnější pro kvalitativní výzkum</a:t>
            </a:r>
          </a:p>
          <a:p>
            <a:endParaRPr lang="cs-CZ" dirty="0" smtClean="0"/>
          </a:p>
          <a:p>
            <a:r>
              <a:rPr lang="cs-CZ" dirty="0" smtClean="0"/>
              <a:t>Využití však i v kvantitativním výzkumu</a:t>
            </a:r>
          </a:p>
          <a:p>
            <a:endParaRPr lang="cs-CZ" dirty="0" smtClean="0"/>
          </a:p>
          <a:p>
            <a:r>
              <a:rPr lang="sk-SK" dirty="0" smtClean="0"/>
              <a:t>Různá míra obtrusivnosti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Použití ve výzkumu:</a:t>
            </a:r>
          </a:p>
          <a:p>
            <a:pPr lvl="1"/>
            <a:r>
              <a:rPr lang="cs-CZ" dirty="0" smtClean="0"/>
              <a:t>Samostatné</a:t>
            </a:r>
          </a:p>
          <a:p>
            <a:pPr lvl="1"/>
            <a:r>
              <a:rPr lang="cs-CZ" dirty="0" smtClean="0"/>
              <a:t>Postupné</a:t>
            </a:r>
          </a:p>
          <a:p>
            <a:pPr lvl="1"/>
            <a:r>
              <a:rPr lang="cs-CZ" dirty="0" smtClean="0"/>
              <a:t>Kombinace</a:t>
            </a:r>
            <a:endParaRPr lang="sk-SK" sz="2800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27344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3600" dirty="0" smtClean="0"/>
              <a:t>Rozhovor vs. dotazník (Disman)</a:t>
            </a:r>
          </a:p>
        </p:txBody>
      </p:sp>
      <p:sp>
        <p:nvSpPr>
          <p:cNvPr id="7171" name="Zástupný symbol obsahu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685800"/>
          </a:xfrm>
        </p:spPr>
        <p:txBody>
          <a:bodyPr/>
          <a:lstStyle/>
          <a:p>
            <a:r>
              <a:rPr lang="sk-SK" sz="2400" dirty="0" smtClean="0"/>
              <a:t>Podmínky obou technik výrazně závisí od použité formy</a:t>
            </a:r>
          </a:p>
        </p:txBody>
      </p:sp>
      <p:graphicFrame>
        <p:nvGraphicFramePr>
          <p:cNvPr id="4" name="Zástupný symbol obsahu 3"/>
          <p:cNvGraphicFramePr>
            <a:graphicFrameLocks/>
          </p:cNvGraphicFramePr>
          <p:nvPr/>
        </p:nvGraphicFramePr>
        <p:xfrm>
          <a:off x="228600" y="1163640"/>
          <a:ext cx="8686800" cy="4627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343400"/>
                <a:gridCol w="4343400"/>
              </a:tblGrid>
              <a:tr h="49843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Vysoké náklady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Nízké náklady</a:t>
                      </a:r>
                      <a:r>
                        <a:rPr lang="sk-SK" baseline="0" dirty="0" smtClean="0"/>
                        <a:t> a vysoká efektivita</a:t>
                      </a:r>
                      <a:endParaRPr lang="cs-CZ" dirty="0"/>
                    </a:p>
                  </a:txBody>
                  <a:tcPr anchor="ctr"/>
                </a:tc>
              </a:tr>
              <a:tr h="49843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Časová</a:t>
                      </a:r>
                      <a:r>
                        <a:rPr lang="sk-SK" baseline="0" dirty="0" smtClean="0"/>
                        <a:t> náročnost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Nízká</a:t>
                      </a:r>
                      <a:r>
                        <a:rPr lang="sk-SK" baseline="0" dirty="0" smtClean="0"/>
                        <a:t> časová náročnost</a:t>
                      </a:r>
                      <a:endParaRPr lang="cs-CZ" dirty="0"/>
                    </a:p>
                  </a:txBody>
                  <a:tcPr anchor="ctr"/>
                </a:tc>
              </a:tr>
              <a:tr h="49843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Nároky na vyškolení tazatelů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 smtClean="0"/>
                        <a:t>Nároky na tazatele nízké</a:t>
                      </a:r>
                      <a:endParaRPr lang="cs-CZ" dirty="0"/>
                    </a:p>
                  </a:txBody>
                  <a:tcPr anchor="ctr"/>
                </a:tc>
              </a:tr>
              <a:tr h="49843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Málo přesvědčivá anonymita respondenta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Relativně</a:t>
                      </a:r>
                      <a:r>
                        <a:rPr lang="sk-SK" baseline="0" dirty="0" smtClean="0"/>
                        <a:t> přesvědčivá anonymita</a:t>
                      </a:r>
                      <a:endParaRPr lang="cs-CZ" dirty="0"/>
                    </a:p>
                  </a:txBody>
                  <a:tcPr anchor="ctr"/>
                </a:tc>
              </a:tr>
              <a:tr h="49843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Riziko interviewer bias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Interviewer bias minimalizovaný</a:t>
                      </a:r>
                      <a:endParaRPr lang="cs-CZ" dirty="0"/>
                    </a:p>
                  </a:txBody>
                  <a:tcPr anchor="ctr"/>
                </a:tc>
              </a:tr>
              <a:tr h="49843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Postačuje</a:t>
                      </a:r>
                      <a:r>
                        <a:rPr lang="sk-SK" baseline="0" dirty="0" smtClean="0"/>
                        <a:t> nižší iniciativa respondenta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Vysoké</a:t>
                      </a:r>
                      <a:r>
                        <a:rPr lang="sk-SK" baseline="0" dirty="0" smtClean="0"/>
                        <a:t> nároky na iniciativu respondenta</a:t>
                      </a:r>
                      <a:endParaRPr lang="cs-CZ" dirty="0"/>
                    </a:p>
                  </a:txBody>
                  <a:tcPr anchor="ctr"/>
                </a:tc>
              </a:tr>
              <a:tr h="49843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Otázky je těžší vynechat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Obejití otázek je jednodušší</a:t>
                      </a:r>
                      <a:endParaRPr lang="cs-CZ" dirty="0"/>
                    </a:p>
                  </a:txBody>
                  <a:tcPr anchor="ctr"/>
                </a:tc>
              </a:tr>
              <a:tr h="49843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Jistota,</a:t>
                      </a:r>
                      <a:r>
                        <a:rPr lang="sk-SK" baseline="0" dirty="0" smtClean="0"/>
                        <a:t> že odpovídající je skutečně respondent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Odpovídat může jiná osoba než respondent</a:t>
                      </a:r>
                      <a:endParaRPr lang="cs-CZ" dirty="0"/>
                    </a:p>
                  </a:txBody>
                  <a:tcPr anchor="ctr"/>
                </a:tc>
              </a:tr>
              <a:tr h="49843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Vyšší „návratnost“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Nízká návratnost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Rozhovor</a:t>
            </a: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953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r>
              <a:rPr lang="sk-SK" dirty="0" smtClean="0"/>
              <a:t>Nejde o jednoduchý a nerušený přenos informací</a:t>
            </a:r>
          </a:p>
          <a:p>
            <a:endParaRPr lang="sk-SK" dirty="0" smtClean="0"/>
          </a:p>
          <a:p>
            <a:r>
              <a:rPr lang="sk-SK" dirty="0" smtClean="0"/>
              <a:t>Komplexita zúčastněných osob</a:t>
            </a:r>
          </a:p>
          <a:p>
            <a:pPr lvl="1"/>
            <a:r>
              <a:rPr lang="sk-SK" dirty="0" smtClean="0"/>
              <a:t>Interviewer bias</a:t>
            </a:r>
          </a:p>
          <a:p>
            <a:pPr lvl="1"/>
            <a:r>
              <a:rPr lang="sk-SK" dirty="0" smtClean="0"/>
              <a:t>Respondent chce působit lépe</a:t>
            </a:r>
          </a:p>
          <a:p>
            <a:endParaRPr lang="sk-SK" dirty="0" smtClean="0"/>
          </a:p>
          <a:p>
            <a:r>
              <a:rPr lang="sk-SK" dirty="0" smtClean="0"/>
              <a:t>Komplexita komunikace</a:t>
            </a:r>
          </a:p>
          <a:p>
            <a:pPr lvl="1"/>
            <a:r>
              <a:rPr lang="sk-SK" dirty="0" smtClean="0"/>
              <a:t>Interpretace otázek a odpovědí</a:t>
            </a:r>
          </a:p>
          <a:p>
            <a:pPr lvl="1"/>
            <a:r>
              <a:rPr lang="sk-SK" dirty="0" smtClean="0"/>
              <a:t>Informační šum</a:t>
            </a:r>
          </a:p>
          <a:p>
            <a:pPr lvl="1"/>
            <a:r>
              <a:rPr lang="sk-SK" dirty="0" smtClean="0"/>
              <a:t>Nepochopení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Otázky</a:t>
            </a: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r>
              <a:rPr lang="sk-SK" dirty="0" smtClean="0"/>
              <a:t>Kvalitativní rozhovor – využití otevřených otázek</a:t>
            </a:r>
          </a:p>
          <a:p>
            <a:endParaRPr lang="sk-SK" dirty="0" smtClean="0"/>
          </a:p>
          <a:p>
            <a:r>
              <a:rPr lang="sk-SK" b="1" dirty="0" smtClean="0"/>
              <a:t>Otázky v rozhovoru </a:t>
            </a:r>
            <a:r>
              <a:rPr lang="cs-CZ" b="1" dirty="0" smtClean="0"/>
              <a:t>≠ výzkumné otázky</a:t>
            </a:r>
            <a:r>
              <a:rPr lang="sk-SK" b="1" dirty="0" smtClean="0"/>
              <a:t> </a:t>
            </a:r>
          </a:p>
          <a:p>
            <a:endParaRPr lang="sk-SK" dirty="0" smtClean="0"/>
          </a:p>
          <a:p>
            <a:r>
              <a:rPr lang="sk-SK" dirty="0" smtClean="0"/>
              <a:t>Nároky na sestavení:</a:t>
            </a:r>
          </a:p>
          <a:p>
            <a:pPr lvl="1"/>
            <a:r>
              <a:rPr lang="sk-SK" dirty="0" smtClean="0"/>
              <a:t>Neutrální</a:t>
            </a:r>
          </a:p>
          <a:p>
            <a:pPr lvl="1"/>
            <a:r>
              <a:rPr lang="sk-SK" dirty="0" smtClean="0"/>
              <a:t>Jasné</a:t>
            </a:r>
          </a:p>
          <a:p>
            <a:pPr lvl="1"/>
            <a:r>
              <a:rPr lang="sk-SK" dirty="0" smtClean="0"/>
              <a:t>Jednoduché</a:t>
            </a:r>
          </a:p>
          <a:p>
            <a:pPr lvl="1"/>
            <a:r>
              <a:rPr lang="sk-SK" dirty="0" smtClean="0"/>
              <a:t>Logicky seřazené</a:t>
            </a:r>
          </a:p>
          <a:p>
            <a:endParaRPr lang="sk-SK" dirty="0" smtClean="0"/>
          </a:p>
          <a:p>
            <a:r>
              <a:rPr lang="sk-SK" dirty="0" smtClean="0"/>
              <a:t>Zásady tvorby otázek se neliší od dotazníku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8644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Otázky</a:t>
            </a: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9530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r>
              <a:rPr lang="sk-SK" i="1" dirty="0" smtClean="0"/>
              <a:t>„Jaký pocit jste měli z volební kampaně před posledními volbami do Senátu?“</a:t>
            </a:r>
          </a:p>
          <a:p>
            <a:endParaRPr lang="sk-SK" dirty="0" smtClean="0"/>
          </a:p>
          <a:p>
            <a:r>
              <a:rPr lang="sk-SK" i="1" dirty="0" smtClean="0"/>
              <a:t>„Jak hodnotíte politiku současné vlády?“</a:t>
            </a:r>
          </a:p>
          <a:p>
            <a:endParaRPr lang="sk-SK" dirty="0" smtClean="0"/>
          </a:p>
          <a:p>
            <a:r>
              <a:rPr lang="sk-SK" i="1" dirty="0" smtClean="0"/>
              <a:t>„Pamatujete si ještě průběh tohoto zasedání?“</a:t>
            </a:r>
          </a:p>
          <a:p>
            <a:endParaRPr lang="sk-SK" dirty="0" smtClean="0"/>
          </a:p>
          <a:p>
            <a:r>
              <a:rPr lang="sk-SK" i="1" dirty="0" smtClean="0"/>
              <a:t>„Jaký máte názor na to, že v našem státu existuje systém financování politických stran z veřejných zdrojů?“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8644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Pořadí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Úvod:</a:t>
            </a:r>
          </a:p>
          <a:p>
            <a:pPr lvl="1"/>
            <a:r>
              <a:rPr lang="sk-SK" dirty="0" smtClean="0"/>
              <a:t>Cíl – prolomit ledy</a:t>
            </a:r>
          </a:p>
          <a:p>
            <a:pPr lvl="1"/>
            <a:r>
              <a:rPr lang="sk-SK" dirty="0" smtClean="0"/>
              <a:t>Jednodušší, popisné otázky</a:t>
            </a:r>
          </a:p>
          <a:p>
            <a:pPr lvl="1">
              <a:buNone/>
            </a:pPr>
            <a:endParaRPr lang="sk-SK" dirty="0" smtClean="0"/>
          </a:p>
          <a:p>
            <a:r>
              <a:rPr lang="sk-SK" dirty="0" smtClean="0"/>
              <a:t>Klíčové otázky (na interpretaci, názory, pocity) až v dalších fázích</a:t>
            </a:r>
          </a:p>
          <a:p>
            <a:endParaRPr lang="sk-SK" dirty="0" smtClean="0"/>
          </a:p>
          <a:p>
            <a:r>
              <a:rPr lang="sk-SK" dirty="0" smtClean="0"/>
              <a:t>Demografické otázky:</a:t>
            </a:r>
          </a:p>
          <a:p>
            <a:pPr lvl="1"/>
            <a:r>
              <a:rPr lang="sk-SK" dirty="0" smtClean="0"/>
              <a:t>Nenápadně v průběhu rozhovoru</a:t>
            </a:r>
          </a:p>
          <a:p>
            <a:pPr lvl="1"/>
            <a:r>
              <a:rPr lang="sk-SK" dirty="0" smtClean="0"/>
              <a:t>Na konci</a:t>
            </a:r>
          </a:p>
          <a:p>
            <a:endParaRPr lang="sk-SK" dirty="0" smtClean="0"/>
          </a:p>
          <a:p>
            <a:r>
              <a:rPr lang="sk-SK" dirty="0" smtClean="0"/>
              <a:t>Podobné zásady jako u dotazníku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641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Výzkumník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Úspěšnost rozhovoru silně závisí na osobě výzkumníka</a:t>
            </a:r>
          </a:p>
          <a:p>
            <a:endParaRPr lang="sk-SK" dirty="0" smtClean="0"/>
          </a:p>
          <a:p>
            <a:r>
              <a:rPr lang="sk-SK" dirty="0" smtClean="0"/>
              <a:t>Jeho role se neomezuje pouze na automatické kladení otázek</a:t>
            </a:r>
          </a:p>
          <a:p>
            <a:endParaRPr lang="sk-SK" dirty="0" smtClean="0"/>
          </a:p>
          <a:p>
            <a:r>
              <a:rPr lang="sk-SK" dirty="0" smtClean="0"/>
              <a:t>Vystupuje jako rovnocenný partner respondenta </a:t>
            </a:r>
          </a:p>
          <a:p>
            <a:endParaRPr lang="sk-SK" dirty="0" smtClean="0"/>
          </a:p>
          <a:p>
            <a:r>
              <a:rPr lang="sk-SK" dirty="0" smtClean="0"/>
              <a:t>Do průběhu rozhovoru zasahuje i jinými způsoby než jen otázkami (motivace respondenta, sondáž)</a:t>
            </a:r>
          </a:p>
          <a:p>
            <a:endParaRPr lang="sk-SK" dirty="0" smtClean="0"/>
          </a:p>
          <a:p>
            <a:r>
              <a:rPr lang="sk-SK" b="1" dirty="0" smtClean="0"/>
              <a:t>Riziko</a:t>
            </a:r>
            <a:r>
              <a:rPr lang="sk-SK" dirty="0" smtClean="0"/>
              <a:t> – interviewer bias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4808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851</TotalTime>
  <Words>757</Words>
  <Application>Microsoft Office PowerPoint</Application>
  <PresentationFormat>Prezentácia na obrazovke (4:3)</PresentationFormat>
  <Paragraphs>221</Paragraphs>
  <Slides>21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8</vt:i4>
      </vt:variant>
      <vt:variant>
        <vt:lpstr>Nadpisy snímok</vt:lpstr>
      </vt:variant>
      <vt:variant>
        <vt:i4>21</vt:i4>
      </vt:variant>
    </vt:vector>
  </HeadingPairs>
  <TitlesOfParts>
    <vt:vector size="29" baseType="lpstr">
      <vt:lpstr>Tok</vt:lpstr>
      <vt:lpstr>6_Tok</vt:lpstr>
      <vt:lpstr>3_Tok</vt:lpstr>
      <vt:lpstr>5_Tok</vt:lpstr>
      <vt:lpstr>14_Tok</vt:lpstr>
      <vt:lpstr>16_Tok</vt:lpstr>
      <vt:lpstr>33_Tok</vt:lpstr>
      <vt:lpstr>15_Tok</vt:lpstr>
      <vt:lpstr>Výzkum v politických vědách  Interview, pozorování</vt:lpstr>
      <vt:lpstr>Techniky sběru dat</vt:lpstr>
      <vt:lpstr>Rozhovor, pozorování</vt:lpstr>
      <vt:lpstr>Rozhovor vs. dotazník (Disman)</vt:lpstr>
      <vt:lpstr>Rozhovor</vt:lpstr>
      <vt:lpstr>Otázky</vt:lpstr>
      <vt:lpstr>Otázky</vt:lpstr>
      <vt:lpstr>Pořadí otázek</vt:lpstr>
      <vt:lpstr>Výzkumník</vt:lpstr>
      <vt:lpstr>Zaznamenávání dat</vt:lpstr>
      <vt:lpstr>Druhy</vt:lpstr>
      <vt:lpstr>Druhy</vt:lpstr>
      <vt:lpstr>Zásady pro dobrý rozhovor</vt:lpstr>
      <vt:lpstr>Zásady pro dobrý rozhovor</vt:lpstr>
      <vt:lpstr>Skupinový rozhovor</vt:lpstr>
      <vt:lpstr>Skupinový rozhovor</vt:lpstr>
      <vt:lpstr>Pozorování</vt:lpstr>
      <vt:lpstr>Pozorování – možné slabiny</vt:lpstr>
      <vt:lpstr>Pozorování - druhy</vt:lpstr>
      <vt:lpstr>Pozorování - druhy</vt:lpstr>
      <vt:lpstr>Pozorování - druhy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institucionalismus</dc:title>
  <dc:creator>Peťo</dc:creator>
  <cp:lastModifiedBy>oem</cp:lastModifiedBy>
  <cp:revision>112</cp:revision>
  <dcterms:created xsi:type="dcterms:W3CDTF">2012-11-13T13:34:57Z</dcterms:created>
  <dcterms:modified xsi:type="dcterms:W3CDTF">2015-11-01T13:20:37Z</dcterms:modified>
</cp:coreProperties>
</file>