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3" r:id="rId14"/>
    <p:sldId id="267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22608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4887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7754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9897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497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0718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66550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803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2112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5800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22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30. 12. 2015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926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7851648" cy="1828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Populism in Slovakia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upload.wikimedia.org/wikipedia/commons/5/5a/Vladimir_mecia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"/>
            <a:ext cx="16002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upload.wikimedia.org/wikipedia/commons/thumb/1/16/Robert_Fico_official_gov_portrait.jpeg/230px-Robert_Fico_official_gov_portrait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0501"/>
            <a:ext cx="1852580" cy="240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SEhQUEhQVFBIXFxUUFBUUFxQVFxUXFxQYFhQVFxUYHCggGBwlHBQUITEhJSkrLi4uFx8zODMsNygtLisBCgoKDg0OGhAQGiwdHBwsLCwsLCwsLCwsLCwsLCwsLCwsLCwsLCwsLCwsLCwsLCwsLCwsLCwsLCssKywsLCssN//AABEIAOAAuAMBIgACEQEDEQH/xAAcAAABBQEBAQAAAAAAAAAAAAAGAgMEBQcBAAj/xABBEAABAwIDBQUFBQYEBwAAAAABAAIRAyEEBTEGEkFRYSJxgZGxBxMyocEUQlLR8CNicpKy4RZTgsIVJDVDY3OT/8QAGgEAAgMBAQAAAAAAAAAAAAAAAAQBAgMFBv/EACcRAAICAgIBBAICAwAAAAAAAAABAhEDIRIxBBMiMkEUUWFxBSNC/9oADAMBAAIRAxEAPwDJ6alMUampTAkJjsEKhOhIhOBYs1oaeolRSnqLUWuNbMsj0Ra5TTWk6JTzJUwVQ0dkX+af6QiQXUyNVxWeHybEVrimQPxP/ZtjvdCscFkX4yDwhpt/P+SrLLGPbJUWwbhcAWgtyXCRHbHM03F/qm27JUHXbXno5u6fUT5rL8qH2TxYB7h14LhR/W2PZYRV6GA7x3Q4Qq3GbGubPu373R7HMcPnDvAoXlQbBwYIyvKXiMCWEh4II5ggePXoohat072ipyVxeXlIHl4LyXSF1IDrGWTb1PFNcOFlBFleF5TjgTwC4gLHmC6k0wiDA7HkjeqPjo0fUruL2eDBLXE9DHqFzZj0Jx6KTdSoSi1dhY2MEWoFErBWXu5/vx7le5TlwpkkND6to3gdxk6W1J4wL2WsJqOxbN1RR5XslWqw55FFp0LwS4jnucPFFWHyKjhqZ9126p+/UAkxwbHwqxoAaOMu1c4xc9Ry5AJ5r2zvSOnCOEyqz8iUvvRgoJEXC4Z5b+03RzG6CTedSb+SaxWEY4wGkHqZP9lY4irbQNbxJMzy46qpOOBHZgcpP5wsf5Lnjg6VDtFgLuAJE+GqdfVbUO67eDot2o8o18kvC4N3xOgngZEKR7yBG6CO8eiEwaItHCluji/k1zmt8obql++3ZDg8dHFtusWSXAE2sTyt36pLt5sSC5vUC3ibjwUNWFjeKoU6wud8DUXa4DmHDWORlBWdZEabj7t2+25DQCHgc44+BRe9oddriCOGv5KJjqW8AHAPHP7w7ov4fNbYcrgyHGzPXdLris81w5BJIg+o596q104y5Ixao8n8M1Mp6kVdEE+kVd5RlxqmwsqLCjeIA4rXNkcqAa2ywz5fTROOHJkTL9kxAkLy0zA4AALy5UvJnY4sUEZ4SomM0SBmlIiS9re8qnzPOmu7NM73CeCaydGGOLbKjFAb7o5puEoBO0Q2Rv8Aw8Y1joEq2dHpEzJ6TZkzPASNOJHIq9ogCNwtaLkidTxNz8+5UzKAdJZu1GkktIcBMcDyPTopjMSQd00t7i7dNm+N7n6IkhJu2Wbqpjslp/ikSeUcVFxOYhgkkQLuIBF+AUaviWiHCQ2DMmddQI42UBtE16ob91tzFu1/bRCj+wirdCcRiKtY200AGgtYFJxOCcNwEQILn6g2I1+fmjnJsiawDT8uSczjK4AeOAIPKHCCq+srpG/otIosLim7nYIgktLeRFoSn1G1BrB9FW1aLmCpFjqRwJHEei9uEwW6OAItYmJ/XEKyoxlFkwOLT2xvDhP5wpdGD8LXAfuuPpCpn14EEvb3ElRxXdMB5PMElp+evkp4tlAmqtjX+WxJ8YQ1mVYT2hungd2O4SpTGHUH9d4UDM6Tvvbsc3OJHoFMFsl6KLEUy4lriTOmpv8ARUNVkEgiFf74khpDhzE68xOqi54CQ0yCNCIEg8broYpU6MpFOnGJICW1M2ULbIGA1RPBbXs5VAAWIZNUh60/IcdAC5vm3Y34yNRo4oQvITpZgV5cwb4Ixb7M7inqdOFbvoqLUppx5+Rljx0NsXsXTIpud92Lnh58EiYKkPxRDHaaeHiNFC+SLTftIeCc6mRuktdutiDukzJI6+RKuK+KIAY67zrEz3dEhuL3wDAabXY0jhfoPkoGKxbWzBB537I5zBknpMLZ+59CQ7TPbbPfA0AsWgd+vh1V/slSG+SfzudSghuNO9YyZ152mUabHTeOfTkLKnkx4wGPH3I0TDDj2o4fCPVIzimXUagA1Y68jWJCaY2YO61x6kD1K84mDNE/6SCPIFc6x/sr8VgGvG9u6iR43Q3isvNIkAkNNweDTxa7l0PgiV1Sm0QQ9kaRviPApBqBw7NVj+jwD4dlWjNopLGmBdek8iXATz5qqxDSNLO4QeP1RriaAGrqbf4QPVyoMbhWfde7vtCYx5t7MJYSPgMzt2hYjiHASLGOCrsyrSbOEHlHzdol0nvpGWw4TJg6E66c/FRc+c07jjIsbARJtx5D6pnHFc9GM17SrxDzIMiBI8/18l3G1uz4R3zp4iCopfPCOPFOOpbwb5J+t2KWRabVJp4UlWOGwQ5KbTw0LOeSjSEEyqw1DdKMMmxMRdUVakBokUMZulL5byIYx1BmlUcSIsvIYyHNA6q1pOui6lfQkaSypMffhD0HeVEq4D94eF0XDYHFHV7R4Lh9nGIOtVUj6cf2yrnJ/aQGfYKYuXOPkFEzZzG0yGRPfKOz7MKp1qfJCO2uz32J7KTnt3nNL5tIEwLeaYxThKVJGM+VbYKVcU4Ahwk8ySPBQS8nWw1j0Cm16UaPa4cYMxbXRVlR5m66MUhfZLwdyf1ryWnbKYQtpSR2nXjlyQlsjkpqEOIta/JaKwhjYaL6RK5vmZOT4oewR4q2WuFpTFg7w+sqczAce23+F8jyKCsbmFVgkQ4/TzTNPbsss+Q6Lh0g+glKrC2tDCyfsO3YY/5jvED6KBVwYd8Tabv4m3VJgtrWvi/zVtTx7XhVcGjZNMWcvaLBlEHoFGxeWmLlg7mlSTmLGXJCh1tqKOhcEKDZWTS7KXE5T+8J5bsD1QxtpggKIcJlro/mHoi3FZ+x57MRxmZP8Kp9rGb+EqOFxY+S3w8o5FYrlakmZs1v6lWVAREmOPGeX0UPLcRuuHwkfvtDvXRazleGwb8LD2hz93tW0HDxvwXSz5eH0IxVgFQqQu1cYJUPOaXuahYJtcTOh01Va2rdQkpKyydMvHVJCrMXIVhhGyE3mNCyzi0pUbuNqyuweNNOox4PwuB+d15MOZdeTaihWXZ9Yf8AGG8wuOzpvMLHP8Qu/EV52fkfeK85zyfoe9FGvf8AG281jvtQc6vmNMMN3spsHQbzg49bSunaA/iVTm+M3306zbvpkW/E2QSPVM+NOan7kVniVEU4Vzt4NHAnThw0VA3AFzovJMdqBeYHVaZTptZSqPbcPgMP7pG8J8/kqXKcD72uyo5v/cEmIBIGg5nRM4vJdOyc2FWmgtybLhSptaOAHoqzNsWaRMTPjdGGHpck3i8mD7kA96R5+62MOPRlmJx2IrE7ggAEkkcAJ493BUDcyqEx8XQtnW8aDktbxeDDD2W8NImOkcPBDzsgYCXNYGSInecYB/CHfCncWfGlTRhOE3LT0DFCs2xjdPGEaZE572lwuI1TGC2XkQ0dk2kjXqBwR7kmTsZT3QFjlmn0bxtGT51mhJLN6IN0MVsS2fvmeMxPylGG0+zcYirBhrnFwdqL6g9xUGvs2xzWguLXDiGlwPkdU1injitmGVSfRX5Ri6RMEODuBJn5lFD/ANrhq7QPuO+QUGns007nu5lo1cImbmyKcpyrcoua7VwIPiCFllyQ5WgjF8aZjVNsX/ULS9iMUWM3iLngYPcQD4oCp0e1BFgSIHA6fREOHxxa0ARyFuqY8qXKKSFscNkHbev7zEufxOt5Q63ULRHbGiuPeOe5pPAQoWI2PpU7l7j4gfRaYvbBJkT+RWZdonMxFlJZhmMs31lMZk3spZv3jC+IP1BdeXKzV5dCPQpLsn/bl446V0YEJJwYSP8ArG/cc+2Lv2xLp4QJxmECLggXIP8AYrdxWE9274mVCwE6C28yehBI8FKzBvu2ggR7s9oC4H65qt9nYLKtRgEioyYNhvMPZ+Tii/FYQimWugtg3NybcTxCRyNc7Qytw39HcBjA5oIPBTGY6NUL0DuC1hy7/onvtRB5hZuOyYSsv67mv4DvTLMspzJE8pNlHwlWeKdxOL3RqoNFFEg1bwItorbL2EC/FD2Ba1wLqhgzaeiuqGMaG3d0V6CSKTMMN2yHCQSdeIKqq+RfgMDkeCt89fJ940yW3I5tm/km6WIBHA8kdEcbG8uywM1dI4/2TmY4hrWuPBoJ8hP0ULHYrd4wq/FYhtRpYXBoPxk37IuR3mYUJbsykAGZhzSwRB3Q8jkX3PeoXvnTJ0CIto4diaxExvQJ1gAAJGU4cF4BXQhktpGMoUrK2rtXV3Q1hjqVTYnMqr/je49JhalV2bo1NQ30QntLszToguZbuNgn3j4iHqWQ8nEhW9fCbwVPkRRfhKUhcvO+Mh2HxBLF5ZAXUTY/DWK8tI59GUobBwMSC1SISC26wTHGtDbG3TjWJTWLoF1DZCRLwOMfSe17D2m3HLqPFX524NZ9KmWls1GtdMWnW/ihoBNPww3mv0c1wcCOMGUQ4f8ARMuSXtDWqwzvDkB+v1wTgGvmEnD1g7TjoeV9PmpNKmG3N5nw0/uspaKxY/h3QNJKfoUATLz4JjH4kUqe8bcB3dENs2llxEx1JDbX+V/kiEXLo09Si02rwAqNG5Ucwi53SRvDoRoUJPz2tTim57nRaTF+/wDNXWKzrDkDerNnk2XeFlWuZhHkvNWO8HwtqUxG1popcm7RYbNe9rPc+q8hgADWjS8zJ1Oiuy73Vvu+io8vxNJrSadQO6NMd0g9FIZmgqu3RoReTzEDvWeRW7olZK0x7NHzdR8ufTaHuquggAtHM3tHHQJeNb2RzIHoh/MT2/BVitFbtjVeoaj3Pd8TjJ8V5ji24sVxgSjTJsLK0Ze5F5L2kk5nVA+MeSGc6x9R5hzpHSyazGpUY7d3zz4KvfUJ1MrsubktnL4pdFzkFW6PstNlmOW1t1yO8px4sud5cHdjWKSqi0zJlivJrGYsELqWinRZ0C4KTC570c0j3oVkmMN6JAC8CmhWmwknkAnt134T8kcJP6M+aX2OBM42tA3RqfRLqODep9FW4urYnoSm/H8R3ymL5/K1xiEWXVqlIUXVAWiq0VaZkQ5k7pI7iPmib3m82Ji1+k8FO2r2d3sswDmCH06DA0jgSwOg9DLkJ4LMJZDuy4SCLclj5GNW6JxT9uyxzpxrbtPegc+6I7knDbMUQJLQ7nvXTFN0vHHjNrc7q/ywbwg25a+CXuUVoYi0ygxOV4Zn3Gx3T/dVlXKsLqCD0lwv4IwzHJZFzbzVPg9nJIk6cp4deCvHI62y/KvoHf8ADYeZpyPOB9VJyjAmhU7Zm3yuix+EFFvXlxQ3iMVvPuOhClZJT0ZyrslOr/s998TEn8oQ/UqSSU7WzDfqNaPhFz/tCl1N0i7Wn5FMR8aTiLPyFGRBpuSa9aASE46jTPwvczv7QUevllUtO45r+4wfIqv4s07NvyoNAxiKhc4k3KaUjE4Sow9tjh4fUKOughO0eBVlgczLVWLhVXFPsFJroI351ZeQ5vryhYYkubDlmCadBKd+xNGoTlbGQq7EY4n5rOHhpfJ2RLyZPrR2viQ2zAB6+aitqkc5PVRHVCTdK96nVFJUYN2KdVJN0zXMtcOhHyThcmXFSQfTOQtZXy/DBwlr6FIeTAJHUEfJZZtjs2aNUzbi1w0cOcI99lOK95leHvO4HUv5HEBXGe5YzEU9x9iLsdxY7ge7oks+O9rs3xyr+jAPtbqZvMdLg8Tqr3L9pG6C2gPMkruf5Mabyyo3dcJ00cODm8wg6vhnMJjnqenDzhLRjGenpjFtbXRodPaJpBBMgRbv0K8/N2ts115Ppqs3Fd48BFjrzSW4qpqJ8eXEao/F/kv6zDbMc4YQHEE6anXl4TIUHZfKn5jXLGS2kINR/FrRwaeZQzSwz6hl0m9miTPCB4mPFb3sFkQwtBrYAce0+OZ4eGi0jiUDCc2YlneDGFxuJoNndp1XNbOu6QHNk84IT7cQrf2vYTczN5FhUp0qlucFh/pCF8JWnsnXgV0IrQqx/FtMy3TiOXVSMG+1z/dIbbX9eSbfUA0I8FYqWTcRAvcdbhMVcHQqfEwA829k/JVWKxZ0TtCtCjiSexWzX+U/wd+YVJi8DUp/G0jrqPNFVLE96kHEgiNRxB/JV4llNgEuoox+T0niW9h3TTxC6oonkKxFbr9VDdWlM1qiQ1y0KDgPFJD5SalSNRY8eSQw3Ukkgmyb3rJVY2TQvfh6oA2v2EYrewVan+CsSP8AU0H1C0LF6FZJ7BsVDsZT/wDU/wAw5v8AtWt1nJbISgaz7AsxDNyqLid14+JpPEH6cVlmf5O+g7t/CbNqN+E9DyPethxVOVTY7A74LSN4HUESD4LCUU9m2PI4mMV6AlNikI5BFOdZJTpuhtZjHcKb3A+Ei4UXDZdSovDsU8PFi2nRa6r4vgWA4Aqo2mmtIufZ3s4XOGIqN7IM0mkan/MIPy8VsWEowFn+WbcYSmBNHFxzFAEeQfPyRJlO3mArndZW3H6btZjqRnl2xB81pCmK5IzW2qM39ubYxuHPPDuH8tW39RWbkrTPb0z/AJjBu4GjVAPdUYf9yzEJuHxMCxw+O4P87fqVGZU+J2g4JhcqOkQrFaENfvOKm0XKDSbCdoPUktE8Vk43EFQnFeaUEFl7481xQibLygCK96TKbc5e3lJI9MiCm/h6jmbkdO5IdW5W6rjTPPxQSP1Ks/ReBTS6HIAPPY3mLKONq+8e1jXUrlxAHZdzP8RWm5ptxhmWZ7yuf/GA1v8AO8j5ArEdh8M2pjWNcJBa835iFsv+H6UfAlsvZKKDONt8Q9h+zU6THfvzUMceQlCTNoq2IkV61Q/ubzmN/wDmzdb5hHeL2bYLgR9EC7RZAWEvZPVLzVrQ94mSEZbR37K3gAO4AeicoYQToFX5Tji7snVENCnK52RuL2emwqE1aHMPRA4BVOYZe5/vKgad0DU9O/VEOFoFxDfPuRFjMuApBka69y38ODvkzmf5nOkliRiOa4+q8UWVHue2mHimHEncDt0uAJvFhZQ2om9omDFKrS3RFn6f6ULFdmPR51jhfC4XApO8ubo7u5WA5VPU9yVhykVnLuHKAHnPulNco29dOB6CCVUqQ1eUaq8uhs6leQFEdxSwU2SlAoJPEJbUmbrsoA7K5KSV4IAvthsQKePoOOnaB8Wn8ltp2hZwErENi6AfjaQdcdox3NP5rZaGVsIsEtl7JQqrnQPBVuNxrXAgtF1YvygKNVysBZaLozbO8v8AdVw5lmvvxO6Qb6K4w2YU2jtPA7w4eoVriB2nFtrwD0CpsxqENMmbLnZJxySqj1fiY54sSdhpsvQbUh4ILToRcQOSJ/s+8HO8Ah32dCcBSP8AG0eDyEUZhWFKiSbACU9jgoKkea8zI8maUmYb7Ua+9iGAaNBnvMW8gg6UT7bNP7J7vie97j/KI9ULlPQ6FTpK6EldCuA3XKXT0TVc6Jz7qAOMKUCm6ZXgUAcqm/cvJomSvIAecvLzlwFAHQ666SkErrkAdBSwkBLQAQ7AtnHUo5VP6Vt2FsFins6/6hS7qn9JW74XDz8kvm7JRGeCVExtAtY55+6DHfoESMw4CotsK+7Sa38TwPK/5JXJKotjPjQ55YxAzEGAhzNKsNKu8Y9DmbGQubhW7PX53UaQf+y3Mw7BCn96lUeHDo47zT8z5K02qx/vN2k3QntdwWX7E5iaGJLfu1RuHvF2/UeKPKbZcXFdeP7PH+TDjP8AsAvaML0e9/o1BxCMPaMO1Q76noxB5TWPoWOSuri6FcBmoZKcfokOuV2pogBNPReleZouOKAEMXlymOK8g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http://upload.wikimedia.org/wikipedia/commons/thumb/b/bf/Igor_Matovi%C4%8D.jpg/230px-Igor_Matovi%C4%8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0500"/>
            <a:ext cx="1964659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upload.wikimedia.org/wikipedia/commons/thumb/3/3b/Rudolf_Schuster_2011.jpg/220px-Rudolf_Schuster_201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8663" y="190500"/>
            <a:ext cx="1742791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3rd </a:t>
            </a:r>
            <a:r>
              <a:rPr lang="sk-SK" dirty="0" err="1" smtClean="0"/>
              <a:t>wave</a:t>
            </a:r>
            <a:r>
              <a:rPr lang="sk-SK" dirty="0" smtClean="0"/>
              <a:t> (</a:t>
            </a:r>
            <a:r>
              <a:rPr lang="sk-SK" dirty="0" err="1" smtClean="0"/>
              <a:t>OĽaNO</a:t>
            </a:r>
            <a:r>
              <a:rPr lang="sk-SK" dirty="0" smtClean="0"/>
              <a:t>)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610600" cy="4770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Created before elections 2012</a:t>
            </a:r>
          </a:p>
          <a:p>
            <a:endParaRPr lang="en-US" dirty="0" smtClean="0"/>
          </a:p>
          <a:p>
            <a:r>
              <a:rPr lang="en-US" dirty="0" smtClean="0"/>
              <a:t>Structure:</a:t>
            </a:r>
          </a:p>
          <a:p>
            <a:pPr lvl="1"/>
            <a:r>
              <a:rPr lang="en-US" dirty="0" smtClean="0"/>
              <a:t>Not a classical party (4 members)</a:t>
            </a:r>
          </a:p>
          <a:p>
            <a:pPr lvl="1"/>
            <a:r>
              <a:rPr lang="en-US" dirty="0" smtClean="0"/>
              <a:t>Basis for independent candidates</a:t>
            </a:r>
          </a:p>
          <a:p>
            <a:endParaRPr lang="en-US" dirty="0" smtClean="0"/>
          </a:p>
          <a:p>
            <a:r>
              <a:rPr lang="en-US" dirty="0" smtClean="0"/>
              <a:t>„Ideology“:</a:t>
            </a:r>
          </a:p>
          <a:p>
            <a:pPr lvl="1"/>
            <a:r>
              <a:rPr lang="en-US" dirty="0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criticism</a:t>
            </a:r>
            <a:r>
              <a:rPr lang="en-US" dirty="0" smtClean="0"/>
              <a:t> of parties and party system</a:t>
            </a:r>
          </a:p>
          <a:p>
            <a:pPr lvl="1"/>
            <a:r>
              <a:rPr lang="en-US" dirty="0" smtClean="0"/>
              <a:t>Main topics – corruption, </a:t>
            </a:r>
            <a:r>
              <a:rPr lang="en-US" dirty="0" err="1" smtClean="0"/>
              <a:t>partitocracy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T</a:t>
            </a:r>
            <a:r>
              <a:rPr lang="en-US" dirty="0" smtClean="0"/>
              <a:t>he „Gorilla“ scandal </a:t>
            </a:r>
            <a:r>
              <a:rPr lang="cs-CZ" dirty="0" smtClean="0"/>
              <a:t>as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theme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en-US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 campaign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webnoviny.sk/fotografia/466456/stredna/matov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5677274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4414737"/>
              </p:ext>
            </p:extLst>
          </p:nvPr>
        </p:nvGraphicFramePr>
        <p:xfrm>
          <a:off x="76201" y="838200"/>
          <a:ext cx="8991598" cy="5181599"/>
        </p:xfrm>
        <a:graphic>
          <a:graphicData uri="http://schemas.openxmlformats.org/drawingml/2006/table">
            <a:tbl>
              <a:tblPr/>
              <a:tblGrid>
                <a:gridCol w="1284514"/>
                <a:gridCol w="1284514"/>
                <a:gridCol w="1284514"/>
                <a:gridCol w="1284514"/>
                <a:gridCol w="1284514"/>
                <a:gridCol w="1284514"/>
                <a:gridCol w="1284514"/>
              </a:tblGrid>
              <a:tr h="2592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HZDS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ZRS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SOP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SMER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ANO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6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OĽaNO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2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Created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1991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1994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1998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1999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2001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2011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37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Ideology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Denial / mix of nat., pop. rad., soc. 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Radical left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Vague, later centre-left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Denial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,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later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social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demoratic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Centre-right liberal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Vague,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independents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7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Social groups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Post 1989 losers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Post 1989 losers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Dissapointed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Dissapointed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Dissapointed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Dissapointed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7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Membership priority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High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Medium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Low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Low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Low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Non existing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39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Special features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Populist even after being main part of the system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No party at all</a:t>
                      </a:r>
                    </a:p>
                  </a:txBody>
                  <a:tcPr marL="9107" marR="9107" marT="91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5471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err="1" smtClean="0"/>
              <a:t>Success</a:t>
            </a:r>
            <a:r>
              <a:rPr lang="sk-SK" dirty="0" smtClean="0"/>
              <a:t> rate of </a:t>
            </a:r>
            <a:r>
              <a:rPr lang="sk-SK" dirty="0" err="1" smtClean="0"/>
              <a:t>populist</a:t>
            </a:r>
            <a:r>
              <a:rPr lang="sk-SK" dirty="0" smtClean="0"/>
              <a:t> </a:t>
            </a:r>
            <a:r>
              <a:rPr lang="sk-SK" dirty="0" err="1" smtClean="0"/>
              <a:t>parties</a:t>
            </a:r>
            <a:endParaRPr lang="cs-CZ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304800" y="1656093"/>
          <a:ext cx="8610600" cy="4897108"/>
        </p:xfrm>
        <a:graphic>
          <a:graphicData uri="http://schemas.openxmlformats.org/drawingml/2006/table">
            <a:tbl>
              <a:tblPr/>
              <a:tblGrid>
                <a:gridCol w="2152650"/>
                <a:gridCol w="2152650"/>
                <a:gridCol w="2152650"/>
                <a:gridCol w="2152650"/>
              </a:tblGrid>
              <a:tr h="151590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Party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1st elections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Entered government?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2nd elections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5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HZDS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37,26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34,96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635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ZRS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7,34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5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8,01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1,36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5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SMER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13,46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29,14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635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8,01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1,42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5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OĽaNO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8,55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8176" marR="28176" marT="2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1989 Slovakia provided a solid base for populism</a:t>
            </a:r>
          </a:p>
          <a:p>
            <a:endParaRPr lang="en-US" dirty="0" smtClean="0"/>
          </a:p>
          <a:p>
            <a:r>
              <a:rPr lang="en-US" b="1" dirty="0" smtClean="0"/>
              <a:t>Factors:</a:t>
            </a:r>
          </a:p>
          <a:p>
            <a:pPr lvl="1"/>
            <a:r>
              <a:rPr lang="cs-CZ" dirty="0" smtClean="0"/>
              <a:t>N</a:t>
            </a:r>
            <a:r>
              <a:rPr lang="en-US" dirty="0" err="1" smtClean="0"/>
              <a:t>egative</a:t>
            </a:r>
            <a:r>
              <a:rPr lang="en-US" dirty="0" smtClean="0"/>
              <a:t> economic impact after 1989</a:t>
            </a:r>
          </a:p>
          <a:p>
            <a:pPr lvl="1"/>
            <a:r>
              <a:rPr lang="cs-CZ" dirty="0" smtClean="0"/>
              <a:t>P</a:t>
            </a:r>
            <a:r>
              <a:rPr lang="en-US" dirty="0" err="1" smtClean="0"/>
              <a:t>roblematic</a:t>
            </a:r>
            <a:r>
              <a:rPr lang="en-US" dirty="0" smtClean="0"/>
              <a:t> realization of privatization of public property</a:t>
            </a:r>
          </a:p>
          <a:p>
            <a:pPr lvl="1"/>
            <a:r>
              <a:rPr lang="cs-CZ" dirty="0" smtClean="0"/>
              <a:t>N</a:t>
            </a:r>
            <a:r>
              <a:rPr lang="en-US" dirty="0" err="1" smtClean="0"/>
              <a:t>egative</a:t>
            </a:r>
            <a:r>
              <a:rPr lang="en-US" dirty="0" smtClean="0"/>
              <a:t> public image of domestic politics</a:t>
            </a:r>
          </a:p>
          <a:p>
            <a:pPr lvl="1"/>
            <a:r>
              <a:rPr lang="cs-CZ" dirty="0" smtClean="0"/>
              <a:t>P</a:t>
            </a:r>
            <a:r>
              <a:rPr lang="en-US" dirty="0" err="1" smtClean="0"/>
              <a:t>olarization</a:t>
            </a:r>
            <a:r>
              <a:rPr lang="en-US" dirty="0" smtClean="0"/>
              <a:t> of the party system (and the society) – peak in the 2nd half of the 90s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cs-CZ" dirty="0" err="1" smtClean="0"/>
              <a:t>Waves</a:t>
            </a:r>
            <a:r>
              <a:rPr lang="cs-CZ" dirty="0" smtClean="0"/>
              <a:t> of </a:t>
            </a:r>
            <a:r>
              <a:rPr lang="cs-CZ" dirty="0" err="1" smtClean="0"/>
              <a:t>populism</a:t>
            </a:r>
            <a:r>
              <a:rPr lang="cs-CZ" dirty="0" smtClean="0"/>
              <a:t> in </a:t>
            </a:r>
            <a:r>
              <a:rPr lang="cs-CZ" dirty="0" err="1" smtClean="0"/>
              <a:t>Slovakia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1. </a:t>
            </a:r>
            <a:r>
              <a:rPr lang="cs-CZ" b="1" dirty="0" err="1" smtClean="0"/>
              <a:t>wave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emerged</a:t>
            </a:r>
            <a:r>
              <a:rPr lang="cs-CZ" dirty="0" smtClean="0"/>
              <a:t> after 1989):</a:t>
            </a:r>
          </a:p>
          <a:p>
            <a:pPr lvl="1"/>
            <a:r>
              <a:rPr lang="cs-CZ" dirty="0" smtClean="0"/>
              <a:t>HZDS (</a:t>
            </a:r>
            <a:r>
              <a:rPr lang="cs-CZ" dirty="0" err="1" smtClean="0"/>
              <a:t>Movement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Democratic</a:t>
            </a:r>
            <a:r>
              <a:rPr lang="cs-CZ" dirty="0" smtClean="0"/>
              <a:t> </a:t>
            </a:r>
            <a:r>
              <a:rPr lang="cs-CZ" dirty="0" err="1" smtClean="0"/>
              <a:t>Slovakia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ZRS (</a:t>
            </a:r>
            <a:r>
              <a:rPr lang="cs-CZ" dirty="0" err="1" smtClean="0"/>
              <a:t>Association</a:t>
            </a:r>
            <a:r>
              <a:rPr lang="cs-CZ" dirty="0" smtClean="0"/>
              <a:t> of </a:t>
            </a:r>
            <a:r>
              <a:rPr lang="cs-CZ" dirty="0" err="1" smtClean="0"/>
              <a:t>Slovak</a:t>
            </a:r>
            <a:r>
              <a:rPr lang="cs-CZ" dirty="0" smtClean="0"/>
              <a:t> </a:t>
            </a:r>
            <a:r>
              <a:rPr lang="cs-CZ" dirty="0" err="1" smtClean="0"/>
              <a:t>Workers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b="1" dirty="0" smtClean="0"/>
              <a:t>2. </a:t>
            </a:r>
            <a:r>
              <a:rPr lang="cs-CZ" b="1" dirty="0" err="1" smtClean="0"/>
              <a:t>wave</a:t>
            </a:r>
            <a:r>
              <a:rPr lang="cs-CZ" b="1" dirty="0" smtClean="0"/>
              <a:t> </a:t>
            </a:r>
            <a:r>
              <a:rPr lang="cs-CZ" dirty="0" smtClean="0"/>
              <a:t>(1998-2002)</a:t>
            </a:r>
          </a:p>
          <a:p>
            <a:pPr lvl="1"/>
            <a:r>
              <a:rPr lang="cs-CZ" dirty="0" smtClean="0"/>
              <a:t>SOP (Party of </a:t>
            </a:r>
            <a:r>
              <a:rPr lang="cs-CZ" dirty="0" err="1" smtClean="0"/>
              <a:t>Civic</a:t>
            </a:r>
            <a:r>
              <a:rPr lang="cs-CZ" dirty="0" smtClean="0"/>
              <a:t> </a:t>
            </a:r>
            <a:r>
              <a:rPr lang="cs-CZ" dirty="0" err="1" smtClean="0"/>
              <a:t>Understanding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SMER (</a:t>
            </a:r>
            <a:r>
              <a:rPr lang="cs-CZ" dirty="0" err="1" smtClean="0"/>
              <a:t>Direction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ANO (</a:t>
            </a:r>
            <a:r>
              <a:rPr lang="cs-CZ" dirty="0" err="1" smtClean="0"/>
              <a:t>Alliance</a:t>
            </a:r>
            <a:r>
              <a:rPr lang="cs-CZ" dirty="0" smtClean="0"/>
              <a:t> of New Citizen)</a:t>
            </a:r>
          </a:p>
          <a:p>
            <a:endParaRPr lang="sk-SK" dirty="0" smtClean="0"/>
          </a:p>
          <a:p>
            <a:r>
              <a:rPr lang="sk-SK" b="1" dirty="0" smtClean="0"/>
              <a:t>3. </a:t>
            </a:r>
            <a:r>
              <a:rPr lang="sk-SK" b="1" dirty="0" err="1" smtClean="0"/>
              <a:t>wave</a:t>
            </a:r>
            <a:r>
              <a:rPr lang="sk-SK" dirty="0" smtClean="0"/>
              <a:t> (</a:t>
            </a:r>
            <a:r>
              <a:rPr lang="sk-SK" dirty="0" err="1" smtClean="0"/>
              <a:t>around</a:t>
            </a:r>
            <a:r>
              <a:rPr lang="sk-SK" dirty="0" smtClean="0"/>
              <a:t> 2010)</a:t>
            </a:r>
          </a:p>
          <a:p>
            <a:pPr lvl="1"/>
            <a:r>
              <a:rPr lang="sk-SK" dirty="0" err="1" smtClean="0"/>
              <a:t>OĽaNO</a:t>
            </a:r>
            <a:r>
              <a:rPr lang="sk-SK" dirty="0" smtClean="0"/>
              <a:t> (</a:t>
            </a:r>
            <a:r>
              <a:rPr lang="sk-SK" dirty="0" err="1" smtClean="0"/>
              <a:t>Ordinary</a:t>
            </a:r>
            <a:r>
              <a:rPr lang="sk-SK" dirty="0" smtClean="0"/>
              <a:t> People and </a:t>
            </a:r>
            <a:r>
              <a:rPr lang="sk-SK" dirty="0" err="1" smtClean="0"/>
              <a:t>Independent</a:t>
            </a:r>
            <a:r>
              <a:rPr lang="sk-SK" dirty="0" smtClean="0"/>
              <a:t> </a:t>
            </a:r>
            <a:r>
              <a:rPr lang="sk-SK" dirty="0" err="1" smtClean="0"/>
              <a:t>Personalities</a:t>
            </a:r>
            <a:r>
              <a:rPr lang="sk-SK" dirty="0" smtClean="0"/>
              <a:t>)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1st </a:t>
            </a:r>
            <a:r>
              <a:rPr lang="sk-SK" dirty="0" err="1" smtClean="0"/>
              <a:t>wave</a:t>
            </a:r>
            <a:r>
              <a:rPr lang="sk-SK" dirty="0" smtClean="0"/>
              <a:t> (HZDS)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Separated from the main Slovak dissent movement</a:t>
            </a:r>
          </a:p>
          <a:p>
            <a:endParaRPr lang="en-US" dirty="0" smtClean="0"/>
          </a:p>
          <a:p>
            <a:r>
              <a:rPr lang="en-US" dirty="0" smtClean="0"/>
              <a:t>Leader – </a:t>
            </a:r>
            <a:r>
              <a:rPr lang="en-US" dirty="0" err="1" smtClean="0"/>
              <a:t>Vladimír</a:t>
            </a:r>
            <a:r>
              <a:rPr lang="en-US" dirty="0" smtClean="0"/>
              <a:t> </a:t>
            </a:r>
            <a:r>
              <a:rPr lang="en-US" dirty="0" err="1" smtClean="0"/>
              <a:t>Mečiar</a:t>
            </a:r>
            <a:r>
              <a:rPr lang="en-US" dirty="0" smtClean="0"/>
              <a:t> (in lead until 2013)</a:t>
            </a:r>
          </a:p>
          <a:p>
            <a:endParaRPr lang="en-US" dirty="0" smtClean="0"/>
          </a:p>
          <a:p>
            <a:r>
              <a:rPr lang="en-US" dirty="0" smtClean="0"/>
              <a:t>Dominating Slovak party in the 90s</a:t>
            </a:r>
          </a:p>
          <a:p>
            <a:endParaRPr lang="en-US" dirty="0" smtClean="0"/>
          </a:p>
          <a:p>
            <a:r>
              <a:rPr lang="en-US" dirty="0" smtClean="0"/>
              <a:t>Usage of populism even after becoming part of the establishment</a:t>
            </a:r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1st </a:t>
            </a:r>
            <a:r>
              <a:rPr lang="sk-SK" dirty="0" err="1" smtClean="0"/>
              <a:t>wave</a:t>
            </a:r>
            <a:r>
              <a:rPr lang="sk-SK" dirty="0" smtClean="0"/>
              <a:t> (ZRS)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/>
          <a:lstStyle/>
          <a:p>
            <a:r>
              <a:rPr lang="en-US" dirty="0" smtClean="0"/>
              <a:t>Separated from the transformed communists</a:t>
            </a:r>
          </a:p>
          <a:p>
            <a:endParaRPr lang="en-US" dirty="0" smtClean="0"/>
          </a:p>
          <a:p>
            <a:r>
              <a:rPr lang="en-US" dirty="0" smtClean="0"/>
              <a:t>Radical left party with extensive use of populism</a:t>
            </a:r>
          </a:p>
          <a:p>
            <a:endParaRPr lang="en-US" dirty="0" smtClean="0"/>
          </a:p>
          <a:p>
            <a:r>
              <a:rPr lang="en-US" dirty="0" smtClean="0"/>
              <a:t>Complex attacks on all ruling (and existing) parties</a:t>
            </a:r>
          </a:p>
          <a:p>
            <a:endParaRPr lang="en-US" dirty="0" smtClean="0"/>
          </a:p>
          <a:p>
            <a:r>
              <a:rPr lang="en-US" dirty="0" smtClean="0"/>
              <a:t>Situated in a role of the defender of the betrayed masses</a:t>
            </a:r>
          </a:p>
          <a:p>
            <a:endParaRPr lang="en-US" dirty="0" smtClean="0"/>
          </a:p>
          <a:p>
            <a:r>
              <a:rPr lang="en-US" dirty="0" smtClean="0"/>
              <a:t>Presented as the only „clean“ alternative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2nd </a:t>
            </a:r>
            <a:r>
              <a:rPr lang="sk-SK" dirty="0" err="1" smtClean="0"/>
              <a:t>wave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situation of the 2nd half of the 90s</a:t>
            </a:r>
          </a:p>
          <a:p>
            <a:endParaRPr lang="en-US" dirty="0" smtClean="0"/>
          </a:p>
          <a:p>
            <a:r>
              <a:rPr lang="en-US" dirty="0" smtClean="0"/>
              <a:t>Extensive polarization of the party system</a:t>
            </a:r>
          </a:p>
          <a:p>
            <a:endParaRPr lang="en-US" dirty="0" smtClean="0"/>
          </a:p>
          <a:p>
            <a:r>
              <a:rPr lang="en-US" dirty="0" smtClean="0"/>
              <a:t>Growing number of citizens and voters seeking for a „middle way“</a:t>
            </a:r>
          </a:p>
          <a:p>
            <a:endParaRPr lang="en-US" dirty="0" smtClean="0"/>
          </a:p>
          <a:p>
            <a:r>
              <a:rPr lang="en-US" dirty="0" smtClean="0"/>
              <a:t>These trends lead to emergence of different type of populist parties</a:t>
            </a:r>
          </a:p>
          <a:p>
            <a:endParaRPr lang="sk-SK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2nd </a:t>
            </a:r>
            <a:r>
              <a:rPr lang="sk-SK" dirty="0" err="1" smtClean="0"/>
              <a:t>wave</a:t>
            </a:r>
            <a:r>
              <a:rPr lang="sk-SK" dirty="0" smtClean="0"/>
              <a:t> (SOP)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Created in 1998 by a popular mayor Rudolf Schuster who later became the Slovak president</a:t>
            </a:r>
          </a:p>
          <a:p>
            <a:endParaRPr lang="en-US" dirty="0" smtClean="0"/>
          </a:p>
          <a:p>
            <a:r>
              <a:rPr lang="en-US" dirty="0" smtClean="0"/>
              <a:t>Centre / </a:t>
            </a:r>
            <a:r>
              <a:rPr lang="en-US" dirty="0" err="1" smtClean="0"/>
              <a:t>centre</a:t>
            </a:r>
            <a:r>
              <a:rPr lang="en-US" dirty="0" smtClean="0"/>
              <a:t>-left party with an aim to stay neutral</a:t>
            </a:r>
          </a:p>
          <a:p>
            <a:endParaRPr lang="en-US" dirty="0" smtClean="0"/>
          </a:p>
          <a:p>
            <a:r>
              <a:rPr lang="en-US" dirty="0" smtClean="0"/>
              <a:t>Pressure of the culminating polarization of politics and society </a:t>
            </a:r>
            <a:r>
              <a:rPr lang="en-US" dirty="0" smtClean="0">
                <a:sym typeface="Wingdings" pitchFamily="2" charset="2"/>
              </a:rPr>
              <a:t> SOP had to choose its bloc position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Connection with anti-</a:t>
            </a:r>
            <a:r>
              <a:rPr lang="en-US" dirty="0" err="1" smtClean="0">
                <a:sym typeface="Wingdings" pitchFamily="2" charset="2"/>
              </a:rPr>
              <a:t>Mečiar</a:t>
            </a:r>
            <a:r>
              <a:rPr lang="en-US" dirty="0" smtClean="0">
                <a:sym typeface="Wingdings" pitchFamily="2" charset="2"/>
              </a:rPr>
              <a:t> parties resulted in decline of support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Entering government 1998 started the end of the party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2nd </a:t>
            </a:r>
            <a:r>
              <a:rPr lang="sk-SK" dirty="0" err="1" smtClean="0"/>
              <a:t>wave</a:t>
            </a:r>
            <a:r>
              <a:rPr lang="sk-SK" dirty="0" smtClean="0"/>
              <a:t> (SMER and ANO)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Created after elections 1998 – still a strong polarization</a:t>
            </a:r>
          </a:p>
          <a:p>
            <a:endParaRPr lang="en-US" dirty="0" smtClean="0"/>
          </a:p>
          <a:p>
            <a:r>
              <a:rPr lang="en-US" dirty="0" smtClean="0"/>
              <a:t>Main features:</a:t>
            </a:r>
          </a:p>
          <a:p>
            <a:pPr lvl="1"/>
            <a:r>
              <a:rPr lang="en-US" dirty="0" smtClean="0"/>
              <a:t>Professional PR and communication</a:t>
            </a:r>
          </a:p>
          <a:p>
            <a:pPr lvl="1"/>
            <a:r>
              <a:rPr lang="en-US" dirty="0" smtClean="0"/>
              <a:t>Party structure only as a secondary aim</a:t>
            </a:r>
          </a:p>
          <a:p>
            <a:pPr lvl="1"/>
            <a:r>
              <a:rPr lang="en-US" dirty="0" smtClean="0"/>
              <a:t>Criticism</a:t>
            </a:r>
            <a:r>
              <a:rPr lang="cs-CZ" dirty="0" smtClean="0"/>
              <a:t> </a:t>
            </a:r>
            <a:r>
              <a:rPr lang="en-US" dirty="0" smtClean="0"/>
              <a:t>of the establishment</a:t>
            </a:r>
          </a:p>
          <a:p>
            <a:pPr lvl="1"/>
            <a:r>
              <a:rPr lang="en-US" dirty="0" smtClean="0"/>
              <a:t>Call for a new generation of Slovak politicians</a:t>
            </a:r>
          </a:p>
          <a:p>
            <a:endParaRPr lang="en-US" dirty="0" smtClean="0"/>
          </a:p>
          <a:p>
            <a:r>
              <a:rPr lang="en-US" dirty="0" smtClean="0"/>
              <a:t>Differences:</a:t>
            </a:r>
          </a:p>
          <a:p>
            <a:pPr lvl="1"/>
            <a:r>
              <a:rPr lang="en-US" dirty="0" smtClean="0"/>
              <a:t>SMER – denial of any ideological stance</a:t>
            </a:r>
          </a:p>
          <a:p>
            <a:pPr lvl="1"/>
            <a:r>
              <a:rPr lang="en-US" dirty="0" smtClean="0"/>
              <a:t>ANO – openly </a:t>
            </a:r>
            <a:r>
              <a:rPr lang="en-US" dirty="0" err="1" smtClean="0"/>
              <a:t>centre</a:t>
            </a:r>
            <a:r>
              <a:rPr lang="en-US" dirty="0" smtClean="0"/>
              <a:t>-right liberal status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Evaluation of V. Mečiar and M. </a:t>
            </a:r>
            <a:r>
              <a:rPr lang="en-US" sz="3600" dirty="0" err="1" smtClean="0"/>
              <a:t>Dzurinda</a:t>
            </a:r>
            <a:r>
              <a:rPr lang="en-US" sz="3600" dirty="0" smtClean="0"/>
              <a:t> by supporters (2001) </a:t>
            </a:r>
            <a:endParaRPr lang="cs-CZ" sz="36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338588" y="1457998"/>
          <a:ext cx="8465976" cy="4638002"/>
        </p:xfrm>
        <a:graphic>
          <a:graphicData uri="http://schemas.openxmlformats.org/drawingml/2006/table">
            <a:tbl>
              <a:tblPr/>
              <a:tblGrid>
                <a:gridCol w="1410996"/>
                <a:gridCol w="1410996"/>
                <a:gridCol w="1410996"/>
                <a:gridCol w="1410996"/>
                <a:gridCol w="1410996"/>
                <a:gridCol w="1410996"/>
              </a:tblGrid>
              <a:tr h="119916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Both positive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VM positive MD negative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MD positive VM negative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Both negative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not know (at least one)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HZDS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5,2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88,1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SNS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57,3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20,8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14,6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KSS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44,9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42,9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SDKÚ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81,2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SMK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59,3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20,7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16,4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KDH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5,6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29,6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29,6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27,8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ANO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15,3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20,8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55,6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8,3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SMER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24,1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17,5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42,9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26,5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34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non-voters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14,7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13,5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44,1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13,7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undecided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14,2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16,1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38,7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29,5</a:t>
                      </a:r>
                    </a:p>
                  </a:txBody>
                  <a:tcPr marL="16491" marR="16491" marT="16491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631</Words>
  <Application>Microsoft Office PowerPoint</Application>
  <PresentationFormat>Prezentácia na obrazovke (4:3)</PresentationFormat>
  <Paragraphs>219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13</vt:i4>
      </vt:variant>
    </vt:vector>
  </HeadingPairs>
  <TitlesOfParts>
    <vt:vector size="15" baseType="lpstr">
      <vt:lpstr>Tok</vt:lpstr>
      <vt:lpstr>1_Tok</vt:lpstr>
      <vt:lpstr>Populism in Slovakia</vt:lpstr>
      <vt:lpstr>General conditions</vt:lpstr>
      <vt:lpstr>Waves of populism in Slovakia</vt:lpstr>
      <vt:lpstr>1st wave (HZDS)</vt:lpstr>
      <vt:lpstr>1st wave (ZRS)</vt:lpstr>
      <vt:lpstr>2nd wave</vt:lpstr>
      <vt:lpstr>2nd wave (SOP)</vt:lpstr>
      <vt:lpstr>2nd wave (SMER and ANO)</vt:lpstr>
      <vt:lpstr>Evaluation of V. Mečiar and M. Dzurinda by supporters (2001) </vt:lpstr>
      <vt:lpstr>3rd wave (OĽaNO)</vt:lpstr>
      <vt:lpstr>Snímka 11</vt:lpstr>
      <vt:lpstr>Snímka 12</vt:lpstr>
      <vt:lpstr>Success rate of populist parties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Slovakia</dc:title>
  <dc:creator>Peťo</dc:creator>
  <cp:lastModifiedBy>oem</cp:lastModifiedBy>
  <cp:revision>38</cp:revision>
  <dcterms:created xsi:type="dcterms:W3CDTF">2012-11-25T12:17:36Z</dcterms:created>
  <dcterms:modified xsi:type="dcterms:W3CDTF">2015-12-30T15:45:17Z</dcterms:modified>
</cp:coreProperties>
</file>