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822" r:id="rId9"/>
  </p:sldMasterIdLst>
  <p:sldIdLst>
    <p:sldId id="256" r:id="rId10"/>
    <p:sldId id="258" r:id="rId11"/>
    <p:sldId id="293" r:id="rId12"/>
    <p:sldId id="260" r:id="rId13"/>
    <p:sldId id="261" r:id="rId14"/>
    <p:sldId id="262" r:id="rId15"/>
    <p:sldId id="276" r:id="rId16"/>
    <p:sldId id="280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94" r:id="rId26"/>
    <p:sldId id="272" r:id="rId27"/>
    <p:sldId id="295" r:id="rId28"/>
    <p:sldId id="273" r:id="rId29"/>
    <p:sldId id="274" r:id="rId30"/>
    <p:sldId id="275" r:id="rId31"/>
    <p:sldId id="282" r:id="rId32"/>
    <p:sldId id="283" r:id="rId33"/>
    <p:sldId id="285" r:id="rId34"/>
    <p:sldId id="277" r:id="rId35"/>
    <p:sldId id="278" r:id="rId36"/>
    <p:sldId id="279" r:id="rId3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6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02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3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Hranice volebních obvodů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23.11.2015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 smtClean="0"/>
              <a:t>Současná situace..</a:t>
            </a:r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63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 smtClean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 smtClean="0"/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sz="2400" b="1" dirty="0" smtClean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Strana A </a:t>
            </a:r>
            <a:r>
              <a:rPr lang="cs-CZ" altLang="en-US" sz="2200" u="sng" dirty="0" smtClean="0"/>
              <a:t>zbytečně výrazně</a:t>
            </a:r>
            <a:r>
              <a:rPr lang="cs-CZ" altLang="en-US" sz="2200" dirty="0" smtClean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 smtClean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795162"/>
                <a:gridCol w="805038"/>
                <a:gridCol w="904524"/>
                <a:gridCol w="854781"/>
                <a:gridCol w="907695"/>
                <a:gridCol w="801867"/>
                <a:gridCol w="798333"/>
                <a:gridCol w="91122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838200"/>
                <a:gridCol w="914400"/>
                <a:gridCol w="752124"/>
                <a:gridCol w="854781"/>
                <a:gridCol w="907695"/>
                <a:gridCol w="801867"/>
                <a:gridCol w="950733"/>
                <a:gridCol w="75882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htyheaton.com/wp-content/uploads/2012/04/i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05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klíčových parametrů volebních systémů</a:t>
            </a:r>
          </a:p>
          <a:p>
            <a:endParaRPr lang="cs-CZ" dirty="0" smtClean="0"/>
          </a:p>
          <a:p>
            <a:r>
              <a:rPr lang="cs-CZ" dirty="0" smtClean="0"/>
              <a:t>Nevyhnutelné dělení na více obvodů v některých systémech (většinové, jeden přenosný hlas)</a:t>
            </a:r>
          </a:p>
          <a:p>
            <a:endParaRPr lang="cs-CZ" dirty="0" smtClean="0"/>
          </a:p>
          <a:p>
            <a:r>
              <a:rPr lang="cs-CZ" dirty="0" smtClean="0"/>
              <a:t>Listinné poměrné systémy:</a:t>
            </a:r>
          </a:p>
          <a:p>
            <a:pPr lvl="1"/>
            <a:r>
              <a:rPr lang="cs-CZ" dirty="0" smtClean="0"/>
              <a:t>Volební obvody jako volba</a:t>
            </a:r>
          </a:p>
          <a:p>
            <a:pPr lvl="1"/>
            <a:r>
              <a:rPr lang="cs-CZ" dirty="0" smtClean="0"/>
              <a:t>1 celostátní obvod vs. více obvodů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86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91630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Někdy může být výsledek i kontroverzní</a:t>
            </a:r>
          </a:p>
          <a:p>
            <a:endParaRPr lang="cs-CZ" dirty="0" smtClean="0"/>
          </a:p>
          <a:p>
            <a:r>
              <a:rPr lang="cs-CZ" dirty="0" err="1" smtClean="0"/>
              <a:t>Bernstein</a:t>
            </a:r>
            <a:r>
              <a:rPr lang="cs-CZ" dirty="0" smtClean="0"/>
              <a:t> (1996): </a:t>
            </a:r>
            <a:r>
              <a:rPr lang="cs-CZ" i="1" dirty="0" err="1" smtClean="0"/>
              <a:t>Racial</a:t>
            </a:r>
            <a:r>
              <a:rPr lang="cs-CZ" i="1" dirty="0" smtClean="0"/>
              <a:t> </a:t>
            </a:r>
            <a:r>
              <a:rPr lang="cs-CZ" i="1" dirty="0" err="1" smtClean="0"/>
              <a:t>Gerrymandering</a:t>
            </a:r>
            <a:endParaRPr lang="cs-CZ" dirty="0" smtClean="0"/>
          </a:p>
          <a:p>
            <a:endParaRPr lang="cs-CZ" i="1" dirty="0" smtClean="0"/>
          </a:p>
          <a:p>
            <a:r>
              <a:rPr lang="cs-CZ" dirty="0" smtClean="0"/>
              <a:t>Jižní státy USA na začátku 90. let:</a:t>
            </a:r>
          </a:p>
          <a:p>
            <a:pPr lvl="1"/>
            <a:r>
              <a:rPr lang="cs-CZ" dirty="0" smtClean="0"/>
              <a:t>Disproporce mezi rasovým složením obyvatelstva a jeho politickou reprezentací</a:t>
            </a:r>
          </a:p>
          <a:p>
            <a:pPr lvl="1"/>
            <a:r>
              <a:rPr lang="cs-CZ" dirty="0" smtClean="0"/>
              <a:t>Relevantní podíl obyvatelstva černé pleti, zato pouze minimum černošských poslanců</a:t>
            </a:r>
          </a:p>
          <a:p>
            <a:pPr lvl="1"/>
            <a:r>
              <a:rPr lang="cs-CZ" dirty="0" smtClean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Demokrati – masivní podpora od černošských voličů a klesající podpora u bělochů</a:t>
            </a:r>
          </a:p>
          <a:p>
            <a:endParaRPr lang="cs-CZ" dirty="0" smtClean="0"/>
          </a:p>
          <a:p>
            <a:r>
              <a:rPr lang="cs-CZ" dirty="0" smtClean="0"/>
              <a:t>Zajištění černošské reprezentace prostřednictvím vytvoření obvodů s převahou černošského obyvatelstva</a:t>
            </a:r>
          </a:p>
          <a:p>
            <a:endParaRPr lang="cs-CZ" dirty="0" smtClean="0"/>
          </a:p>
          <a:p>
            <a:r>
              <a:rPr lang="cs-CZ" dirty="0" smtClean="0"/>
              <a:t>Výsledek?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 nových obvodech dokázali vítězit Demokrati černé pleti</a:t>
            </a:r>
          </a:p>
          <a:p>
            <a:endParaRPr lang="cs-CZ" dirty="0" smtClean="0"/>
          </a:p>
          <a:p>
            <a:r>
              <a:rPr lang="cs-CZ" dirty="0" smtClean="0"/>
              <a:t>Samotná Demokratická strana ale oslabila, protože nebyla schopna vítězit v obvodech </a:t>
            </a:r>
            <a:r>
              <a:rPr lang="cs-CZ" smtClean="0"/>
              <a:t>s výraznou </a:t>
            </a:r>
            <a:r>
              <a:rPr lang="cs-CZ" dirty="0" smtClean="0"/>
              <a:t>převahou bílé populace</a:t>
            </a:r>
          </a:p>
          <a:p>
            <a:endParaRPr lang="cs-CZ" dirty="0" smtClean="0"/>
          </a:p>
          <a:p>
            <a:r>
              <a:rPr lang="cs-CZ" dirty="0" smtClean="0"/>
              <a:t>Kdo získal:</a:t>
            </a:r>
          </a:p>
          <a:p>
            <a:pPr lvl="1"/>
            <a:r>
              <a:rPr lang="cs-CZ" dirty="0" smtClean="0"/>
              <a:t>Kandidáti Demokratů černé pleti</a:t>
            </a:r>
          </a:p>
          <a:p>
            <a:pPr lvl="1"/>
            <a:r>
              <a:rPr lang="cs-CZ" dirty="0" smtClean="0"/>
              <a:t>Republikáni</a:t>
            </a:r>
          </a:p>
          <a:p>
            <a:endParaRPr lang="cs-CZ" dirty="0" smtClean="0"/>
          </a:p>
          <a:p>
            <a:r>
              <a:rPr lang="cs-CZ" dirty="0" smtClean="0"/>
              <a:t>Kdo ztratil – Demokrati jako strana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Numerické i </a:t>
            </a:r>
            <a:r>
              <a:rPr lang="cs-CZ" b="1" dirty="0" smtClean="0"/>
              <a:t>geografické</a:t>
            </a:r>
            <a:r>
              <a:rPr lang="cs-CZ" dirty="0" smtClean="0"/>
              <a:t> aspekty</a:t>
            </a:r>
          </a:p>
          <a:p>
            <a:endParaRPr lang="cs-CZ" dirty="0" smtClean="0"/>
          </a:p>
          <a:p>
            <a:r>
              <a:rPr lang="cs-CZ" dirty="0" smtClean="0"/>
              <a:t>Vymezení hranic obvodů:</a:t>
            </a:r>
          </a:p>
          <a:p>
            <a:pPr lvl="1"/>
            <a:r>
              <a:rPr lang="cs-CZ" dirty="0" smtClean="0"/>
              <a:t>Obvody nemusí respektovat přirozené hranice</a:t>
            </a:r>
          </a:p>
          <a:p>
            <a:pPr lvl="1"/>
            <a:r>
              <a:rPr lang="cs-CZ" dirty="0" smtClean="0"/>
              <a:t>Volba hranic má často politické pozadí</a:t>
            </a:r>
          </a:p>
          <a:p>
            <a:endParaRPr lang="cs-CZ" dirty="0" smtClean="0"/>
          </a:p>
          <a:p>
            <a:r>
              <a:rPr lang="cs-CZ" dirty="0" err="1" smtClean="0"/>
              <a:t>Elbridge</a:t>
            </a:r>
            <a:r>
              <a:rPr lang="cs-CZ" dirty="0" smtClean="0"/>
              <a:t> </a:t>
            </a:r>
            <a:r>
              <a:rPr lang="cs-CZ" dirty="0" err="1" smtClean="0"/>
              <a:t>Gerry</a:t>
            </a:r>
            <a:r>
              <a:rPr lang="cs-CZ" dirty="0" smtClean="0"/>
              <a:t> (1744-1814):</a:t>
            </a:r>
          </a:p>
          <a:p>
            <a:pPr lvl="1"/>
            <a:r>
              <a:rPr lang="cs-CZ" dirty="0" smtClean="0"/>
              <a:t>Guvernér </a:t>
            </a:r>
            <a:r>
              <a:rPr lang="cs-CZ" dirty="0" err="1" smtClean="0"/>
              <a:t>Massatchusetts</a:t>
            </a:r>
            <a:endParaRPr lang="cs-CZ" dirty="0" smtClean="0"/>
          </a:p>
          <a:p>
            <a:pPr lvl="1"/>
            <a:r>
              <a:rPr lang="cs-CZ" dirty="0" smtClean="0"/>
              <a:t>Pojem </a:t>
            </a:r>
            <a:r>
              <a:rPr lang="cs-CZ" dirty="0" err="1" smtClean="0"/>
              <a:t>Gerrymandering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Taktický přístup při vymezení hranic obvodů</a:t>
            </a:r>
          </a:p>
          <a:p>
            <a:endParaRPr lang="cs-CZ" dirty="0" smtClean="0"/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Vhodně rozdělit </a:t>
            </a:r>
            <a:r>
              <a:rPr lang="cs-CZ" dirty="0" err="1" smtClean="0"/>
              <a:t>elektorát</a:t>
            </a:r>
            <a:r>
              <a:rPr lang="cs-CZ" dirty="0" smtClean="0"/>
              <a:t> do uzavřených jednotek 	        (= obvodů)</a:t>
            </a:r>
          </a:p>
          <a:p>
            <a:pPr lvl="1"/>
            <a:r>
              <a:rPr lang="cs-CZ" dirty="0" smtClean="0"/>
              <a:t>Vázat voličstvo rivalů do nadbytečně velkých koncentrací</a:t>
            </a:r>
          </a:p>
          <a:p>
            <a:pPr lvl="1"/>
            <a:r>
              <a:rPr lang="cs-CZ" dirty="0" smtClean="0"/>
              <a:t>Soupeřův potenciál se vyčerpá menším počtem zbytečně vysokých výher</a:t>
            </a:r>
          </a:p>
          <a:p>
            <a:endParaRPr lang="cs-CZ" dirty="0" smtClean="0"/>
          </a:p>
          <a:p>
            <a:r>
              <a:rPr lang="cs-CZ" dirty="0" smtClean="0"/>
              <a:t>Z geografického hlediska mohou vznikat absurdní územní jednotky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Klíčové body: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Gerrymandering</a:t>
            </a:r>
            <a:r>
              <a:rPr lang="cs-CZ" dirty="0" smtClean="0"/>
              <a:t> je plně legální proces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Nedochází k porušení rovnosti volebního práva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Etické aspekty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72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 smtClean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cs-CZ" altLang="en-US" sz="2000" dirty="0" smtClean="0"/>
              <a:t>Městští</a:t>
            </a:r>
            <a:r>
              <a:rPr lang="sk-SK" altLang="en-US" sz="2000" dirty="0" smtClean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 současnosti jsou obvody rovnoměrně rozloženy tak, že v každém je </a:t>
            </a:r>
            <a:r>
              <a:rPr lang="cs-CZ" altLang="en-US" sz="2000" dirty="0" smtClean="0"/>
              <a:t>zahrnuta</a:t>
            </a:r>
            <a:r>
              <a:rPr lang="sk-SK" altLang="en-US" sz="2000" dirty="0" smtClean="0"/>
              <a:t> 1/5 obyvatelů města i venkova (v přepočtu 12 </a:t>
            </a:r>
            <a:r>
              <a:rPr lang="cs-CZ" altLang="en-US" sz="2000" dirty="0" smtClean="0"/>
              <a:t>obyvatelů</a:t>
            </a:r>
            <a:r>
              <a:rPr lang="sk-SK" altLang="en-US" sz="2000" dirty="0" smtClean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Výsledek – strana A vítězí ve všech obvodech a poměr mandátů A:B je 5:0</a:t>
            </a:r>
            <a:r>
              <a:rPr lang="sk-SK" altLang="en-US" sz="1800" dirty="0" smtClean="0"/>
              <a:t>    </a:t>
            </a:r>
            <a:endParaRPr lang="cs-CZ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1243</TotalTime>
  <Words>543</Words>
  <Application>Microsoft Office PowerPoint</Application>
  <PresentationFormat>Předvádění na obrazovce (4:3)</PresentationFormat>
  <Paragraphs>200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12_Tok</vt:lpstr>
      <vt:lpstr>Hranice volebních obvodů </vt:lpstr>
      <vt:lpstr>Volební obvody</vt:lpstr>
      <vt:lpstr>Volební obvody (Lebeda 2008: 65)</vt:lpstr>
      <vt:lpstr>Volební obvody</vt:lpstr>
      <vt:lpstr>Gerrymandering</vt:lpstr>
      <vt:lpstr>Prezentace aplikace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162</cp:revision>
  <cp:lastPrinted>2015-11-23T15:00:53Z</cp:lastPrinted>
  <dcterms:created xsi:type="dcterms:W3CDTF">2013-02-19T08:47:21Z</dcterms:created>
  <dcterms:modified xsi:type="dcterms:W3CDTF">2015-11-30T17:36:41Z</dcterms:modified>
</cp:coreProperties>
</file>