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9" r:id="rId3"/>
    <p:sldMasterId id="2147483721" r:id="rId4"/>
  </p:sldMasterIdLst>
  <p:notesMasterIdLst>
    <p:notesMasterId r:id="rId36"/>
  </p:notesMasterIdLst>
  <p:handoutMasterIdLst>
    <p:handoutMasterId r:id="rId37"/>
  </p:handoutMasterIdLst>
  <p:sldIdLst>
    <p:sldId id="375" r:id="rId5"/>
    <p:sldId id="259" r:id="rId6"/>
    <p:sldId id="344" r:id="rId7"/>
    <p:sldId id="414" r:id="rId8"/>
    <p:sldId id="346" r:id="rId9"/>
    <p:sldId id="415" r:id="rId10"/>
    <p:sldId id="416" r:id="rId11"/>
    <p:sldId id="417" r:id="rId12"/>
    <p:sldId id="418" r:id="rId13"/>
    <p:sldId id="423" r:id="rId14"/>
    <p:sldId id="386" r:id="rId15"/>
    <p:sldId id="387" r:id="rId16"/>
    <p:sldId id="388" r:id="rId17"/>
    <p:sldId id="389" r:id="rId18"/>
    <p:sldId id="390" r:id="rId19"/>
    <p:sldId id="424" r:id="rId20"/>
    <p:sldId id="392" r:id="rId21"/>
    <p:sldId id="394" r:id="rId22"/>
    <p:sldId id="393" r:id="rId23"/>
    <p:sldId id="426" r:id="rId24"/>
    <p:sldId id="425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19" r:id="rId33"/>
    <p:sldId id="406" r:id="rId34"/>
    <p:sldId id="421" r:id="rId3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00"/>
    <a:srgbClr val="00B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1830" autoAdjust="0"/>
  </p:normalViewPr>
  <p:slideViewPr>
    <p:cSldViewPr>
      <p:cViewPr varScale="1">
        <p:scale>
          <a:sx n="95" d="100"/>
          <a:sy n="95" d="100"/>
        </p:scale>
        <p:origin x="96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9BD433A-1640-42AC-94BF-301916009A31}" type="slidenum">
              <a:rPr lang="ru-RU" altLang="cs-CZ" sz="1200"/>
              <a:pPr algn="r" eaLnBrk="1" hangingPunct="1"/>
              <a:t>1</a:t>
            </a:fld>
            <a:endParaRPr lang="ru-RU" altLang="cs-CZ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1786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BFDC8D1-9719-4D2E-9F78-18DDEFFEA290}" type="slidenum">
              <a:rPr lang="ru-RU" altLang="cs-CZ" sz="1200"/>
              <a:pPr algn="r" eaLnBrk="1" hangingPunct="1"/>
              <a:t>3</a:t>
            </a:fld>
            <a:endParaRPr lang="ru-RU" altLang="cs-CZ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21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CE05B7A-89AE-48B1-9277-467E38B2CF28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2219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5B9E308-1104-4019-84A8-15E04E7BFF25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1563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blogs.adobe.com/digitalpublishing/supported-device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index.php?sekce=31&amp;podsekce=9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3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zdroje@fss.muni.cz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zancov@fss.muni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flipV="1">
            <a:off x="0" y="-46038"/>
            <a:ext cx="9144000" cy="46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5738" y="2133600"/>
            <a:ext cx="8929687" cy="1584325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dirty="0" smtClean="0">
                <a:solidFill>
                  <a:schemeClr val="bg1"/>
                </a:solidFill>
              </a:rPr>
              <a:t>Základy práce s informačními zdroji </a:t>
            </a:r>
            <a:r>
              <a:rPr lang="cs-CZ" altLang="cs-CZ" sz="4000" dirty="0" smtClean="0">
                <a:solidFill>
                  <a:schemeClr val="bg1"/>
                </a:solidFill>
              </a:rPr>
              <a:t/>
            </a:r>
            <a:br>
              <a:rPr lang="cs-CZ" altLang="cs-CZ" sz="4000" dirty="0" smtClean="0">
                <a:solidFill>
                  <a:schemeClr val="bg1"/>
                </a:solidFill>
              </a:rPr>
            </a:br>
            <a:r>
              <a:rPr lang="cs-CZ" altLang="cs-CZ" sz="3000" dirty="0" smtClean="0">
                <a:solidFill>
                  <a:schemeClr val="bg1"/>
                </a:solidFill>
              </a:rPr>
              <a:t>SPR155</a:t>
            </a:r>
            <a:endParaRPr lang="uk-UA" altLang="cs-CZ" sz="3000" dirty="0" smtClean="0">
              <a:solidFill>
                <a:schemeClr val="bg1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4475" y="5062538"/>
            <a:ext cx="4319588" cy="1441450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cs-CZ" altLang="cs-CZ" sz="20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endParaRPr lang="cs-CZ" altLang="cs-CZ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Mgr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. Dana Mazancová, </a:t>
            </a:r>
            <a:r>
              <a:rPr lang="cs-CZ" altLang="cs-CZ" sz="2800" b="1" dirty="0" err="1" smtClean="0">
                <a:solidFill>
                  <a:schemeClr val="bg1"/>
                </a:solidFill>
                <a:latin typeface="Calibri" pitchFamily="34" charset="0"/>
              </a:rPr>
              <a:t>DiS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644008" y="5976938"/>
            <a:ext cx="4193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cs-CZ" altLang="cs-CZ" sz="2800" b="1" dirty="0">
                <a:solidFill>
                  <a:schemeClr val="bg1"/>
                </a:solidFill>
                <a:latin typeface="Calibri" pitchFamily="34" charset="0"/>
              </a:rPr>
              <a:t>Brno, 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25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cs-CZ" altLang="cs-CZ" sz="2800" b="1" dirty="0">
                <a:solidFill>
                  <a:schemeClr val="bg1"/>
                </a:solidFill>
                <a:latin typeface="Calibri" pitchFamily="34" charset="0"/>
              </a:rPr>
              <a:t>listopadu 2015</a:t>
            </a:r>
            <a:endParaRPr lang="cs-CZ" altLang="cs-CZ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>
            <a:normAutofit/>
          </a:bodyPr>
          <a:lstStyle/>
          <a:p>
            <a:r>
              <a:rPr lang="cs-CZ" altLang="cs-CZ" sz="2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(A-Z)– ukázka časopis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73233"/>
            <a:ext cx="7572375" cy="59817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52056" y="5980931"/>
            <a:ext cx="5188096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1802" y="6381928"/>
            <a:ext cx="3820198" cy="2160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1802" y="2348880"/>
            <a:ext cx="6196462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435365" y="4365104"/>
            <a:ext cx="350414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700" b="1" dirty="0">
                <a:solidFill>
                  <a:srgbClr val="FF0000"/>
                </a:solidFill>
              </a:rPr>
              <a:t>Zadání slov z názvu časopisu </a:t>
            </a:r>
            <a:r>
              <a:rPr lang="en-US" altLang="cs-CZ" sz="2700" b="1" dirty="0">
                <a:solidFill>
                  <a:srgbClr val="FF0000"/>
                </a:solidFill>
              </a:rPr>
              <a:t>+ </a:t>
            </a:r>
            <a:r>
              <a:rPr lang="en-US" altLang="cs-CZ" sz="2700" b="1" dirty="0" err="1">
                <a:solidFill>
                  <a:srgbClr val="FF0000"/>
                </a:solidFill>
              </a:rPr>
              <a:t>seznam</a:t>
            </a:r>
            <a:r>
              <a:rPr lang="en-US" altLang="cs-CZ" sz="2700" b="1" dirty="0">
                <a:solidFill>
                  <a:srgbClr val="FF0000"/>
                </a:solidFill>
              </a:rPr>
              <a:t> </a:t>
            </a:r>
            <a:r>
              <a:rPr lang="en-US" altLang="cs-CZ" sz="2700" b="1" dirty="0" err="1">
                <a:solidFill>
                  <a:srgbClr val="FF0000"/>
                </a:solidFill>
              </a:rPr>
              <a:t>vyhledan</a:t>
            </a:r>
            <a:r>
              <a:rPr lang="cs-CZ" altLang="cs-CZ" sz="2700" b="1" dirty="0" err="1">
                <a:solidFill>
                  <a:srgbClr val="FF0000"/>
                </a:solidFill>
              </a:rPr>
              <a:t>ých</a:t>
            </a:r>
            <a:r>
              <a:rPr lang="cs-CZ" altLang="cs-CZ" sz="2700" b="1" dirty="0">
                <a:solidFill>
                  <a:srgbClr val="FF0000"/>
                </a:solidFill>
              </a:rPr>
              <a:t> výsledků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7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7475"/>
            <a:ext cx="8929688" cy="508000"/>
          </a:xfrm>
        </p:spPr>
        <p:txBody>
          <a:bodyPr/>
          <a:lstStyle/>
          <a:p>
            <a:r>
              <a:rPr lang="cs-CZ" altLang="cs-CZ" sz="2300" dirty="0" smtClean="0"/>
              <a:t>Seznam dostupných časopisů a knih (A-Z) – ukázka časopis</a:t>
            </a:r>
          </a:p>
        </p:txBody>
      </p:sp>
      <p:sp>
        <p:nvSpPr>
          <p:cNvPr id="57347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57348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7349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7352" name="TextovéPole 10"/>
          <p:cNvSpPr txBox="1">
            <a:spLocks noChangeArrowheads="1"/>
          </p:cNvSpPr>
          <p:nvPr/>
        </p:nvSpPr>
        <p:spPr bwMode="auto">
          <a:xfrm>
            <a:off x="4786313" y="2571750"/>
            <a:ext cx="350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5" y="625474"/>
            <a:ext cx="9144000" cy="62325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786313" y="4077072"/>
            <a:ext cx="1873250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7865" y="3689156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Plné texty časopisu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727" y="-98039"/>
            <a:ext cx="9036496" cy="642937"/>
          </a:xfrm>
        </p:spPr>
        <p:txBody>
          <a:bodyPr/>
          <a:lstStyle/>
          <a:p>
            <a:r>
              <a:rPr lang="cs-CZ" altLang="cs-CZ" sz="2400" dirty="0" smtClean="0"/>
              <a:t>Seznam dostupných časopisů a knih (A-Z) – ukázka kniha</a:t>
            </a:r>
          </a:p>
        </p:txBody>
      </p: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58372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3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5" name="TextovéPole 10"/>
          <p:cNvSpPr txBox="1">
            <a:spLocks noChangeArrowheads="1"/>
          </p:cNvSpPr>
          <p:nvPr/>
        </p:nvSpPr>
        <p:spPr bwMode="auto">
          <a:xfrm>
            <a:off x="4786313" y="2571750"/>
            <a:ext cx="350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757"/>
            <a:ext cx="9144000" cy="6332561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0" y="1700808"/>
            <a:ext cx="5940152" cy="79208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0416" y="6165303"/>
            <a:ext cx="4345560" cy="713303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08503" cy="836712"/>
          </a:xfrm>
        </p:spPr>
        <p:txBody>
          <a:bodyPr/>
          <a:lstStyle/>
          <a:p>
            <a:r>
              <a:rPr lang="cs-CZ" altLang="cs-CZ" sz="2400" dirty="0" smtClean="0"/>
              <a:t>Seznam dostupných časopisů a knih  (A-Z) – ukázka kniha  – </a:t>
            </a:r>
            <a:r>
              <a:rPr lang="cs-CZ" altLang="cs-CZ" sz="2400" dirty="0" err="1" smtClean="0"/>
              <a:t>prolinkování</a:t>
            </a:r>
            <a:r>
              <a:rPr lang="cs-CZ" altLang="cs-CZ" sz="2400" dirty="0" smtClean="0"/>
              <a:t> do databáze EBSCO </a:t>
            </a:r>
            <a:r>
              <a:rPr lang="cs-CZ" altLang="cs-CZ" sz="2400" dirty="0" err="1" smtClean="0"/>
              <a:t>eBook</a:t>
            </a:r>
            <a:r>
              <a:rPr lang="cs-CZ" altLang="cs-CZ" sz="2400" dirty="0" smtClean="0"/>
              <a:t> AC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8053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0688"/>
            <a:ext cx="1743075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1628775"/>
            <a:ext cx="8281987" cy="2881313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Elektronické knihy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700213"/>
            <a:ext cx="7777163" cy="292100"/>
          </a:xfrm>
        </p:spPr>
        <p:txBody>
          <a:bodyPr/>
          <a:lstStyle/>
          <a:p>
            <a:r>
              <a:rPr lang="cs-CZ" altLang="cs-CZ" sz="3200" smtClean="0"/>
              <a:t>EBSCO eBook Academic Collection</a:t>
            </a:r>
            <a:br>
              <a:rPr lang="cs-CZ" altLang="cs-CZ" sz="3200" smtClean="0"/>
            </a:br>
            <a:endParaRPr lang="cs-CZ" altLang="cs-CZ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420938"/>
            <a:ext cx="8712200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Multioborová kolekce e-books pro MU na rok 2015</a:t>
            </a:r>
          </a:p>
          <a:p>
            <a:pPr lvl="1"/>
            <a:r>
              <a:rPr lang="cs-CZ" altLang="cs-CZ" sz="3000" b="1" smtClean="0">
                <a:latin typeface="Calibri" pitchFamily="34" charset="0"/>
              </a:rPr>
              <a:t>Více než 138.000 e-knih</a:t>
            </a:r>
          </a:p>
          <a:p>
            <a:pPr lvl="1"/>
            <a:r>
              <a:rPr lang="cs-CZ" altLang="cs-CZ" sz="3000" smtClean="0">
                <a:latin typeface="Calibri" pitchFamily="34" charset="0"/>
              </a:rPr>
              <a:t>Ukládání do složky (pro trvalé uložení je zapotřebí si založit účet v db EBSCO)</a:t>
            </a:r>
          </a:p>
          <a:p>
            <a:pPr lvl="1"/>
            <a:r>
              <a:rPr lang="cs-CZ" altLang="cs-CZ" sz="3000" smtClean="0">
                <a:latin typeface="Calibri" pitchFamily="34" charset="0"/>
              </a:rPr>
              <a:t>Offline čtení přes Adobe Digital Editions</a:t>
            </a:r>
          </a:p>
          <a:p>
            <a:pPr lvl="1"/>
            <a:r>
              <a:rPr lang="cs-CZ" altLang="cs-CZ" sz="3000" smtClean="0">
                <a:latin typeface="Calibri" pitchFamily="34" charset="0"/>
              </a:rPr>
              <a:t>Sdílení s dalšími uživateli</a:t>
            </a:r>
          </a:p>
          <a:p>
            <a:pPr lvl="1"/>
            <a:r>
              <a:rPr lang="cs-CZ" altLang="cs-CZ" sz="3000" smtClean="0">
                <a:latin typeface="Calibri" pitchFamily="34" charset="0"/>
              </a:rPr>
              <a:t>Import do Citace.com a EndNote Web</a:t>
            </a:r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1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 idx="4294967295"/>
          </p:nvPr>
        </p:nvSpPr>
        <p:spPr>
          <a:xfrm>
            <a:off x="323850" y="1412875"/>
            <a:ext cx="8591550" cy="508000"/>
          </a:xfrm>
        </p:spPr>
        <p:txBody>
          <a:bodyPr/>
          <a:lstStyle/>
          <a:p>
            <a:r>
              <a:rPr lang="cs-CZ" altLang="cs-CZ" sz="3200" smtClean="0"/>
              <a:t>Výpůjčka e-knih - Adobe Digital Editions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2420938"/>
            <a:ext cx="7777163" cy="41767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Ke stažení (vypůjčení) e-knih je potřebné nainstalovat do počítače  </a:t>
            </a:r>
            <a:r>
              <a:rPr lang="cs-CZ" altLang="cs-CZ" smtClean="0">
                <a:latin typeface="Calibri" pitchFamily="34" charset="0"/>
                <a:hlinkClick r:id="rId3"/>
              </a:rPr>
              <a:t>Adobe® Digital Editions</a:t>
            </a:r>
            <a:r>
              <a:rPr lang="cs-CZ" altLang="cs-CZ" smtClean="0">
                <a:latin typeface="Calibri" pitchFamily="34" charset="0"/>
              </a:rPr>
              <a:t> a aktivovat AdobeID </a:t>
            </a:r>
          </a:p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E-knihy lze stáhnout do kteréhokoliv </a:t>
            </a:r>
            <a:r>
              <a:rPr lang="cs-CZ" altLang="cs-CZ" smtClean="0">
                <a:latin typeface="Calibri" pitchFamily="34" charset="0"/>
                <a:hlinkClick r:id="rId4"/>
              </a:rPr>
              <a:t>zařízení, které podporuje Adobe® Digital Editions</a:t>
            </a:r>
            <a:r>
              <a:rPr lang="cs-CZ" altLang="cs-CZ" b="1" smtClean="0">
                <a:latin typeface="Calibri" pitchFamily="34" charset="0"/>
              </a:rPr>
              <a:t> </a:t>
            </a:r>
            <a:endParaRPr lang="cs-CZ" altLang="cs-CZ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Možnost číst knihy na zařízení s OS Android (android market) a iPad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 idx="4294967295"/>
          </p:nvPr>
        </p:nvSpPr>
        <p:spPr>
          <a:xfrm>
            <a:off x="107950" y="115888"/>
            <a:ext cx="7777163" cy="508000"/>
          </a:xfrm>
        </p:spPr>
        <p:txBody>
          <a:bodyPr/>
          <a:lstStyle/>
          <a:p>
            <a:r>
              <a:rPr lang="cs-CZ" altLang="cs-CZ" smtClean="0"/>
              <a:t>Adobe Digital Editions</a:t>
            </a:r>
          </a:p>
        </p:txBody>
      </p:sp>
      <p:pic>
        <p:nvPicPr>
          <p:cNvPr id="65539" name="Obrázek 4" descr="ADE verze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 idx="4294967295"/>
          </p:nvPr>
        </p:nvSpPr>
        <p:spPr>
          <a:xfrm>
            <a:off x="179388" y="404813"/>
            <a:ext cx="8669337" cy="508000"/>
          </a:xfrm>
        </p:spPr>
        <p:txBody>
          <a:bodyPr/>
          <a:lstStyle/>
          <a:p>
            <a:r>
              <a:rPr lang="cs-CZ" altLang="cs-CZ" sz="3200" smtClean="0"/>
              <a:t>Adobe Digital Editions - otevřená kniha</a:t>
            </a:r>
          </a:p>
        </p:txBody>
      </p:sp>
      <p:pic>
        <p:nvPicPr>
          <p:cNvPr id="64515" name="Obrázek 4" descr="ADE verze 2 otevrena kniha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357313"/>
            <a:ext cx="82153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68760"/>
            <a:ext cx="8748464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  <a:endParaRPr lang="cs-CZ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900" dirty="0" smtClean="0"/>
              <a:t>hodnocení úkolů a diskuse</a:t>
            </a:r>
            <a:endParaRPr lang="cs-CZ" altLang="cs-CZ" sz="29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900" dirty="0" smtClean="0"/>
              <a:t>EBSCO </a:t>
            </a:r>
            <a:r>
              <a:rPr lang="cs-CZ" altLang="cs-CZ" sz="2900" dirty="0" err="1"/>
              <a:t>Discovery</a:t>
            </a:r>
            <a:r>
              <a:rPr lang="cs-CZ" altLang="cs-CZ" sz="2900" dirty="0"/>
              <a:t> </a:t>
            </a:r>
            <a:r>
              <a:rPr lang="cs-CZ" altLang="cs-CZ" sz="2900" dirty="0" err="1"/>
              <a:t>Service</a:t>
            </a:r>
            <a:r>
              <a:rPr lang="cs-CZ" altLang="cs-CZ" sz="2900" dirty="0"/>
              <a:t> a další nadstavbové </a:t>
            </a:r>
            <a:r>
              <a:rPr lang="cs-CZ" altLang="cs-CZ" sz="2900" dirty="0" smtClean="0"/>
              <a:t>nástroje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900" dirty="0"/>
              <a:t>l</a:t>
            </a:r>
            <a:r>
              <a:rPr lang="cs-CZ" altLang="cs-CZ" sz="2900" dirty="0" smtClean="0"/>
              <a:t>icencované databáze elektronických knih</a:t>
            </a:r>
          </a:p>
          <a:p>
            <a:pPr marL="342900" indent="-342900">
              <a:lnSpc>
                <a:spcPct val="150000"/>
              </a:lnSpc>
            </a:pPr>
            <a:endParaRPr lang="cs-CZ" altLang="cs-CZ" sz="2500" dirty="0"/>
          </a:p>
          <a:p>
            <a:pPr lvl="1">
              <a:lnSpc>
                <a:spcPct val="150000"/>
              </a:lnSpc>
            </a:pPr>
            <a:endParaRPr lang="cs-CZ" altLang="cs-CZ" sz="25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196752"/>
            <a:ext cx="7777163" cy="508000"/>
          </a:xfrm>
        </p:spPr>
        <p:txBody>
          <a:bodyPr/>
          <a:lstStyle/>
          <a:p>
            <a:r>
              <a:rPr lang="cs-CZ" altLang="cs-CZ" sz="3200" dirty="0" err="1" smtClean="0"/>
              <a:t>Sage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Knowledge</a:t>
            </a:r>
            <a:endParaRPr lang="cs-CZ" altLang="cs-CZ" sz="32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844824"/>
            <a:ext cx="7777163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Více než 800 e-knih</a:t>
            </a:r>
          </a:p>
          <a:p>
            <a:pPr lvl="1"/>
            <a:r>
              <a:rPr lang="cs-CZ" altLang="cs-CZ" sz="3000" dirty="0" smtClean="0">
                <a:latin typeface="Calibri" panose="020F0502020204030204" pitchFamily="34" charset="0"/>
              </a:rPr>
              <a:t>Vydavatelství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Sage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Publications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3000" dirty="0" smtClean="0">
                <a:latin typeface="Calibri" panose="020F0502020204030204" pitchFamily="34" charset="0"/>
              </a:rPr>
              <a:t>kolekce:</a:t>
            </a:r>
          </a:p>
          <a:p>
            <a:pPr lvl="2">
              <a:lnSpc>
                <a:spcPct val="130000"/>
              </a:lnSpc>
            </a:pPr>
            <a:r>
              <a:rPr lang="en-US" altLang="cs-CZ" sz="3000" b="1" i="1" dirty="0" smtClean="0">
                <a:latin typeface="Calibri" panose="020F0502020204030204" pitchFamily="34" charset="0"/>
              </a:rPr>
              <a:t>Health and Social Care</a:t>
            </a:r>
            <a:endParaRPr lang="cs-CZ" altLang="cs-CZ" sz="3000" b="1" i="1" dirty="0" smtClean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</a:pPr>
            <a:r>
              <a:rPr lang="en-US" altLang="cs-CZ" sz="3000" i="1" dirty="0" smtClean="0">
                <a:latin typeface="Calibri" panose="020F0502020204030204" pitchFamily="34" charset="0"/>
              </a:rPr>
              <a:t>Politics and International Relations</a:t>
            </a:r>
            <a:endParaRPr lang="cs-CZ" altLang="cs-CZ" sz="3000" i="1" dirty="0" smtClean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</a:pPr>
            <a:r>
              <a:rPr lang="en-US" altLang="cs-CZ" sz="3000" i="1" dirty="0" smtClean="0">
                <a:latin typeface="Calibri" panose="020F0502020204030204" pitchFamily="34" charset="0"/>
              </a:rPr>
              <a:t>Psychology</a:t>
            </a:r>
            <a:endParaRPr lang="cs-CZ" altLang="cs-CZ" sz="3000" i="1" dirty="0" smtClean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</a:pPr>
            <a:r>
              <a:rPr lang="en-US" altLang="cs-CZ" sz="3000" i="1" dirty="0" smtClean="0">
                <a:latin typeface="Calibri" panose="020F0502020204030204" pitchFamily="34" charset="0"/>
              </a:rPr>
              <a:t>Sociology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67887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692150"/>
            <a:ext cx="7777162" cy="508000"/>
          </a:xfrm>
        </p:spPr>
        <p:txBody>
          <a:bodyPr/>
          <a:lstStyle/>
          <a:p>
            <a:endParaRPr lang="cs-CZ" altLang="cs-CZ" sz="32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628775"/>
            <a:ext cx="7777163" cy="5472113"/>
          </a:xfrm>
        </p:spPr>
        <p:txBody>
          <a:bodyPr/>
          <a:lstStyle/>
          <a:p>
            <a:pPr lvl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mtClean="0"/>
          </a:p>
        </p:txBody>
      </p:sp>
      <p:pic>
        <p:nvPicPr>
          <p:cNvPr id="31748" name="Obrázek 4" descr="s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438"/>
            <a:ext cx="91440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7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eReading.cz – trvalá výpůjčka e-knih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49500"/>
            <a:ext cx="8280400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České odborné e-knihy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Seznam dostupných českých eknih a návod na využití služby naleznete na stránkách </a:t>
            </a:r>
            <a:r>
              <a:rPr lang="cs-CZ" altLang="cs-CZ" sz="2600" smtClean="0">
                <a:latin typeface="Calibri" pitchFamily="34" charset="0"/>
                <a:hlinkClick r:id="rId3"/>
              </a:rPr>
              <a:t>knihovny FSS</a:t>
            </a:r>
            <a:endParaRPr lang="cs-CZ" altLang="cs-CZ" sz="2600" smtClean="0">
              <a:latin typeface="Calibri" pitchFamily="34" charset="0"/>
            </a:endParaRPr>
          </a:p>
          <a:p>
            <a:pPr lvl="1"/>
            <a:r>
              <a:rPr lang="cs-CZ" altLang="cs-CZ" sz="2600" smtClean="0">
                <a:latin typeface="Calibri" pitchFamily="34" charset="0"/>
              </a:rPr>
              <a:t>Podmínka pro využití je registrace čtenáře na portálu eReading.cz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Podporované formáty knih: pdf, kindle, epub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Obrázek 3" descr="erea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Gale Virtual Reference Library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92375"/>
            <a:ext cx="7777162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Knihy převážně encyklopedického charakteru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Cca 40 e-knih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550"/>
            <a:ext cx="91440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989138"/>
            <a:ext cx="8281988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Shrnutí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916113"/>
            <a:ext cx="8497888" cy="6215062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smtClean="0">
                <a:latin typeface="Calibri" pitchFamily="34" charset="0"/>
              </a:rPr>
              <a:t>Umožňuje vyhledávat ve více zdrojích současně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80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b="1" smtClean="0">
                <a:latin typeface="Calibri" pitchFamily="34" charset="0"/>
              </a:rPr>
              <a:t>Seznam dostupných časopisů a knih (A-Z) </a:t>
            </a:r>
            <a:r>
              <a:rPr lang="cs-CZ" altLang="cs-CZ" sz="2800" smtClean="0">
                <a:latin typeface="Calibri" pitchFamily="34" charset="0"/>
              </a:rPr>
              <a:t>- ověření, zda MU má přístup k zadanému titulu časopisu nebo knihy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80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b="1" smtClean="0">
                <a:latin typeface="Calibri" pitchFamily="34" charset="0"/>
              </a:rPr>
              <a:t>EBSCO Link Source </a:t>
            </a:r>
            <a:r>
              <a:rPr lang="cs-CZ" altLang="cs-CZ" sz="2800" smtClean="0">
                <a:latin typeface="Calibri" pitchFamily="34" charset="0"/>
              </a:rPr>
              <a:t>– umožňuje prolinkování k plnému textu</a:t>
            </a:r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lvl="1">
              <a:buFont typeface="Wingdings" pitchFamily="2" charset="2"/>
              <a:buNone/>
            </a:pPr>
            <a:endParaRPr lang="cs-CZ" altLang="cs-CZ" i="1" smtClean="0"/>
          </a:p>
          <a:p>
            <a:pPr lvl="1">
              <a:buFont typeface="Wingdings" pitchFamily="2" charset="2"/>
              <a:buNone/>
            </a:pPr>
            <a:endParaRPr lang="cs-CZ" altLang="cs-CZ" sz="1500" b="1" i="1" smtClean="0"/>
          </a:p>
          <a:p>
            <a:pPr lvl="1">
              <a:buFont typeface="Wingdings" pitchFamily="2" charset="2"/>
              <a:buNone/>
            </a:pPr>
            <a:endParaRPr lang="cs-CZ" altLang="cs-CZ" b="1" i="1" smtClean="0"/>
          </a:p>
          <a:p>
            <a:pPr lvl="1">
              <a:buFont typeface="Wingdings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468313" y="1196975"/>
            <a:ext cx="68405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3000" b="1" dirty="0">
                <a:solidFill>
                  <a:srgbClr val="111111"/>
                </a:solidFill>
              </a:rPr>
              <a:t>EBSCO </a:t>
            </a:r>
            <a:r>
              <a:rPr lang="cs-CZ" altLang="cs-CZ" sz="3000" b="1" dirty="0" err="1">
                <a:solidFill>
                  <a:srgbClr val="111111"/>
                </a:solidFill>
              </a:rPr>
              <a:t>Discovery</a:t>
            </a:r>
            <a:r>
              <a:rPr lang="cs-CZ" altLang="cs-CZ" sz="3000" b="1" dirty="0">
                <a:solidFill>
                  <a:srgbClr val="111111"/>
                </a:solidFill>
              </a:rPr>
              <a:t> </a:t>
            </a:r>
            <a:r>
              <a:rPr lang="cs-CZ" altLang="cs-CZ" sz="3000" b="1" dirty="0" err="1">
                <a:solidFill>
                  <a:srgbClr val="111111"/>
                </a:solidFill>
              </a:rPr>
              <a:t>Service</a:t>
            </a:r>
            <a:endParaRPr lang="cs-CZ" altLang="cs-CZ" sz="3000" b="1" dirty="0">
              <a:solidFill>
                <a:srgbClr val="11111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1111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980728"/>
            <a:ext cx="8711753" cy="62150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300" b="1" dirty="0" smtClean="0">
                <a:latin typeface="Calibri" pitchFamily="34" charset="0"/>
              </a:rPr>
              <a:t>EBSCO </a:t>
            </a:r>
            <a:r>
              <a:rPr lang="cs-CZ" altLang="cs-CZ" sz="2300" b="1" dirty="0" err="1" smtClean="0">
                <a:latin typeface="Calibri" pitchFamily="34" charset="0"/>
              </a:rPr>
              <a:t>eBook</a:t>
            </a:r>
            <a:r>
              <a:rPr lang="cs-CZ" altLang="cs-CZ" sz="2300" b="1" dirty="0" smtClean="0">
                <a:latin typeface="Calibri" pitchFamily="34" charset="0"/>
              </a:rPr>
              <a:t> </a:t>
            </a:r>
            <a:r>
              <a:rPr lang="cs-CZ" altLang="cs-CZ" sz="2300" b="1" dirty="0" err="1" smtClean="0">
                <a:latin typeface="Calibri" pitchFamily="34" charset="0"/>
              </a:rPr>
              <a:t>Academic</a:t>
            </a:r>
            <a:r>
              <a:rPr lang="cs-CZ" altLang="cs-CZ" sz="2300" b="1" dirty="0" smtClean="0">
                <a:latin typeface="Calibri" pitchFamily="34" charset="0"/>
              </a:rPr>
              <a:t> </a:t>
            </a:r>
            <a:r>
              <a:rPr lang="cs-CZ" altLang="cs-CZ" sz="2300" b="1" dirty="0" err="1" smtClean="0">
                <a:latin typeface="Calibri" pitchFamily="34" charset="0"/>
              </a:rPr>
              <a:t>Collection</a:t>
            </a:r>
            <a:endParaRPr lang="cs-CZ" altLang="cs-CZ" sz="2300" b="1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300" dirty="0" smtClean="0">
                <a:latin typeface="Calibri" pitchFamily="34" charset="0"/>
              </a:rPr>
              <a:t>Multioborová databáze, více jak 138.000 </a:t>
            </a:r>
            <a:r>
              <a:rPr lang="cs-CZ" altLang="cs-CZ" sz="2300" dirty="0" smtClean="0">
                <a:latin typeface="Calibri" pitchFamily="34" charset="0"/>
              </a:rPr>
              <a:t>e-knih</a:t>
            </a:r>
          </a:p>
          <a:p>
            <a:pPr marL="709613" lvl="1" indent="0">
              <a:lnSpc>
                <a:spcPct val="130000"/>
              </a:lnSpc>
              <a:buNone/>
            </a:pPr>
            <a:endParaRPr lang="cs-CZ" altLang="cs-CZ" sz="23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300" b="1" dirty="0" err="1" smtClean="0">
                <a:latin typeface="Calibri" pitchFamily="34" charset="0"/>
              </a:rPr>
              <a:t>Sage</a:t>
            </a:r>
            <a:r>
              <a:rPr lang="cs-CZ" altLang="cs-CZ" sz="2300" b="1" dirty="0" smtClean="0">
                <a:latin typeface="Calibri" pitchFamily="34" charset="0"/>
              </a:rPr>
              <a:t> </a:t>
            </a:r>
            <a:r>
              <a:rPr lang="cs-CZ" altLang="cs-CZ" sz="2300" b="1" dirty="0" err="1" smtClean="0">
                <a:latin typeface="Calibri" pitchFamily="34" charset="0"/>
              </a:rPr>
              <a:t>Knowledge</a:t>
            </a:r>
            <a:endParaRPr lang="cs-CZ" altLang="cs-CZ" sz="2300" b="1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300" dirty="0" smtClean="0">
                <a:latin typeface="Calibri" pitchFamily="34" charset="0"/>
              </a:rPr>
              <a:t>Více než 800 e-knih od vydavatele </a:t>
            </a:r>
            <a:r>
              <a:rPr lang="cs-CZ" altLang="cs-CZ" sz="2300" dirty="0" err="1" smtClean="0">
                <a:latin typeface="Calibri" pitchFamily="34" charset="0"/>
              </a:rPr>
              <a:t>Sage</a:t>
            </a:r>
            <a:r>
              <a:rPr lang="cs-CZ" altLang="cs-CZ" sz="2300" dirty="0" smtClean="0">
                <a:latin typeface="Calibri" pitchFamily="34" charset="0"/>
              </a:rPr>
              <a:t> </a:t>
            </a:r>
            <a:r>
              <a:rPr lang="cs-CZ" altLang="cs-CZ" sz="2300" dirty="0" err="1" smtClean="0">
                <a:latin typeface="Calibri" pitchFamily="34" charset="0"/>
              </a:rPr>
              <a:t>Publications</a:t>
            </a:r>
            <a:endParaRPr lang="cs-CZ" altLang="cs-CZ" sz="2300" dirty="0" smtClean="0">
              <a:latin typeface="Calibri" pitchFamily="34" charset="0"/>
            </a:endParaRPr>
          </a:p>
          <a:p>
            <a:pPr marL="709613" lvl="1" indent="0">
              <a:lnSpc>
                <a:spcPct val="130000"/>
              </a:lnSpc>
              <a:buNone/>
            </a:pPr>
            <a:endParaRPr lang="cs-CZ" altLang="cs-CZ" sz="23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300" b="1" dirty="0">
                <a:latin typeface="Calibri" panose="020F0502020204030204" pitchFamily="34" charset="0"/>
              </a:rPr>
              <a:t>Gale </a:t>
            </a:r>
            <a:r>
              <a:rPr lang="cs-CZ" altLang="cs-CZ" sz="2300" b="1" dirty="0" err="1">
                <a:latin typeface="Calibri" panose="020F0502020204030204" pitchFamily="34" charset="0"/>
              </a:rPr>
              <a:t>Virtual</a:t>
            </a:r>
            <a:r>
              <a:rPr lang="cs-CZ" altLang="cs-CZ" sz="2300" b="1" dirty="0">
                <a:latin typeface="Calibri" panose="020F0502020204030204" pitchFamily="34" charset="0"/>
              </a:rPr>
              <a:t> Reference </a:t>
            </a:r>
            <a:r>
              <a:rPr lang="cs-CZ" altLang="cs-CZ" sz="2300" b="1" dirty="0" err="1">
                <a:latin typeface="Calibri" panose="020F0502020204030204" pitchFamily="34" charset="0"/>
              </a:rPr>
              <a:t>Library</a:t>
            </a:r>
            <a:endParaRPr lang="cs-CZ" altLang="cs-CZ" sz="2300" b="1" dirty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300" dirty="0">
                <a:latin typeface="Calibri" panose="020F0502020204030204" pitchFamily="34" charset="0"/>
              </a:rPr>
              <a:t>Multioborová databáze, cca 40 e-knih</a:t>
            </a:r>
          </a:p>
          <a:p>
            <a:pPr lvl="1">
              <a:lnSpc>
                <a:spcPct val="130000"/>
              </a:lnSpc>
              <a:buNone/>
            </a:pPr>
            <a:endParaRPr lang="cs-CZ" altLang="cs-CZ" sz="23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300" b="1" dirty="0">
                <a:latin typeface="Calibri" panose="020F0502020204030204" pitchFamily="34" charset="0"/>
              </a:rPr>
              <a:t>eReading.cz</a:t>
            </a:r>
          </a:p>
          <a:p>
            <a:pPr lvl="1">
              <a:lnSpc>
                <a:spcPct val="130000"/>
              </a:lnSpc>
            </a:pPr>
            <a:r>
              <a:rPr lang="cs-CZ" altLang="cs-CZ" sz="2300" dirty="0">
                <a:latin typeface="Calibri" panose="020F0502020204030204" pitchFamily="34" charset="0"/>
              </a:rPr>
              <a:t>e-knihy v češtině</a:t>
            </a: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altLang="cs-CZ" sz="3200" dirty="0" smtClean="0"/>
              <a:t>STEINEROVÁ, Jela; GREŠKOVÁ, Mirka; ILAVSKÁ, Jana. </a:t>
            </a:r>
            <a:r>
              <a:rPr lang="cs-CZ" altLang="cs-CZ" sz="3200" i="1" dirty="0" err="1" smtClean="0"/>
              <a:t>Informačné</a:t>
            </a:r>
            <a:r>
              <a:rPr lang="cs-CZ" altLang="cs-CZ" sz="3200" i="1" dirty="0" smtClean="0"/>
              <a:t> </a:t>
            </a:r>
            <a:r>
              <a:rPr lang="cs-CZ" altLang="cs-CZ" sz="3200" i="1" dirty="0" err="1" smtClean="0"/>
              <a:t>stratégie</a:t>
            </a:r>
            <a:r>
              <a:rPr lang="cs-CZ" altLang="cs-CZ" sz="3200" i="1" dirty="0" smtClean="0"/>
              <a:t> v </a:t>
            </a:r>
            <a:r>
              <a:rPr lang="cs-CZ" altLang="cs-CZ" sz="3200" i="1" dirty="0" err="1" smtClean="0"/>
              <a:t>elektronickom</a:t>
            </a:r>
            <a:r>
              <a:rPr lang="cs-CZ" altLang="cs-CZ" sz="3200" i="1" dirty="0" smtClean="0"/>
              <a:t> </a:t>
            </a:r>
            <a:r>
              <a:rPr lang="cs-CZ" altLang="cs-CZ" sz="3200" i="1" dirty="0" err="1" smtClean="0"/>
              <a:t>prostredí</a:t>
            </a:r>
            <a:r>
              <a:rPr lang="cs-CZ" altLang="cs-CZ" sz="3200" dirty="0" smtClean="0"/>
              <a:t>. 1. </a:t>
            </a:r>
            <a:r>
              <a:rPr lang="cs-CZ" altLang="cs-CZ" sz="3200" dirty="0" err="1" smtClean="0"/>
              <a:t>vyd</a:t>
            </a:r>
            <a:r>
              <a:rPr lang="cs-CZ" altLang="cs-CZ" sz="3200" dirty="0" smtClean="0"/>
              <a:t>. Bratislava: Univerzita Komenského v Bratislavě, 2010, 190 s. ISBN 9788022328487.</a:t>
            </a:r>
            <a:endParaRPr lang="cs-CZ" altLang="cs-CZ" sz="3200" dirty="0" smtClean="0"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" descr="ED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ovéPole 3"/>
          <p:cNvSpPr txBox="1">
            <a:spLocks noChangeArrowheads="1"/>
          </p:cNvSpPr>
          <p:nvPr/>
        </p:nvSpPr>
        <p:spPr bwMode="auto">
          <a:xfrm>
            <a:off x="2124075" y="5589588"/>
            <a:ext cx="5643563" cy="86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5000" b="1" dirty="0">
                <a:latin typeface="Calibri" panose="020F0502020204030204" pitchFamily="34" charset="0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30223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341438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Literatura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875"/>
            <a:ext cx="7777162" cy="41767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Návod eReading.cz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itchFamily="18" charset="0"/>
              </a:rPr>
              <a:t>[online]</a:t>
            </a:r>
            <a:r>
              <a:rPr lang="cs-CZ" altLang="cs-CZ" sz="2400" dirty="0" smtClean="0">
                <a:latin typeface="Calibri" panose="020F0502020204030204" pitchFamily="34" charset="0"/>
              </a:rPr>
              <a:t>.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itchFamily="18" charset="0"/>
              </a:rPr>
              <a:t>[cit. 22-10-2013]. Dostupný z: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hlinkClick r:id="rId3"/>
              </a:rPr>
              <a:t>http://knihovna.fss.muni.cz/ezdroje.php?podsekce=37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Informace z portálu ezdroje.muni.cz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1412776"/>
            <a:ext cx="878497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tabLst>
                <a:tab pos="442913" algn="l"/>
              </a:tabLst>
            </a:pPr>
            <a:r>
              <a:rPr lang="cs-CZ" altLang="cs-CZ" sz="3200" b="1" dirty="0" smtClean="0">
                <a:solidFill>
                  <a:srgbClr val="111111"/>
                </a:solidFill>
                <a:latin typeface="Calibri" pitchFamily="34" charset="0"/>
              </a:rPr>
              <a:t>Děkuji </a:t>
            </a:r>
            <a:r>
              <a:rPr lang="cs-CZ" altLang="cs-CZ" sz="3200" b="1" dirty="0" smtClean="0">
                <a:solidFill>
                  <a:srgbClr val="111111"/>
                </a:solidFill>
                <a:latin typeface="Calibri" pitchFamily="34" charset="0"/>
              </a:rPr>
              <a:t>Vám za pozornost</a:t>
            </a:r>
            <a:endParaRPr lang="en-US" altLang="cs-CZ" sz="3200" b="1" dirty="0" smtClean="0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2195513" y="2982913"/>
            <a:ext cx="49291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cs-CZ" sz="3500" b="1" dirty="0" smtClean="0">
                <a:solidFill>
                  <a:srgbClr val="111111"/>
                </a:solidFill>
                <a:latin typeface="Calibri" pitchFamily="34" charset="0"/>
                <a:hlinkClick r:id="rId3"/>
              </a:rPr>
              <a:t>infozdroje@fss.muni.cz</a:t>
            </a:r>
            <a:endParaRPr lang="cs-CZ" altLang="cs-CZ" sz="3500" dirty="0" smtClean="0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7" name="TextovéPole 3"/>
          <p:cNvSpPr txBox="1">
            <a:spLocks noChangeArrowheads="1"/>
          </p:cNvSpPr>
          <p:nvPr/>
        </p:nvSpPr>
        <p:spPr bwMode="auto">
          <a:xfrm>
            <a:off x="2555776" y="4365104"/>
            <a:ext cx="3543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 dirty="0" smtClean="0">
                <a:solidFill>
                  <a:srgbClr val="111111"/>
                </a:solidFill>
                <a:latin typeface="Calibri" pitchFamily="34" charset="0"/>
              </a:rPr>
              <a:t>Dana Mazancová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 err="1" smtClean="0">
                <a:solidFill>
                  <a:srgbClr val="111111"/>
                </a:solidFill>
                <a:latin typeface="Calibri" pitchFamily="34" charset="0"/>
                <a:hlinkClick r:id="rId4"/>
              </a:rPr>
              <a:t>mazancov</a:t>
            </a:r>
            <a:r>
              <a:rPr lang="en-US" altLang="cs-CZ" sz="2800" dirty="0" smtClean="0">
                <a:solidFill>
                  <a:srgbClr val="111111"/>
                </a:solidFill>
                <a:latin typeface="Calibri" pitchFamily="34" charset="0"/>
                <a:hlinkClick r:id="rId4"/>
              </a:rPr>
              <a:t>@</a:t>
            </a:r>
            <a:r>
              <a:rPr lang="cs-CZ" altLang="cs-CZ" sz="2800" dirty="0" err="1" smtClean="0">
                <a:solidFill>
                  <a:srgbClr val="111111"/>
                </a:solidFill>
                <a:latin typeface="Calibri" pitchFamily="34" charset="0"/>
                <a:hlinkClick r:id="rId4"/>
              </a:rPr>
              <a:t>fss.muni.cz</a:t>
            </a:r>
            <a:endParaRPr lang="cs-CZ" altLang="cs-CZ" sz="2800" dirty="0" smtClean="0">
              <a:solidFill>
                <a:srgbClr val="111111"/>
              </a:solidFill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Na základě jednoho vyhledávacího  dotazu umožňuje prohledávat více zdrojů současně v rámci jednoho rozhraní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Podpora vzdáleného přístupu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Producent fa EBSCO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Zástupný symbol pro obsah 8" descr="EDS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908720"/>
            <a:ext cx="7777163" cy="4545013"/>
          </a:xfrm>
        </p:spPr>
      </p:pic>
    </p:spTree>
    <p:extLst>
      <p:ext uri="{BB962C8B-B14F-4D97-AF65-F5344CB8AC3E}">
        <p14:creationId xmlns:p14="http://schemas.microsoft.com/office/powerpoint/2010/main" val="40849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332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Umožňuje prohledávání:</a:t>
            </a:r>
          </a:p>
          <a:p>
            <a:pPr lvl="1">
              <a:spcBef>
                <a:spcPts val="1020"/>
              </a:spcBef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Souborného 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Univerzitních 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Databází 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Závěrečných 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Volně dostupných zdrojů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Můžete využít např. tento </a:t>
            </a:r>
            <a:r>
              <a:rPr lang="cs-CZ" altLang="cs-CZ" sz="3200" dirty="0" smtClean="0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Pokud v databázi není obsažen plný text dokumentu, tak je prostřednictvím této služby nabídnuto jeho dohledání v jiném zdroji (databázi, katalogu, vyhledávači)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LinkSource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Umožňuje zjistit, zda má MU přístup k elektronické verzi zadaného časopisu nebo knihy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32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 Je propojen s technologií A-to-Z Link </a:t>
            </a:r>
            <a:r>
              <a:rPr lang="cs-CZ" altLang="cs-CZ" sz="3200" dirty="0" err="1" smtClean="0">
                <a:latin typeface="Calibri" panose="020F0502020204030204" pitchFamily="34" charset="0"/>
              </a:rPr>
              <a:t>Resolver</a:t>
            </a:r>
            <a:r>
              <a:rPr lang="cs-CZ" altLang="cs-CZ" sz="3200" dirty="0" smtClean="0">
                <a:latin typeface="Calibri" panose="020F0502020204030204" pitchFamily="34" charset="0"/>
              </a:rPr>
              <a:t> (EBSCO Link </a:t>
            </a:r>
            <a:r>
              <a:rPr lang="cs-CZ" altLang="cs-CZ" sz="3200" dirty="0" err="1" smtClean="0">
                <a:latin typeface="Calibri" panose="020F0502020204030204" pitchFamily="34" charset="0"/>
              </a:rPr>
              <a:t>Source</a:t>
            </a:r>
            <a:r>
              <a:rPr lang="cs-CZ" altLang="cs-CZ" sz="3200" dirty="0" smtClean="0">
                <a:latin typeface="Calibri" panose="020F0502020204030204" pitchFamily="34" charset="0"/>
              </a:rPr>
              <a:t>)</a:t>
            </a:r>
            <a:endParaRPr lang="en-US" altLang="cs-CZ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(A-Z)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552</Words>
  <Application>Microsoft Office PowerPoint</Application>
  <PresentationFormat>Předvádění na obrazovce (4:3)</PresentationFormat>
  <Paragraphs>129</Paragraphs>
  <Slides>31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31</vt:i4>
      </vt:variant>
    </vt:vector>
  </HeadingPairs>
  <TitlesOfParts>
    <vt:vector size="41" baseType="lpstr">
      <vt:lpstr>Arial</vt:lpstr>
      <vt:lpstr>Calibri</vt:lpstr>
      <vt:lpstr>Tahoma</vt:lpstr>
      <vt:lpstr>Times New Roman</vt:lpstr>
      <vt:lpstr>Verdana</vt:lpstr>
      <vt:lpstr>Wingdings</vt:lpstr>
      <vt:lpstr>Motiv systému Office</vt:lpstr>
      <vt:lpstr>template</vt:lpstr>
      <vt:lpstr>4_Motiv systému Office</vt:lpstr>
      <vt:lpstr>5_Motiv systému Office</vt:lpstr>
      <vt:lpstr>Základy práce s informačními zdroji  SPR155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Seznam dostupných časopisů a knih (A-Z)– ukázka časopis</vt:lpstr>
      <vt:lpstr>Seznam dostupných časopisů a knih (A-Z) – ukázka časopis</vt:lpstr>
      <vt:lpstr>Seznam dostupných časopisů a knih (A-Z) – ukázka kniha</vt:lpstr>
      <vt:lpstr>Seznam dostupných časopisů a knih  (A-Z) – ukázka kniha  – prolinkování do databáze EBSCO eBook AC</vt:lpstr>
      <vt:lpstr>Elektronické knihy</vt:lpstr>
      <vt:lpstr>EBSCO eBook Academic Collection </vt:lpstr>
      <vt:lpstr>Prezentace aplikace PowerPoint</vt:lpstr>
      <vt:lpstr>Výpůjčka e-knih - Adobe Digital Editions</vt:lpstr>
      <vt:lpstr>Adobe Digital Editions</vt:lpstr>
      <vt:lpstr>Adobe Digital Editions - otevřená kniha</vt:lpstr>
      <vt:lpstr>Sage Knowledge</vt:lpstr>
      <vt:lpstr>Prezentace aplikace PowerPoint</vt:lpstr>
      <vt:lpstr>eReading.cz – trvalá výpůjčka e-knih</vt:lpstr>
      <vt:lpstr>Prezentace aplikace PowerPoint</vt:lpstr>
      <vt:lpstr>Gale Virtual Reference Library</vt:lpstr>
      <vt:lpstr>Prezentace aplikace PowerPoint</vt:lpstr>
      <vt:lpstr>Shrnutí</vt:lpstr>
      <vt:lpstr>Prezentace aplikace PowerPoint</vt:lpstr>
      <vt:lpstr>Prezentace aplikace PowerPoint</vt:lpstr>
      <vt:lpstr>Prezentace aplikace PowerPoint</vt:lpstr>
      <vt:lpstr>Literatura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Dana Mazancová</cp:lastModifiedBy>
  <cp:revision>137</cp:revision>
  <cp:lastPrinted>2015-10-27T10:38:28Z</cp:lastPrinted>
  <dcterms:created xsi:type="dcterms:W3CDTF">2015-08-18T07:57:33Z</dcterms:created>
  <dcterms:modified xsi:type="dcterms:W3CDTF">2015-11-25T08:21:51Z</dcterms:modified>
</cp:coreProperties>
</file>