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2"/>
  </p:handout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2" r:id="rId12"/>
    <p:sldId id="273" r:id="rId13"/>
    <p:sldId id="274" r:id="rId14"/>
    <p:sldId id="275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90" r:id="rId27"/>
    <p:sldId id="289" r:id="rId28"/>
    <p:sldId id="260" r:id="rId29"/>
    <p:sldId id="291" r:id="rId30"/>
    <p:sldId id="258" r:id="rId31"/>
  </p:sldIdLst>
  <p:sldSz cx="9144000" cy="6858000" type="screen4x3"/>
  <p:notesSz cx="6808788" cy="99425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0" autoAdjust="0"/>
    <p:restoredTop sz="94706" autoAdjust="0"/>
  </p:normalViewPr>
  <p:slideViewPr>
    <p:cSldViewPr>
      <p:cViewPr>
        <p:scale>
          <a:sx n="94" d="100"/>
          <a:sy n="94" d="100"/>
        </p:scale>
        <p:origin x="-45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3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2826" y="-108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1CAC9-B5D5-489D-B376-8D9B7848E041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0475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6737" y="9443662"/>
            <a:ext cx="2950475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0E606-4FD9-4C5F-A29D-F18334424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316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18.11.2015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18.11.2015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18.11.2015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18.11.2015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18.11.2015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18.11.2015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18.11.2015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18.11.2015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18.11.2015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18.11.2015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18.11.2015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18.11.2015</a:t>
            </a:fld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brovolnik.cz/res/data/024/002868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2708920"/>
            <a:ext cx="7315200" cy="2090969"/>
          </a:xfrm>
        </p:spPr>
        <p:txBody>
          <a:bodyPr>
            <a:normAutofit/>
          </a:bodyPr>
          <a:lstStyle/>
          <a:p>
            <a:r>
              <a:rPr lang="cs-CZ" dirty="0" smtClean="0"/>
              <a:t>D</a:t>
            </a:r>
            <a:r>
              <a:rPr lang="en-US" dirty="0" err="1" smtClean="0"/>
              <a:t>obrovolnictví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4000" dirty="0" smtClean="0">
                <a:solidFill>
                  <a:schemeClr val="tx1"/>
                </a:solidFill>
              </a:rPr>
              <a:t>R</a:t>
            </a:r>
            <a:r>
              <a:rPr lang="en-US" sz="4000" dirty="0" smtClean="0">
                <a:solidFill>
                  <a:schemeClr val="tx1"/>
                </a:solidFill>
              </a:rPr>
              <a:t>ole </a:t>
            </a:r>
            <a:r>
              <a:rPr lang="cs-CZ" sz="4000" dirty="0" smtClean="0">
                <a:solidFill>
                  <a:schemeClr val="tx1"/>
                </a:solidFill>
              </a:rPr>
              <a:t>a hodnota </a:t>
            </a:r>
            <a:r>
              <a:rPr lang="en-US" sz="4000" dirty="0" err="1" smtClean="0">
                <a:solidFill>
                  <a:schemeClr val="tx1"/>
                </a:solidFill>
              </a:rPr>
              <a:t>ve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společnosti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7584" y="5661248"/>
            <a:ext cx="7488832" cy="697632"/>
          </a:xfrm>
        </p:spPr>
        <p:txBody>
          <a:bodyPr/>
          <a:lstStyle/>
          <a:p>
            <a:r>
              <a:rPr lang="cs-CZ" dirty="0" smtClean="0"/>
              <a:t>Marek Vyskočil					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25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304800" y="6410325"/>
            <a:ext cx="3581400" cy="36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rIns="91440" anchor="t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fld id="{1A32F71C-BA45-44BF-9958-6669ED863A7B}" type="slidenum">
              <a:rPr lang="cs-CZ" altLang="en-US" sz="1200" smtClean="0">
                <a:solidFill>
                  <a:srgbClr val="FFFFFF"/>
                </a:solidFill>
                <a:latin typeface="Georgia" pitchFamily="18" charset="0"/>
              </a:rPr>
              <a:pPr algn="l"/>
              <a:t>10</a:t>
            </a:fld>
            <a:endParaRPr lang="cs-CZ" altLang="en-US" sz="1200" smtClean="0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620688"/>
            <a:ext cx="7315200" cy="1154097"/>
          </a:xfrm>
        </p:spPr>
        <p:txBody>
          <a:bodyPr/>
          <a:lstStyle/>
          <a:p>
            <a:pPr eaLnBrk="1" hangingPunct="1"/>
            <a:r>
              <a:rPr lang="cs-CZ" altLang="en-US" b="1" dirty="0" smtClean="0"/>
              <a:t>Právní pozadí - další pojmy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2132857"/>
            <a:ext cx="8504238" cy="385201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altLang="en-US" sz="2400" b="1" dirty="0" smtClean="0"/>
              <a:t>vysílající organizace</a:t>
            </a:r>
          </a:p>
          <a:p>
            <a:pPr lvl="1" eaLnBrk="1" hangingPunct="1">
              <a:lnSpc>
                <a:spcPct val="90000"/>
              </a:lnSpc>
              <a:buFontTx/>
              <a:buChar char="-"/>
            </a:pPr>
            <a:r>
              <a:rPr lang="cs-CZ" altLang="en-US" sz="1900" dirty="0" smtClean="0">
                <a:solidFill>
                  <a:schemeClr val="tx1"/>
                </a:solidFill>
              </a:rPr>
              <a:t>Občanské sdružení, obecně prospěšné organizace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altLang="en-US" sz="2400" b="1" dirty="0" smtClean="0"/>
              <a:t>přijímající organizace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altLang="en-US" sz="2400" b="1" dirty="0" smtClean="0"/>
          </a:p>
          <a:p>
            <a:pPr eaLnBrk="1" hangingPunct="1"/>
            <a:r>
              <a:rPr lang="cs-CZ" altLang="en-US" sz="2400" b="1" dirty="0" smtClean="0"/>
              <a:t>Akreditační proces:</a:t>
            </a:r>
          </a:p>
          <a:p>
            <a:pPr lvl="1" eaLnBrk="1" hangingPunct="1"/>
            <a:r>
              <a:rPr lang="cs-CZ" altLang="en-US" sz="2000" dirty="0" smtClean="0">
                <a:solidFill>
                  <a:schemeClr val="tx1"/>
                </a:solidFill>
              </a:rPr>
              <a:t>MVČR, první akreditace udělilo v červnu 2003</a:t>
            </a:r>
          </a:p>
          <a:p>
            <a:pPr lvl="1" eaLnBrk="1" hangingPunct="1"/>
            <a:r>
              <a:rPr lang="cs-CZ" altLang="en-US" sz="2000" dirty="0" smtClean="0">
                <a:solidFill>
                  <a:schemeClr val="tx1"/>
                </a:solidFill>
              </a:rPr>
              <a:t>Akreditovanými organizacemi projde každoročně přibližně 10 000 dobrovolníků</a:t>
            </a:r>
          </a:p>
          <a:p>
            <a:pPr lvl="1" eaLnBrk="1" hangingPunct="1"/>
            <a:r>
              <a:rPr lang="cs-CZ" altLang="en-US" sz="2000" dirty="0" smtClean="0">
                <a:solidFill>
                  <a:schemeClr val="tx1"/>
                </a:solidFill>
              </a:rPr>
              <a:t>NNO dostává od MV akreditaci na 3 roky, může být obnovena. 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73493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 idx="4294967295"/>
          </p:nvPr>
        </p:nvSpPr>
        <p:spPr>
          <a:xfrm>
            <a:off x="827584" y="764704"/>
            <a:ext cx="7315200" cy="115409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en-US" b="1" dirty="0" smtClean="0"/>
              <a:t>Poskytování akreditací - smysl</a:t>
            </a:r>
          </a:p>
        </p:txBody>
      </p:sp>
      <p:sp>
        <p:nvSpPr>
          <p:cNvPr id="21507" name="Rectangle 3"/>
          <p:cNvSpPr>
            <a:spLocks noGrp="1"/>
          </p:cNvSpPr>
          <p:nvPr>
            <p:ph type="body" idx="4294967295"/>
          </p:nvPr>
        </p:nvSpPr>
        <p:spPr>
          <a:xfrm>
            <a:off x="914400" y="2276873"/>
            <a:ext cx="7315200" cy="360039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en-US" dirty="0" smtClean="0"/>
              <a:t>procesu akreditace dobrovolnické služby MV sleduje a kontroluje: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dirty="0" smtClean="0">
                <a:solidFill>
                  <a:schemeClr val="tx1"/>
                </a:solidFill>
              </a:rPr>
              <a:t>jak jsou dobrovolníci </a:t>
            </a:r>
            <a:r>
              <a:rPr lang="cs-CZ" altLang="en-US" b="1" dirty="0" smtClean="0">
                <a:solidFill>
                  <a:schemeClr val="tx1"/>
                </a:solidFill>
              </a:rPr>
              <a:t>vybírání</a:t>
            </a:r>
            <a:r>
              <a:rPr lang="cs-CZ" altLang="en-US" dirty="0" smtClean="0">
                <a:solidFill>
                  <a:schemeClr val="tx1"/>
                </a:solidFill>
              </a:rPr>
              <a:t> a </a:t>
            </a:r>
            <a:r>
              <a:rPr lang="cs-CZ" altLang="en-US" b="1" dirty="0" smtClean="0">
                <a:solidFill>
                  <a:schemeClr val="tx1"/>
                </a:solidFill>
              </a:rPr>
              <a:t>připravení</a:t>
            </a:r>
            <a:r>
              <a:rPr lang="cs-CZ" altLang="en-US" dirty="0" smtClean="0">
                <a:solidFill>
                  <a:schemeClr val="tx1"/>
                </a:solidFill>
              </a:rPr>
              <a:t> na svoji činnost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dirty="0" smtClean="0">
                <a:solidFill>
                  <a:schemeClr val="tx1"/>
                </a:solidFill>
              </a:rPr>
              <a:t>zda a jaká </a:t>
            </a:r>
            <a:r>
              <a:rPr lang="cs-CZ" altLang="en-US" b="1" dirty="0" smtClean="0">
                <a:solidFill>
                  <a:schemeClr val="tx1"/>
                </a:solidFill>
              </a:rPr>
              <a:t>rizika jejich činnost </a:t>
            </a:r>
            <a:r>
              <a:rPr lang="cs-CZ" altLang="en-US" dirty="0" smtClean="0">
                <a:solidFill>
                  <a:schemeClr val="tx1"/>
                </a:solidFill>
              </a:rPr>
              <a:t>může představovat a jak jsou proti těmto rizikům </a:t>
            </a:r>
            <a:r>
              <a:rPr lang="cs-CZ" altLang="en-US" b="1" dirty="0" smtClean="0">
                <a:solidFill>
                  <a:schemeClr val="tx1"/>
                </a:solidFill>
              </a:rPr>
              <a:t>chráněni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en-US" dirty="0" smtClean="0"/>
              <a:t>pojištěním, odborným vedením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dirty="0" smtClean="0">
                <a:solidFill>
                  <a:schemeClr val="tx1"/>
                </a:solidFill>
              </a:rPr>
              <a:t>jak je jejich činnost </a:t>
            </a:r>
            <a:r>
              <a:rPr lang="cs-CZ" altLang="en-US" b="1" dirty="0" smtClean="0">
                <a:solidFill>
                  <a:schemeClr val="tx1"/>
                </a:solidFill>
              </a:rPr>
              <a:t>kontrolována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dirty="0" smtClean="0"/>
              <a:t>Platná akreditace poté umožňuje požádat o dotaci, zejména na vybavení a služby týkající se přímo dobrovolníků.</a:t>
            </a:r>
          </a:p>
        </p:txBody>
      </p:sp>
    </p:spTree>
    <p:extLst>
      <p:ext uri="{BB962C8B-B14F-4D97-AF65-F5344CB8AC3E}">
        <p14:creationId xmlns:p14="http://schemas.microsoft.com/office/powerpoint/2010/main" val="102482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 idx="4294967295"/>
          </p:nvPr>
        </p:nvSpPr>
        <p:spPr>
          <a:xfrm>
            <a:off x="899592" y="1340768"/>
            <a:ext cx="7315200" cy="1154097"/>
          </a:xfrm>
        </p:spPr>
        <p:txBody>
          <a:bodyPr/>
          <a:lstStyle/>
          <a:p>
            <a:pPr eaLnBrk="1" hangingPunct="1"/>
            <a:r>
              <a:rPr lang="cs-CZ" altLang="en-US" b="1" dirty="0" smtClean="0"/>
              <a:t>Dobrovolnictví ve světě</a:t>
            </a:r>
          </a:p>
        </p:txBody>
      </p:sp>
      <p:sp>
        <p:nvSpPr>
          <p:cNvPr id="11571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altLang="en-US" dirty="0" smtClean="0"/>
              <a:t>Podle odhadů vykonává dobrovolnickou činnost skoro miliarda lidí ročně a hodnota jejich dobrovolnické práce je </a:t>
            </a:r>
            <a:r>
              <a:rPr lang="cs-CZ" altLang="en-US" b="1" dirty="0" smtClean="0"/>
              <a:t>1 348 miliard </a:t>
            </a:r>
            <a:r>
              <a:rPr lang="cs-CZ" altLang="en-US" dirty="0" smtClean="0"/>
              <a:t>USD (</a:t>
            </a:r>
            <a:r>
              <a:rPr lang="cs-CZ" altLang="en-US" dirty="0" err="1" smtClean="0"/>
              <a:t>Salamon</a:t>
            </a:r>
            <a:r>
              <a:rPr lang="cs-CZ" altLang="en-US" dirty="0" smtClean="0"/>
              <a:t>, </a:t>
            </a:r>
            <a:r>
              <a:rPr lang="cs-CZ" altLang="en-US" dirty="0" err="1" smtClean="0"/>
              <a:t>Sokolowski</a:t>
            </a:r>
            <a:r>
              <a:rPr lang="cs-CZ" altLang="en-US" dirty="0" smtClean="0"/>
              <a:t> a </a:t>
            </a:r>
            <a:r>
              <a:rPr lang="cs-CZ" altLang="en-US" dirty="0" err="1" smtClean="0"/>
              <a:t>Haddock</a:t>
            </a:r>
            <a:r>
              <a:rPr lang="cs-CZ" altLang="en-US" dirty="0" smtClean="0"/>
              <a:t> 2011, s. 236).</a:t>
            </a:r>
          </a:p>
          <a:p>
            <a:pPr eaLnBrk="1" hangingPunct="1"/>
            <a:r>
              <a:rPr lang="cs-CZ" altLang="en-US" dirty="0" smtClean="0"/>
              <a:t>Zajímavým závěrem této studie také je, že pokud by všichni dobrovolníci světa obývali jednu zemi, šlo by o </a:t>
            </a:r>
            <a:r>
              <a:rPr lang="cs-CZ" altLang="en-US" b="1" dirty="0" smtClean="0"/>
              <a:t>druhou nejlidnatější </a:t>
            </a:r>
            <a:r>
              <a:rPr lang="cs-CZ" altLang="en-US" dirty="0" smtClean="0"/>
              <a:t>zemi se </a:t>
            </a:r>
            <a:r>
              <a:rPr lang="cs-CZ" altLang="en-US" b="1" dirty="0" smtClean="0"/>
              <a:t>sedmou nejsilnější </a:t>
            </a:r>
            <a:r>
              <a:rPr lang="cs-CZ" altLang="en-US" dirty="0" smtClean="0"/>
              <a:t>ekonomikou. </a:t>
            </a:r>
          </a:p>
        </p:txBody>
      </p:sp>
    </p:spTree>
    <p:extLst>
      <p:ext uri="{BB962C8B-B14F-4D97-AF65-F5344CB8AC3E}">
        <p14:creationId xmlns:p14="http://schemas.microsoft.com/office/powerpoint/2010/main" val="359458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25"/>
            <a:ext cx="9144000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05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6250"/>
            <a:ext cx="914400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287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2724"/>
            <a:ext cx="9144000" cy="608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423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 idx="4294967295"/>
          </p:nvPr>
        </p:nvSpPr>
        <p:spPr>
          <a:xfrm>
            <a:off x="395536" y="1268760"/>
            <a:ext cx="8567908" cy="895351"/>
          </a:xfrm>
        </p:spPr>
        <p:txBody>
          <a:bodyPr/>
          <a:lstStyle/>
          <a:p>
            <a:pPr eaLnBrk="1" hangingPunct="1"/>
            <a:r>
              <a:rPr lang="cs-CZ" altLang="en-US" sz="2500" b="1" dirty="0" smtClean="0"/>
              <a:t>Dobrovolnictví v ČR: </a:t>
            </a:r>
            <a:r>
              <a:rPr lang="nl-NL" altLang="en-US" sz="2500" b="1" dirty="0" smtClean="0"/>
              <a:t>Vyzkum FSV UK (2009 – 2010)</a:t>
            </a:r>
            <a:endParaRPr lang="cs-CZ" altLang="en-US" sz="2500" b="1" dirty="0" smtClean="0"/>
          </a:p>
        </p:txBody>
      </p:sp>
      <p:sp>
        <p:nvSpPr>
          <p:cNvPr id="115715" name="Rectangle 3"/>
          <p:cNvSpPr>
            <a:spLocks noGrp="1"/>
          </p:cNvSpPr>
          <p:nvPr>
            <p:ph type="body" idx="4294967295"/>
          </p:nvPr>
        </p:nvSpPr>
        <p:spPr>
          <a:xfrm>
            <a:off x="683568" y="2769833"/>
            <a:ext cx="7546032" cy="3539527"/>
          </a:xfrm>
        </p:spPr>
        <p:txBody>
          <a:bodyPr/>
          <a:lstStyle/>
          <a:p>
            <a:pPr eaLnBrk="1" hangingPunct="1"/>
            <a:r>
              <a:rPr lang="cs-CZ" altLang="en-US" b="1" dirty="0" smtClean="0"/>
              <a:t>Dobrovolnictví organizovanému se v</a:t>
            </a:r>
            <a:r>
              <a:rPr lang="cs-CZ" altLang="en-US" dirty="0" smtClean="0"/>
              <a:t>ě</a:t>
            </a:r>
            <a:r>
              <a:rPr lang="cs-CZ" altLang="en-US" b="1" dirty="0" smtClean="0"/>
              <a:t>nuje 30% ob</a:t>
            </a:r>
            <a:r>
              <a:rPr lang="cs-CZ" altLang="en-US" dirty="0" smtClean="0"/>
              <a:t>č</a:t>
            </a:r>
            <a:r>
              <a:rPr lang="cs-CZ" altLang="en-US" b="1" dirty="0" smtClean="0"/>
              <a:t>an</a:t>
            </a:r>
            <a:r>
              <a:rPr lang="cs-CZ" altLang="en-US" dirty="0" smtClean="0"/>
              <a:t>ů Č</a:t>
            </a:r>
            <a:r>
              <a:rPr lang="cs-CZ" altLang="en-US" b="1" dirty="0" smtClean="0"/>
              <a:t>R.</a:t>
            </a:r>
          </a:p>
          <a:p>
            <a:pPr eaLnBrk="1" hangingPunct="1"/>
            <a:r>
              <a:rPr lang="cs-CZ" altLang="en-US" b="1" dirty="0" smtClean="0"/>
              <a:t>Neformálnímu, individuálnímu dobrovolnictví se v</a:t>
            </a:r>
            <a:r>
              <a:rPr lang="cs-CZ" altLang="en-US" dirty="0" smtClean="0"/>
              <a:t>ě</a:t>
            </a:r>
            <a:r>
              <a:rPr lang="cs-CZ" altLang="en-US" b="1" dirty="0" smtClean="0"/>
              <a:t>nuje 38% ob</a:t>
            </a:r>
            <a:r>
              <a:rPr lang="cs-CZ" altLang="en-US" dirty="0" smtClean="0"/>
              <a:t>č</a:t>
            </a:r>
            <a:r>
              <a:rPr lang="cs-CZ" altLang="en-US" b="1" dirty="0" smtClean="0"/>
              <a:t>an</a:t>
            </a:r>
            <a:r>
              <a:rPr lang="cs-CZ" altLang="en-US" dirty="0" smtClean="0"/>
              <a:t>ů Č</a:t>
            </a:r>
            <a:r>
              <a:rPr lang="cs-CZ" altLang="en-US" b="1" dirty="0" smtClean="0"/>
              <a:t>R</a:t>
            </a:r>
            <a:r>
              <a:rPr lang="cs-CZ" altLang="en-US" dirty="0" smtClean="0"/>
              <a:t>. </a:t>
            </a:r>
          </a:p>
          <a:p>
            <a:pPr lvl="1" eaLnBrk="1" hangingPunct="1"/>
            <a:r>
              <a:rPr lang="cs-CZ" altLang="en-US" dirty="0" smtClean="0">
                <a:solidFill>
                  <a:schemeClr val="tx1"/>
                </a:solidFill>
              </a:rPr>
              <a:t>Především jde o sousedskou výpomoc, které se věnovalo 72% neformálních dobrovolníků.</a:t>
            </a:r>
          </a:p>
        </p:txBody>
      </p:sp>
    </p:spTree>
    <p:extLst>
      <p:ext uri="{BB962C8B-B14F-4D97-AF65-F5344CB8AC3E}">
        <p14:creationId xmlns:p14="http://schemas.microsoft.com/office/powerpoint/2010/main" val="270353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46088"/>
            <a:ext cx="7197725" cy="557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77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315200" cy="115409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b="1" dirty="0" smtClean="0"/>
              <a:t>Organizovaní dobrovolníci v ČR</a:t>
            </a:r>
            <a:endParaRPr lang="cs-CZ" b="1" dirty="0"/>
          </a:p>
        </p:txBody>
      </p:sp>
      <p:sp>
        <p:nvSpPr>
          <p:cNvPr id="3072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2276873"/>
            <a:ext cx="8504238" cy="3822302"/>
          </a:xfrm>
        </p:spPr>
        <p:txBody>
          <a:bodyPr/>
          <a:lstStyle/>
          <a:p>
            <a:pPr eaLnBrk="1" hangingPunct="1"/>
            <a:r>
              <a:rPr lang="cs-CZ" altLang="en-US" dirty="0" smtClean="0"/>
              <a:t>V průměru odpracují </a:t>
            </a:r>
            <a:r>
              <a:rPr lang="cs-CZ" altLang="en-US" b="1" dirty="0" smtClean="0"/>
              <a:t>11 hodin za m</a:t>
            </a:r>
            <a:r>
              <a:rPr lang="cs-CZ" altLang="en-US" dirty="0" smtClean="0"/>
              <a:t>ě</a:t>
            </a:r>
            <a:r>
              <a:rPr lang="cs-CZ" altLang="en-US" b="1" dirty="0" smtClean="0"/>
              <a:t>síc</a:t>
            </a:r>
            <a:r>
              <a:rPr lang="cs-CZ" altLang="en-US" dirty="0" smtClean="0"/>
              <a:t>. </a:t>
            </a:r>
          </a:p>
          <a:p>
            <a:pPr eaLnBrk="1" hangingPunct="1"/>
            <a:r>
              <a:rPr lang="cs-CZ" altLang="en-US" dirty="0" smtClean="0"/>
              <a:t>Většina z nich se věnuje své činnosti:</a:t>
            </a:r>
          </a:p>
          <a:p>
            <a:pPr lvl="1" eaLnBrk="1" hangingPunct="1"/>
            <a:r>
              <a:rPr lang="cs-CZ" altLang="en-US" b="1" dirty="0" smtClean="0">
                <a:solidFill>
                  <a:schemeClr val="tx1"/>
                </a:solidFill>
              </a:rPr>
              <a:t>dlouhodob</a:t>
            </a:r>
            <a:r>
              <a:rPr lang="cs-CZ" altLang="en-US" dirty="0" smtClean="0">
                <a:solidFill>
                  <a:schemeClr val="tx1"/>
                </a:solidFill>
              </a:rPr>
              <a:t>ě (déle než 3 roky pracuje pro jednu organizaci téměř 60% dobrovolníků) </a:t>
            </a:r>
          </a:p>
          <a:p>
            <a:pPr lvl="1" eaLnBrk="1" hangingPunct="1"/>
            <a:r>
              <a:rPr lang="cs-CZ" altLang="en-US" b="1" dirty="0" smtClean="0">
                <a:solidFill>
                  <a:schemeClr val="tx1"/>
                </a:solidFill>
              </a:rPr>
              <a:t>pravideln</a:t>
            </a:r>
            <a:r>
              <a:rPr lang="cs-CZ" altLang="en-US" dirty="0" smtClean="0">
                <a:solidFill>
                  <a:schemeClr val="tx1"/>
                </a:solidFill>
              </a:rPr>
              <a:t>ě (alespoň jednou za měsíc se v posledních roce věnovalo dobrovolnictví téměř 75% dobrovolníků).</a:t>
            </a:r>
          </a:p>
          <a:p>
            <a:pPr eaLnBrk="1" hangingPunct="1"/>
            <a:endParaRPr lang="cs-CZ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9532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3174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9037638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94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315200" cy="1154097"/>
          </a:xfrm>
        </p:spPr>
        <p:txBody>
          <a:bodyPr/>
          <a:lstStyle/>
          <a:p>
            <a:r>
              <a:rPr lang="cs-CZ" dirty="0" smtClean="0"/>
              <a:t>Obsah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772817"/>
            <a:ext cx="7315200" cy="4536544"/>
          </a:xfrm>
        </p:spPr>
        <p:txBody>
          <a:bodyPr>
            <a:normAutofit/>
          </a:bodyPr>
          <a:lstStyle/>
          <a:p>
            <a:r>
              <a:rPr lang="cs-CZ" altLang="en-US" sz="2800" dirty="0"/>
              <a:t>Úvod do problematiky </a:t>
            </a:r>
            <a:r>
              <a:rPr lang="cs-CZ" altLang="en-US" sz="2800" dirty="0" smtClean="0"/>
              <a:t>dobrovolnictví</a:t>
            </a:r>
          </a:p>
          <a:p>
            <a:r>
              <a:rPr lang="cs-CZ" altLang="en-US" sz="2800" dirty="0" smtClean="0"/>
              <a:t>Legislativní praxe</a:t>
            </a:r>
            <a:endParaRPr lang="cs-CZ" altLang="en-US" sz="2800" dirty="0"/>
          </a:p>
          <a:p>
            <a:r>
              <a:rPr lang="cs-CZ" altLang="en-US" sz="2800" dirty="0" smtClean="0"/>
              <a:t>Dobrovolnictví </a:t>
            </a:r>
            <a:r>
              <a:rPr lang="cs-CZ" altLang="en-US" sz="2800" dirty="0"/>
              <a:t>v </a:t>
            </a:r>
            <a:r>
              <a:rPr lang="cs-CZ" altLang="en-US" sz="2800" dirty="0" smtClean="0"/>
              <a:t>ČR a ve Světě</a:t>
            </a:r>
            <a:endParaRPr lang="cs-CZ" altLang="en-US" sz="2800" dirty="0"/>
          </a:p>
          <a:p>
            <a:r>
              <a:rPr lang="cs-CZ" altLang="en-US" sz="2800" dirty="0" smtClean="0"/>
              <a:t>Hodnota </a:t>
            </a:r>
            <a:r>
              <a:rPr lang="cs-CZ" altLang="en-US" sz="2800" dirty="0"/>
              <a:t>dobrovolnické </a:t>
            </a:r>
            <a:r>
              <a:rPr lang="cs-CZ" altLang="en-US" sz="2800" dirty="0" smtClean="0"/>
              <a:t>práce</a:t>
            </a:r>
          </a:p>
          <a:p>
            <a:r>
              <a:rPr lang="cs-CZ" altLang="en-US" sz="2800" dirty="0"/>
              <a:t>Práce s dobrovolníky</a:t>
            </a:r>
          </a:p>
          <a:p>
            <a:endParaRPr lang="cs-CZ" altLang="en-US" sz="2800" dirty="0" smtClean="0"/>
          </a:p>
          <a:p>
            <a:endParaRPr lang="cs-CZ" altLang="en-US" sz="2800" dirty="0"/>
          </a:p>
          <a:p>
            <a:endParaRPr lang="cs-CZ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03837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3" y="981075"/>
            <a:ext cx="7550150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16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765175"/>
            <a:ext cx="8759825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941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7" y="1916113"/>
            <a:ext cx="8947391" cy="2593007"/>
          </a:xfrm>
          <a:noFill/>
        </p:spPr>
      </p:pic>
    </p:spTree>
    <p:extLst>
      <p:ext uri="{BB962C8B-B14F-4D97-AF65-F5344CB8AC3E}">
        <p14:creationId xmlns:p14="http://schemas.microsoft.com/office/powerpoint/2010/main" val="239889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534400" cy="758825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/>
              <a:t>Průměrný český </a:t>
            </a:r>
            <a:r>
              <a:rPr lang="cs-CZ" b="1" dirty="0" smtClean="0"/>
              <a:t>dobrovolník</a:t>
            </a:r>
            <a:endParaRPr lang="cs-CZ" b="1" dirty="0"/>
          </a:p>
        </p:txBody>
      </p:sp>
      <p:sp>
        <p:nvSpPr>
          <p:cNvPr id="3584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altLang="en-US" sz="2200" dirty="0" smtClean="0"/>
              <a:t>pracuje </a:t>
            </a:r>
            <a:r>
              <a:rPr lang="cs-CZ" altLang="en-US" sz="2200" b="1" dirty="0" smtClean="0"/>
              <a:t>pravidelně</a:t>
            </a:r>
            <a:r>
              <a:rPr lang="cs-CZ" altLang="en-US" sz="2200" dirty="0" smtClean="0"/>
              <a:t> a </a:t>
            </a:r>
            <a:r>
              <a:rPr lang="cs-CZ" altLang="en-US" sz="2200" b="1" dirty="0" smtClean="0"/>
              <a:t>dlouhodobě</a:t>
            </a:r>
            <a:r>
              <a:rPr lang="cs-CZ" altLang="en-US" sz="2200" dirty="0" smtClean="0"/>
              <a:t> – až tři čtvrtiny dobrovolníků pracuje déle než dva roky pro tu samou organizaci. </a:t>
            </a:r>
          </a:p>
          <a:p>
            <a:pPr eaLnBrk="1" hangingPunct="1"/>
            <a:r>
              <a:rPr lang="cs-CZ" altLang="en-US" sz="2200" dirty="0" smtClean="0"/>
              <a:t>Je loajálním členem své organizace i proto, že zde nachází </a:t>
            </a:r>
            <a:r>
              <a:rPr lang="cs-CZ" altLang="en-US" sz="2200" b="1" dirty="0" smtClean="0"/>
              <a:t>přátelské prostředí </a:t>
            </a:r>
            <a:r>
              <a:rPr lang="cs-CZ" altLang="en-US" sz="2200" dirty="0" smtClean="0"/>
              <a:t>a </a:t>
            </a:r>
            <a:r>
              <a:rPr lang="cs-CZ" altLang="en-US" sz="2200" b="1" dirty="0" smtClean="0"/>
              <a:t>silné emocionální vazby </a:t>
            </a:r>
            <a:r>
              <a:rPr lang="cs-CZ" altLang="en-US" sz="2200" dirty="0" smtClean="0"/>
              <a:t>na jiné členy organizace. </a:t>
            </a:r>
          </a:p>
          <a:p>
            <a:pPr eaLnBrk="1" hangingPunct="1"/>
            <a:r>
              <a:rPr lang="cs-CZ" altLang="en-US" sz="2200" dirty="0" smtClean="0"/>
              <a:t>Většinou jde o </a:t>
            </a:r>
            <a:r>
              <a:rPr lang="cs-CZ" altLang="en-US" sz="2200" b="1" dirty="0" smtClean="0"/>
              <a:t>menší zájmovou organizaci </a:t>
            </a:r>
            <a:r>
              <a:rPr lang="cs-CZ" altLang="en-US" sz="2200" dirty="0" smtClean="0"/>
              <a:t>(klub, sdružení, spolek) </a:t>
            </a:r>
            <a:r>
              <a:rPr lang="cs-CZ" altLang="en-US" sz="2200" b="1" dirty="0" smtClean="0"/>
              <a:t>bez zaměstnanců </a:t>
            </a:r>
            <a:r>
              <a:rPr lang="cs-CZ" altLang="en-US" sz="2200" dirty="0" smtClean="0"/>
              <a:t>s nízkou mírou profesionalizace řízení dobrovolníků. </a:t>
            </a:r>
          </a:p>
          <a:p>
            <a:pPr eaLnBrk="1" hangingPunct="1"/>
            <a:r>
              <a:rPr lang="cs-CZ" altLang="en-US" sz="2200" dirty="0" smtClean="0"/>
              <a:t>Tato organizace působí </a:t>
            </a:r>
            <a:r>
              <a:rPr lang="pl-PL" altLang="en-US" sz="2200" dirty="0" smtClean="0"/>
              <a:t>hlavně v oblastech </a:t>
            </a:r>
            <a:r>
              <a:rPr lang="pl-PL" altLang="en-US" sz="2200" b="1" dirty="0" smtClean="0"/>
              <a:t>sportu, kultury </a:t>
            </a:r>
            <a:r>
              <a:rPr lang="pl-PL" altLang="en-US" sz="2200" dirty="0" smtClean="0"/>
              <a:t>a </a:t>
            </a:r>
            <a:r>
              <a:rPr lang="pl-PL" altLang="en-US" sz="2200" b="1" dirty="0" smtClean="0"/>
              <a:t>rekreace</a:t>
            </a:r>
            <a:r>
              <a:rPr lang="pl-PL" altLang="en-US" sz="2200" dirty="0" smtClean="0"/>
              <a:t>.</a:t>
            </a:r>
          </a:p>
          <a:p>
            <a:pPr eaLnBrk="1" hangingPunct="1"/>
            <a:r>
              <a:rPr lang="cs-CZ" altLang="en-US" sz="2200" dirty="0" smtClean="0"/>
              <a:t>Motivace průměrného dobrovolníka je </a:t>
            </a:r>
            <a:r>
              <a:rPr lang="cs-CZ" altLang="en-US" sz="2200" b="1" dirty="0" smtClean="0"/>
              <a:t>volnočasová</a:t>
            </a:r>
            <a:r>
              <a:rPr lang="cs-CZ" altLang="en-US" sz="2200" dirty="0" smtClean="0"/>
              <a:t> a </a:t>
            </a:r>
            <a:r>
              <a:rPr lang="cs-CZ" altLang="en-US" sz="2200" b="1" dirty="0" smtClean="0"/>
              <a:t>pohodová</a:t>
            </a:r>
            <a:r>
              <a:rPr lang="cs-CZ" altLang="en-US" sz="2200" dirty="0" smtClean="0"/>
              <a:t> – má ze své dobrovolnické aktivity požitek, užívá si ji, baví ho to.</a:t>
            </a:r>
          </a:p>
        </p:txBody>
      </p:sp>
    </p:spTree>
    <p:extLst>
      <p:ext uri="{BB962C8B-B14F-4D97-AF65-F5344CB8AC3E}">
        <p14:creationId xmlns:p14="http://schemas.microsoft.com/office/powerpoint/2010/main" val="361710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cs-CZ" altLang="en-US" b="1" smtClean="0">
              <a:solidFill>
                <a:srgbClr val="993300"/>
              </a:solidFill>
            </a:endParaRPr>
          </a:p>
          <a:p>
            <a:pPr eaLnBrk="1" hangingPunct="1"/>
            <a:endParaRPr lang="cs-CZ" altLang="en-US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40768"/>
            <a:ext cx="4703762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>
            <a:spLocks noChangeArrowheads="1"/>
          </p:cNvSpPr>
          <p:nvPr/>
        </p:nvSpPr>
        <p:spPr bwMode="auto">
          <a:xfrm>
            <a:off x="1908175" y="5467350"/>
            <a:ext cx="56165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altLang="en-US" sz="3000" b="1"/>
              <a:t>„A komu tím prospějete, co?”</a:t>
            </a:r>
            <a:endParaRPr lang="cs-CZ" altLang="en-US" sz="3000" b="1"/>
          </a:p>
        </p:txBody>
      </p:sp>
    </p:spTree>
    <p:extLst>
      <p:ext uri="{BB962C8B-B14F-4D97-AF65-F5344CB8AC3E}">
        <p14:creationId xmlns:p14="http://schemas.microsoft.com/office/powerpoint/2010/main" val="103670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 idx="4294967295"/>
          </p:nvPr>
        </p:nvSpPr>
        <p:spPr>
          <a:xfrm>
            <a:off x="323528" y="476672"/>
            <a:ext cx="8534400" cy="758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en-US" sz="2900" b="1" dirty="0" smtClean="0"/>
              <a:t>Dobrovolnictví podle Všeobecné deklarace o dobrovolnictví</a:t>
            </a:r>
          </a:p>
        </p:txBody>
      </p:sp>
      <p:sp>
        <p:nvSpPr>
          <p:cNvPr id="111619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524000"/>
            <a:ext cx="8534400" cy="5073650"/>
          </a:xfrm>
        </p:spPr>
        <p:txBody>
          <a:bodyPr/>
          <a:lstStyle/>
          <a:p>
            <a:pPr eaLnBrk="1" hangingPunct="1"/>
            <a:r>
              <a:rPr lang="cs-CZ" altLang="en-US" sz="2400" dirty="0" smtClean="0"/>
              <a:t>IAVE - Mezinárodní asociace pro dobrovolnické úsilí </a:t>
            </a:r>
          </a:p>
          <a:p>
            <a:pPr lvl="1"/>
            <a:r>
              <a:rPr lang="cs-CZ" altLang="en-US" sz="2200" dirty="0" smtClean="0"/>
              <a:t>„Dobrovolnictví je </a:t>
            </a:r>
            <a:r>
              <a:rPr lang="cs-CZ" altLang="en-US" sz="2200" b="1" dirty="0" smtClean="0"/>
              <a:t>základním stavebním prvkem občanské společnosti</a:t>
            </a:r>
            <a:r>
              <a:rPr lang="cs-CZ" altLang="en-US" sz="2200" dirty="0" smtClean="0"/>
              <a:t>. Uskutečňuje nejvznešenější aspirace lidstva - touhu po míru, svobodě, příležitostech, bezpečí a spravedlnosti pro všechny.“</a:t>
            </a:r>
          </a:p>
          <a:p>
            <a:pPr eaLnBrk="1" hangingPunct="1"/>
            <a:r>
              <a:rPr lang="cs-CZ" altLang="en-US" sz="2400" b="1" dirty="0" smtClean="0"/>
              <a:t>Dobrovolnictví, individuální nebo skupinová činnost, umožňuje:</a:t>
            </a:r>
          </a:p>
          <a:p>
            <a:pPr lvl="1" eaLnBrk="1" hangingPunct="1"/>
            <a:r>
              <a:rPr lang="cs-CZ" altLang="en-US" dirty="0" smtClean="0">
                <a:solidFill>
                  <a:schemeClr val="tx1"/>
                </a:solidFill>
              </a:rPr>
              <a:t>udržovat a posilovat takové lidské hodnoty jako jsou družnost, zájem o druhé a služba jiným lidem </a:t>
            </a:r>
          </a:p>
          <a:p>
            <a:pPr lvl="1" eaLnBrk="1" hangingPunct="1"/>
            <a:r>
              <a:rPr lang="cs-CZ" altLang="en-US" dirty="0" smtClean="0">
                <a:solidFill>
                  <a:schemeClr val="tx1"/>
                </a:solidFill>
              </a:rPr>
              <a:t>Napomáhání celoživotního rozvoje jednotlivců</a:t>
            </a:r>
          </a:p>
          <a:p>
            <a:pPr lvl="1" eaLnBrk="1" hangingPunct="1"/>
            <a:r>
              <a:rPr lang="cs-CZ" altLang="en-US" dirty="0" smtClean="0">
                <a:solidFill>
                  <a:schemeClr val="tx1"/>
                </a:solidFill>
              </a:rPr>
              <a:t>Navzdory rozdílům napomáhání žití ve zdravých, udržitelných komunitách</a:t>
            </a:r>
          </a:p>
          <a:p>
            <a:endParaRPr lang="cs-CZ" altLang="en-US" sz="2400" b="1" dirty="0" smtClean="0"/>
          </a:p>
          <a:p>
            <a:r>
              <a:rPr lang="cs-CZ" altLang="en-US" sz="2400" b="1" dirty="0" smtClean="0"/>
              <a:t>Způsob </a:t>
            </a:r>
            <a:r>
              <a:rPr lang="cs-CZ" altLang="en-US" sz="2400" b="1" dirty="0"/>
              <a:t>jak filantropicky darovat prostředky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484313"/>
            <a:ext cx="11747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57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 idx="4294967295"/>
          </p:nvPr>
        </p:nvSpPr>
        <p:spPr>
          <a:xfrm>
            <a:off x="899592" y="548680"/>
            <a:ext cx="7315200" cy="115409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en-US" b="1" dirty="0" smtClean="0"/>
              <a:t>Hodnota dobrovolnické práce?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060575"/>
            <a:ext cx="5153025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78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 idx="4294967295"/>
          </p:nvPr>
        </p:nvSpPr>
        <p:spPr>
          <a:xfrm>
            <a:off x="899592" y="1196752"/>
            <a:ext cx="7315200" cy="1154097"/>
          </a:xfrm>
        </p:spPr>
        <p:txBody>
          <a:bodyPr/>
          <a:lstStyle/>
          <a:p>
            <a:pPr eaLnBrk="1" hangingPunct="1"/>
            <a:r>
              <a:rPr lang="cs-CZ" altLang="en-US" sz="2800" b="1" dirty="0" smtClean="0"/>
              <a:t>Oceňování dobrovolnické práce – má smysl?</a:t>
            </a:r>
          </a:p>
        </p:txBody>
      </p:sp>
      <p:sp>
        <p:nvSpPr>
          <p:cNvPr id="11059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altLang="en-US" dirty="0" smtClean="0"/>
              <a:t>Informovat </a:t>
            </a:r>
            <a:r>
              <a:rPr lang="cs-CZ" altLang="en-US" b="1" dirty="0" smtClean="0"/>
              <a:t>tvůrce politik</a:t>
            </a:r>
            <a:r>
              <a:rPr lang="cs-CZ" altLang="en-US" dirty="0" smtClean="0"/>
              <a:t>, že dobrovolnická činnost vytváří pro společnost významný ekonomický přínos</a:t>
            </a:r>
          </a:p>
          <a:p>
            <a:pPr lvl="1" eaLnBrk="1" hangingPunct="1"/>
            <a:r>
              <a:rPr lang="cs-CZ" altLang="en-US" dirty="0" smtClean="0">
                <a:solidFill>
                  <a:schemeClr val="tx1"/>
                </a:solidFill>
              </a:rPr>
              <a:t>Důležité při jejich rozhodování</a:t>
            </a:r>
          </a:p>
          <a:p>
            <a:pPr eaLnBrk="1" hangingPunct="1"/>
            <a:r>
              <a:rPr lang="cs-CZ" altLang="en-US" dirty="0" smtClean="0"/>
              <a:t>Podporovat </a:t>
            </a:r>
            <a:r>
              <a:rPr lang="cs-CZ" altLang="en-US" b="1" dirty="0" smtClean="0"/>
              <a:t>účast </a:t>
            </a:r>
            <a:r>
              <a:rPr lang="cs-CZ" altLang="en-US" dirty="0" smtClean="0"/>
              <a:t>obyvatel na</a:t>
            </a:r>
            <a:r>
              <a:rPr lang="cs-CZ" altLang="en-US" b="1" dirty="0" smtClean="0"/>
              <a:t> dobrovolnictví </a:t>
            </a:r>
          </a:p>
          <a:p>
            <a:pPr eaLnBrk="1" hangingPunct="1"/>
            <a:r>
              <a:rPr lang="cs-CZ" altLang="en-US" dirty="0" smtClean="0"/>
              <a:t>Informovat </a:t>
            </a:r>
            <a:r>
              <a:rPr lang="cs-CZ" altLang="en-US" b="1" dirty="0" smtClean="0"/>
              <a:t>společnost</a:t>
            </a:r>
            <a:r>
              <a:rPr lang="cs-CZ" altLang="en-US" dirty="0" smtClean="0"/>
              <a:t> o přínosech, nákladech dobrovolnictví pro ekonomiku</a:t>
            </a:r>
          </a:p>
          <a:p>
            <a:pPr eaLnBrk="1" hangingPunct="1"/>
            <a:r>
              <a:rPr lang="cs-CZ" altLang="en-US" b="1" dirty="0" smtClean="0"/>
              <a:t>Sledovat vývoj </a:t>
            </a:r>
            <a:r>
              <a:rPr lang="cs-CZ" altLang="en-US" dirty="0" smtClean="0"/>
              <a:t>této činnosti v rámci ekonomiky</a:t>
            </a:r>
          </a:p>
          <a:p>
            <a:pPr eaLnBrk="1" hangingPunct="1"/>
            <a:r>
              <a:rPr lang="cs-CZ" altLang="en-US" b="1" dirty="0" smtClean="0"/>
              <a:t>Kofinancování </a:t>
            </a:r>
            <a:r>
              <a:rPr lang="cs-CZ" altLang="en-US" dirty="0" smtClean="0"/>
              <a:t>dotovaných projektů</a:t>
            </a:r>
          </a:p>
        </p:txBody>
      </p:sp>
    </p:spTree>
    <p:extLst>
      <p:ext uri="{BB962C8B-B14F-4D97-AF65-F5344CB8AC3E}">
        <p14:creationId xmlns:p14="http://schemas.microsoft.com/office/powerpoint/2010/main" val="272924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315200" cy="1154097"/>
          </a:xfrm>
        </p:spPr>
        <p:txBody>
          <a:bodyPr>
            <a:normAutofit/>
          </a:bodyPr>
          <a:lstStyle/>
          <a:p>
            <a:r>
              <a:rPr lang="cs-CZ" dirty="0" smtClean="0"/>
              <a:t>Metody oceňování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2060849"/>
            <a:ext cx="7315200" cy="4248512"/>
          </a:xfrm>
        </p:spPr>
        <p:txBody>
          <a:bodyPr/>
          <a:lstStyle/>
          <a:p>
            <a:r>
              <a:rPr lang="cs-CZ" dirty="0" smtClean="0"/>
              <a:t>Ušlou mzdou (náklady příležitosti)</a:t>
            </a:r>
          </a:p>
          <a:p>
            <a:r>
              <a:rPr lang="cs-CZ" dirty="0" smtClean="0"/>
              <a:t>Ochotou platit</a:t>
            </a:r>
          </a:p>
          <a:p>
            <a:r>
              <a:rPr lang="cs-CZ" dirty="0" smtClean="0"/>
              <a:t>Náklady na zajištění</a:t>
            </a:r>
          </a:p>
          <a:p>
            <a:r>
              <a:rPr lang="cs-CZ" dirty="0" smtClean="0"/>
              <a:t>Náhradní mzdou </a:t>
            </a:r>
          </a:p>
          <a:p>
            <a:pPr lvl="1"/>
            <a:r>
              <a:rPr lang="cs-CZ" dirty="0" smtClean="0"/>
              <a:t>Minimální</a:t>
            </a:r>
          </a:p>
          <a:p>
            <a:pPr lvl="1"/>
            <a:r>
              <a:rPr lang="cs-CZ" dirty="0" smtClean="0"/>
              <a:t>Průměrnou</a:t>
            </a:r>
          </a:p>
          <a:p>
            <a:pPr lvl="1"/>
            <a:r>
              <a:rPr lang="cs-CZ" dirty="0" smtClean="0"/>
              <a:t>Mediánovou</a:t>
            </a:r>
          </a:p>
          <a:p>
            <a:pPr lvl="1"/>
            <a:r>
              <a:rPr lang="cs-CZ" dirty="0" smtClean="0"/>
              <a:t>Mzdou specialisty</a:t>
            </a:r>
          </a:p>
          <a:p>
            <a:pPr lvl="1"/>
            <a:r>
              <a:rPr lang="cs-CZ" dirty="0" smtClean="0"/>
              <a:t>Jiné</a:t>
            </a:r>
          </a:p>
        </p:txBody>
      </p:sp>
    </p:spTree>
    <p:extLst>
      <p:ext uri="{BB962C8B-B14F-4D97-AF65-F5344CB8AC3E}">
        <p14:creationId xmlns:p14="http://schemas.microsoft.com/office/powerpoint/2010/main" val="285015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315200" cy="1154097"/>
          </a:xfrm>
        </p:spPr>
        <p:txBody>
          <a:bodyPr/>
          <a:lstStyle/>
          <a:p>
            <a:r>
              <a:rPr lang="cs-CZ" dirty="0" smtClean="0"/>
              <a:t>Práce s dobrovolníky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844825"/>
            <a:ext cx="7315200" cy="4464536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Nábor a výběr dobrovolníků</a:t>
            </a:r>
          </a:p>
          <a:p>
            <a:pPr lvl="1"/>
            <a:r>
              <a:rPr lang="cs-CZ" dirty="0" smtClean="0"/>
              <a:t>Oznámení (bulletiny, školy, letáky, internet, </a:t>
            </a:r>
            <a:r>
              <a:rPr lang="cs-CZ" dirty="0"/>
              <a:t>DC, </a:t>
            </a:r>
            <a:r>
              <a:rPr lang="cs-CZ" dirty="0" smtClean="0"/>
              <a:t>osobní kontakt)</a:t>
            </a:r>
          </a:p>
          <a:p>
            <a:pPr lvl="1"/>
            <a:r>
              <a:rPr lang="cs-CZ" dirty="0" smtClean="0"/>
              <a:t>Systém výběru (základní otázky, propouštění)</a:t>
            </a:r>
          </a:p>
          <a:p>
            <a:r>
              <a:rPr lang="cs-CZ" dirty="0" smtClean="0"/>
              <a:t>Příprava a vedení</a:t>
            </a:r>
          </a:p>
          <a:p>
            <a:pPr lvl="1"/>
            <a:r>
              <a:rPr lang="cs-CZ" dirty="0" smtClean="0"/>
              <a:t>Školení, základní proškolení</a:t>
            </a:r>
          </a:p>
          <a:p>
            <a:pPr lvl="1"/>
            <a:r>
              <a:rPr lang="cs-CZ" dirty="0" smtClean="0"/>
              <a:t>Role koordinátorů (komunikace, setkávání, participace)</a:t>
            </a:r>
          </a:p>
          <a:p>
            <a:r>
              <a:rPr lang="cs-CZ" dirty="0" smtClean="0"/>
              <a:t>Oceňování</a:t>
            </a:r>
          </a:p>
          <a:p>
            <a:pPr lvl="1"/>
            <a:r>
              <a:rPr lang="cs-CZ" dirty="0" smtClean="0"/>
              <a:t>„děkuji“, placky a trička, přání k svátkům, společný oběd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Ještě před: příprava organizace</a:t>
            </a:r>
          </a:p>
          <a:p>
            <a:pPr lvl="1"/>
            <a:r>
              <a:rPr lang="cs-CZ" dirty="0" smtClean="0"/>
              <a:t>Práce s dobrovolníky je v podstatě personalistika</a:t>
            </a:r>
          </a:p>
          <a:p>
            <a:pPr lvl="1"/>
            <a:r>
              <a:rPr lang="cs-CZ" dirty="0" smtClean="0"/>
              <a:t>Nároky na manažery (udržet neplacené pracovníky)</a:t>
            </a:r>
          </a:p>
          <a:p>
            <a:pPr lvl="1"/>
            <a:r>
              <a:rPr lang="cs-CZ" dirty="0" smtClean="0"/>
              <a:t>Jasná představa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47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315200" cy="1154097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/>
              <a:t>Co je to dobrovolnictví?</a:t>
            </a:r>
            <a:endParaRPr lang="sk-SK" altLang="cs-CZ" b="1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625" y="2204865"/>
            <a:ext cx="8504238" cy="3894310"/>
          </a:xfrm>
        </p:spPr>
        <p:txBody>
          <a:bodyPr/>
          <a:lstStyle/>
          <a:p>
            <a:pPr eaLnBrk="1" hangingPunct="1"/>
            <a:r>
              <a:rPr lang="cs-CZ" altLang="en-US" sz="2400" dirty="0" smtClean="0"/>
              <a:t>Nepanuje zcela shoda </a:t>
            </a:r>
          </a:p>
          <a:p>
            <a:pPr eaLnBrk="1" hangingPunct="1"/>
            <a:r>
              <a:rPr lang="cs-CZ" altLang="en-US" sz="2400" dirty="0" smtClean="0"/>
              <a:t>Společné prvky dobrovolnictví:</a:t>
            </a:r>
          </a:p>
          <a:p>
            <a:pPr lvl="1" eaLnBrk="1" hangingPunct="1"/>
            <a:r>
              <a:rPr lang="cs-CZ" altLang="en-US" sz="2000" dirty="0" smtClean="0">
                <a:solidFill>
                  <a:schemeClr val="tx1"/>
                </a:solidFill>
              </a:rPr>
              <a:t>je nepovinné</a:t>
            </a:r>
          </a:p>
          <a:p>
            <a:pPr lvl="1" eaLnBrk="1" hangingPunct="1"/>
            <a:r>
              <a:rPr lang="cs-CZ" altLang="en-US" sz="2000" dirty="0" smtClean="0">
                <a:solidFill>
                  <a:schemeClr val="tx1"/>
                </a:solidFill>
              </a:rPr>
              <a:t>bez nároku na odměnu</a:t>
            </a:r>
          </a:p>
          <a:p>
            <a:pPr lvl="1" eaLnBrk="1" hangingPunct="1"/>
            <a:r>
              <a:rPr lang="cs-CZ" altLang="en-US" sz="2000" dirty="0" smtClean="0">
                <a:solidFill>
                  <a:schemeClr val="tx1"/>
                </a:solidFill>
              </a:rPr>
              <a:t>ve prospěch ostatních</a:t>
            </a:r>
          </a:p>
          <a:p>
            <a:pPr lvl="1" eaLnBrk="1" hangingPunct="1"/>
            <a:r>
              <a:rPr lang="cs-CZ" altLang="en-US" sz="2000" dirty="0" smtClean="0">
                <a:solidFill>
                  <a:schemeClr val="tx1"/>
                </a:solidFill>
              </a:rPr>
              <a:t>méně častým, ale stále frekventovaným prvkem, je podle nich organizovanost</a:t>
            </a:r>
            <a:endParaRPr lang="cs-CZ" altLang="en-US" sz="2000" dirty="0"/>
          </a:p>
          <a:p>
            <a:r>
              <a:rPr lang="cs-CZ" altLang="en-US" sz="2400" dirty="0"/>
              <a:t>Problémy:</a:t>
            </a:r>
          </a:p>
          <a:p>
            <a:pPr lvl="1"/>
            <a:r>
              <a:rPr lang="cs-CZ" altLang="en-US" dirty="0" smtClean="0"/>
              <a:t>sousedská výpomoc, dary a drobné odměny,</a:t>
            </a:r>
            <a:endParaRPr lang="cs-CZ" altLang="en-US" dirty="0" smtClean="0">
              <a:solidFill>
                <a:schemeClr val="tx1"/>
              </a:solidFill>
            </a:endParaRPr>
          </a:p>
          <a:p>
            <a:pPr lvl="1" eaLnBrk="1" hangingPunct="1"/>
            <a:endParaRPr lang="sk-SK" altLang="en-US" sz="2000" dirty="0" smtClean="0"/>
          </a:p>
        </p:txBody>
      </p:sp>
      <p:sp>
        <p:nvSpPr>
          <p:cNvPr id="12292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B38D5EA-176E-4374-AAEF-9906F30461B9}" type="slidenum">
              <a:rPr lang="cs-CZ" altLang="cs-CZ" sz="1400" smtClean="0">
                <a:latin typeface="Times New Roman" pitchFamily="18" charset="0"/>
              </a:rPr>
              <a:pPr/>
              <a:t>3</a:t>
            </a:fld>
            <a:endParaRPr lang="cs-CZ" altLang="cs-CZ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3747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836712"/>
            <a:ext cx="7315200" cy="1154097"/>
          </a:xfrm>
        </p:spPr>
        <p:txBody>
          <a:bodyPr/>
          <a:lstStyle/>
          <a:p>
            <a:r>
              <a:rPr lang="cs-CZ" dirty="0" smtClean="0"/>
              <a:t>Literatura</a:t>
            </a:r>
            <a:r>
              <a:rPr lang="cs-CZ" dirty="0" smtClean="0"/>
              <a:t>: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2348881"/>
            <a:ext cx="7315200" cy="3960480"/>
          </a:xfrm>
        </p:spPr>
        <p:txBody>
          <a:bodyPr/>
          <a:lstStyle/>
          <a:p>
            <a:r>
              <a:rPr lang="en-US" dirty="0" smtClean="0"/>
              <a:t>TOŠN</a:t>
            </a:r>
            <a:r>
              <a:rPr lang="cs-CZ" dirty="0" smtClean="0"/>
              <a:t>E</a:t>
            </a:r>
            <a:r>
              <a:rPr lang="en-US" dirty="0" smtClean="0"/>
              <a:t>R</a:t>
            </a:r>
            <a:r>
              <a:rPr lang="en-US" dirty="0"/>
              <a:t>, </a:t>
            </a:r>
            <a:r>
              <a:rPr lang="en-US" dirty="0" err="1"/>
              <a:t>Jiří</a:t>
            </a:r>
            <a:r>
              <a:rPr lang="en-US" dirty="0"/>
              <a:t>. </a:t>
            </a:r>
            <a:r>
              <a:rPr lang="en-US" i="1" dirty="0" err="1"/>
              <a:t>Dobrovolníci</a:t>
            </a:r>
            <a:r>
              <a:rPr lang="en-US" i="1" dirty="0"/>
              <a:t> a </a:t>
            </a:r>
            <a:r>
              <a:rPr lang="en-US" i="1" dirty="0" err="1"/>
              <a:t>metodika</a:t>
            </a:r>
            <a:r>
              <a:rPr lang="en-US" i="1" dirty="0"/>
              <a:t> </a:t>
            </a:r>
            <a:r>
              <a:rPr lang="en-US" i="1" dirty="0" err="1"/>
              <a:t>práce</a:t>
            </a:r>
            <a:r>
              <a:rPr lang="en-US" i="1" dirty="0"/>
              <a:t> s </a:t>
            </a:r>
            <a:r>
              <a:rPr lang="en-US" i="1" dirty="0" err="1"/>
              <a:t>nimi</a:t>
            </a:r>
            <a:r>
              <a:rPr lang="en-US" i="1" dirty="0"/>
              <a:t> v </a:t>
            </a:r>
            <a:r>
              <a:rPr lang="en-US" i="1" dirty="0" err="1"/>
              <a:t>organizacích</a:t>
            </a:r>
            <a:r>
              <a:rPr lang="en-US" dirty="0"/>
              <a:t>. </a:t>
            </a:r>
            <a:r>
              <a:rPr lang="en-US" dirty="0" err="1"/>
              <a:t>Vyd</a:t>
            </a:r>
            <a:r>
              <a:rPr lang="en-US" dirty="0"/>
              <a:t>. 1. Praha: </a:t>
            </a:r>
            <a:r>
              <a:rPr lang="en-US" dirty="0" err="1"/>
              <a:t>Portál</a:t>
            </a:r>
            <a:r>
              <a:rPr lang="en-US" dirty="0"/>
              <a:t>, 2002, 149 s. ISBN 80-717-8514-8. </a:t>
            </a:r>
            <a:endParaRPr lang="cs-CZ" dirty="0" smtClean="0"/>
          </a:p>
          <a:p>
            <a:r>
              <a:rPr lang="en-US" dirty="0" smtClean="0"/>
              <a:t>TOŠN</a:t>
            </a:r>
            <a:r>
              <a:rPr lang="cs-CZ" dirty="0" smtClean="0"/>
              <a:t>E</a:t>
            </a:r>
            <a:r>
              <a:rPr lang="en-US" dirty="0" smtClean="0"/>
              <a:t>R</a:t>
            </a:r>
            <a:r>
              <a:rPr lang="en-US" dirty="0"/>
              <a:t>, </a:t>
            </a:r>
            <a:r>
              <a:rPr lang="en-US" dirty="0" err="1"/>
              <a:t>Jiří</a:t>
            </a:r>
            <a:r>
              <a:rPr lang="en-US" dirty="0"/>
              <a:t>. </a:t>
            </a:r>
            <a:r>
              <a:rPr lang="en-US" i="1" dirty="0" err="1"/>
              <a:t>Dobrovolníci</a:t>
            </a:r>
            <a:r>
              <a:rPr lang="en-US" i="1" dirty="0"/>
              <a:t> v </a:t>
            </a:r>
            <a:r>
              <a:rPr lang="en-US" i="1" dirty="0" err="1"/>
              <a:t>neziskových</a:t>
            </a:r>
            <a:r>
              <a:rPr lang="en-US" i="1" dirty="0"/>
              <a:t> </a:t>
            </a:r>
            <a:r>
              <a:rPr lang="en-US" i="1" dirty="0" err="1"/>
              <a:t>organizacích</a:t>
            </a:r>
            <a:r>
              <a:rPr lang="en-US" dirty="0"/>
              <a:t>. </a:t>
            </a:r>
            <a:r>
              <a:rPr lang="en-US" dirty="0" err="1"/>
              <a:t>Vyd</a:t>
            </a:r>
            <a:r>
              <a:rPr lang="en-US" dirty="0"/>
              <a:t>. 1. Praha: ICN, 2001, 24 s. ISBN 80-864-2305-0. </a:t>
            </a:r>
            <a:endParaRPr lang="cs-CZ" dirty="0" smtClean="0"/>
          </a:p>
          <a:p>
            <a:r>
              <a:rPr lang="en-US" dirty="0"/>
              <a:t>FRIČ, </a:t>
            </a:r>
            <a:r>
              <a:rPr lang="en-US" dirty="0" err="1"/>
              <a:t>Pavol</a:t>
            </a:r>
            <a:r>
              <a:rPr lang="en-US" dirty="0"/>
              <a:t> - POSPÍŠILOVÁ, </a:t>
            </a:r>
            <a:r>
              <a:rPr lang="en-US" dirty="0" err="1"/>
              <a:t>Tereza</a:t>
            </a:r>
            <a:r>
              <a:rPr lang="en-US" dirty="0"/>
              <a:t>. </a:t>
            </a:r>
            <a:r>
              <a:rPr lang="en-US" dirty="0" err="1"/>
              <a:t>Vzorce</a:t>
            </a:r>
            <a:r>
              <a:rPr lang="en-US" dirty="0"/>
              <a:t> a </a:t>
            </a:r>
            <a:r>
              <a:rPr lang="en-US" dirty="0" err="1"/>
              <a:t>hodnoty</a:t>
            </a:r>
            <a:r>
              <a:rPr lang="en-US" dirty="0"/>
              <a:t> </a:t>
            </a:r>
            <a:r>
              <a:rPr lang="en-US" dirty="0" err="1"/>
              <a:t>dobrovolnictví</a:t>
            </a:r>
            <a:r>
              <a:rPr lang="en-US" dirty="0"/>
              <a:t> v </a:t>
            </a:r>
            <a:r>
              <a:rPr lang="en-US" dirty="0" err="1"/>
              <a:t>české</a:t>
            </a:r>
            <a:r>
              <a:rPr lang="en-US" dirty="0"/>
              <a:t> </a:t>
            </a:r>
            <a:r>
              <a:rPr lang="en-US" dirty="0" err="1"/>
              <a:t>společnosti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začátku</a:t>
            </a:r>
            <a:r>
              <a:rPr lang="en-US" dirty="0"/>
              <a:t> 21. </a:t>
            </a:r>
            <a:r>
              <a:rPr lang="en-US" dirty="0" err="1"/>
              <a:t>století</a:t>
            </a:r>
            <a:r>
              <a:rPr lang="en-US" dirty="0"/>
              <a:t>. 1. </a:t>
            </a:r>
            <a:r>
              <a:rPr lang="en-US" dirty="0" err="1"/>
              <a:t>vyd</a:t>
            </a:r>
            <a:r>
              <a:rPr lang="en-US" dirty="0"/>
              <a:t>. Praha: Agnes, 2010. ISBN 978-80-903696-8-9</a:t>
            </a:r>
            <a:r>
              <a:rPr lang="en-US" dirty="0" smtClean="0"/>
              <a:t>.</a:t>
            </a:r>
            <a:r>
              <a:rPr lang="cs-CZ" dirty="0"/>
              <a:t> Dostupné z: </a:t>
            </a: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www.dobrovolnik.cz/res/data/024/002868.pdf</a:t>
            </a:r>
            <a:r>
              <a:rPr lang="cs-CZ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93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 idx="4294967295"/>
          </p:nvPr>
        </p:nvSpPr>
        <p:spPr>
          <a:xfrm>
            <a:off x="798512" y="548680"/>
            <a:ext cx="7315200" cy="115409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en-US" b="1" dirty="0" smtClean="0"/>
              <a:t>Definice dobrovolnictví MV ČR</a:t>
            </a:r>
          </a:p>
        </p:txBody>
      </p:sp>
      <p:sp>
        <p:nvSpPr>
          <p:cNvPr id="110595" name="Rectangle 3"/>
          <p:cNvSpPr>
            <a:spLocks noGrp="1"/>
          </p:cNvSpPr>
          <p:nvPr>
            <p:ph type="body" idx="4294967295"/>
          </p:nvPr>
        </p:nvSpPr>
        <p:spPr>
          <a:xfrm>
            <a:off x="782377" y="1844824"/>
            <a:ext cx="7315200" cy="3539527"/>
          </a:xfrm>
        </p:spPr>
        <p:txBody>
          <a:bodyPr/>
          <a:lstStyle/>
          <a:p>
            <a:pPr eaLnBrk="1" hangingPunct="1"/>
            <a:r>
              <a:rPr lang="cs-CZ" altLang="en-US" sz="2400" dirty="0" smtClean="0"/>
              <a:t>„</a:t>
            </a:r>
            <a:r>
              <a:rPr lang="cs-CZ" altLang="en-US" sz="2400" i="1" dirty="0" smtClean="0"/>
              <a:t>Dobrovolnictví je veřejně prospěšná činnost konaná dobrovolníky svobodně a bez nároku na odměnu.“ (MVČR)</a:t>
            </a:r>
          </a:p>
          <a:p>
            <a:pPr eaLnBrk="1" hangingPunct="1"/>
            <a:endParaRPr lang="cs-CZ" altLang="en-US" b="1" dirty="0" smtClean="0">
              <a:solidFill>
                <a:srgbClr val="993300"/>
              </a:solidFill>
            </a:endParaRPr>
          </a:p>
          <a:p>
            <a:pPr eaLnBrk="1" hangingPunct="1"/>
            <a:endParaRPr lang="cs-CZ" altLang="en-US" dirty="0" smtClean="0"/>
          </a:p>
        </p:txBody>
      </p:sp>
      <p:pic>
        <p:nvPicPr>
          <p:cNvPr id="110597" name="Picture 5" descr="voluntee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915" y="3501008"/>
            <a:ext cx="4810125" cy="290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73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b="1" dirty="0" smtClean="0"/>
              <a:t>Definice ILO</a:t>
            </a:r>
            <a:endParaRPr lang="sk-SK" altLang="cs-CZ" b="1" dirty="0" smtClean="0"/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>
          <a:xfrm>
            <a:off x="395288" y="2204864"/>
            <a:ext cx="8062912" cy="3683174"/>
          </a:xfrm>
        </p:spPr>
        <p:txBody>
          <a:bodyPr/>
          <a:lstStyle/>
          <a:p>
            <a:pPr eaLnBrk="1" hangingPunct="1"/>
            <a:r>
              <a:rPr lang="cs-CZ" altLang="cs-CZ" sz="2400" dirty="0" err="1" smtClean="0"/>
              <a:t>Salamon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Sokolowski</a:t>
            </a:r>
            <a:r>
              <a:rPr lang="cs-CZ" altLang="cs-CZ" sz="2400" dirty="0" smtClean="0"/>
              <a:t> a </a:t>
            </a:r>
            <a:r>
              <a:rPr lang="cs-CZ" altLang="cs-CZ" sz="2400" dirty="0" err="1" smtClean="0"/>
              <a:t>Haddock</a:t>
            </a:r>
            <a:r>
              <a:rPr lang="cs-CZ" altLang="cs-CZ" sz="2400" dirty="0" smtClean="0"/>
              <a:t>, (2011:225) </a:t>
            </a:r>
          </a:p>
          <a:p>
            <a:pPr eaLnBrk="1" hangingPunct="1"/>
            <a:r>
              <a:rPr lang="cs-CZ" altLang="cs-CZ" sz="2400" dirty="0" smtClean="0"/>
              <a:t>Definici převzal i manuál ILO k měření dobrovolnické práce. </a:t>
            </a:r>
          </a:p>
          <a:p>
            <a:pPr eaLnBrk="1" hangingPunct="1"/>
            <a:r>
              <a:rPr lang="cs-CZ" altLang="cs-CZ" sz="2400" dirty="0" smtClean="0"/>
              <a:t>Dobrovolnictví: „</a:t>
            </a:r>
            <a:r>
              <a:rPr lang="cs-CZ" altLang="cs-CZ" sz="2400" b="1" i="1" dirty="0" smtClean="0"/>
              <a:t>neplacená nepovinná práce</a:t>
            </a:r>
            <a:r>
              <a:rPr lang="cs-CZ" altLang="cs-CZ" sz="2400" i="1" dirty="0" smtClean="0"/>
              <a:t>, vykonávaná jak skrze určitou</a:t>
            </a:r>
            <a:r>
              <a:rPr lang="cs-CZ" altLang="cs-CZ" sz="2400" b="1" i="1" dirty="0" smtClean="0"/>
              <a:t> organizaci, </a:t>
            </a:r>
            <a:r>
              <a:rPr lang="cs-CZ" altLang="cs-CZ" sz="2400" i="1" dirty="0" smtClean="0"/>
              <a:t>tak</a:t>
            </a:r>
            <a:r>
              <a:rPr lang="cs-CZ" altLang="cs-CZ" sz="2400" b="1" i="1" dirty="0" smtClean="0"/>
              <a:t> přímo</a:t>
            </a:r>
            <a:r>
              <a:rPr lang="cs-CZ" altLang="cs-CZ" sz="2400" i="1" dirty="0" smtClean="0"/>
              <a:t>, </a:t>
            </a:r>
            <a:r>
              <a:rPr lang="cs-CZ" altLang="cs-CZ" sz="2400" b="1" i="1" dirty="0" smtClean="0"/>
              <a:t>mimo</a:t>
            </a:r>
            <a:r>
              <a:rPr lang="cs-CZ" altLang="cs-CZ" sz="2400" i="1" dirty="0" smtClean="0"/>
              <a:t> vlastní </a:t>
            </a:r>
            <a:r>
              <a:rPr lang="cs-CZ" altLang="cs-CZ" sz="2400" b="1" i="1" dirty="0" smtClean="0"/>
              <a:t>domácnost</a:t>
            </a:r>
            <a:r>
              <a:rPr lang="cs-CZ" altLang="cs-CZ" sz="2400" i="1" dirty="0" smtClean="0"/>
              <a:t> či rodinu </a:t>
            </a:r>
            <a:r>
              <a:rPr lang="cs-CZ" altLang="cs-CZ" sz="2400" b="1" i="1" dirty="0" smtClean="0"/>
              <a:t>dobrovolníků</a:t>
            </a:r>
            <a:r>
              <a:rPr lang="cs-CZ" altLang="cs-CZ" sz="2400" dirty="0" smtClean="0"/>
              <a:t>.“ </a:t>
            </a:r>
            <a:endParaRPr lang="sk-SK" altLang="cs-CZ" sz="2400" dirty="0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97AD5F8-B56C-4408-9E6A-B79B53E1376C}" type="slidenum">
              <a:rPr lang="cs-CZ" altLang="cs-CZ" sz="1400" smtClean="0">
                <a:latin typeface="Times New Roman" pitchFamily="18" charset="0"/>
              </a:rPr>
              <a:pPr/>
              <a:t>5</a:t>
            </a:fld>
            <a:endParaRPr lang="cs-CZ" altLang="cs-CZ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7732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/>
          </p:cNvSpPr>
          <p:nvPr>
            <p:ph type="title" idx="4294967295"/>
          </p:nvPr>
        </p:nvSpPr>
        <p:spPr>
          <a:xfrm>
            <a:off x="611560" y="1268760"/>
            <a:ext cx="7920880" cy="115409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en-US" b="1" dirty="0" smtClean="0"/>
              <a:t>Právní pozadí dobrovolnictví v ČR</a:t>
            </a:r>
          </a:p>
        </p:txBody>
      </p:sp>
      <p:pic>
        <p:nvPicPr>
          <p:cNvPr id="15363" name="Picture 7" descr="mk_zakon_za_volonterstvo_2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852936"/>
            <a:ext cx="2941638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99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 idx="4294967295"/>
          </p:nvPr>
        </p:nvSpPr>
        <p:spPr>
          <a:xfrm>
            <a:off x="323528" y="764704"/>
            <a:ext cx="7747248" cy="115409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en-US" b="1" dirty="0" smtClean="0"/>
              <a:t>Právní pozadí dobrovolnictví v ČR</a:t>
            </a:r>
          </a:p>
        </p:txBody>
      </p:sp>
      <p:sp>
        <p:nvSpPr>
          <p:cNvPr id="118787" name="Rectangle 3"/>
          <p:cNvSpPr>
            <a:spLocks noGrp="1"/>
          </p:cNvSpPr>
          <p:nvPr>
            <p:ph type="body" idx="4294967295"/>
          </p:nvPr>
        </p:nvSpPr>
        <p:spPr>
          <a:xfrm>
            <a:off x="128588" y="2348880"/>
            <a:ext cx="8836025" cy="3774108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en-US" dirty="0" smtClean="0"/>
              <a:t>Dobrovolnictví nebylo v 90. letech minulého století zakotveno v žádném obecně platném právním dokumentu ČR</a:t>
            </a:r>
          </a:p>
          <a:p>
            <a:pPr lvl="1" eaLnBrk="1" hangingPunct="1"/>
            <a:r>
              <a:rPr lang="cs-CZ" altLang="en-US" sz="2000" dirty="0" smtClean="0">
                <a:solidFill>
                  <a:schemeClr val="tx1"/>
                </a:solidFill>
              </a:rPr>
              <a:t>Od roku 2000 se situace postupně mění </a:t>
            </a:r>
          </a:p>
          <a:p>
            <a:pPr eaLnBrk="1" hangingPunct="1"/>
            <a:r>
              <a:rPr lang="cs-CZ" altLang="en-US" dirty="0" smtClean="0"/>
              <a:t>zákon č. 198/2002 Sb., </a:t>
            </a:r>
            <a:r>
              <a:rPr lang="cs-CZ" altLang="en-US" b="1" dirty="0" smtClean="0"/>
              <a:t>o dobrovolnické službě </a:t>
            </a:r>
          </a:p>
          <a:p>
            <a:pPr lvl="1" eaLnBrk="1" hangingPunct="1"/>
            <a:r>
              <a:rPr lang="cs-CZ" altLang="en-US" sz="2000" dirty="0" smtClean="0">
                <a:solidFill>
                  <a:schemeClr val="tx1"/>
                </a:solidFill>
              </a:rPr>
              <a:t>první právní předpis upravujícím statut dobrovolníka v ČR </a:t>
            </a:r>
          </a:p>
          <a:p>
            <a:pPr lvl="1" eaLnBrk="1" hangingPunct="1"/>
            <a:r>
              <a:rPr lang="cs-CZ" altLang="en-US" sz="2000" dirty="0" smtClean="0">
                <a:solidFill>
                  <a:schemeClr val="tx1"/>
                </a:solidFill>
              </a:rPr>
              <a:t>náležitosti smluv mezi vysílající organizací a dobrovolníkem a  mezi vysílající organizací a přijímající organizací</a:t>
            </a:r>
          </a:p>
          <a:p>
            <a:pPr lvl="1" eaLnBrk="1" hangingPunct="1"/>
            <a:r>
              <a:rPr lang="cs-CZ" altLang="en-US" sz="2000" dirty="0" smtClean="0">
                <a:solidFill>
                  <a:schemeClr val="tx1"/>
                </a:solidFill>
              </a:rPr>
              <a:t>uvedeny možné oblasti dobrovolnické služby a její časové ohraničení</a:t>
            </a:r>
            <a:endParaRPr lang="cs-CZ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80542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304800" y="6410325"/>
            <a:ext cx="3581400" cy="36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rIns="91440" anchor="t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fld id="{5637BB7D-BC69-4FEC-A29F-981C34B77840}" type="slidenum">
              <a:rPr lang="cs-CZ" altLang="en-US" sz="1200" smtClean="0">
                <a:solidFill>
                  <a:srgbClr val="FFFFFF"/>
                </a:solidFill>
                <a:latin typeface="Georgia" pitchFamily="18" charset="0"/>
              </a:rPr>
              <a:pPr algn="l"/>
              <a:t>8</a:t>
            </a:fld>
            <a:endParaRPr lang="cs-CZ" altLang="en-US" sz="1200" smtClean="0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620688"/>
            <a:ext cx="7315200" cy="115409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en-US" b="1" dirty="0" smtClean="0"/>
              <a:t>Zákon o dobrovolnické službě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2204864"/>
            <a:ext cx="8504238" cy="3894310"/>
          </a:xfrm>
        </p:spPr>
        <p:txBody>
          <a:bodyPr/>
          <a:lstStyle/>
          <a:p>
            <a:pPr eaLnBrk="1" hangingPunct="1"/>
            <a:r>
              <a:rPr lang="cs-CZ" altLang="en-US" sz="2400" b="1" dirty="0" smtClean="0"/>
              <a:t>Zákon zavádí do českého právního řádu několik zcela nových pojmů. Jedná se např. o pojmy </a:t>
            </a:r>
          </a:p>
          <a:p>
            <a:pPr lvl="1" eaLnBrk="1" hangingPunct="1"/>
            <a:r>
              <a:rPr lang="cs-CZ" altLang="en-US" b="1" dirty="0" smtClean="0">
                <a:solidFill>
                  <a:schemeClr val="tx1"/>
                </a:solidFill>
              </a:rPr>
              <a:t>Dobrovolník</a:t>
            </a:r>
            <a:r>
              <a:rPr lang="cs-CZ" altLang="en-US" dirty="0" smtClean="0">
                <a:solidFill>
                  <a:schemeClr val="tx1"/>
                </a:solidFill>
              </a:rPr>
              <a:t> – člověk vykonávající dobrovolnou činnost, resp. práci bez nároku na finanční ohodnocení</a:t>
            </a:r>
          </a:p>
          <a:p>
            <a:pPr lvl="1" eaLnBrk="1" hangingPunct="1"/>
            <a:r>
              <a:rPr lang="cs-CZ" altLang="en-US" b="1" dirty="0" smtClean="0">
                <a:solidFill>
                  <a:schemeClr val="tx1"/>
                </a:solidFill>
              </a:rPr>
              <a:t>Dobrovolnická činnost </a:t>
            </a:r>
            <a:r>
              <a:rPr lang="cs-CZ" altLang="en-US" dirty="0" smtClean="0">
                <a:solidFill>
                  <a:schemeClr val="tx1"/>
                </a:solidFill>
              </a:rPr>
              <a:t>– aktivity spojené s organizací dobrovolnictví</a:t>
            </a:r>
          </a:p>
          <a:p>
            <a:pPr lvl="1" eaLnBrk="1" hangingPunct="1"/>
            <a:r>
              <a:rPr lang="cs-CZ" altLang="en-US" b="1" dirty="0" smtClean="0">
                <a:solidFill>
                  <a:schemeClr val="tx1"/>
                </a:solidFill>
              </a:rPr>
              <a:t>Dobrovolnická služba </a:t>
            </a:r>
            <a:r>
              <a:rPr lang="cs-CZ" altLang="en-US" dirty="0" smtClean="0">
                <a:solidFill>
                  <a:schemeClr val="tx1"/>
                </a:solidFill>
              </a:rPr>
              <a:t>– výkon dobrovolné práce na základě smluvního vztahu (krátkodobá a dlouhodobá – delší než 3 měsíce)</a:t>
            </a:r>
          </a:p>
          <a:p>
            <a:pPr lvl="1" eaLnBrk="1" hangingPunct="1"/>
            <a:r>
              <a:rPr lang="cs-CZ" altLang="en-US" b="1" dirty="0" smtClean="0">
                <a:solidFill>
                  <a:schemeClr val="tx1"/>
                </a:solidFill>
              </a:rPr>
              <a:t>Vysílající a přijímající organizace</a:t>
            </a:r>
          </a:p>
          <a:p>
            <a:pPr marL="1143000" lvl="2" eaLnBrk="1" hangingPunct="1"/>
            <a:r>
              <a:rPr lang="cs-CZ" altLang="en-US" sz="1800" dirty="0" smtClean="0"/>
              <a:t>V Evropě běžné pojmy</a:t>
            </a:r>
          </a:p>
          <a:p>
            <a:pPr eaLnBrk="1" hangingPunct="1"/>
            <a:endParaRPr lang="cs-CZ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0937299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 idx="4294967295"/>
          </p:nvPr>
        </p:nvSpPr>
        <p:spPr>
          <a:xfrm>
            <a:off x="251520" y="332656"/>
            <a:ext cx="9239251" cy="758825"/>
          </a:xfrm>
        </p:spPr>
        <p:txBody>
          <a:bodyPr/>
          <a:lstStyle/>
          <a:p>
            <a:pPr eaLnBrk="1" hangingPunct="1"/>
            <a:r>
              <a:rPr lang="cs-CZ" altLang="en-US" sz="3000" b="1" dirty="0" smtClean="0"/>
              <a:t>Druhy dobrovolnictví dle české legislativy</a:t>
            </a:r>
          </a:p>
        </p:txBody>
      </p:sp>
      <p:sp>
        <p:nvSpPr>
          <p:cNvPr id="116739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lvl="1" eaLnBrk="1" hangingPunct="1"/>
            <a:r>
              <a:rPr lang="cs-CZ" altLang="en-US" sz="2400" dirty="0" smtClean="0">
                <a:solidFill>
                  <a:schemeClr val="tx1"/>
                </a:solidFill>
              </a:rPr>
              <a:t>Dobrovolníci dle zákona o dobrovolnické službě</a:t>
            </a:r>
          </a:p>
          <a:p>
            <a:pPr lvl="1" eaLnBrk="1" hangingPunct="1"/>
            <a:r>
              <a:rPr lang="cs-CZ" altLang="en-US" sz="2400" dirty="0" smtClean="0">
                <a:solidFill>
                  <a:schemeClr val="tx1"/>
                </a:solidFill>
              </a:rPr>
              <a:t>Členové jednotek sboru dobrovolných hasičů</a:t>
            </a:r>
          </a:p>
          <a:p>
            <a:pPr lvl="1" eaLnBrk="1" hangingPunct="1"/>
            <a:r>
              <a:rPr lang="cs-CZ" altLang="en-US" sz="2400" dirty="0" smtClean="0">
                <a:solidFill>
                  <a:schemeClr val="tx1"/>
                </a:solidFill>
              </a:rPr>
              <a:t>Dobrovolníci mimo zákona o dobrovolnické službě</a:t>
            </a:r>
          </a:p>
          <a:p>
            <a:pPr lvl="1" eaLnBrk="1" hangingPunct="1"/>
            <a:r>
              <a:rPr lang="cs-CZ" altLang="en-US" sz="2400" dirty="0" smtClean="0">
                <a:solidFill>
                  <a:schemeClr val="tx1"/>
                </a:solidFill>
              </a:rPr>
              <a:t>Dobrovolníci ve smyslu zákona o IZS – ostatní složky (občanské sdružení nebo jiné NNO)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13" y="3933825"/>
            <a:ext cx="53340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07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stor">
  <a:themeElements>
    <a:clrScheme name="Prostor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os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ostor">
    <a:dk1>
      <a:sysClr val="windowText" lastClr="000000"/>
    </a:dk1>
    <a:lt1>
      <a:sysClr val="window" lastClr="FFFFFF"/>
    </a:lt1>
    <a:dk2>
      <a:srgbClr val="283138"/>
    </a:dk2>
    <a:lt2>
      <a:srgbClr val="FF8600"/>
    </a:lt2>
    <a:accent1>
      <a:srgbClr val="838D9B"/>
    </a:accent1>
    <a:accent2>
      <a:srgbClr val="D2610C"/>
    </a:accent2>
    <a:accent3>
      <a:srgbClr val="80716A"/>
    </a:accent3>
    <a:accent4>
      <a:srgbClr val="94147C"/>
    </a:accent4>
    <a:accent5>
      <a:srgbClr val="5D5AD2"/>
    </a:accent5>
    <a:accent6>
      <a:srgbClr val="6F6C7D"/>
    </a:accent6>
    <a:hlink>
      <a:srgbClr val="6187E3"/>
    </a:hlink>
    <a:folHlink>
      <a:srgbClr val="7B8EB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4265</TotalTime>
  <Words>963</Words>
  <Application>Microsoft Office PowerPoint</Application>
  <PresentationFormat>Předvádění na obrazovce (4:3)</PresentationFormat>
  <Paragraphs>128</Paragraphs>
  <Slides>30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1" baseType="lpstr">
      <vt:lpstr>Prostor</vt:lpstr>
      <vt:lpstr>Dobrovolnictví Role a hodnota ve společnosti </vt:lpstr>
      <vt:lpstr>Obsah</vt:lpstr>
      <vt:lpstr>Co je to dobrovolnictví?</vt:lpstr>
      <vt:lpstr>Definice dobrovolnictví MV ČR</vt:lpstr>
      <vt:lpstr>Definice ILO</vt:lpstr>
      <vt:lpstr>Právní pozadí dobrovolnictví v ČR</vt:lpstr>
      <vt:lpstr>Právní pozadí dobrovolnictví v ČR</vt:lpstr>
      <vt:lpstr>Zákon o dobrovolnické službě</vt:lpstr>
      <vt:lpstr>Druhy dobrovolnictví dle české legislativy</vt:lpstr>
      <vt:lpstr>Právní pozadí - další pojmy</vt:lpstr>
      <vt:lpstr>Poskytování akreditací - smysl</vt:lpstr>
      <vt:lpstr>Dobrovolnictví ve světě</vt:lpstr>
      <vt:lpstr>Prezentace aplikace PowerPoint</vt:lpstr>
      <vt:lpstr>Prezentace aplikace PowerPoint</vt:lpstr>
      <vt:lpstr>Prezentace aplikace PowerPoint</vt:lpstr>
      <vt:lpstr>Dobrovolnictví v ČR: Vyzkum FSV UK (2009 – 2010)</vt:lpstr>
      <vt:lpstr>Prezentace aplikace PowerPoint</vt:lpstr>
      <vt:lpstr>Organizovaní dobrovolníci v ČR</vt:lpstr>
      <vt:lpstr>Prezentace aplikace PowerPoint</vt:lpstr>
      <vt:lpstr>Prezentace aplikace PowerPoint</vt:lpstr>
      <vt:lpstr>Prezentace aplikace PowerPoint</vt:lpstr>
      <vt:lpstr>Prezentace aplikace PowerPoint</vt:lpstr>
      <vt:lpstr>Průměrný český dobrovolník</vt:lpstr>
      <vt:lpstr>Prezentace aplikace PowerPoint</vt:lpstr>
      <vt:lpstr>Dobrovolnictví podle Všeobecné deklarace o dobrovolnictví</vt:lpstr>
      <vt:lpstr>Hodnota dobrovolnické práce?</vt:lpstr>
      <vt:lpstr>Oceňování dobrovolnické práce – má smysl?</vt:lpstr>
      <vt:lpstr>Metody oceňování</vt:lpstr>
      <vt:lpstr>Práce s dobrovolníky</vt:lpstr>
      <vt:lpstr>Literatura: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Fenomén dobrovolnictví Jeho vymezení a role ve společenosti, hodnota dobrovolnické práce a práce s dobrovolníky</dc:title>
  <dc:creator>Vyskočil Marek</dc:creator>
  <cp:lastModifiedBy>Vyskočil Marek</cp:lastModifiedBy>
  <cp:revision>28</cp:revision>
  <cp:lastPrinted>2015-11-18T13:38:46Z</cp:lastPrinted>
  <dcterms:created xsi:type="dcterms:W3CDTF">2014-11-05T10:01:22Z</dcterms:created>
  <dcterms:modified xsi:type="dcterms:W3CDTF">2015-11-18T14:02:53Z</dcterms:modified>
</cp:coreProperties>
</file>