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8" r:id="rId4"/>
    <p:sldId id="269" r:id="rId5"/>
    <p:sldId id="267" r:id="rId6"/>
    <p:sldId id="261" r:id="rId7"/>
    <p:sldId id="257" r:id="rId8"/>
    <p:sldId id="260" r:id="rId9"/>
    <p:sldId id="270" r:id="rId10"/>
    <p:sldId id="262" r:id="rId11"/>
    <p:sldId id="259" r:id="rId12"/>
    <p:sldId id="271" r:id="rId13"/>
    <p:sldId id="274" r:id="rId14"/>
    <p:sldId id="272" r:id="rId15"/>
    <p:sldId id="265" r:id="rId16"/>
    <p:sldId id="268" r:id="rId17"/>
    <p:sldId id="273" r:id="rId18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uzana Pospíšilová" initials="ZP" lastIdx="1" clrIdx="0">
    <p:extLst>
      <p:ext uri="{19B8F6BF-5375-455C-9EA6-DF929625EA0E}">
        <p15:presenceInfo xmlns:p15="http://schemas.microsoft.com/office/powerpoint/2012/main" userId="Zuzana Pospíšilová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5959"/>
    <a:srgbClr val="583C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06938268246506E-2"/>
          <c:y val="3.7792021160902085E-2"/>
          <c:w val="0.93635396161417328"/>
          <c:h val="0.733244172413621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Newsweaver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Corporate Comms</c:v>
                </c:pt>
                <c:pt idx="1">
                  <c:v>HR</c:v>
                </c:pt>
                <c:pt idx="2">
                  <c:v>Dedicated Internal Comms</c:v>
                </c:pt>
                <c:pt idx="3">
                  <c:v>Sales &amp; Marketing</c:v>
                </c:pt>
                <c:pt idx="4">
                  <c:v>Other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24</c:v>
                </c:pt>
                <c:pt idx="1">
                  <c:v>22</c:v>
                </c:pt>
                <c:pt idx="2">
                  <c:v>14</c:v>
                </c:pt>
                <c:pt idx="3">
                  <c:v>10</c:v>
                </c:pt>
                <c:pt idx="4">
                  <c:v>30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Melcrum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Corporate Comms</c:v>
                </c:pt>
                <c:pt idx="1">
                  <c:v>HR</c:v>
                </c:pt>
                <c:pt idx="2">
                  <c:v>Dedicated Internal Comms</c:v>
                </c:pt>
                <c:pt idx="3">
                  <c:v>Sales &amp; Marketing</c:v>
                </c:pt>
                <c:pt idx="4">
                  <c:v>Other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48</c:v>
                </c:pt>
                <c:pt idx="1">
                  <c:v>18</c:v>
                </c:pt>
                <c:pt idx="2">
                  <c:v>0</c:v>
                </c:pt>
                <c:pt idx="3">
                  <c:v>10</c:v>
                </c:pt>
                <c:pt idx="4">
                  <c:v>24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Corporate Comms</c:v>
                </c:pt>
                <c:pt idx="1">
                  <c:v>HR</c:v>
                </c:pt>
                <c:pt idx="2">
                  <c:v>Dedicated Internal Comms</c:v>
                </c:pt>
                <c:pt idx="3">
                  <c:v>Sales &amp; Marketing</c:v>
                </c:pt>
                <c:pt idx="4">
                  <c:v>Other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7580720"/>
        <c:axId val="187581280"/>
      </c:barChart>
      <c:catAx>
        <c:axId val="187580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7581280"/>
        <c:crosses val="autoZero"/>
        <c:auto val="1"/>
        <c:lblAlgn val="ctr"/>
        <c:lblOffset val="100"/>
        <c:noMultiLvlLbl val="0"/>
      </c:catAx>
      <c:valAx>
        <c:axId val="187581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7580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5D339-9B14-4283-ADE7-02334959864B}" type="datetimeFigureOut">
              <a:rPr lang="cs-CZ" smtClean="0"/>
              <a:t>31.10.2015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F9E45-F3CC-4899-92BE-8A2567014F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686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5D339-9B14-4283-ADE7-02334959864B}" type="datetimeFigureOut">
              <a:rPr lang="cs-CZ" smtClean="0"/>
              <a:t>31.10.2015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F9E45-F3CC-4899-92BE-8A2567014F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4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5D339-9B14-4283-ADE7-02334959864B}" type="datetimeFigureOut">
              <a:rPr lang="cs-CZ" smtClean="0"/>
              <a:t>31.10.2015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F9E45-F3CC-4899-92BE-8A2567014F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402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5D339-9B14-4283-ADE7-02334959864B}" type="datetimeFigureOut">
              <a:rPr lang="cs-CZ" smtClean="0"/>
              <a:t>31.10.2015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F9E45-F3CC-4899-92BE-8A2567014F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13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5D339-9B14-4283-ADE7-02334959864B}" type="datetimeFigureOut">
              <a:rPr lang="cs-CZ" smtClean="0"/>
              <a:t>31.10.2015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F9E45-F3CC-4899-92BE-8A2567014F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406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5D339-9B14-4283-ADE7-02334959864B}" type="datetimeFigureOut">
              <a:rPr lang="cs-CZ" smtClean="0"/>
              <a:t>31.10.2015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F9E45-F3CC-4899-92BE-8A2567014F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3103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5D339-9B14-4283-ADE7-02334959864B}" type="datetimeFigureOut">
              <a:rPr lang="cs-CZ" smtClean="0"/>
              <a:t>31.10.2015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F9E45-F3CC-4899-92BE-8A2567014F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7276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5D339-9B14-4283-ADE7-02334959864B}" type="datetimeFigureOut">
              <a:rPr lang="cs-CZ" smtClean="0"/>
              <a:t>31.10.2015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F9E45-F3CC-4899-92BE-8A2567014F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356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5D339-9B14-4283-ADE7-02334959864B}" type="datetimeFigureOut">
              <a:rPr lang="cs-CZ" smtClean="0"/>
              <a:t>31.10.2015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F9E45-F3CC-4899-92BE-8A2567014F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7787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5D339-9B14-4283-ADE7-02334959864B}" type="datetimeFigureOut">
              <a:rPr lang="cs-CZ" smtClean="0"/>
              <a:t>31.10.2015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F9E45-F3CC-4899-92BE-8A2567014F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5445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5D339-9B14-4283-ADE7-02334959864B}" type="datetimeFigureOut">
              <a:rPr lang="cs-CZ" smtClean="0"/>
              <a:t>31.10.2015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F9E45-F3CC-4899-92BE-8A2567014F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5955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5D339-9B14-4283-ADE7-02334959864B}" type="datetimeFigureOut">
              <a:rPr lang="cs-CZ" smtClean="0"/>
              <a:t>31.10.2015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F9E45-F3CC-4899-92BE-8A2567014F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8780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U0llRltyF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333294@mail.muni.cz" TargetMode="Externa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zuzana.pos@gmail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hbr.org/resources/pdfs/comm/achievers/hbr_achievers_report_sep13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47668" y="1092853"/>
            <a:ext cx="6894878" cy="2574316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595959"/>
                </a:solidFill>
              </a:rPr>
              <a:t/>
            </a:r>
            <a:br>
              <a:rPr lang="cs-CZ" b="1" dirty="0" smtClean="0">
                <a:solidFill>
                  <a:srgbClr val="595959"/>
                </a:solidFill>
              </a:rPr>
            </a:br>
            <a:r>
              <a:rPr lang="cs-CZ" b="1" dirty="0">
                <a:solidFill>
                  <a:srgbClr val="595959"/>
                </a:solidFill>
              </a:rPr>
              <a:t/>
            </a:r>
            <a:br>
              <a:rPr lang="cs-CZ" b="1" dirty="0">
                <a:solidFill>
                  <a:srgbClr val="595959"/>
                </a:solidFill>
              </a:rPr>
            </a:br>
            <a:r>
              <a:rPr lang="cs-CZ" b="1" dirty="0" smtClean="0">
                <a:solidFill>
                  <a:srgbClr val="595959"/>
                </a:solidFill>
              </a:rPr>
              <a:t/>
            </a:r>
            <a:br>
              <a:rPr lang="cs-CZ" b="1" dirty="0" smtClean="0">
                <a:solidFill>
                  <a:srgbClr val="595959"/>
                </a:solidFill>
              </a:rPr>
            </a:br>
            <a:r>
              <a:rPr lang="cs-CZ" b="1" dirty="0" smtClean="0">
                <a:solidFill>
                  <a:srgbClr val="595959"/>
                </a:solidFill>
              </a:rPr>
              <a:t/>
            </a:r>
            <a:br>
              <a:rPr lang="cs-CZ" b="1" dirty="0" smtClean="0">
                <a:solidFill>
                  <a:srgbClr val="595959"/>
                </a:solidFill>
              </a:rPr>
            </a:br>
            <a:r>
              <a:rPr lang="cs-CZ" b="1" dirty="0">
                <a:solidFill>
                  <a:srgbClr val="595959"/>
                </a:solidFill>
              </a:rPr>
              <a:t/>
            </a:r>
            <a:br>
              <a:rPr lang="cs-CZ" b="1" dirty="0">
                <a:solidFill>
                  <a:srgbClr val="595959"/>
                </a:solidFill>
              </a:rPr>
            </a:br>
            <a:r>
              <a:rPr lang="cs-CZ" b="1" dirty="0" smtClean="0">
                <a:solidFill>
                  <a:srgbClr val="595959"/>
                </a:solidFill>
              </a:rPr>
              <a:t/>
            </a:r>
            <a:br>
              <a:rPr lang="cs-CZ" b="1" dirty="0" smtClean="0">
                <a:solidFill>
                  <a:srgbClr val="595959"/>
                </a:solidFill>
              </a:rPr>
            </a:br>
            <a:r>
              <a:rPr lang="cs-CZ" b="1" dirty="0">
                <a:solidFill>
                  <a:srgbClr val="595959"/>
                </a:solidFill>
              </a:rPr>
              <a:t/>
            </a:r>
            <a:br>
              <a:rPr lang="cs-CZ" b="1" dirty="0">
                <a:solidFill>
                  <a:srgbClr val="595959"/>
                </a:solidFill>
              </a:rPr>
            </a:br>
            <a:r>
              <a:rPr lang="cs-CZ" b="1" dirty="0" smtClean="0">
                <a:solidFill>
                  <a:srgbClr val="595959"/>
                </a:solidFill>
              </a:rPr>
              <a:t>STRATEGICKÉ ŘÍZENÍ INTERNÍ KOMUNIKACE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2052" name="Picture 4" descr="Internal Communications 2.0: Social Media skills for Internal Communications Speciali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16" y="3502147"/>
            <a:ext cx="4425706" cy="313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563816" y="2825663"/>
            <a:ext cx="44625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rgbClr val="595959"/>
                </a:solidFill>
              </a:rPr>
              <a:t>Co zapomněli do knížek napsat </a:t>
            </a:r>
            <a:endParaRPr lang="cs-CZ" sz="2400" dirty="0">
              <a:solidFill>
                <a:srgbClr val="595959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38216" y="3287328"/>
            <a:ext cx="3276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rgbClr val="595959"/>
                </a:solidFill>
              </a:rPr>
              <a:t>Mgr. et Mgr. Zuzana Pospíšilová</a:t>
            </a:r>
            <a:endParaRPr lang="cs-CZ" dirty="0">
              <a:solidFill>
                <a:srgbClr val="595959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26939" y="2380011"/>
            <a:ext cx="44625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rgbClr val="00B0F0"/>
                </a:solidFill>
              </a:rPr>
              <a:t>aneb</a:t>
            </a:r>
            <a:endParaRPr lang="cs-CZ" sz="2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553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692" y="365125"/>
            <a:ext cx="11002108" cy="1325563"/>
          </a:xfrm>
        </p:spPr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</a:rPr>
              <a:t>Proč vlastně potřebujeme angažované zaměstnance?</a:t>
            </a:r>
            <a:endParaRPr lang="cs-CZ" b="1" dirty="0">
              <a:solidFill>
                <a:srgbClr val="00B0F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026" y="3743568"/>
            <a:ext cx="2907974" cy="27549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cs-CZ" dirty="0" smtClean="0"/>
          </a:p>
          <a:p>
            <a:pPr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rgbClr val="595959"/>
                </a:solidFill>
              </a:rPr>
              <a:t>Lépe pracují = vyšší výkon, vyšší spokojenost zákazníků, menší chybovost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rgbClr val="595959"/>
                </a:solidFill>
              </a:rPr>
              <a:t>Nižší dlouhodobé náklady</a:t>
            </a:r>
          </a:p>
          <a:p>
            <a:pPr marL="0" indent="0">
              <a:buNone/>
            </a:pPr>
            <a:endParaRPr lang="cs-CZ" dirty="0" smtClean="0">
              <a:solidFill>
                <a:srgbClr val="595959"/>
              </a:solidFill>
            </a:endParaRPr>
          </a:p>
          <a:p>
            <a:pPr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rgbClr val="595959"/>
                </a:solidFill>
              </a:rPr>
              <a:t>Velká konkurence (nejsou šťastní u mě = půjdou o dům dál – i s know how)</a:t>
            </a:r>
          </a:p>
          <a:p>
            <a:pPr marL="0" indent="0">
              <a:buNone/>
            </a:pPr>
            <a:endParaRPr lang="cs-CZ" dirty="0"/>
          </a:p>
          <a:p>
            <a:pPr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rgbClr val="595959"/>
                </a:solidFill>
              </a:rPr>
              <a:t>Employer of choice = reklama 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28030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</a:rPr>
              <a:t>Management změn (Change management)</a:t>
            </a:r>
            <a:endParaRPr lang="cs-CZ" b="1" dirty="0">
              <a:solidFill>
                <a:srgbClr val="00B0F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935" y="1880333"/>
            <a:ext cx="5928129" cy="4351338"/>
          </a:xfrm>
        </p:spPr>
      </p:pic>
    </p:spTree>
    <p:extLst>
      <p:ext uri="{BB962C8B-B14F-4D97-AF65-F5344CB8AC3E}">
        <p14:creationId xmlns:p14="http://schemas.microsoft.com/office/powerpoint/2010/main" val="6021317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</a:rPr>
              <a:t>Komplexnost změn 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rgbClr val="595959"/>
                </a:solidFill>
              </a:rPr>
              <a:t>Organizace jsou nuceny se NEUSTÁLE měnit (reakce na vnitřní i vnější prostředí). Jinak stagnují a zanikají.</a:t>
            </a:r>
          </a:p>
          <a:p>
            <a:r>
              <a:rPr lang="cs-CZ" dirty="0" smtClean="0">
                <a:solidFill>
                  <a:srgbClr val="595959"/>
                </a:solidFill>
              </a:rPr>
              <a:t>Řízení ve vysoce nestabilním a proměnlivém prostředí.</a:t>
            </a:r>
          </a:p>
          <a:p>
            <a:r>
              <a:rPr lang="cs-CZ" dirty="0" smtClean="0">
                <a:solidFill>
                  <a:srgbClr val="595959"/>
                </a:solidFill>
              </a:rPr>
              <a:t>Rozvojové a strategické změny </a:t>
            </a:r>
          </a:p>
          <a:p>
            <a:pPr lvl="1"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rgbClr val="595959"/>
                </a:solidFill>
              </a:rPr>
              <a:t>Změny v procesech nebo zdrojích organizace, součástí strategického řízení</a:t>
            </a:r>
          </a:p>
          <a:p>
            <a:pPr lvl="1"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rgbClr val="595959"/>
                </a:solidFill>
              </a:rPr>
              <a:t>Např. budování firemní strategie</a:t>
            </a:r>
          </a:p>
          <a:p>
            <a:pPr lvl="1"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rgbClr val="595959"/>
                </a:solidFill>
              </a:rPr>
              <a:t>Změny zasahující celou organizaci</a:t>
            </a:r>
          </a:p>
          <a:p>
            <a:pPr lvl="1"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rgbClr val="595959"/>
                </a:solidFill>
              </a:rPr>
              <a:t>Realizace formou projektového řízení</a:t>
            </a:r>
          </a:p>
          <a:p>
            <a:r>
              <a:rPr lang="cs-CZ" dirty="0" smtClean="0">
                <a:solidFill>
                  <a:srgbClr val="595959"/>
                </a:solidFill>
              </a:rPr>
              <a:t>Provozní změny</a:t>
            </a:r>
            <a:endParaRPr lang="cs-CZ" dirty="0">
              <a:solidFill>
                <a:srgbClr val="595959"/>
              </a:solidFill>
            </a:endParaRPr>
          </a:p>
          <a:p>
            <a:r>
              <a:rPr lang="cs-CZ" dirty="0" smtClean="0">
                <a:solidFill>
                  <a:srgbClr val="595959"/>
                </a:solidFill>
              </a:rPr>
              <a:t>V řadě firem nové přístupy – projektové řízení vs. </a:t>
            </a:r>
            <a:r>
              <a:rPr lang="cs-CZ" dirty="0" smtClean="0">
                <a:solidFill>
                  <a:srgbClr val="595959"/>
                </a:solidFill>
                <a:hlinkClick r:id="rId2"/>
              </a:rPr>
              <a:t>agile metody </a:t>
            </a:r>
            <a:endParaRPr lang="cs-CZ" dirty="0" smtClean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0414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</a:rPr>
              <a:t>Adaptace na změnu </a:t>
            </a:r>
            <a:endParaRPr lang="cs-CZ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0764" y="1444452"/>
            <a:ext cx="9110472" cy="5230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9348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F0"/>
                </a:solidFill>
              </a:rPr>
              <a:t>Projektový management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4555"/>
            <a:ext cx="10515600" cy="4692408"/>
          </a:xfrm>
        </p:spPr>
        <p:txBody>
          <a:bodyPr>
            <a:normAutofit/>
          </a:bodyPr>
          <a:lstStyle/>
          <a:p>
            <a:pPr fontAlgn="base"/>
            <a:r>
              <a:rPr lang="cs-CZ" b="1" dirty="0" smtClean="0">
                <a:solidFill>
                  <a:srgbClr val="595959"/>
                </a:solidFill>
              </a:rPr>
              <a:t>Projekt</a:t>
            </a:r>
            <a:r>
              <a:rPr lang="cs-CZ" dirty="0">
                <a:solidFill>
                  <a:srgbClr val="595959"/>
                </a:solidFill>
              </a:rPr>
              <a:t> je dočasné úsilí s definovaným začátkem a koncem za účelem splnění unikátních cílů a záměrů, na jejichž konci stojí určitá změna. Této změny je dosaženo realizací výstupů </a:t>
            </a:r>
            <a:r>
              <a:rPr lang="cs-CZ" dirty="0" smtClean="0">
                <a:solidFill>
                  <a:srgbClr val="595959"/>
                </a:solidFill>
              </a:rPr>
              <a:t>projektu. </a:t>
            </a:r>
          </a:p>
          <a:p>
            <a:pPr fontAlgn="base"/>
            <a:r>
              <a:rPr lang="cs-CZ" b="1" dirty="0" smtClean="0">
                <a:solidFill>
                  <a:srgbClr val="595959"/>
                </a:solidFill>
              </a:rPr>
              <a:t>Projektový management </a:t>
            </a:r>
            <a:r>
              <a:rPr lang="cs-CZ" dirty="0" smtClean="0">
                <a:solidFill>
                  <a:srgbClr val="595959"/>
                </a:solidFill>
              </a:rPr>
              <a:t>se </a:t>
            </a:r>
            <a:r>
              <a:rPr lang="cs-CZ" dirty="0">
                <a:solidFill>
                  <a:srgbClr val="595959"/>
                </a:solidFill>
              </a:rPr>
              <a:t>primárně zabývá plánováním, organizováním, řízením a zajištěním zdrojů potřebným k dosažení stanovených </a:t>
            </a:r>
            <a:r>
              <a:rPr lang="cs-CZ" dirty="0" smtClean="0">
                <a:solidFill>
                  <a:srgbClr val="595959"/>
                </a:solidFill>
              </a:rPr>
              <a:t>projektových cílů.</a:t>
            </a:r>
          </a:p>
          <a:p>
            <a:pPr fontAlgn="base"/>
            <a:r>
              <a:rPr lang="cs-CZ" b="1" dirty="0" smtClean="0">
                <a:solidFill>
                  <a:srgbClr val="595959"/>
                </a:solidFill>
              </a:rPr>
              <a:t>Životní cyklus projektu </a:t>
            </a:r>
          </a:p>
          <a:p>
            <a:pPr fontAlgn="base"/>
            <a:endParaRPr lang="cs-CZ" dirty="0"/>
          </a:p>
          <a:p>
            <a:endParaRPr lang="cs-C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4904" y="3681692"/>
            <a:ext cx="4699036" cy="3118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4501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</a:rPr>
              <a:t>Projektový management</a:t>
            </a: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cs-CZ" dirty="0" smtClean="0">
                <a:solidFill>
                  <a:srgbClr val="595959"/>
                </a:solidFill>
              </a:rPr>
              <a:t>Obsah</a:t>
            </a:r>
          </a:p>
          <a:p>
            <a:pPr lvl="1"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rgbClr val="595959"/>
                </a:solidFill>
              </a:rPr>
              <a:t>Analýza stakeholderů</a:t>
            </a:r>
          </a:p>
          <a:p>
            <a:pPr lvl="1"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rgbClr val="595959"/>
                </a:solidFill>
              </a:rPr>
              <a:t>Komunikační plán</a:t>
            </a:r>
            <a:endParaRPr lang="cs-CZ" dirty="0">
              <a:solidFill>
                <a:srgbClr val="595959"/>
              </a:solidFill>
            </a:endParaRPr>
          </a:p>
        </p:txBody>
      </p:sp>
      <p:pic>
        <p:nvPicPr>
          <p:cNvPr id="3074" name="Picture 2" descr="http://www.world-heart-federation.org/fileadmin/user_upload/children/pictures/Kids_on_the_move/Figures/Figure_3_stak_analysis_desig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388" y="2087455"/>
            <a:ext cx="4410075" cy="3600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.bhs4.com/84/b/84b305016efdd65c8de65cd016aa51f93ae6f3e8_large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646" b="21814"/>
          <a:stretch/>
        </p:blipFill>
        <p:spPr bwMode="auto">
          <a:xfrm>
            <a:off x="410702" y="3349377"/>
            <a:ext cx="7173686" cy="3410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54433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</a:rPr>
              <a:t>Problémy interní komunikace</a:t>
            </a: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607936" cy="488714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u="sng" dirty="0" smtClean="0">
                <a:solidFill>
                  <a:srgbClr val="00B0F0"/>
                </a:solidFill>
              </a:rPr>
              <a:t>Strategické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F0"/>
                </a:solidFill>
              </a:rPr>
              <a:t>1.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595959"/>
                </a:solidFill>
              </a:rPr>
              <a:t>Tzv. „buy-in“ zaměstnanců</a:t>
            </a:r>
          </a:p>
          <a:p>
            <a:pPr marL="0" indent="0">
              <a:buNone/>
            </a:pPr>
            <a:r>
              <a:rPr lang="cs-CZ" dirty="0">
                <a:solidFill>
                  <a:srgbClr val="00B0F0"/>
                </a:solidFill>
              </a:rPr>
              <a:t>2</a:t>
            </a:r>
            <a:r>
              <a:rPr lang="cs-CZ" dirty="0" smtClean="0">
                <a:solidFill>
                  <a:srgbClr val="00B0F0"/>
                </a:solidFill>
              </a:rPr>
              <a:t>.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595959"/>
                </a:solidFill>
              </a:rPr>
              <a:t>Zaměstnanecká angažovanost</a:t>
            </a:r>
          </a:p>
          <a:p>
            <a:pPr marL="0" indent="0">
              <a:buNone/>
            </a:pPr>
            <a:r>
              <a:rPr lang="cs-CZ" dirty="0">
                <a:solidFill>
                  <a:srgbClr val="00B0F0"/>
                </a:solidFill>
              </a:rPr>
              <a:t>3</a:t>
            </a:r>
            <a:r>
              <a:rPr lang="cs-CZ" dirty="0" smtClean="0">
                <a:solidFill>
                  <a:srgbClr val="00B0F0"/>
                </a:solidFill>
              </a:rPr>
              <a:t>.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595959"/>
                </a:solidFill>
              </a:rPr>
              <a:t>Konzistence informací</a:t>
            </a:r>
          </a:p>
          <a:p>
            <a:pPr marL="0" indent="0">
              <a:buNone/>
            </a:pPr>
            <a:r>
              <a:rPr lang="cs-CZ" dirty="0">
                <a:solidFill>
                  <a:srgbClr val="00B0F0"/>
                </a:solidFill>
              </a:rPr>
              <a:t>4</a:t>
            </a:r>
            <a:r>
              <a:rPr lang="cs-CZ" dirty="0" smtClean="0">
                <a:solidFill>
                  <a:srgbClr val="00B0F0"/>
                </a:solidFill>
              </a:rPr>
              <a:t>. </a:t>
            </a:r>
            <a:r>
              <a:rPr lang="cs-CZ" dirty="0" smtClean="0">
                <a:solidFill>
                  <a:srgbClr val="595959"/>
                </a:solidFill>
              </a:rPr>
              <a:t>Kvalita komunikace</a:t>
            </a:r>
          </a:p>
          <a:p>
            <a:pPr marL="0" indent="0">
              <a:buNone/>
            </a:pPr>
            <a:r>
              <a:rPr lang="cs-CZ" dirty="0">
                <a:solidFill>
                  <a:srgbClr val="00B0F0"/>
                </a:solidFill>
              </a:rPr>
              <a:t>5</a:t>
            </a:r>
            <a:r>
              <a:rPr lang="cs-CZ" dirty="0" smtClean="0">
                <a:solidFill>
                  <a:srgbClr val="00B0F0"/>
                </a:solidFill>
              </a:rPr>
              <a:t>. </a:t>
            </a:r>
            <a:r>
              <a:rPr lang="cs-CZ" dirty="0" smtClean="0">
                <a:solidFill>
                  <a:srgbClr val="595959"/>
                </a:solidFill>
              </a:rPr>
              <a:t>(Důvěra v komunikační specialisty/ oddělení IK)</a:t>
            </a:r>
          </a:p>
          <a:p>
            <a:pPr marL="0" indent="0">
              <a:buNone/>
            </a:pPr>
            <a:endParaRPr lang="cs-CZ" dirty="0" smtClean="0">
              <a:solidFill>
                <a:srgbClr val="595959"/>
              </a:solidFill>
            </a:endParaRPr>
          </a:p>
          <a:p>
            <a:pPr marL="0" indent="0">
              <a:buNone/>
            </a:pPr>
            <a:r>
              <a:rPr lang="cs-CZ" u="sng" dirty="0" smtClean="0">
                <a:solidFill>
                  <a:srgbClr val="00B0F0"/>
                </a:solidFill>
              </a:rPr>
              <a:t>Praktické</a:t>
            </a:r>
            <a:endParaRPr lang="cs-CZ" u="sng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B0F0"/>
                </a:solidFill>
              </a:rPr>
              <a:t>1. </a:t>
            </a:r>
            <a:r>
              <a:rPr lang="cs-CZ" dirty="0" smtClean="0">
                <a:solidFill>
                  <a:srgbClr val="595959"/>
                </a:solidFill>
              </a:rPr>
              <a:t>Množství komunikace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F0"/>
                </a:solidFill>
              </a:rPr>
              <a:t>2.</a:t>
            </a:r>
            <a:r>
              <a:rPr lang="cs-CZ" dirty="0" smtClean="0">
                <a:solidFill>
                  <a:srgbClr val="595959"/>
                </a:solidFill>
              </a:rPr>
              <a:t> Počet </a:t>
            </a:r>
            <a:r>
              <a:rPr lang="cs-CZ" dirty="0">
                <a:solidFill>
                  <a:srgbClr val="595959"/>
                </a:solidFill>
              </a:rPr>
              <a:t>komunikačních kanálů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F0"/>
                </a:solidFill>
              </a:rPr>
              <a:t>3. </a:t>
            </a:r>
            <a:r>
              <a:rPr lang="cs-CZ" dirty="0" smtClean="0">
                <a:solidFill>
                  <a:srgbClr val="595959"/>
                </a:solidFill>
              </a:rPr>
              <a:t>Typ </a:t>
            </a:r>
            <a:r>
              <a:rPr lang="cs-CZ" dirty="0">
                <a:solidFill>
                  <a:srgbClr val="595959"/>
                </a:solidFill>
              </a:rPr>
              <a:t>komunikačních </a:t>
            </a:r>
            <a:r>
              <a:rPr lang="cs-CZ" dirty="0" smtClean="0">
                <a:solidFill>
                  <a:srgbClr val="595959"/>
                </a:solidFill>
              </a:rPr>
              <a:t>kanálů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F0"/>
                </a:solidFill>
              </a:rPr>
              <a:t>4. </a:t>
            </a:r>
            <a:r>
              <a:rPr lang="cs-CZ" dirty="0" smtClean="0">
                <a:solidFill>
                  <a:srgbClr val="595959"/>
                </a:solidFill>
              </a:rPr>
              <a:t>Úroveň </a:t>
            </a:r>
            <a:r>
              <a:rPr lang="cs-CZ" dirty="0">
                <a:solidFill>
                  <a:srgbClr val="595959"/>
                </a:solidFill>
              </a:rPr>
              <a:t>komunikačních dovedností</a:t>
            </a:r>
          </a:p>
          <a:p>
            <a:pPr marL="0" indent="0">
              <a:buNone/>
            </a:pPr>
            <a:endParaRPr lang="cs-CZ" dirty="0">
              <a:solidFill>
                <a:srgbClr val="595959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595959"/>
                </a:solidFill>
              </a:rPr>
              <a:t>Multikulturní prostředí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35670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8042" y="483350"/>
            <a:ext cx="6321015" cy="1237130"/>
          </a:xfrm>
        </p:spPr>
        <p:txBody>
          <a:bodyPr>
            <a:noAutofit/>
          </a:bodyPr>
          <a:lstStyle/>
          <a:p>
            <a:r>
              <a:rPr lang="cs-CZ" sz="6000" b="1" dirty="0" smtClean="0">
                <a:solidFill>
                  <a:srgbClr val="00B0F0"/>
                </a:solidFill>
              </a:rPr>
              <a:t>Děkuji za pozornost</a:t>
            </a:r>
            <a:endParaRPr lang="cs-CZ" sz="6000" dirty="0"/>
          </a:p>
        </p:txBody>
      </p:sp>
      <p:pic>
        <p:nvPicPr>
          <p:cNvPr id="1026" name="Picture 2" descr="http://cdn04.masterstudies.com/gfx/image/listing-page/53/main/Komunikace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4240" y="3140676"/>
            <a:ext cx="5057888" cy="33719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164240" y="1988417"/>
            <a:ext cx="514524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solidFill>
                  <a:srgbClr val="595959"/>
                </a:solidFill>
                <a:hlinkClick r:id="rId3"/>
              </a:rPr>
              <a:t>333294@mail.muni.cz</a:t>
            </a:r>
            <a:r>
              <a:rPr lang="cs-CZ" dirty="0" smtClean="0">
                <a:solidFill>
                  <a:srgbClr val="595959"/>
                </a:solidFill>
              </a:rPr>
              <a:t> nebo </a:t>
            </a:r>
            <a:r>
              <a:rPr lang="cs-CZ" dirty="0" smtClean="0">
                <a:solidFill>
                  <a:srgbClr val="595959"/>
                </a:solidFill>
                <a:hlinkClick r:id="rId4"/>
              </a:rPr>
              <a:t>zuzana.pos@gmail.com</a:t>
            </a:r>
            <a:endParaRPr lang="cs-CZ" dirty="0" smtClean="0">
              <a:solidFill>
                <a:srgbClr val="595959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7520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9987" y="1289397"/>
            <a:ext cx="6745245" cy="4721672"/>
          </a:xfrm>
        </p:spPr>
      </p:pic>
    </p:spTree>
    <p:extLst>
      <p:ext uri="{BB962C8B-B14F-4D97-AF65-F5344CB8AC3E}">
        <p14:creationId xmlns:p14="http://schemas.microsoft.com/office/powerpoint/2010/main" val="3419592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595959"/>
                </a:solidFill>
              </a:rPr>
              <a:t>Klíčové otázky interní komunikace</a:t>
            </a:r>
            <a:endParaRPr lang="cs-CZ" b="1" dirty="0">
              <a:solidFill>
                <a:srgbClr val="59595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36383"/>
            <a:ext cx="10515600" cy="4351338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B0F0"/>
                </a:solidFill>
              </a:rPr>
              <a:t>Co je interní komunikace?</a:t>
            </a:r>
          </a:p>
          <a:p>
            <a:pPr lvl="1" algn="just">
              <a:buClr>
                <a:srgbClr val="595959"/>
              </a:buClr>
            </a:pPr>
            <a:r>
              <a:rPr lang="cs-CZ" dirty="0" smtClean="0"/>
              <a:t>„</a:t>
            </a:r>
            <a:r>
              <a:rPr lang="cs-CZ" dirty="0" smtClean="0">
                <a:solidFill>
                  <a:srgbClr val="595959"/>
                </a:solidFill>
              </a:rPr>
              <a:t>Komunikace mezi lídry organizace a jedním z jejich klíčových publik: zaměstnanci.“ (Dolphin, 2005)</a:t>
            </a:r>
          </a:p>
          <a:p>
            <a:r>
              <a:rPr lang="cs-CZ" b="1" dirty="0" smtClean="0">
                <a:solidFill>
                  <a:srgbClr val="00B0F0"/>
                </a:solidFill>
              </a:rPr>
              <a:t>Role interní komunikace</a:t>
            </a:r>
          </a:p>
          <a:p>
            <a:pPr lvl="1" algn="just"/>
            <a:r>
              <a:rPr lang="cs-CZ" dirty="0" smtClean="0">
                <a:solidFill>
                  <a:srgbClr val="595959"/>
                </a:solidFill>
              </a:rPr>
              <a:t>„...osvětlit spojení mezi různými kusy informací.“ (Quirke, 2008)</a:t>
            </a:r>
            <a:endParaRPr lang="cs-CZ" dirty="0">
              <a:solidFill>
                <a:srgbClr val="595959"/>
              </a:solidFill>
            </a:endParaRPr>
          </a:p>
          <a:p>
            <a:r>
              <a:rPr lang="cs-CZ" b="1" dirty="0" smtClean="0">
                <a:solidFill>
                  <a:srgbClr val="00B0F0"/>
                </a:solidFill>
              </a:rPr>
              <a:t>Cíl interní komunikace?</a:t>
            </a:r>
          </a:p>
          <a:p>
            <a:pPr lvl="1" algn="just"/>
            <a:r>
              <a:rPr lang="cs-CZ" dirty="0" smtClean="0">
                <a:solidFill>
                  <a:srgbClr val="595959"/>
                </a:solidFill>
              </a:rPr>
              <a:t>Porozumění vlastní práci, porozumění směřování firmy, zaměstnanecká angažovanost, budování reputace, budování důvěry, budování kultury otevřené komunikace, ocenění zaměstnanců, zlepšení obchodních výsledků, CSR</a:t>
            </a:r>
          </a:p>
        </p:txBody>
      </p:sp>
    </p:spTree>
    <p:extLst>
      <p:ext uri="{BB962C8B-B14F-4D97-AF65-F5344CB8AC3E}">
        <p14:creationId xmlns:p14="http://schemas.microsoft.com/office/powerpoint/2010/main" val="1566439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564" y="525276"/>
            <a:ext cx="10053917" cy="5895404"/>
          </a:xfrm>
        </p:spPr>
      </p:pic>
      <p:sp>
        <p:nvSpPr>
          <p:cNvPr id="5" name="TextBox 4"/>
          <p:cNvSpPr txBox="1"/>
          <p:nvPr/>
        </p:nvSpPr>
        <p:spPr>
          <a:xfrm>
            <a:off x="999564" y="6266791"/>
            <a:ext cx="78432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The Impact of Employee Engagement on Performance, Harvard Business Review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570075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595959"/>
                </a:solidFill>
              </a:rPr>
              <a:t>Klíčové otázky interní komunikace</a:t>
            </a:r>
            <a:endParaRPr lang="cs-CZ" b="1" dirty="0">
              <a:solidFill>
                <a:srgbClr val="59595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</a:rPr>
              <a:t>Kam patří interní komunikace?</a:t>
            </a:r>
          </a:p>
          <a:p>
            <a:pPr marL="0" indent="0">
              <a:buNone/>
            </a:pPr>
            <a:r>
              <a:rPr lang="cs-CZ" sz="1800" dirty="0" smtClean="0"/>
              <a:t>				Výzkum Newsweaver a Melcrum 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204778395"/>
              </p:ext>
            </p:extLst>
          </p:nvPr>
        </p:nvGraphicFramePr>
        <p:xfrm>
          <a:off x="2847546" y="2718486"/>
          <a:ext cx="7293232" cy="36505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5729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</a:rPr>
              <a:t>Co vše souvisí s interní komunikací?</a:t>
            </a: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595959"/>
                </a:solidFill>
              </a:rPr>
              <a:t>Angažovanost zaměstnanců (Employee engagement)</a:t>
            </a:r>
          </a:p>
          <a:p>
            <a:r>
              <a:rPr lang="cs-CZ" b="1" dirty="0" smtClean="0">
                <a:solidFill>
                  <a:srgbClr val="595959"/>
                </a:solidFill>
              </a:rPr>
              <a:t>Management změny (Change management)</a:t>
            </a:r>
          </a:p>
          <a:p>
            <a:r>
              <a:rPr lang="cs-CZ" b="1" dirty="0" smtClean="0">
                <a:solidFill>
                  <a:srgbClr val="595959"/>
                </a:solidFill>
              </a:rPr>
              <a:t>Projektový management </a:t>
            </a:r>
          </a:p>
          <a:p>
            <a:r>
              <a:rPr lang="cs-CZ" dirty="0" smtClean="0">
                <a:solidFill>
                  <a:srgbClr val="595959"/>
                </a:solidFill>
              </a:rPr>
              <a:t>Krizová komunikace</a:t>
            </a:r>
          </a:p>
          <a:p>
            <a:r>
              <a:rPr lang="cs-CZ" dirty="0" smtClean="0">
                <a:solidFill>
                  <a:srgbClr val="595959"/>
                </a:solidFill>
              </a:rPr>
              <a:t>Brand (firemní hodnoty, brand design, etc.) </a:t>
            </a:r>
          </a:p>
          <a:p>
            <a:r>
              <a:rPr lang="cs-CZ" dirty="0" smtClean="0">
                <a:solidFill>
                  <a:srgbClr val="595959"/>
                </a:solidFill>
              </a:rPr>
              <a:t>PR, marketing </a:t>
            </a:r>
          </a:p>
          <a:p>
            <a:pPr marL="0" indent="0">
              <a:buNone/>
            </a:pPr>
            <a:endParaRPr lang="cs-CZ" dirty="0" smtClean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455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</a:rPr>
              <a:t>Angažovaný zaměstnanec</a:t>
            </a:r>
            <a:endParaRPr lang="cs-CZ" b="1" dirty="0">
              <a:solidFill>
                <a:srgbClr val="00B0F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9290" y="1773067"/>
            <a:ext cx="5918961" cy="4552156"/>
          </a:xfrm>
        </p:spPr>
      </p:pic>
      <p:sp>
        <p:nvSpPr>
          <p:cNvPr id="5" name="Oval 4"/>
          <p:cNvSpPr/>
          <p:nvPr/>
        </p:nvSpPr>
        <p:spPr>
          <a:xfrm>
            <a:off x="4134340" y="3604785"/>
            <a:ext cx="1211384" cy="12192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al 5"/>
          <p:cNvSpPr/>
          <p:nvPr/>
        </p:nvSpPr>
        <p:spPr>
          <a:xfrm>
            <a:off x="7750069" y="4930348"/>
            <a:ext cx="1211384" cy="12192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7726867" y="3604785"/>
            <a:ext cx="1211384" cy="12192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al 7"/>
          <p:cNvSpPr/>
          <p:nvPr/>
        </p:nvSpPr>
        <p:spPr>
          <a:xfrm>
            <a:off x="2957149" y="4923814"/>
            <a:ext cx="1211384" cy="12192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al 8"/>
          <p:cNvSpPr/>
          <p:nvPr/>
        </p:nvSpPr>
        <p:spPr>
          <a:xfrm>
            <a:off x="6553095" y="4923814"/>
            <a:ext cx="1211384" cy="12192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al 9"/>
          <p:cNvSpPr/>
          <p:nvPr/>
        </p:nvSpPr>
        <p:spPr>
          <a:xfrm>
            <a:off x="4164923" y="4923814"/>
            <a:ext cx="1211384" cy="12192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al 10"/>
          <p:cNvSpPr/>
          <p:nvPr/>
        </p:nvSpPr>
        <p:spPr>
          <a:xfrm>
            <a:off x="5330911" y="4913494"/>
            <a:ext cx="1211384" cy="12192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6960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</a:rPr>
              <a:t>Angažovanost zaměstnanců </a:t>
            </a: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6389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sz="2400" dirty="0" smtClean="0">
                <a:solidFill>
                  <a:srgbClr val="595959"/>
                </a:solidFill>
              </a:rPr>
              <a:t>Přístup usilující o: </a:t>
            </a:r>
          </a:p>
          <a:p>
            <a:pPr lvl="1" algn="just"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rgbClr val="595959"/>
                </a:solidFill>
              </a:rPr>
              <a:t>oddanost změstnanců firemním cílům a hodnotám</a:t>
            </a:r>
          </a:p>
          <a:p>
            <a:pPr lvl="1" algn="just"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rgbClr val="595959"/>
                </a:solidFill>
              </a:rPr>
              <a:t>motivovanost přispívající k úspěchu organizace</a:t>
            </a:r>
          </a:p>
          <a:p>
            <a:pPr lvl="1" algn="just"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595959"/>
                </a:solidFill>
              </a:rPr>
              <a:t>p</a:t>
            </a:r>
            <a:r>
              <a:rPr lang="cs-CZ" dirty="0" smtClean="0">
                <a:solidFill>
                  <a:srgbClr val="595959"/>
                </a:solidFill>
              </a:rPr>
              <a:t>osilování vlastního pocitu užitečnosti, smyslupnosti a „well-being“</a:t>
            </a:r>
          </a:p>
          <a:p>
            <a:pPr marL="457200" lvl="1" indent="0" algn="just">
              <a:buNone/>
            </a:pPr>
            <a:endParaRPr lang="cs-CZ" dirty="0" smtClean="0">
              <a:solidFill>
                <a:srgbClr val="595959"/>
              </a:solidFill>
            </a:endParaRPr>
          </a:p>
          <a:p>
            <a:pPr algn="just"/>
            <a:r>
              <a:rPr lang="cs-CZ" sz="2400" dirty="0" smtClean="0">
                <a:solidFill>
                  <a:srgbClr val="595959"/>
                </a:solidFill>
              </a:rPr>
              <a:t>Neměřit spokojenost a pocit štěstí ale angažovanost</a:t>
            </a:r>
          </a:p>
          <a:p>
            <a:pPr algn="just"/>
            <a:endParaRPr lang="cs-CZ" sz="2400" dirty="0" smtClean="0">
              <a:solidFill>
                <a:srgbClr val="595959"/>
              </a:solidFill>
            </a:endParaRPr>
          </a:p>
          <a:p>
            <a:pPr algn="just"/>
            <a:r>
              <a:rPr lang="cs-CZ" sz="2400" dirty="0" smtClean="0">
                <a:solidFill>
                  <a:srgbClr val="595959"/>
                </a:solidFill>
              </a:rPr>
              <a:t>Angažovanost není o věcech, vymoženostech nebo snaze zavděčit se všem – jde o komplexní řešení mezilidských vztahů, rozvoje zaměstnanců, ochotě sdílet...</a:t>
            </a:r>
          </a:p>
          <a:p>
            <a:pPr algn="just"/>
            <a:endParaRPr lang="cs-CZ" sz="2400" dirty="0" smtClean="0">
              <a:solidFill>
                <a:srgbClr val="595959"/>
              </a:solidFill>
            </a:endParaRPr>
          </a:p>
          <a:p>
            <a:pPr algn="just"/>
            <a:r>
              <a:rPr lang="cs-CZ" sz="2400" dirty="0" smtClean="0">
                <a:solidFill>
                  <a:srgbClr val="595959"/>
                </a:solidFill>
              </a:rPr>
              <a:t>„</a:t>
            </a:r>
            <a:r>
              <a:rPr lang="cs-CZ" sz="2400" i="1" dirty="0" smtClean="0">
                <a:solidFill>
                  <a:srgbClr val="595959"/>
                </a:solidFill>
              </a:rPr>
              <a:t>Employee engagement is the emotional commitment the employee has to the organization and its goals</a:t>
            </a:r>
            <a:r>
              <a:rPr lang="cs-CZ" sz="2400" dirty="0" smtClean="0">
                <a:solidFill>
                  <a:srgbClr val="595959"/>
                </a:solidFill>
              </a:rPr>
              <a:t>.“ (Kevin Kruse, Forbes) </a:t>
            </a:r>
          </a:p>
          <a:p>
            <a:pPr algn="just"/>
            <a:endParaRPr lang="cs-CZ" sz="2400" dirty="0" smtClean="0">
              <a:solidFill>
                <a:srgbClr val="595959"/>
              </a:solidFill>
            </a:endParaRPr>
          </a:p>
          <a:p>
            <a:pPr algn="just"/>
            <a:r>
              <a:rPr lang="cs-CZ" sz="2400" dirty="0">
                <a:solidFill>
                  <a:srgbClr val="595959"/>
                </a:solidFill>
              </a:rPr>
              <a:t>O</a:t>
            </a:r>
            <a:r>
              <a:rPr lang="cs-CZ" sz="2400" dirty="0" smtClean="0">
                <a:solidFill>
                  <a:srgbClr val="595959"/>
                </a:solidFill>
              </a:rPr>
              <a:t>chotat udělat něco navíc; co dělají zaměstnanci, když se šéf nedívá?</a:t>
            </a:r>
          </a:p>
          <a:p>
            <a:pPr algn="just"/>
            <a:endParaRPr lang="cs-CZ" sz="2400" dirty="0" smtClean="0">
              <a:solidFill>
                <a:srgbClr val="595959"/>
              </a:solidFill>
            </a:endParaRPr>
          </a:p>
          <a:p>
            <a:pPr marL="0" indent="0" algn="just">
              <a:buNone/>
            </a:pPr>
            <a:r>
              <a:rPr lang="cs-CZ" sz="2400" dirty="0">
                <a:solidFill>
                  <a:srgbClr val="595959"/>
                </a:solidFill>
                <a:hlinkClick r:id="rId2"/>
              </a:rPr>
              <a:t>The Impact of Employee Engagement on Performance</a:t>
            </a:r>
            <a:r>
              <a:rPr lang="cs-CZ" sz="2400" dirty="0">
                <a:solidFill>
                  <a:srgbClr val="595959"/>
                </a:solidFill>
              </a:rPr>
              <a:t>, Harvard Business Review</a:t>
            </a:r>
          </a:p>
          <a:p>
            <a:pPr marL="0" indent="0" algn="just">
              <a:buNone/>
            </a:pPr>
            <a:endParaRPr lang="cs-CZ" sz="2400" dirty="0">
              <a:solidFill>
                <a:srgbClr val="595959"/>
              </a:solidFill>
              <a:hlinkClick r:id="rId2"/>
            </a:endParaRPr>
          </a:p>
          <a:p>
            <a:pPr marL="457200" lvl="1" indent="0">
              <a:buNone/>
            </a:pPr>
            <a:endParaRPr lang="cs-CZ" dirty="0" smtClean="0">
              <a:solidFill>
                <a:srgbClr val="595959"/>
              </a:solidFill>
            </a:endParaRPr>
          </a:p>
        </p:txBody>
      </p:sp>
      <p:pic>
        <p:nvPicPr>
          <p:cNvPr id="2050" name="Picture 2" descr="https://badgeville.com/wp-content/uploads/drupal/I-Love-My-Job-Employee-Engagement-300x2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300" y="378004"/>
            <a:ext cx="2857500" cy="19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6873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497" y="480685"/>
            <a:ext cx="9778003" cy="5503970"/>
          </a:xfrm>
        </p:spPr>
      </p:pic>
      <p:sp>
        <p:nvSpPr>
          <p:cNvPr id="6" name="Right Arrow 5"/>
          <p:cNvSpPr/>
          <p:nvPr/>
        </p:nvSpPr>
        <p:spPr>
          <a:xfrm>
            <a:off x="591671" y="1839557"/>
            <a:ext cx="1161826" cy="258184"/>
          </a:xfrm>
          <a:prstGeom prst="rightArrow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Right Arrow 6"/>
          <p:cNvSpPr/>
          <p:nvPr/>
        </p:nvSpPr>
        <p:spPr>
          <a:xfrm>
            <a:off x="591671" y="2303928"/>
            <a:ext cx="1161826" cy="258184"/>
          </a:xfrm>
          <a:prstGeom prst="rightArrow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Right Arrow 7"/>
          <p:cNvSpPr/>
          <p:nvPr/>
        </p:nvSpPr>
        <p:spPr>
          <a:xfrm>
            <a:off x="591671" y="2768299"/>
            <a:ext cx="1161826" cy="258184"/>
          </a:xfrm>
          <a:prstGeom prst="rightArrow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Right Arrow 8"/>
          <p:cNvSpPr/>
          <p:nvPr/>
        </p:nvSpPr>
        <p:spPr>
          <a:xfrm>
            <a:off x="591671" y="3232670"/>
            <a:ext cx="1161826" cy="258184"/>
          </a:xfrm>
          <a:prstGeom prst="rightArrow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Right Arrow 9"/>
          <p:cNvSpPr/>
          <p:nvPr/>
        </p:nvSpPr>
        <p:spPr>
          <a:xfrm>
            <a:off x="591671" y="3697041"/>
            <a:ext cx="1161826" cy="258184"/>
          </a:xfrm>
          <a:prstGeom prst="rightArrow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3794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18004</TotalTime>
  <Words>452</Words>
  <Application>Microsoft Office PowerPoint</Application>
  <PresentationFormat>Widescreen</PresentationFormat>
  <Paragraphs>85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Office Theme</vt:lpstr>
      <vt:lpstr>       STRATEGICKÉ ŘÍZENÍ INTERNÍ KOMUNIKACE    </vt:lpstr>
      <vt:lpstr>PowerPoint Presentation</vt:lpstr>
      <vt:lpstr>Klíčové otázky interní komunikace</vt:lpstr>
      <vt:lpstr>PowerPoint Presentation</vt:lpstr>
      <vt:lpstr>Klíčové otázky interní komunikace</vt:lpstr>
      <vt:lpstr>Co vše souvisí s interní komunikací?</vt:lpstr>
      <vt:lpstr>Angažovaný zaměstnanec</vt:lpstr>
      <vt:lpstr>Angažovanost zaměstnanců </vt:lpstr>
      <vt:lpstr>PowerPoint Presentation</vt:lpstr>
      <vt:lpstr>Proč vlastně potřebujeme angažované zaměstnance?</vt:lpstr>
      <vt:lpstr>Management změn (Change management)</vt:lpstr>
      <vt:lpstr>Komplexnost změn </vt:lpstr>
      <vt:lpstr>Adaptace na změnu </vt:lpstr>
      <vt:lpstr>Projektový management</vt:lpstr>
      <vt:lpstr>Projektový management</vt:lpstr>
      <vt:lpstr>Problémy interní komunikace</vt:lpstr>
      <vt:lpstr>Děkuji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Zuzana Pospisilova</dc:creator>
  <cp:lastModifiedBy>Zuzana Pospíšilová</cp:lastModifiedBy>
  <cp:revision>85</cp:revision>
  <cp:lastPrinted>2015-10-30T15:30:44Z</cp:lastPrinted>
  <dcterms:created xsi:type="dcterms:W3CDTF">2015-08-28T07:41:04Z</dcterms:created>
  <dcterms:modified xsi:type="dcterms:W3CDTF">2015-10-31T12:54:08Z</dcterms:modified>
</cp:coreProperties>
</file>