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9" r:id="rId3"/>
    <p:sldMasterId id="2147483721" r:id="rId4"/>
  </p:sldMasterIdLst>
  <p:notesMasterIdLst>
    <p:notesMasterId r:id="rId40"/>
  </p:notesMasterIdLst>
  <p:handoutMasterIdLst>
    <p:handoutMasterId r:id="rId41"/>
  </p:handoutMasterIdLst>
  <p:sldIdLst>
    <p:sldId id="375" r:id="rId5"/>
    <p:sldId id="259" r:id="rId6"/>
    <p:sldId id="340" r:id="rId7"/>
    <p:sldId id="342" r:id="rId8"/>
    <p:sldId id="343" r:id="rId9"/>
    <p:sldId id="344" r:id="rId10"/>
    <p:sldId id="414" r:id="rId11"/>
    <p:sldId id="346" r:id="rId12"/>
    <p:sldId id="415" r:id="rId13"/>
    <p:sldId id="416" r:id="rId14"/>
    <p:sldId id="417" r:id="rId15"/>
    <p:sldId id="418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19" r:id="rId37"/>
    <p:sldId id="406" r:id="rId38"/>
    <p:sldId id="421" r:id="rId39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0000"/>
    <a:srgbClr val="00B3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1830" autoAdjust="0"/>
  </p:normalViewPr>
  <p:slideViewPr>
    <p:cSldViewPr>
      <p:cViewPr varScale="1">
        <p:scale>
          <a:sx n="107" d="100"/>
          <a:sy n="107" d="100"/>
        </p:scale>
        <p:origin x="135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9BD433A-1640-42AC-94BF-301916009A31}" type="slidenum">
              <a:rPr lang="ru-RU" altLang="cs-CZ" sz="1200"/>
              <a:pPr algn="r" eaLnBrk="1" hangingPunct="1"/>
              <a:t>1</a:t>
            </a:fld>
            <a:endParaRPr lang="ru-RU" altLang="cs-CZ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17866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BFDC8D1-9719-4D2E-9F78-18DDEFFEA290}" type="slidenum">
              <a:rPr lang="ru-RU" altLang="cs-CZ" sz="1200"/>
              <a:pPr algn="r" eaLnBrk="1" hangingPunct="1"/>
              <a:t>6</a:t>
            </a:fld>
            <a:endParaRPr lang="ru-RU" altLang="cs-CZ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125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DCE05B7A-89AE-48B1-9277-467E38B2CF28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2219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5B9E308-1104-4019-84A8-15E04E7BFF25}" type="slidenum">
              <a:rPr lang="ru-RU" altLang="cs-CZ" sz="1200" smtClean="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 altLang="cs-CZ" sz="12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1563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pPr/>
              <a:t>16.11.2015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16.11.2015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products/digitaleditions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blogs.adobe.com/digitalpublishing/supported-devices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index.php?sekce=31&amp;podsekce=9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nihovna.fss.muni.cz/ezdroje.php?podsekce=37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zdroje@fss.muni.cz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zancov@fss.muni.cz" TargetMode="External"/><Relationship Id="rId4" Type="http://schemas.openxmlformats.org/officeDocument/2006/relationships/hyperlink" Target="mailto:jkriz@fss.muni.cz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hackcollege.com/blog/2011/11/23/infographic-get-more-out-of-googl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 flipV="1">
            <a:off x="0" y="-46038"/>
            <a:ext cx="9144000" cy="4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cs-CZ" altLang="cs-CZ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5738" y="2133600"/>
            <a:ext cx="8929687" cy="1584325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dirty="0" smtClean="0">
                <a:solidFill>
                  <a:schemeClr val="bg1"/>
                </a:solidFill>
              </a:rPr>
              <a:t>Základy práce s informačními zdroji </a:t>
            </a:r>
            <a:r>
              <a:rPr lang="cs-CZ" altLang="cs-CZ" sz="4000" dirty="0" smtClean="0">
                <a:solidFill>
                  <a:schemeClr val="bg1"/>
                </a:solidFill>
              </a:rPr>
              <a:t/>
            </a:r>
            <a:br>
              <a:rPr lang="cs-CZ" altLang="cs-CZ" sz="4000" dirty="0" smtClean="0">
                <a:solidFill>
                  <a:schemeClr val="bg1"/>
                </a:solidFill>
              </a:rPr>
            </a:br>
            <a:r>
              <a:rPr lang="cs-CZ" altLang="cs-CZ" sz="3000" dirty="0" smtClean="0">
                <a:solidFill>
                  <a:schemeClr val="bg1"/>
                </a:solidFill>
              </a:rPr>
              <a:t>ZUR163</a:t>
            </a:r>
            <a:endParaRPr lang="uk-UA" altLang="cs-CZ" sz="3000" dirty="0" smtClean="0">
              <a:solidFill>
                <a:schemeClr val="bg1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44475" y="5062538"/>
            <a:ext cx="4319588" cy="1441450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altLang="cs-CZ" sz="2000" b="1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smtClean="0">
                <a:solidFill>
                  <a:schemeClr val="bg1"/>
                </a:solidFill>
                <a:latin typeface="Calibri" pitchFamily="34" charset="0"/>
              </a:rPr>
              <a:t>Mgr. Jan Kříž</a:t>
            </a:r>
          </a:p>
          <a:p>
            <a:pPr marL="0" indent="0" algn="ctr" eaLnBrk="1" hangingPunct="1">
              <a:lnSpc>
                <a:spcPct val="100000"/>
              </a:lnSpc>
              <a:buFontTx/>
              <a:buNone/>
            </a:pPr>
            <a:r>
              <a:rPr lang="cs-CZ" altLang="cs-CZ" sz="2800" b="1" smtClean="0">
                <a:solidFill>
                  <a:schemeClr val="bg1"/>
                </a:solidFill>
                <a:latin typeface="Calibri" pitchFamily="34" charset="0"/>
              </a:rPr>
              <a:t>Mgr. Dana Mazancová, DiS.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644008" y="5976938"/>
            <a:ext cx="41936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Brno, </a:t>
            </a:r>
            <a:r>
              <a:rPr lang="cs-CZ" altLang="cs-CZ" sz="2800" b="1" dirty="0" smtClean="0">
                <a:solidFill>
                  <a:schemeClr val="bg1"/>
                </a:solidFill>
                <a:latin typeface="Calibri" pitchFamily="34" charset="0"/>
              </a:rPr>
              <a:t>16. </a:t>
            </a:r>
            <a:r>
              <a:rPr lang="cs-CZ" altLang="cs-CZ" sz="2800" b="1" dirty="0">
                <a:solidFill>
                  <a:schemeClr val="bg1"/>
                </a:solidFill>
                <a:latin typeface="Calibri" pitchFamily="34" charset="0"/>
              </a:rPr>
              <a:t>listopadu 2015</a:t>
            </a:r>
            <a:endParaRPr lang="cs-CZ" altLang="cs-CZ" sz="28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Můžete využít např. tento </a:t>
            </a:r>
            <a:r>
              <a:rPr lang="cs-CZ" altLang="cs-CZ" sz="3200" dirty="0" smtClean="0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Pokud v databázi není obsažen plný text dokumentu, tak je prostřednictvím této služby nabídnuto jeho dohledání v jiném zdroji (databázi, katalogu, vyhledávači)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LinkSource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zjistit, zda má MU přístup k elektronické verzi zadaného časopisu nebo knihy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32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 Je propojen s technologií A-to-Z Link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Resolver</a:t>
            </a:r>
            <a:r>
              <a:rPr lang="cs-CZ" altLang="cs-CZ" sz="3200" dirty="0" smtClean="0">
                <a:latin typeface="Calibri" panose="020F0502020204030204" pitchFamily="34" charset="0"/>
              </a:rPr>
              <a:t> (EBSCO Link </a:t>
            </a:r>
            <a:r>
              <a:rPr lang="cs-CZ" altLang="cs-CZ" sz="3200" dirty="0" err="1" smtClean="0">
                <a:latin typeface="Calibri" panose="020F0502020204030204" pitchFamily="34" charset="0"/>
              </a:rPr>
              <a:t>Source</a:t>
            </a:r>
            <a:r>
              <a:rPr lang="cs-CZ" altLang="cs-CZ" sz="3200" dirty="0" smtClean="0">
                <a:latin typeface="Calibri" panose="020F0502020204030204" pitchFamily="34" charset="0"/>
              </a:rPr>
              <a:t>)</a:t>
            </a:r>
            <a:endParaRPr lang="en-US" altLang="cs-CZ" sz="3200" dirty="0" smtClean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(A-Z)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786812" cy="508000"/>
          </a:xfrm>
        </p:spPr>
        <p:txBody>
          <a:bodyPr/>
          <a:lstStyle/>
          <a:p>
            <a:r>
              <a:rPr lang="cs-CZ" altLang="cs-CZ" sz="3200" smtClean="0"/>
              <a:t>Seznam dostupných časopisů a knih (A-Z) – ukázka časopis</a:t>
            </a:r>
          </a:p>
        </p:txBody>
      </p:sp>
      <p:pic>
        <p:nvPicPr>
          <p:cNvPr id="56323" name="Obrázek 5" descr="soc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15188"/>
            <a:ext cx="9144000" cy="571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Obrázek 7" descr="zur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élník 8"/>
          <p:cNvSpPr/>
          <p:nvPr/>
        </p:nvSpPr>
        <p:spPr>
          <a:xfrm>
            <a:off x="0" y="3571875"/>
            <a:ext cx="6500813" cy="785813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5214938"/>
            <a:ext cx="4786313" cy="714375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56327" name="TextovéPole 13"/>
          <p:cNvSpPr txBox="1">
            <a:spLocks noChangeArrowheads="1"/>
          </p:cNvSpPr>
          <p:nvPr/>
        </p:nvSpPr>
        <p:spPr bwMode="auto">
          <a:xfrm>
            <a:off x="4929188" y="5286375"/>
            <a:ext cx="357187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smtClean="0">
                <a:solidFill>
                  <a:srgbClr val="CC3300"/>
                </a:solidFill>
              </a:rPr>
              <a:t>Zadání slov z názvu časopisu </a:t>
            </a:r>
            <a:r>
              <a:rPr lang="en-US" altLang="cs-CZ" sz="2400" b="1" smtClean="0">
                <a:solidFill>
                  <a:srgbClr val="CC3300"/>
                </a:solidFill>
              </a:rPr>
              <a:t>+ seznam vyhledan</a:t>
            </a:r>
            <a:r>
              <a:rPr lang="cs-CZ" altLang="cs-CZ" sz="2400" b="1" smtClean="0">
                <a:solidFill>
                  <a:srgbClr val="CC3300"/>
                </a:solidFill>
              </a:rPr>
              <a:t>ých výsledků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508000"/>
          </a:xfrm>
        </p:spPr>
        <p:txBody>
          <a:bodyPr/>
          <a:lstStyle/>
          <a:p>
            <a:r>
              <a:rPr lang="cs-CZ" altLang="cs-CZ" sz="3200" smtClean="0"/>
              <a:t>Seznam dostupných časopisů a knih (A-Z) – ukázka časopis</a:t>
            </a:r>
          </a:p>
        </p:txBody>
      </p:sp>
      <p:sp>
        <p:nvSpPr>
          <p:cNvPr id="57347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7348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49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7350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pic>
        <p:nvPicPr>
          <p:cNvPr id="57351" name="Obrázek 9" descr="zur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857750" y="2571750"/>
            <a:ext cx="3857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FF0000"/>
                </a:solidFill>
              </a:rPr>
              <a:t>Plné texty časopisu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929688" cy="642937"/>
          </a:xfrm>
        </p:spPr>
        <p:txBody>
          <a:bodyPr/>
          <a:lstStyle/>
          <a:p>
            <a:r>
              <a:rPr lang="cs-CZ" altLang="cs-CZ" sz="3200" smtClean="0"/>
              <a:t>Seznam dostupných časopisů a knih (A-Z) – ukázka kniha</a:t>
            </a:r>
          </a:p>
        </p:txBody>
      </p:sp>
      <p:sp>
        <p:nvSpPr>
          <p:cNvPr id="58371" name="Text Box 7"/>
          <p:cNvSpPr txBox="1">
            <a:spLocks noChangeArrowheads="1"/>
          </p:cNvSpPr>
          <p:nvPr/>
        </p:nvSpPr>
        <p:spPr bwMode="auto">
          <a:xfrm>
            <a:off x="6659563" y="1196975"/>
            <a:ext cx="2484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58372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3" name="TextovéPole 3"/>
          <p:cNvSpPr txBox="1">
            <a:spLocks noChangeArrowheads="1"/>
          </p:cNvSpPr>
          <p:nvPr/>
        </p:nvSpPr>
        <p:spPr bwMode="auto">
          <a:xfrm>
            <a:off x="6500813" y="1196975"/>
            <a:ext cx="26431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4" name="Text Box 10"/>
          <p:cNvSpPr txBox="1">
            <a:spLocks noChangeArrowheads="1"/>
          </p:cNvSpPr>
          <p:nvPr/>
        </p:nvSpPr>
        <p:spPr bwMode="auto">
          <a:xfrm>
            <a:off x="6084888" y="9117013"/>
            <a:ext cx="27003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3000" smtClean="0">
              <a:solidFill>
                <a:srgbClr val="111111"/>
              </a:solidFill>
            </a:endParaRPr>
          </a:p>
        </p:txBody>
      </p:sp>
      <p:sp>
        <p:nvSpPr>
          <p:cNvPr id="58375" name="TextovéPole 10"/>
          <p:cNvSpPr txBox="1">
            <a:spLocks noChangeArrowheads="1"/>
          </p:cNvSpPr>
          <p:nvPr/>
        </p:nvSpPr>
        <p:spPr bwMode="auto">
          <a:xfrm>
            <a:off x="4786313" y="2571750"/>
            <a:ext cx="3500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mtClean="0">
              <a:solidFill>
                <a:srgbClr val="111111"/>
              </a:solidFill>
              <a:latin typeface="Arial" charset="0"/>
            </a:endParaRPr>
          </a:p>
        </p:txBody>
      </p:sp>
      <p:pic>
        <p:nvPicPr>
          <p:cNvPr id="5837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213" y="1077913"/>
            <a:ext cx="847725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303213" y="5229225"/>
            <a:ext cx="8482012" cy="70008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03213" y="2286000"/>
            <a:ext cx="6197600" cy="9271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2113" y="333375"/>
            <a:ext cx="8358187" cy="1214438"/>
          </a:xfrm>
        </p:spPr>
        <p:txBody>
          <a:bodyPr/>
          <a:lstStyle/>
          <a:p>
            <a:r>
              <a:rPr lang="cs-CZ" altLang="cs-CZ" sz="3200" smtClean="0"/>
              <a:t>Seznam dostupných časopisů a knih  (A-Z) – ukázka kniha  – prolinkování do databáze EBSCO eBook AC</a:t>
            </a:r>
          </a:p>
        </p:txBody>
      </p:sp>
      <p:pic>
        <p:nvPicPr>
          <p:cNvPr id="59395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2060575"/>
            <a:ext cx="80676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628775"/>
            <a:ext cx="8281987" cy="2881313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Elektronické knihy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700213"/>
            <a:ext cx="7777163" cy="292100"/>
          </a:xfrm>
        </p:spPr>
        <p:txBody>
          <a:bodyPr/>
          <a:lstStyle/>
          <a:p>
            <a:r>
              <a:rPr lang="cs-CZ" altLang="cs-CZ" sz="3200" smtClean="0"/>
              <a:t>EBSCO eBook Academic Collection</a:t>
            </a:r>
            <a:br>
              <a:rPr lang="cs-CZ" altLang="cs-CZ" sz="3200" smtClean="0"/>
            </a:b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2420938"/>
            <a:ext cx="8712200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Multioborová kolekce e-books pro MU na rok 2015</a:t>
            </a:r>
          </a:p>
          <a:p>
            <a:pPr lvl="1"/>
            <a:r>
              <a:rPr lang="cs-CZ" altLang="cs-CZ" sz="3000" b="1" smtClean="0">
                <a:latin typeface="Calibri" pitchFamily="34" charset="0"/>
              </a:rPr>
              <a:t>Více než 138.000 e-knih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Ukládání do složky (pro trvalé uložení je zapotřebí si založit účet v db EBSCO)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Offline čtení přes Adobe Digital Editions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Sdílení s dalšími uživateli</a:t>
            </a:r>
          </a:p>
          <a:p>
            <a:pPr lvl="1"/>
            <a:r>
              <a:rPr lang="cs-CZ" altLang="cs-CZ" sz="3000" smtClean="0">
                <a:latin typeface="Calibri" pitchFamily="34" charset="0"/>
              </a:rPr>
              <a:t>Import do Citace.com a EndNote Web</a:t>
            </a:r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Obrázek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47750"/>
            <a:ext cx="74866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Obrázek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6650" y="7938"/>
            <a:ext cx="1552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Obrázek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3019425"/>
            <a:ext cx="1162050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7667625" y="3019425"/>
            <a:ext cx="1476375" cy="38385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0" y="1017588"/>
            <a:ext cx="2195513" cy="32750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24744"/>
            <a:ext cx="85689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kontrola úkolů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tipy a triky ve vyhledávači Google </a:t>
            </a:r>
            <a:r>
              <a:rPr lang="cs-CZ" altLang="cs-CZ" sz="2500" dirty="0" err="1" smtClean="0"/>
              <a:t>Scholar</a:t>
            </a:r>
            <a:endParaRPr lang="cs-CZ" altLang="cs-CZ" sz="2500" dirty="0" smtClean="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 smtClean="0"/>
              <a:t>EBSCO </a:t>
            </a:r>
            <a:r>
              <a:rPr lang="cs-CZ" altLang="cs-CZ" sz="2500" dirty="0" err="1"/>
              <a:t>Discovery</a:t>
            </a:r>
            <a:r>
              <a:rPr lang="cs-CZ" altLang="cs-CZ" sz="2500" dirty="0"/>
              <a:t> </a:t>
            </a:r>
            <a:r>
              <a:rPr lang="cs-CZ" altLang="cs-CZ" sz="2500" dirty="0" err="1"/>
              <a:t>Service</a:t>
            </a:r>
            <a:r>
              <a:rPr lang="cs-CZ" altLang="cs-CZ" sz="2500" dirty="0"/>
              <a:t> a další nadstavbové </a:t>
            </a:r>
            <a:r>
              <a:rPr lang="cs-CZ" altLang="cs-CZ" sz="2500" dirty="0" smtClean="0"/>
              <a:t>nástroje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sz="2500" dirty="0"/>
              <a:t>l</a:t>
            </a:r>
            <a:r>
              <a:rPr lang="cs-CZ" altLang="cs-CZ" sz="2500" dirty="0" smtClean="0"/>
              <a:t>icencované databáze elektronických knih</a:t>
            </a:r>
          </a:p>
          <a:p>
            <a:pPr marL="800100" lvl="1" indent="-342900">
              <a:lnSpc>
                <a:spcPct val="150000"/>
              </a:lnSpc>
            </a:pPr>
            <a:endParaRPr lang="cs-CZ" altLang="cs-CZ" sz="2500" dirty="0"/>
          </a:p>
          <a:p>
            <a:pPr lvl="1">
              <a:lnSpc>
                <a:spcPct val="150000"/>
              </a:lnSpc>
            </a:pPr>
            <a:endParaRPr lang="cs-CZ" altLang="cs-CZ" sz="25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 idx="4294967295"/>
          </p:nvPr>
        </p:nvSpPr>
        <p:spPr>
          <a:xfrm>
            <a:off x="323850" y="1412875"/>
            <a:ext cx="8591550" cy="508000"/>
          </a:xfrm>
        </p:spPr>
        <p:txBody>
          <a:bodyPr/>
          <a:lstStyle/>
          <a:p>
            <a:r>
              <a:rPr lang="cs-CZ" altLang="cs-CZ" sz="3200" smtClean="0"/>
              <a:t>Výpůjčka e-knih - Adobe Digital Editions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2420938"/>
            <a:ext cx="7777163" cy="417671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Ke stažení (vypůjčení) e-knih je potřebné nainstalovat do počítače  </a:t>
            </a:r>
            <a:r>
              <a:rPr lang="cs-CZ" altLang="cs-CZ" smtClean="0">
                <a:latin typeface="Calibri" pitchFamily="34" charset="0"/>
                <a:hlinkClick r:id="rId3"/>
              </a:rPr>
              <a:t>Adobe® Digital Editions</a:t>
            </a:r>
            <a:r>
              <a:rPr lang="cs-CZ" altLang="cs-CZ" smtClean="0">
                <a:latin typeface="Calibri" pitchFamily="34" charset="0"/>
              </a:rPr>
              <a:t> a aktivovat AdobeID </a:t>
            </a: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E-knihy lze stáhnout do kteréhokoliv </a:t>
            </a:r>
            <a:r>
              <a:rPr lang="cs-CZ" altLang="cs-CZ" smtClean="0">
                <a:latin typeface="Calibri" pitchFamily="34" charset="0"/>
                <a:hlinkClick r:id="rId4"/>
              </a:rPr>
              <a:t>zařízení, které podporuje Adobe® Digital Editions</a:t>
            </a:r>
            <a:r>
              <a:rPr lang="cs-CZ" altLang="cs-CZ" b="1" smtClean="0">
                <a:latin typeface="Calibri" pitchFamily="34" charset="0"/>
              </a:rPr>
              <a:t> </a:t>
            </a:r>
            <a:endParaRPr lang="cs-CZ" altLang="cs-CZ" smtClean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Možnost číst knihy na zařízení s OS Android (android market) a iPad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adpis 1"/>
          <p:cNvSpPr>
            <a:spLocks noGrp="1"/>
          </p:cNvSpPr>
          <p:nvPr>
            <p:ph type="title" idx="4294967295"/>
          </p:nvPr>
        </p:nvSpPr>
        <p:spPr>
          <a:xfrm>
            <a:off x="179388" y="404813"/>
            <a:ext cx="8669337" cy="508000"/>
          </a:xfrm>
        </p:spPr>
        <p:txBody>
          <a:bodyPr/>
          <a:lstStyle/>
          <a:p>
            <a:r>
              <a:rPr lang="cs-CZ" altLang="cs-CZ" sz="3200" smtClean="0"/>
              <a:t>Adobe Digital Editions - otevřená kniha</a:t>
            </a:r>
          </a:p>
        </p:txBody>
      </p:sp>
      <p:pic>
        <p:nvPicPr>
          <p:cNvPr id="64515" name="Obrázek 4" descr="ADE verze 2 otevrena kniha (1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357313"/>
            <a:ext cx="8215312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1"/>
          <p:cNvSpPr>
            <a:spLocks noGrp="1"/>
          </p:cNvSpPr>
          <p:nvPr>
            <p:ph type="title" idx="4294967295"/>
          </p:nvPr>
        </p:nvSpPr>
        <p:spPr>
          <a:xfrm>
            <a:off x="107950" y="115888"/>
            <a:ext cx="7777163" cy="508000"/>
          </a:xfrm>
        </p:spPr>
        <p:txBody>
          <a:bodyPr/>
          <a:lstStyle/>
          <a:p>
            <a:r>
              <a:rPr lang="cs-CZ" altLang="cs-CZ" smtClean="0"/>
              <a:t>Adobe Digital Editions</a:t>
            </a:r>
          </a:p>
        </p:txBody>
      </p:sp>
      <p:pic>
        <p:nvPicPr>
          <p:cNvPr id="65539" name="Obrázek 4" descr="ADE verze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28688"/>
            <a:ext cx="91440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Taylor </a:t>
            </a:r>
            <a:r>
              <a:rPr lang="en-US" altLang="cs-CZ" sz="3200" smtClean="0"/>
              <a:t>&amp; Francis</a:t>
            </a:r>
            <a:endParaRPr lang="cs-CZ" altLang="cs-CZ" sz="320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Odborné e-knihy zaměřené na žurnalistiku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9563"/>
            <a:ext cx="91440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eReading.cz – trvalá výpůjčka e-knih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49500"/>
            <a:ext cx="8280400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České odborné e-knihy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Seznam dostupných českých eknih a návod na využití služby naleznete na stránkách </a:t>
            </a:r>
            <a:r>
              <a:rPr lang="cs-CZ" altLang="cs-CZ" sz="2600" smtClean="0">
                <a:latin typeface="Calibri" pitchFamily="34" charset="0"/>
                <a:hlinkClick r:id="rId3"/>
              </a:rPr>
              <a:t>knihovny FSS</a:t>
            </a:r>
            <a:endParaRPr lang="cs-CZ" altLang="cs-CZ" sz="2600" smtClean="0">
              <a:latin typeface="Calibri" pitchFamily="34" charset="0"/>
            </a:endParaRPr>
          </a:p>
          <a:p>
            <a:pPr lvl="1"/>
            <a:r>
              <a:rPr lang="cs-CZ" altLang="cs-CZ" sz="2600" smtClean="0">
                <a:latin typeface="Calibri" pitchFamily="34" charset="0"/>
              </a:rPr>
              <a:t>Podmínka pro využití je registrace čtenáře na portálu eReading.cz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Podporované formáty knih: pdf, kindle, epub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Obrázek 3" descr="eread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12875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Gale Virtual Reference Library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492375"/>
            <a:ext cx="7777162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q"/>
            </a:pPr>
            <a:r>
              <a:rPr lang="cs-CZ" altLang="cs-CZ" smtClean="0">
                <a:latin typeface="Calibri" pitchFamily="34" charset="0"/>
              </a:rPr>
              <a:t>Knihy převážně encyklopedického charakteru</a:t>
            </a:r>
          </a:p>
          <a:p>
            <a:pPr lvl="1"/>
            <a:r>
              <a:rPr lang="cs-CZ" altLang="cs-CZ" sz="2600" smtClean="0">
                <a:latin typeface="Calibri" pitchFamily="34" charset="0"/>
              </a:rPr>
              <a:t>Cca 40 e-knih</a:t>
            </a:r>
          </a:p>
          <a:p>
            <a:pPr lvl="1">
              <a:buFont typeface="Wingdings" pitchFamily="2" charset="2"/>
              <a:buNone/>
            </a:pPr>
            <a:endParaRPr lang="cs-CZ" altLang="cs-CZ" smtClean="0"/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eaLnBrk="1" hangingPunct="1">
              <a:buFontTx/>
              <a:buNone/>
            </a:pPr>
            <a:endParaRPr lang="cs-CZ" altLang="cs-CZ" sz="24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550"/>
            <a:ext cx="9144000" cy="618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50" y="1989138"/>
            <a:ext cx="8281988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chemeClr val="bg1"/>
                </a:solidFill>
              </a:rPr>
              <a:t>Shrnutí</a:t>
            </a:r>
            <a:endParaRPr lang="uk-UA" altLang="cs-CZ" sz="7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115616" y="2132856"/>
            <a:ext cx="6984776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565785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916113"/>
            <a:ext cx="8497888" cy="6215062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smtClean="0">
                <a:latin typeface="Calibri" pitchFamily="34" charset="0"/>
              </a:rPr>
              <a:t>Umožňuje vyhledávat ve více zdrojích současně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smtClean="0">
                <a:latin typeface="Calibri" pitchFamily="34" charset="0"/>
              </a:rPr>
              <a:t>Seznam dostupných časopisů a knih (A-Z) </a:t>
            </a:r>
            <a:r>
              <a:rPr lang="cs-CZ" altLang="cs-CZ" sz="2800" smtClean="0">
                <a:latin typeface="Calibri" pitchFamily="34" charset="0"/>
              </a:rPr>
              <a:t>- ověření, zda MU má přístup k zadanému titulu časopisu nebo knihy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8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800" b="1" smtClean="0">
                <a:latin typeface="Calibri" pitchFamily="34" charset="0"/>
              </a:rPr>
              <a:t>EBSCO Link Source </a:t>
            </a:r>
            <a:r>
              <a:rPr lang="cs-CZ" altLang="cs-CZ" sz="2800" smtClean="0">
                <a:latin typeface="Calibri" pitchFamily="34" charset="0"/>
              </a:rPr>
              <a:t>– umožňuje prolinkování k plnému textu</a:t>
            </a:r>
          </a:p>
          <a:p>
            <a:pPr lvl="1">
              <a:buFont typeface="Wingdings" pitchFamily="2" charset="2"/>
              <a:buNone/>
            </a:pPr>
            <a:endParaRPr lang="cs-CZ" altLang="cs-CZ" b="1" smtClean="0"/>
          </a:p>
          <a:p>
            <a:pPr lvl="1">
              <a:buFont typeface="Wingdings" pitchFamily="2" charset="2"/>
              <a:buNone/>
            </a:pPr>
            <a:endParaRPr lang="cs-CZ" altLang="cs-CZ" i="1" smtClean="0"/>
          </a:p>
          <a:p>
            <a:pPr lvl="1">
              <a:buFont typeface="Wingdings" pitchFamily="2" charset="2"/>
              <a:buNone/>
            </a:pPr>
            <a:endParaRPr lang="cs-CZ" altLang="cs-CZ" sz="1500" b="1" i="1" smtClean="0"/>
          </a:p>
          <a:p>
            <a:pPr lvl="1">
              <a:buFont typeface="Wingdings" pitchFamily="2" charset="2"/>
              <a:buNone/>
            </a:pPr>
            <a:endParaRPr lang="cs-CZ" altLang="cs-CZ" b="1" i="1" smtClean="0"/>
          </a:p>
          <a:p>
            <a:pPr lvl="1">
              <a:buFont typeface="Wingdings" pitchFamily="2" charset="2"/>
              <a:buNone/>
            </a:pPr>
            <a:endParaRPr lang="cs-CZ" altLang="cs-CZ" sz="2800" smtClean="0"/>
          </a:p>
          <a:p>
            <a:pPr lvl="1"/>
            <a:endParaRPr lang="cs-CZ" altLang="cs-CZ" sz="28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  <p:sp>
        <p:nvSpPr>
          <p:cNvPr id="3" name="TextovéPole 2"/>
          <p:cNvSpPr txBox="1"/>
          <p:nvPr/>
        </p:nvSpPr>
        <p:spPr>
          <a:xfrm>
            <a:off x="468313" y="1196975"/>
            <a:ext cx="6840537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3000" b="1" dirty="0">
                <a:solidFill>
                  <a:srgbClr val="111111"/>
                </a:solidFill>
              </a:rPr>
              <a:t>EBSCO </a:t>
            </a:r>
            <a:r>
              <a:rPr lang="cs-CZ" altLang="cs-CZ" sz="3000" b="1" dirty="0" err="1">
                <a:solidFill>
                  <a:srgbClr val="111111"/>
                </a:solidFill>
              </a:rPr>
              <a:t>Discovery</a:t>
            </a:r>
            <a:r>
              <a:rPr lang="cs-CZ" altLang="cs-CZ" sz="3000" b="1" dirty="0">
                <a:solidFill>
                  <a:srgbClr val="111111"/>
                </a:solidFill>
              </a:rPr>
              <a:t> </a:t>
            </a:r>
            <a:r>
              <a:rPr lang="cs-CZ" altLang="cs-CZ" sz="3000" b="1" dirty="0" err="1">
                <a:solidFill>
                  <a:srgbClr val="111111"/>
                </a:solidFill>
              </a:rPr>
              <a:t>Service</a:t>
            </a:r>
            <a:endParaRPr lang="cs-CZ" altLang="cs-CZ" sz="3000" b="1" dirty="0">
              <a:solidFill>
                <a:srgbClr val="11111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solidFill>
                <a:srgbClr val="11111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412875"/>
            <a:ext cx="8567737" cy="62150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smtClean="0">
                <a:latin typeface="Calibri" pitchFamily="34" charset="0"/>
              </a:rPr>
              <a:t>EBSCO eBook Academic Collection</a:t>
            </a:r>
          </a:p>
          <a:p>
            <a:pPr lvl="1">
              <a:lnSpc>
                <a:spcPct val="130000"/>
              </a:lnSpc>
            </a:pPr>
            <a:r>
              <a:rPr lang="cs-CZ" altLang="cs-CZ" sz="2600" smtClean="0">
                <a:latin typeface="Calibri" pitchFamily="34" charset="0"/>
              </a:rPr>
              <a:t>Multioborová databáze, více jak 138.000 e-knih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smtClean="0">
                <a:latin typeface="Calibri" pitchFamily="34" charset="0"/>
              </a:rPr>
              <a:t>Taylor </a:t>
            </a:r>
            <a:r>
              <a:rPr lang="en-US" altLang="cs-CZ" sz="2600" b="1" smtClean="0">
                <a:latin typeface="Calibri" pitchFamily="34" charset="0"/>
              </a:rPr>
              <a:t>&amp;</a:t>
            </a:r>
            <a:r>
              <a:rPr lang="cs-CZ" altLang="cs-CZ" sz="2600" b="1" smtClean="0">
                <a:latin typeface="Calibri" pitchFamily="34" charset="0"/>
              </a:rPr>
              <a:t> Francis</a:t>
            </a:r>
          </a:p>
          <a:p>
            <a:pPr lvl="1">
              <a:lnSpc>
                <a:spcPct val="130000"/>
              </a:lnSpc>
            </a:pPr>
            <a:r>
              <a:rPr lang="cs-CZ" altLang="cs-CZ" sz="2600" smtClean="0">
                <a:latin typeface="Calibri" pitchFamily="34" charset="0"/>
              </a:rPr>
              <a:t>E-knihy zaměřené na mediální studia a žurnalistiku</a:t>
            </a:r>
          </a:p>
          <a:p>
            <a:pPr lvl="1">
              <a:lnSpc>
                <a:spcPct val="130000"/>
              </a:lnSpc>
              <a:buFont typeface="Wingdings" pitchFamily="2" charset="2"/>
              <a:buChar char="q"/>
            </a:pPr>
            <a:endParaRPr lang="cs-CZ" altLang="cs-CZ" sz="2600" smtClean="0">
              <a:latin typeface="Calibri" pitchFamily="34" charset="0"/>
            </a:endParaRPr>
          </a:p>
          <a:p>
            <a:pPr eaLnBrk="1" hangingPunct="1">
              <a:lnSpc>
                <a:spcPct val="130000"/>
              </a:lnSpc>
              <a:buFont typeface="Wingdings" pitchFamily="2" charset="2"/>
              <a:buChar char="q"/>
            </a:pPr>
            <a:r>
              <a:rPr lang="cs-CZ" altLang="cs-CZ" sz="2600" b="1" smtClean="0">
                <a:latin typeface="Calibri" pitchFamily="34" charset="0"/>
              </a:rPr>
              <a:t>Sage Knowledge</a:t>
            </a:r>
          </a:p>
          <a:p>
            <a:pPr lvl="1">
              <a:lnSpc>
                <a:spcPct val="130000"/>
              </a:lnSpc>
            </a:pPr>
            <a:r>
              <a:rPr lang="cs-CZ" altLang="cs-CZ" sz="2600" smtClean="0">
                <a:latin typeface="Calibri" pitchFamily="34" charset="0"/>
              </a:rPr>
              <a:t>Více než 800 e-knih od vydavatele Sage Publications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smtClean="0"/>
          </a:p>
          <a:p>
            <a:pPr lvl="1">
              <a:buFont typeface="Wingdings" pitchFamily="2" charset="2"/>
              <a:buNone/>
            </a:pPr>
            <a:endParaRPr lang="cs-CZ" altLang="cs-CZ" sz="2200" b="1" smtClean="0"/>
          </a:p>
          <a:p>
            <a:pPr lvl="1">
              <a:buFont typeface="Wingdings" pitchFamily="2" charset="2"/>
              <a:buNone/>
            </a:pPr>
            <a:endParaRPr lang="cs-CZ" altLang="cs-CZ" sz="2200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smtClean="0"/>
          </a:p>
          <a:p>
            <a:pPr lvl="1"/>
            <a:endParaRPr lang="cs-CZ" altLang="cs-CZ" sz="22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052513"/>
            <a:ext cx="7929562" cy="6215062"/>
          </a:xfrm>
        </p:spPr>
        <p:txBody>
          <a:bodyPr/>
          <a:lstStyle/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z="2200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cs-CZ" altLang="cs-CZ" sz="2400" b="1" smtClean="0"/>
              <a:t>Gale Virtual Reference Library</a:t>
            </a:r>
          </a:p>
          <a:p>
            <a:pPr lvl="1">
              <a:lnSpc>
                <a:spcPct val="130000"/>
              </a:lnSpc>
            </a:pPr>
            <a:r>
              <a:rPr lang="cs-CZ" altLang="cs-CZ" smtClean="0"/>
              <a:t>Multioborová databáze, cca 40 e-knih</a:t>
            </a:r>
          </a:p>
          <a:p>
            <a:pPr lvl="1">
              <a:lnSpc>
                <a:spcPct val="130000"/>
              </a:lnSpc>
              <a:buFont typeface="Wingdings" pitchFamily="2" charset="2"/>
              <a:buNone/>
            </a:pPr>
            <a:endParaRPr lang="cs-CZ" altLang="cs-CZ" smtClean="0"/>
          </a:p>
          <a:p>
            <a:pPr eaLnBrk="1" hangingPunct="1">
              <a:lnSpc>
                <a:spcPct val="130000"/>
              </a:lnSpc>
              <a:buFont typeface="Wingdings" pitchFamily="2" charset="2"/>
              <a:buBlip>
                <a:blip r:embed="rId3"/>
              </a:buBlip>
            </a:pPr>
            <a:r>
              <a:rPr lang="cs-CZ" altLang="cs-CZ" sz="2400" b="1" smtClean="0"/>
              <a:t>eReading.cz</a:t>
            </a:r>
          </a:p>
          <a:p>
            <a:pPr lvl="1">
              <a:lnSpc>
                <a:spcPct val="130000"/>
              </a:lnSpc>
            </a:pPr>
            <a:r>
              <a:rPr lang="cs-CZ" altLang="cs-CZ" smtClean="0"/>
              <a:t>e-knihy v češtině</a:t>
            </a:r>
          </a:p>
          <a:p>
            <a:pPr lvl="1">
              <a:buFont typeface="Wingdings" pitchFamily="2" charset="2"/>
              <a:buNone/>
            </a:pPr>
            <a:endParaRPr lang="cs-CZ" altLang="cs-CZ" sz="2200" b="1" smtClean="0"/>
          </a:p>
          <a:p>
            <a:pPr lvl="1">
              <a:buFont typeface="Wingdings" pitchFamily="2" charset="2"/>
              <a:buNone/>
            </a:pPr>
            <a:endParaRPr lang="cs-CZ" altLang="cs-CZ" sz="2200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b="1" i="1" smtClean="0"/>
          </a:p>
          <a:p>
            <a:pPr lvl="1">
              <a:buFont typeface="Wingdings" pitchFamily="2" charset="2"/>
              <a:buNone/>
            </a:pPr>
            <a:endParaRPr lang="cs-CZ" altLang="cs-CZ" sz="2200" smtClean="0"/>
          </a:p>
          <a:p>
            <a:pPr lvl="1"/>
            <a:endParaRPr lang="cs-CZ" altLang="cs-CZ" sz="2200" smtClean="0"/>
          </a:p>
          <a:p>
            <a:pPr lvl="1" eaLnBrk="1" hangingPunct="1">
              <a:buFont typeface="Wingdings" pitchFamily="2" charset="2"/>
              <a:buNone/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altLang="cs-CZ" sz="3200" dirty="0" smtClean="0"/>
              <a:t>STEINEROVÁ, Jela; GREŠKOVÁ, Mirka; ILAVSKÁ, Jana. </a:t>
            </a:r>
            <a:r>
              <a:rPr lang="cs-CZ" altLang="cs-CZ" sz="3200" i="1" dirty="0" err="1" smtClean="0"/>
              <a:t>Informačné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stratégie</a:t>
            </a:r>
            <a:r>
              <a:rPr lang="cs-CZ" altLang="cs-CZ" sz="3200" i="1" dirty="0" smtClean="0"/>
              <a:t> v </a:t>
            </a:r>
            <a:r>
              <a:rPr lang="cs-CZ" altLang="cs-CZ" sz="3200" i="1" dirty="0" err="1" smtClean="0"/>
              <a:t>elektronickom</a:t>
            </a:r>
            <a:r>
              <a:rPr lang="cs-CZ" altLang="cs-CZ" sz="3200" i="1" dirty="0" smtClean="0"/>
              <a:t> </a:t>
            </a:r>
            <a:r>
              <a:rPr lang="cs-CZ" altLang="cs-CZ" sz="3200" i="1" dirty="0" err="1" smtClean="0"/>
              <a:t>prostredí</a:t>
            </a:r>
            <a:r>
              <a:rPr lang="cs-CZ" altLang="cs-CZ" sz="3200" dirty="0" smtClean="0"/>
              <a:t>. 1. </a:t>
            </a:r>
            <a:r>
              <a:rPr lang="cs-CZ" altLang="cs-CZ" sz="3200" dirty="0" err="1" smtClean="0"/>
              <a:t>vyd</a:t>
            </a:r>
            <a:r>
              <a:rPr lang="cs-CZ" altLang="cs-CZ" sz="3200" dirty="0" smtClean="0"/>
              <a:t>. Bratislava: Univerzita Komenského v Bratislavě, 2010, 190 s. ISBN 9788022328487.</a:t>
            </a:r>
            <a:endParaRPr lang="cs-CZ" altLang="cs-CZ" sz="3200" dirty="0" smtClean="0"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412776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341438"/>
            <a:ext cx="7777162" cy="508000"/>
          </a:xfrm>
        </p:spPr>
        <p:txBody>
          <a:bodyPr/>
          <a:lstStyle/>
          <a:p>
            <a:r>
              <a:rPr lang="cs-CZ" altLang="cs-CZ" sz="3200" smtClean="0"/>
              <a:t>Literatura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412875"/>
            <a:ext cx="7777162" cy="417671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Tx/>
              <a:buNone/>
              <a:defRPr/>
            </a:pPr>
            <a:endParaRPr lang="cs-CZ" altLang="cs-CZ" sz="2000" dirty="0" smtClean="0"/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Návod eReading.cz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[online]</a:t>
            </a:r>
            <a:r>
              <a:rPr lang="cs-CZ" altLang="cs-CZ" sz="2400" dirty="0" smtClean="0">
                <a:latin typeface="Calibri" panose="020F0502020204030204" pitchFamily="34" charset="0"/>
              </a:rPr>
              <a:t>. </a:t>
            </a:r>
            <a:r>
              <a:rPr lang="cs-CZ" altLang="cs-CZ" sz="2400" dirty="0" smtClean="0">
                <a:latin typeface="Calibri" panose="020F0502020204030204" pitchFamily="34" charset="0"/>
                <a:cs typeface="Times New Roman" pitchFamily="18" charset="0"/>
              </a:rPr>
              <a:t>[cit. 22-10-2013]. Dostupný z:</a:t>
            </a:r>
            <a:r>
              <a:rPr lang="cs-CZ" altLang="cs-CZ" sz="2400" dirty="0" smtClean="0">
                <a:latin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hlinkClick r:id="rId3"/>
              </a:rPr>
              <a:t>http://knihovna.fss.muni.cz/ezdroje.php?podsekce=37</a:t>
            </a:r>
            <a:endParaRPr lang="cs-CZ" altLang="cs-CZ" sz="2400" dirty="0" smtClean="0">
              <a:latin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cs-CZ" altLang="cs-CZ" sz="2400" dirty="0" smtClean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  <a:defRPr/>
            </a:pPr>
            <a:r>
              <a:rPr lang="cs-CZ" altLang="cs-CZ" sz="2400" dirty="0" smtClean="0">
                <a:latin typeface="Calibri" panose="020F0502020204030204" pitchFamily="34" charset="0"/>
              </a:rPr>
              <a:t>Informace z portálu ezdroje.muni.cz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512" y="1412776"/>
            <a:ext cx="8784976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ctr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tabLst>
                <a:tab pos="442913" algn="l"/>
              </a:tabLst>
            </a:pPr>
            <a:r>
              <a:rPr lang="cs-CZ" altLang="cs-CZ" sz="3200" b="1" dirty="0" smtClean="0">
                <a:solidFill>
                  <a:srgbClr val="111111"/>
                </a:solidFill>
                <a:latin typeface="Calibri" pitchFamily="34" charset="0"/>
              </a:rPr>
              <a:t>Děkujeme Vám za pozornost</a:t>
            </a:r>
            <a:endParaRPr lang="en-US" altLang="cs-CZ" sz="3200" b="1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2195513" y="2982913"/>
            <a:ext cx="492918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cs-CZ" sz="3500" b="1" dirty="0" smtClean="0">
                <a:solidFill>
                  <a:srgbClr val="111111"/>
                </a:solidFill>
                <a:latin typeface="Calibri" pitchFamily="34" charset="0"/>
                <a:hlinkClick r:id="rId3"/>
              </a:rPr>
              <a:t>infozdroje@fss.muni.cz</a:t>
            </a:r>
            <a:endParaRPr lang="cs-CZ" altLang="cs-CZ" sz="3500" dirty="0" smtClean="0">
              <a:solidFill>
                <a:srgbClr val="111111"/>
              </a:solidFill>
              <a:latin typeface="Calibri" pitchFamily="34" charset="0"/>
            </a:endParaRPr>
          </a:p>
        </p:txBody>
      </p:sp>
      <p:sp>
        <p:nvSpPr>
          <p:cNvPr id="6" name="TextovéPole 2"/>
          <p:cNvSpPr txBox="1">
            <a:spLocks noChangeArrowheads="1"/>
          </p:cNvSpPr>
          <p:nvPr/>
        </p:nvSpPr>
        <p:spPr bwMode="auto">
          <a:xfrm>
            <a:off x="920750" y="4256088"/>
            <a:ext cx="30241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Jan Kříž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jkriz</a:t>
            </a:r>
            <a:r>
              <a:rPr lang="en-US" altLang="cs-CZ" sz="2800" dirty="0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@</a:t>
            </a:r>
            <a:r>
              <a:rPr lang="en-US" altLang="cs-CZ" sz="2800" dirty="0" err="1" smtClean="0">
                <a:solidFill>
                  <a:srgbClr val="111111"/>
                </a:solidFill>
                <a:latin typeface="Calibri" pitchFamily="34" charset="0"/>
                <a:hlinkClick r:id="rId4"/>
              </a:rPr>
              <a:t>fss.muni.cz</a:t>
            </a:r>
            <a:endParaRPr lang="cs-CZ" altLang="cs-CZ" sz="2800" dirty="0" smtClean="0">
              <a:solidFill>
                <a:srgbClr val="111111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7" name="TextovéPole 3"/>
          <p:cNvSpPr txBox="1">
            <a:spLocks noChangeArrowheads="1"/>
          </p:cNvSpPr>
          <p:nvPr/>
        </p:nvSpPr>
        <p:spPr bwMode="auto">
          <a:xfrm>
            <a:off x="4787900" y="4267200"/>
            <a:ext cx="35433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b="1" dirty="0" smtClean="0">
                <a:solidFill>
                  <a:srgbClr val="111111"/>
                </a:solidFill>
                <a:latin typeface="Calibri" pitchFamily="34" charset="0"/>
              </a:rPr>
              <a:t>Dana Mazancová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mazancov</a:t>
            </a:r>
            <a:r>
              <a:rPr lang="en-US" altLang="cs-CZ" sz="2800" dirty="0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@</a:t>
            </a:r>
            <a:r>
              <a:rPr lang="cs-CZ" altLang="cs-CZ" sz="2800" dirty="0" err="1" smtClean="0">
                <a:solidFill>
                  <a:srgbClr val="111111"/>
                </a:solidFill>
                <a:latin typeface="Calibri" pitchFamily="34" charset="0"/>
                <a:hlinkClick r:id="rId5"/>
              </a:rPr>
              <a:t>fss.muni.cz</a:t>
            </a:r>
            <a:endParaRPr lang="cs-CZ" altLang="cs-CZ" sz="2800" dirty="0" smtClean="0">
              <a:solidFill>
                <a:srgbClr val="111111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642487"/>
            <a:ext cx="85689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 smtClean="0">
                <a:latin typeface="Arial" panose="020B0604020202020204" pitchFamily="34" charset="0"/>
              </a:rPr>
              <a:t>Vyhledávání na konkrétní stránce</a:t>
            </a:r>
          </a:p>
          <a:p>
            <a:pPr>
              <a:defRPr/>
            </a:pPr>
            <a:r>
              <a:rPr lang="cs-CZ" sz="2700" b="1" i="1" dirty="0" smtClean="0">
                <a:latin typeface="Arial" panose="020B0604020202020204" pitchFamily="34" charset="0"/>
              </a:rPr>
              <a:t>Př. </a:t>
            </a:r>
            <a:r>
              <a:rPr lang="cs-CZ" sz="2700" b="1" i="1" dirty="0" err="1" smtClean="0">
                <a:latin typeface="Arial" panose="020B0604020202020204" pitchFamily="34" charset="0"/>
              </a:rPr>
              <a:t>burgr</a:t>
            </a:r>
            <a:r>
              <a:rPr lang="cs-CZ" sz="2700" b="1" i="1" dirty="0" smtClean="0">
                <a:latin typeface="Arial" panose="020B0604020202020204" pitchFamily="34" charset="0"/>
              </a:rPr>
              <a:t> </a:t>
            </a:r>
            <a:r>
              <a:rPr lang="cs-CZ" sz="2700" b="1" i="1" dirty="0" err="1" smtClean="0">
                <a:latin typeface="Arial" panose="020B0604020202020204" pitchFamily="34" charset="0"/>
              </a:rPr>
              <a:t>site</a:t>
            </a:r>
            <a:r>
              <a:rPr lang="cs-CZ" sz="2700" b="1" i="1" dirty="0" smtClean="0">
                <a:latin typeface="Arial" panose="020B0604020202020204" pitchFamily="34" charset="0"/>
              </a:rPr>
              <a:t>:</a:t>
            </a:r>
            <a:r>
              <a:rPr lang="cs-CZ" sz="2700" b="1" i="1" dirty="0" err="1" smtClean="0">
                <a:latin typeface="Arial" panose="020B0604020202020204" pitchFamily="34" charset="0"/>
              </a:rPr>
              <a:t>fss.muni.cz</a:t>
            </a:r>
            <a:r>
              <a:rPr lang="cs-CZ" sz="2700" b="1" i="1" dirty="0" smtClean="0">
                <a:latin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cs-CZ" sz="27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 smtClean="0">
                <a:latin typeface="Arial" panose="020B0604020202020204" pitchFamily="34" charset="0"/>
              </a:rPr>
              <a:t>Definice</a:t>
            </a:r>
          </a:p>
          <a:p>
            <a:pPr>
              <a:defRPr/>
            </a:pPr>
            <a:r>
              <a:rPr lang="cs-CZ" sz="2700" b="1" i="1" dirty="0" smtClean="0">
                <a:latin typeface="Arial" panose="020B0604020202020204" pitchFamily="34" charset="0"/>
              </a:rPr>
              <a:t>Př. </a:t>
            </a:r>
            <a:r>
              <a:rPr lang="cs-CZ" sz="2700" b="1" i="1" dirty="0" err="1" smtClean="0">
                <a:latin typeface="Arial" panose="020B0604020202020204" pitchFamily="34" charset="0"/>
              </a:rPr>
              <a:t>define</a:t>
            </a:r>
            <a:r>
              <a:rPr lang="cs-CZ" sz="2700" b="1" i="1" dirty="0" smtClean="0">
                <a:latin typeface="Arial" panose="020B0604020202020204" pitchFamily="34" charset="0"/>
              </a:rPr>
              <a:t>:</a:t>
            </a:r>
            <a:r>
              <a:rPr lang="cs-CZ" sz="2700" b="1" i="1" dirty="0" err="1" smtClean="0">
                <a:latin typeface="Arial" panose="020B0604020202020204" pitchFamily="34" charset="0"/>
              </a:rPr>
              <a:t>cyberbullying</a:t>
            </a:r>
            <a:endParaRPr lang="cs-CZ" sz="2700" b="1" i="1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cs-CZ" sz="2700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 smtClean="0">
                <a:latin typeface="Arial" panose="020B0604020202020204" pitchFamily="34" charset="0"/>
              </a:rPr>
              <a:t>Vyhledávání stránek, které jsou podobné určité adrese URL</a:t>
            </a:r>
          </a:p>
          <a:p>
            <a:pPr>
              <a:defRPr/>
            </a:pPr>
            <a:r>
              <a:rPr lang="cs-CZ" sz="2700" b="1" i="1" dirty="0" smtClean="0">
                <a:latin typeface="Arial" panose="020B0604020202020204" pitchFamily="34" charset="0"/>
              </a:rPr>
              <a:t>Př. </a:t>
            </a:r>
            <a:r>
              <a:rPr lang="cs-CZ" sz="2700" b="1" i="1" dirty="0" err="1" smtClean="0">
                <a:latin typeface="Arial" panose="020B0604020202020204" pitchFamily="34" charset="0"/>
              </a:rPr>
              <a:t>related</a:t>
            </a:r>
            <a:r>
              <a:rPr lang="cs-CZ" sz="2700" b="1" i="1" dirty="0" smtClean="0">
                <a:latin typeface="Arial" panose="020B0604020202020204" pitchFamily="34" charset="0"/>
              </a:rPr>
              <a:t>:</a:t>
            </a:r>
            <a:r>
              <a:rPr lang="cs-CZ" sz="2700" b="1" i="1" dirty="0" err="1" smtClean="0">
                <a:latin typeface="Arial" panose="020B0604020202020204" pitchFamily="34" charset="0"/>
              </a:rPr>
              <a:t>medzur.fss.muni.cz</a:t>
            </a:r>
            <a:endParaRPr lang="cs-CZ" sz="2700" b="1" i="1" dirty="0" smtClean="0">
              <a:latin typeface="Arial" panose="020B0604020202020204" pitchFamily="34" charset="0"/>
            </a:endParaRPr>
          </a:p>
          <a:p>
            <a:pPr>
              <a:defRPr/>
            </a:pPr>
            <a:endParaRPr lang="cs-CZ" sz="2700" b="1" i="1" dirty="0" smtClean="0">
              <a:latin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700" dirty="0" smtClean="0">
                <a:latin typeface="Arial" panose="020B0604020202020204" pitchFamily="34" charset="0"/>
              </a:rPr>
              <a:t>Typ dokumentu</a:t>
            </a:r>
          </a:p>
          <a:p>
            <a:pPr>
              <a:defRPr/>
            </a:pPr>
            <a:r>
              <a:rPr lang="cs-CZ" sz="2700" b="1" i="1" dirty="0" smtClean="0">
                <a:latin typeface="Arial" panose="020B0604020202020204" pitchFamily="34" charset="0"/>
              </a:rPr>
              <a:t>Př. </a:t>
            </a:r>
            <a:r>
              <a:rPr lang="cs-CZ" sz="2700" b="1" i="1" dirty="0" err="1" smtClean="0">
                <a:latin typeface="Arial" panose="020B0604020202020204" pitchFamily="34" charset="0"/>
              </a:rPr>
              <a:t>filetype</a:t>
            </a:r>
            <a:r>
              <a:rPr lang="cs-CZ" sz="2700" b="1" i="1" dirty="0" smtClean="0">
                <a:latin typeface="Arial" panose="020B0604020202020204" pitchFamily="34" charset="0"/>
              </a:rPr>
              <a:t>:</a:t>
            </a:r>
            <a:r>
              <a:rPr lang="cs-CZ" sz="2700" b="1" i="1" dirty="0" err="1" smtClean="0">
                <a:latin typeface="Arial" panose="020B0604020202020204" pitchFamily="34" charset="0"/>
              </a:rPr>
              <a:t>pdf</a:t>
            </a:r>
            <a:endParaRPr lang="cs-CZ" sz="2700" b="1" i="1" dirty="0" smtClean="0"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05273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Google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– tipy pro vyhledávání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877272"/>
            <a:ext cx="856895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cs-CZ" sz="2800" dirty="0" err="1" smtClean="0">
                <a:hlinkClick r:id="rId2"/>
              </a:rPr>
              <a:t>Infographic</a:t>
            </a:r>
            <a:r>
              <a:rPr lang="cs-CZ" sz="2800" dirty="0" smtClean="0">
                <a:hlinkClick r:id="rId2"/>
              </a:rPr>
              <a:t>: Get More </a:t>
            </a:r>
            <a:r>
              <a:rPr lang="cs-CZ" sz="2800" dirty="0" err="1" smtClean="0">
                <a:hlinkClick r:id="rId2"/>
              </a:rPr>
              <a:t>Out</a:t>
            </a:r>
            <a:r>
              <a:rPr lang="cs-CZ" sz="2800" dirty="0" smtClean="0">
                <a:hlinkClick r:id="rId2"/>
              </a:rPr>
              <a:t> </a:t>
            </a:r>
            <a:r>
              <a:rPr lang="cs-CZ" sz="2800" dirty="0" err="1" smtClean="0">
                <a:hlinkClick r:id="rId2"/>
              </a:rPr>
              <a:t>of</a:t>
            </a:r>
            <a:r>
              <a:rPr lang="cs-CZ" sz="2800" dirty="0" smtClean="0">
                <a:hlinkClick r:id="rId2"/>
              </a:rPr>
              <a:t> Google</a:t>
            </a:r>
            <a:endParaRPr lang="cs-CZ" sz="2800" dirty="0" smtClean="0"/>
          </a:p>
          <a:p>
            <a:pPr>
              <a:defRPr/>
            </a:pPr>
            <a:endParaRPr lang="cs-CZ" sz="2800" b="1" i="1" dirty="0"/>
          </a:p>
          <a:p>
            <a:pPr>
              <a:defRPr/>
            </a:pPr>
            <a:endParaRPr lang="cs-CZ" sz="2700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68760"/>
            <a:ext cx="74199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30223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Na základě jednoho vyhledávacího  dotazu umožňuje prohledávat více zdrojů současně v rámci jednoho rozhraní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Podpora vzdáleného přístupu</a:t>
            </a:r>
          </a:p>
          <a:p>
            <a:pPr>
              <a:buFont typeface="Wingdings" panose="05000000000000000000" pitchFamily="2" charset="2"/>
              <a:buChar char="q"/>
            </a:pPr>
            <a:endParaRPr lang="cs-CZ" altLang="cs-CZ" sz="2800" dirty="0" smtClean="0">
              <a:latin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800" dirty="0" smtClean="0">
                <a:latin typeface="Calibri" panose="020F0502020204030204" pitchFamily="34" charset="0"/>
              </a:rPr>
              <a:t> Producent fa EBSCO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Zástupný symbol pro obsah 8" descr="EDS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908720"/>
            <a:ext cx="7777163" cy="4545013"/>
          </a:xfrm>
        </p:spPr>
      </p:pic>
    </p:spTree>
    <p:extLst>
      <p:ext uri="{BB962C8B-B14F-4D97-AF65-F5344CB8AC3E}">
        <p14:creationId xmlns:p14="http://schemas.microsoft.com/office/powerpoint/2010/main" val="40849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2636912"/>
            <a:ext cx="8568952" cy="332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200" dirty="0" smtClean="0">
                <a:latin typeface="Calibri" panose="020F0502020204030204" pitchFamily="34" charset="0"/>
              </a:rPr>
              <a:t>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 smtClean="0">
                <a:latin typeface="Calibri" panose="020F0502020204030204" pitchFamily="34" charset="0"/>
              </a:rPr>
              <a:t>Volně dostupných zdrojů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2000" dirty="0" smtClean="0">
              <a:solidFill>
                <a:srgbClr val="111111"/>
              </a:solidFill>
              <a:latin typeface="Arial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064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 smtClean="0">
              <a:solidFill>
                <a:srgbClr val="11111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6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606</Words>
  <Application>Microsoft Office PowerPoint</Application>
  <PresentationFormat>Předvádění na obrazovce (4:3)</PresentationFormat>
  <Paragraphs>144</Paragraphs>
  <Slides>35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35</vt:i4>
      </vt:variant>
    </vt:vector>
  </HeadingPairs>
  <TitlesOfParts>
    <vt:vector size="45" baseType="lpstr">
      <vt:lpstr>Arial</vt:lpstr>
      <vt:lpstr>Calibri</vt:lpstr>
      <vt:lpstr>Tahoma</vt:lpstr>
      <vt:lpstr>Times New Roman</vt:lpstr>
      <vt:lpstr>Verdana</vt:lpstr>
      <vt:lpstr>Wingdings</vt:lpstr>
      <vt:lpstr>Motiv systému Office</vt:lpstr>
      <vt:lpstr>template</vt:lpstr>
      <vt:lpstr>4_Motiv systému Office</vt:lpstr>
      <vt:lpstr>5_Motiv systému Office</vt:lpstr>
      <vt:lpstr>Základy práce s informačními zdroji  ZUR163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Seznam dostupných časopisů a knih (A-Z) – ukázka časopis</vt:lpstr>
      <vt:lpstr>Seznam dostupných časopisů a knih (A-Z) – ukázka časopis</vt:lpstr>
      <vt:lpstr>Seznam dostupných časopisů a knih (A-Z) – ukázka kniha</vt:lpstr>
      <vt:lpstr>Seznam dostupných časopisů a knih  (A-Z) – ukázka kniha  – prolinkování do databáze EBSCO eBook AC</vt:lpstr>
      <vt:lpstr>Elektronické knihy</vt:lpstr>
      <vt:lpstr>EBSCO eBook Academic Collection </vt:lpstr>
      <vt:lpstr>Prezentace aplikace PowerPoint</vt:lpstr>
      <vt:lpstr>Výpůjčka e-knih - Adobe Digital Editions</vt:lpstr>
      <vt:lpstr>Adobe Digital Editions - otevřená kniha</vt:lpstr>
      <vt:lpstr>Adobe Digital Editions</vt:lpstr>
      <vt:lpstr>Taylor &amp; Francis</vt:lpstr>
      <vt:lpstr>Prezentace aplikace PowerPoint</vt:lpstr>
      <vt:lpstr>eReading.cz – trvalá výpůjčka e-knih</vt:lpstr>
      <vt:lpstr>Prezentace aplikace PowerPoint</vt:lpstr>
      <vt:lpstr>Gale Virtual Reference Library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</vt:vector>
  </TitlesOfParts>
  <Company>CIKT FSS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Dana Mazancová</cp:lastModifiedBy>
  <cp:revision>130</cp:revision>
  <cp:lastPrinted>2015-10-27T10:38:28Z</cp:lastPrinted>
  <dcterms:created xsi:type="dcterms:W3CDTF">2015-08-18T07:57:33Z</dcterms:created>
  <dcterms:modified xsi:type="dcterms:W3CDTF">2015-11-16T10:38:52Z</dcterms:modified>
</cp:coreProperties>
</file>