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lvl1pPr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1pPr>
    <a:lvl2pPr indent="228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2pPr>
    <a:lvl3pPr indent="457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3pPr>
    <a:lvl4pPr indent="685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4pPr>
    <a:lvl5pPr indent="9144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5pPr>
    <a:lvl6pPr indent="11430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6pPr>
    <a:lvl7pPr indent="13716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7pPr>
    <a:lvl8pPr indent="16002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8pPr>
    <a:lvl9pPr indent="1828800" algn="ctr" defTabSz="584200">
      <a:defRPr sz="2400">
        <a:solidFill>
          <a:srgbClr val="414141"/>
        </a:solidFill>
        <a:latin typeface="Palatino"/>
        <a:ea typeface="Palatino"/>
        <a:cs typeface="Palatino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0564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C9C3BA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7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39D60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2525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7C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A8C3DF"/>
              </a:solidFill>
              <a:prstDash val="solid"/>
              <a:miter lim="400000"/>
            </a:ln>
          </a:left>
          <a:right>
            <a:ln w="12700" cap="flat">
              <a:solidFill>
                <a:srgbClr val="A8C3DF"/>
              </a:solidFill>
              <a:prstDash val="solid"/>
              <a:miter lim="400000"/>
            </a:ln>
          </a:right>
          <a:top>
            <a:ln w="12700" cap="flat">
              <a:solidFill>
                <a:srgbClr val="A8C3DF"/>
              </a:solidFill>
              <a:prstDash val="solid"/>
              <a:miter lim="400000"/>
            </a:ln>
          </a:top>
          <a:bottom>
            <a:ln w="12700" cap="flat">
              <a:solidFill>
                <a:srgbClr val="A8C3DF"/>
              </a:solidFill>
              <a:prstDash val="solid"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solidFill>
                <a:srgbClr val="A8C3D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A8C3DF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38AA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14975"/>
          </a:solidFill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8C3D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96392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solidFill>
                <a:srgbClr val="C9C3BA"/>
              </a:solidFill>
              <a:prstDash val="solid"/>
              <a:miter lim="400000"/>
            </a:ln>
          </a:left>
          <a:right>
            <a:ln w="12700" cap="flat">
              <a:solidFill>
                <a:srgbClr val="C9C3BA"/>
              </a:solidFill>
              <a:prstDash val="solid"/>
              <a:miter lim="400000"/>
            </a:ln>
          </a:right>
          <a:top>
            <a:ln w="12700" cap="flat">
              <a:solidFill>
                <a:srgbClr val="C9C3BA"/>
              </a:solidFill>
              <a:prstDash val="solid"/>
              <a:miter lim="400000"/>
            </a:ln>
          </a:top>
          <a:bottom>
            <a:ln w="12700" cap="flat">
              <a:solidFill>
                <a:srgbClr val="C9C3BA"/>
              </a:solidFill>
              <a:prstDash val="solid"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solidFill>
                <a:srgbClr val="C9C3B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50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6635F"/>
          </a:solidFill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9C3B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9847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9C3BA">
              <a:alpha val="35000"/>
            </a:srgbClr>
          </a:solidFill>
        </a:fill>
      </a:tcStyle>
    </a:band2H>
    <a:firstCol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984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alatino"/>
          <a:ea typeface="Palatino"/>
          <a:cs typeface="Palatino"/>
        </a:font>
        <a:srgbClr val="41414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89847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6" d="100"/>
          <a:sy n="76" d="100"/>
        </p:scale>
        <p:origin x="-176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1" name="Shape 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58611916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1pPr>
    <a:lvl2pPr indent="228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2pPr>
    <a:lvl3pPr indent="457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3pPr>
    <a:lvl4pPr indent="685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4pPr>
    <a:lvl5pPr indent="9144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5pPr>
    <a:lvl6pPr indent="11430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6pPr>
    <a:lvl7pPr indent="13716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7pPr>
    <a:lvl8pPr indent="16002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8pPr>
    <a:lvl9pPr indent="1828800" defTabSz="457200">
      <a:lnSpc>
        <a:spcPct val="125000"/>
      </a:lnSpc>
      <a:defRPr sz="2400">
        <a:latin typeface="Avenir Book"/>
        <a:ea typeface="Avenir Book"/>
        <a:cs typeface="Avenir Book"/>
        <a:sym typeface="Avenir Book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/>
          <p:nvPr/>
        </p:nvSpPr>
        <p:spPr>
          <a:xfrm>
            <a:off x="508000" y="659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8" name="Shape 8"/>
          <p:cNvSpPr/>
          <p:nvPr/>
        </p:nvSpPr>
        <p:spPr>
          <a:xfrm>
            <a:off x="508000" y="408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9" name="Shape 9"/>
          <p:cNvSpPr/>
          <p:nvPr/>
        </p:nvSpPr>
        <p:spPr>
          <a:xfrm rot="16200000">
            <a:off x="7172923" y="53476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508000" y="414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8280400" y="414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/>
          <p:nvPr/>
        </p:nvSpPr>
        <p:spPr>
          <a:xfrm>
            <a:off x="508000" y="9131300"/>
            <a:ext cx="11999453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5" name="Shape 15"/>
          <p:cNvSpPr/>
          <p:nvPr/>
        </p:nvSpPr>
        <p:spPr>
          <a:xfrm>
            <a:off x="508000" y="6629400"/>
            <a:ext cx="12000019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6" name="Shape 16"/>
          <p:cNvSpPr/>
          <p:nvPr/>
        </p:nvSpPr>
        <p:spPr>
          <a:xfrm rot="16200000">
            <a:off x="7172923" y="7874934"/>
            <a:ext cx="1642759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508000" y="6680200"/>
            <a:ext cx="7200900" cy="2413000"/>
          </a:xfrm>
          <a:prstGeom prst="rect">
            <a:avLst/>
          </a:prstGeom>
        </p:spPr>
        <p:txBody>
          <a:bodyPr/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8280400" y="6680200"/>
            <a:ext cx="4241800" cy="2413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508000" y="3670300"/>
            <a:ext cx="11988800" cy="2413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508000" y="4876800"/>
            <a:ext cx="5676374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3" name="Shape 23"/>
          <p:cNvSpPr/>
          <p:nvPr/>
        </p:nvSpPr>
        <p:spPr>
          <a:xfrm>
            <a:off x="508000" y="2768600"/>
            <a:ext cx="5676316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08000" y="2806700"/>
            <a:ext cx="5676900" cy="2032000"/>
          </a:xfrm>
          <a:prstGeom prst="rect">
            <a:avLst/>
          </a:prstGeom>
        </p:spPr>
        <p:txBody>
          <a:bodyPr/>
          <a:lstStyle>
            <a:lvl1pPr algn="l">
              <a:defRPr sz="5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6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508000" y="5029200"/>
            <a:ext cx="5676900" cy="4013200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400"/>
            </a:lvl1pPr>
            <a:lvl2pPr marL="0" indent="228600">
              <a:spcBef>
                <a:spcPts val="0"/>
              </a:spcBef>
              <a:buClrTx/>
              <a:buSzTx/>
              <a:buFontTx/>
              <a:buNone/>
              <a:defRPr sz="2400"/>
            </a:lvl2pPr>
            <a:lvl3pPr marL="0" indent="457200">
              <a:spcBef>
                <a:spcPts val="0"/>
              </a:spcBef>
              <a:buClrTx/>
              <a:buSzTx/>
              <a:buFontTx/>
              <a:buNone/>
              <a:defRPr sz="2400"/>
            </a:lvl3pPr>
            <a:lvl4pPr marL="0" indent="685800">
              <a:spcBef>
                <a:spcPts val="0"/>
              </a:spcBef>
              <a:buClrTx/>
              <a:buSzTx/>
              <a:buFontTx/>
              <a:buNone/>
              <a:defRPr sz="2400"/>
            </a:lvl4pPr>
            <a:lvl5pPr marL="0" indent="914400">
              <a:spcBef>
                <a:spcPts val="0"/>
              </a:spcBef>
              <a:buClrTx/>
              <a:buSzTx/>
              <a:buFontTx/>
              <a:buNone/>
              <a:defRPr sz="2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08000" y="2730500"/>
            <a:ext cx="5816600" cy="63500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1800"/>
              </a:spcBef>
              <a:buSzPct val="65000"/>
              <a:defRPr sz="3000"/>
            </a:lvl1pPr>
            <a:lvl2pPr marL="787400" indent="-393700">
              <a:spcBef>
                <a:spcPts val="1800"/>
              </a:spcBef>
              <a:buSzPct val="65000"/>
              <a:defRPr sz="3000"/>
            </a:lvl2pPr>
            <a:lvl3pPr marL="1181100" indent="-393700">
              <a:spcBef>
                <a:spcPts val="1800"/>
              </a:spcBef>
              <a:buSzPct val="65000"/>
              <a:defRPr sz="3000"/>
            </a:lvl3pPr>
            <a:lvl4pPr marL="1574800" indent="-393700">
              <a:spcBef>
                <a:spcPts val="1800"/>
              </a:spcBef>
              <a:buSzPct val="65000"/>
              <a:defRPr sz="3000"/>
            </a:lvl4pPr>
            <a:lvl5pPr marL="1968500" indent="-393700">
              <a:spcBef>
                <a:spcPts val="1800"/>
              </a:spcBef>
              <a:buSzPct val="65000"/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508000" y="1270000"/>
            <a:ext cx="11988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21717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6350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508000" y="800100"/>
            <a:ext cx="11988800" cy="121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508000" y="2628900"/>
            <a:ext cx="11988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414141"/>
                </a:solidFill>
              </a:rP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xmlns:p14="http://schemas.microsoft.com/office/powerpoint/2010/main" spd="med"/>
  <p:txStyles>
    <p:titleStyle>
      <a:lvl1pPr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1pPr>
      <a:lvl2pPr indent="228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2pPr>
      <a:lvl3pPr indent="457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3pPr>
      <a:lvl4pPr indent="685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4pPr>
      <a:lvl5pPr indent="9144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5pPr>
      <a:lvl6pPr indent="11430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6pPr>
      <a:lvl7pPr indent="13716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7pPr>
      <a:lvl8pPr indent="16002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8pPr>
      <a:lvl9pPr indent="1828800" algn="ctr" defTabSz="584200">
        <a:lnSpc>
          <a:spcPct val="90000"/>
        </a:lnSpc>
        <a:spcBef>
          <a:spcPts val="1600"/>
        </a:spcBef>
        <a:defRPr sz="7000">
          <a:solidFill>
            <a:srgbClr val="D93E2B"/>
          </a:solidFill>
          <a:latin typeface="+mn-lt"/>
          <a:ea typeface="+mn-ea"/>
          <a:cs typeface="+mn-cs"/>
          <a:sym typeface="Bodoni SvtyTwo ITC TT-Book"/>
        </a:defRPr>
      </a:lvl9pPr>
    </p:titleStyle>
    <p:bodyStyle>
      <a:lvl1pPr marL="4699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1pPr>
      <a:lvl2pPr marL="9398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2pPr>
      <a:lvl3pPr marL="14097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3pPr>
      <a:lvl4pPr marL="18796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4pPr>
      <a:lvl5pPr marL="23495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5pPr>
      <a:lvl6pPr marL="28194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6pPr>
      <a:lvl7pPr marL="32893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7pPr>
      <a:lvl8pPr marL="37592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8pPr>
      <a:lvl9pPr marL="4229100" indent="-469900" defTabSz="584200">
        <a:spcBef>
          <a:spcPts val="2400"/>
        </a:spcBef>
        <a:buClr>
          <a:srgbClr val="929292"/>
        </a:buClr>
        <a:buSzPct val="60000"/>
        <a:buFont typeface="Zapf Dingbats"/>
        <a:buChar char="❖"/>
        <a:defRPr sz="3600">
          <a:solidFill>
            <a:srgbClr val="414141"/>
          </a:solidFill>
          <a:latin typeface="Palatino"/>
          <a:ea typeface="Palatino"/>
          <a:cs typeface="Palatino"/>
          <a:sym typeface="Palatino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s://www.youtube.com/watch?feature=player_detailpage&amp;v=6PXORQE5-CY" TargetMode="External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508000" y="3492500"/>
            <a:ext cx="72009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l">
              <a:lnSpc>
                <a:spcPct val="110000"/>
              </a:lnSpc>
              <a:defRPr sz="2600" b="1" i="1"/>
            </a:lvl1pPr>
          </a:lstStyle>
          <a:p>
            <a:pPr lvl="0">
              <a:defRPr sz="1800" b="0" i="0">
                <a:solidFill>
                  <a:srgbClr val="000000"/>
                </a:solidFill>
              </a:defRPr>
            </a:pPr>
            <a:r>
              <a:rPr sz="2600" b="1" i="1">
                <a:solidFill>
                  <a:srgbClr val="414141"/>
                </a:solidFill>
              </a:rPr>
              <a:t>Henry Loeser </a:t>
            </a:r>
          </a:p>
        </p:txBody>
      </p:sp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508000" y="4133850"/>
            <a:ext cx="7200900" cy="2413000"/>
          </a:xfrm>
          <a:prstGeom prst="rect">
            <a:avLst/>
          </a:prstGeom>
        </p:spPr>
        <p:txBody>
          <a:bodyPr/>
          <a:lstStyle>
            <a:lvl1pPr defTabSz="449833">
              <a:spcBef>
                <a:spcPts val="1200"/>
              </a:spcBef>
              <a:defRPr sz="539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390">
                <a:solidFill>
                  <a:srgbClr val="D93E2B"/>
                </a:solidFill>
              </a:rPr>
              <a:t>The Nature of Broadcasting - A Theoretical Perspective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8279705" y="4133850"/>
            <a:ext cx="4241801" cy="2413000"/>
          </a:xfrm>
          <a:prstGeom prst="rect">
            <a:avLst/>
          </a:prstGeom>
        </p:spPr>
        <p:txBody>
          <a:bodyPr/>
          <a:lstStyle>
            <a:lvl1pPr>
              <a:defRPr sz="2900" b="1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900" b="1">
                <a:solidFill>
                  <a:srgbClr val="414141"/>
                </a:solidFill>
              </a:rPr>
              <a:t>Past, Present and Future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5"/>
          <p:cNvGrpSpPr/>
          <p:nvPr/>
        </p:nvGrpSpPr>
        <p:grpSpPr>
          <a:xfrm>
            <a:off x="5786771" y="2178050"/>
            <a:ext cx="6673332" cy="7624895"/>
            <a:chOff x="-127000" y="-1403190"/>
            <a:chExt cx="6673331" cy="7624894"/>
          </a:xfrm>
        </p:grpSpPr>
        <p:pic>
          <p:nvPicPr>
            <p:cNvPr id="94" name="Screen Shot 2014-06-22 at 1.30.35 PM.png"/>
            <p:cNvPicPr/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6419331" cy="466611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3" name="Picture 9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1403191"/>
              <a:ext cx="6673333" cy="7624896"/>
            </a:xfrm>
            <a:prstGeom prst="rect">
              <a:avLst/>
            </a:prstGeom>
            <a:effectLst/>
          </p:spPr>
        </p:pic>
      </p:grpSp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Alternative Press</a:t>
            </a:r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Activist media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101"/>
          <p:cNvGrpSpPr/>
          <p:nvPr/>
        </p:nvGrpSpPr>
        <p:grpSpPr>
          <a:xfrm>
            <a:off x="6692900" y="2565400"/>
            <a:ext cx="5842000" cy="6680200"/>
            <a:chOff x="-127000" y="-88900"/>
            <a:chExt cx="5842000" cy="6680200"/>
          </a:xfrm>
        </p:grpSpPr>
        <p:pic>
          <p:nvPicPr>
            <p:cNvPr id="100" name="Screen Shot 2014-06-22 at 11.59.47 AM.png"/>
            <p:cNvPicPr/>
            <p:nvPr/>
          </p:nvPicPr>
          <p:blipFill>
            <a:blip r:embed="rId2">
              <a:extLst/>
            </a:blip>
            <a:srcRect l="6767" r="6767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99" name="Picture 9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Re-Feudalization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Newspaper conglomerates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Politicization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xfrm>
            <a:off x="698500" y="673100"/>
            <a:ext cx="1198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Radio</a:t>
            </a:r>
          </a:p>
        </p:txBody>
      </p:sp>
      <p:pic>
        <p:nvPicPr>
          <p:cNvPr id="10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44704" y="2709924"/>
            <a:ext cx="5828824" cy="72020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D93E2B"/>
                </a:solidFill>
              </a:rPr>
              <a:t>Community Radio</a:t>
            </a:r>
          </a:p>
        </p:txBody>
      </p:sp>
      <p:pic>
        <p:nvPicPr>
          <p:cNvPr id="109" name="Screen Shot 2014-06-23 at 8.58.5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41194" y="2731045"/>
            <a:ext cx="5122412" cy="70026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Television</a:t>
            </a:r>
          </a:p>
        </p:txBody>
      </p:sp>
      <p:sp>
        <p:nvSpPr>
          <p:cNvPr id="112" name="Shape 112"/>
          <p:cNvSpPr/>
          <p:nvPr/>
        </p:nvSpPr>
        <p:spPr>
          <a:xfrm>
            <a:off x="906090" y="8013699"/>
            <a:ext cx="111926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u="sng">
                <a:hlinkClick r:id="rId2"/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2400" u="sng">
                <a:solidFill>
                  <a:srgbClr val="414141"/>
                </a:solidFill>
                <a:hlinkClick r:id="rId2"/>
              </a:rPr>
              <a:t>https://www.youtube.com/watch?feature=player_detailpage&amp;v=6PXORQE5-CY</a:t>
            </a:r>
          </a:p>
        </p:txBody>
      </p:sp>
      <p:pic>
        <p:nvPicPr>
          <p:cNvPr id="113" name="Screen Shot 2014-06-23 at 8.43.55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2079" y="2519560"/>
            <a:ext cx="8318501" cy="5219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400">
                <a:solidFill>
                  <a:srgbClr val="D93E2B"/>
                </a:solidFill>
              </a:rPr>
              <a:t>Community TV</a:t>
            </a:r>
          </a:p>
        </p:txBody>
      </p:sp>
      <p:pic>
        <p:nvPicPr>
          <p:cNvPr id="116" name="Screen Shot 2014-06-23 at 9.01.1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561" y="2478930"/>
            <a:ext cx="9707900" cy="68748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20"/>
          <p:cNvGrpSpPr/>
          <p:nvPr/>
        </p:nvGrpSpPr>
        <p:grpSpPr>
          <a:xfrm>
            <a:off x="5489955" y="2628899"/>
            <a:ext cx="6054345" cy="6921501"/>
            <a:chOff x="-127000" y="-88900"/>
            <a:chExt cx="6054344" cy="6921500"/>
          </a:xfrm>
        </p:grpSpPr>
        <p:pic>
          <p:nvPicPr>
            <p:cNvPr id="119" name="Screen Shot 2014-06-22 at 1.38.07 PM.png"/>
            <p:cNvPicPr/>
            <p:nvPr/>
          </p:nvPicPr>
          <p:blipFill>
            <a:blip r:embed="rId2">
              <a:extLst/>
            </a:blip>
            <a:srcRect t="513" b="513"/>
            <a:stretch>
              <a:fillRect/>
            </a:stretch>
          </p:blipFill>
          <p:spPr>
            <a:xfrm>
              <a:off x="0" y="0"/>
              <a:ext cx="5800345" cy="65913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Picture 11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6054344" cy="6921500"/>
            </a:xfrm>
            <a:prstGeom prst="rect">
              <a:avLst/>
            </a:prstGeom>
            <a:effectLst/>
          </p:spPr>
        </p:pic>
      </p:grpSp>
      <p:sp>
        <p:nvSpPr>
          <p:cNvPr id="121" name="Shape 1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Terrestrial Paradigm</a:t>
            </a:r>
          </a:p>
        </p:txBody>
      </p:sp>
      <p:sp>
        <p:nvSpPr>
          <p:cNvPr id="122" name="Shape 1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Public Service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Commercial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Alternative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/>
          <p:cNvGrpSpPr/>
          <p:nvPr/>
        </p:nvGrpSpPr>
        <p:grpSpPr>
          <a:xfrm>
            <a:off x="6036056" y="2365375"/>
            <a:ext cx="6194044" cy="7080251"/>
            <a:chOff x="-126999" y="-521829"/>
            <a:chExt cx="6194043" cy="7080250"/>
          </a:xfrm>
        </p:grpSpPr>
        <p:pic>
          <p:nvPicPr>
            <p:cNvPr id="125" name="Screen Shot 2014-06-22 at 11.45.02 AM.png"/>
            <p:cNvPicPr/>
            <p:nvPr/>
          </p:nvPicPr>
          <p:blipFill>
            <a:blip r:embed="rId2">
              <a:extLst/>
            </a:blip>
            <a:srcRect l="1766" r="1766"/>
            <a:stretch>
              <a:fillRect/>
            </a:stretch>
          </p:blipFill>
          <p:spPr>
            <a:xfrm>
              <a:off x="0" y="0"/>
              <a:ext cx="5940045" cy="58841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" name="Picture 123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521830"/>
              <a:ext cx="6194044" cy="7080251"/>
            </a:xfrm>
            <a:prstGeom prst="rect">
              <a:avLst/>
            </a:prstGeom>
            <a:effectLst/>
          </p:spPr>
        </p:pic>
      </p:grpSp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Re-Feudalization II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06400" y="2844800"/>
            <a:ext cx="5816600" cy="6350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Policy issues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Commercial conglomerates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Alternatives struggle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3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300">
                <a:solidFill>
                  <a:srgbClr val="D93E2B"/>
                </a:solidFill>
              </a:rPr>
              <a:t>IP - The Great Liberator?</a:t>
            </a:r>
          </a:p>
        </p:txBody>
      </p:sp>
      <p:sp>
        <p:nvSpPr>
          <p:cNvPr id="131" name="Shape 13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One-to-many revolution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low barriers to entry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virtual democracy</a:t>
            </a:r>
          </a:p>
        </p:txBody>
      </p:sp>
      <p:pic>
        <p:nvPicPr>
          <p:cNvPr id="132" name="Screen Shot 2014-06-22 at 6.55.3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61260" y="2764581"/>
            <a:ext cx="6794501" cy="5118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93E2B"/>
                </a:solidFill>
              </a:rPr>
              <a:t>Q1 - The Pipes</a:t>
            </a:r>
          </a:p>
        </p:txBody>
      </p:sp>
      <p:pic>
        <p:nvPicPr>
          <p:cNvPr id="135" name="Screen Shot 2014-06-22 at 6.14.1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1678" y="2734865"/>
            <a:ext cx="9925466" cy="63412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9"/>
          <p:cNvGrpSpPr/>
          <p:nvPr/>
        </p:nvGrpSpPr>
        <p:grpSpPr>
          <a:xfrm>
            <a:off x="6692900" y="2565400"/>
            <a:ext cx="5842000" cy="6680200"/>
            <a:chOff x="-127000" y="-88900"/>
            <a:chExt cx="5842000" cy="6680200"/>
          </a:xfrm>
        </p:grpSpPr>
        <p:pic>
          <p:nvPicPr>
            <p:cNvPr id="48" name="Screen Shot 2014-06-22 at 1.12.25 PM.png"/>
            <p:cNvPicPr/>
            <p:nvPr/>
          </p:nvPicPr>
          <p:blipFill>
            <a:blip r:embed="rId2">
              <a:extLst/>
            </a:blip>
            <a:srcRect l="1045" r="1045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7" name="Picture 4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Natural Law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Structure of Nature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All living things seek utility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Nurture (Rationality)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Communication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xfrm>
            <a:off x="508000" y="571500"/>
            <a:ext cx="11988800" cy="1219200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>
                <a:solidFill>
                  <a:srgbClr val="D93E2B"/>
                </a:solidFill>
              </a:rPr>
              <a:t>Q2 - The Revenue</a:t>
            </a:r>
          </a:p>
        </p:txBody>
      </p:sp>
      <p:pic>
        <p:nvPicPr>
          <p:cNvPr id="138" name="Screen Shot 2014-06-22 at 6.20.2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5122" y="2146300"/>
            <a:ext cx="7914556" cy="7244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/>
          </p:cNvSpPr>
          <p:nvPr>
            <p:ph type="title"/>
          </p:nvPr>
        </p:nvSpPr>
        <p:spPr>
          <a:xfrm>
            <a:off x="215900" y="787400"/>
            <a:ext cx="11988800" cy="1219200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 dirty="0" smtClean="0">
                <a:solidFill>
                  <a:srgbClr val="D93E2B"/>
                </a:solidFill>
              </a:rPr>
              <a:t>Q</a:t>
            </a:r>
            <a:r>
              <a:rPr lang="en-US" sz="5800" dirty="0" smtClean="0">
                <a:solidFill>
                  <a:srgbClr val="D93E2B"/>
                </a:solidFill>
              </a:rPr>
              <a:t>3</a:t>
            </a:r>
            <a:r>
              <a:rPr sz="5800" dirty="0" smtClean="0">
                <a:solidFill>
                  <a:srgbClr val="D93E2B"/>
                </a:solidFill>
              </a:rPr>
              <a:t> </a:t>
            </a:r>
            <a:r>
              <a:rPr sz="5800" dirty="0">
                <a:solidFill>
                  <a:srgbClr val="D93E2B"/>
                </a:solidFill>
              </a:rPr>
              <a:t>- The Content</a:t>
            </a:r>
          </a:p>
        </p:txBody>
      </p:sp>
      <p:sp>
        <p:nvSpPr>
          <p:cNvPr id="141" name="Shape 14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414141"/>
                </a:solidFill>
              </a:rPr>
              <a:t>Information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414141"/>
                </a:solidFill>
              </a:rPr>
              <a:t>Opinion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 dirty="0">
                <a:solidFill>
                  <a:srgbClr val="414141"/>
                </a:solidFill>
              </a:rPr>
              <a:t>Entertainment</a:t>
            </a:r>
          </a:p>
        </p:txBody>
      </p:sp>
      <p:pic>
        <p:nvPicPr>
          <p:cNvPr id="142" name="Screen Shot 2014-06-22 at 7.02.2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13064" y="3017887"/>
            <a:ext cx="7632701" cy="4927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/>
          </p:cNvSpPr>
          <p:nvPr>
            <p:ph type="title"/>
          </p:nvPr>
        </p:nvSpPr>
        <p:spPr>
          <a:xfrm>
            <a:off x="508000" y="787400"/>
            <a:ext cx="11988800" cy="1219200"/>
          </a:xfrm>
          <a:prstGeom prst="rect">
            <a:avLst/>
          </a:prstGeom>
        </p:spPr>
        <p:txBody>
          <a:bodyPr/>
          <a:lstStyle>
            <a:lvl1pPr>
              <a:defRPr sz="58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800" dirty="0" smtClean="0">
                <a:solidFill>
                  <a:srgbClr val="D93E2B"/>
                </a:solidFill>
              </a:rPr>
              <a:t>Q</a:t>
            </a:r>
            <a:r>
              <a:rPr lang="en-US" sz="5800" dirty="0" smtClean="0">
                <a:solidFill>
                  <a:srgbClr val="D93E2B"/>
                </a:solidFill>
              </a:rPr>
              <a:t>4</a:t>
            </a:r>
            <a:r>
              <a:rPr sz="5800" dirty="0" smtClean="0">
                <a:solidFill>
                  <a:srgbClr val="D93E2B"/>
                </a:solidFill>
              </a:rPr>
              <a:t> </a:t>
            </a:r>
            <a:r>
              <a:rPr sz="5800" dirty="0">
                <a:solidFill>
                  <a:srgbClr val="D93E2B"/>
                </a:solidFill>
              </a:rPr>
              <a:t>- Your Data</a:t>
            </a:r>
          </a:p>
        </p:txBody>
      </p:sp>
      <p:pic>
        <p:nvPicPr>
          <p:cNvPr id="145" name="Screen Shot 2014-06-22 at 6.27.18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5666" y="2635101"/>
            <a:ext cx="9904092" cy="63570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1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100">
                <a:solidFill>
                  <a:srgbClr val="D93E2B"/>
                </a:solidFill>
              </a:rPr>
              <a:t>Re-Feudalization III?</a:t>
            </a:r>
          </a:p>
        </p:txBody>
      </p:sp>
      <p:pic>
        <p:nvPicPr>
          <p:cNvPr id="148" name="_73039145_norma_radio_journo624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8440" y="3025278"/>
            <a:ext cx="7924801" cy="4965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5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500">
                <a:solidFill>
                  <a:srgbClr val="D93E2B"/>
                </a:solidFill>
              </a:rPr>
              <a:t>ICT4D</a:t>
            </a:r>
          </a:p>
        </p:txBody>
      </p:sp>
      <p:pic>
        <p:nvPicPr>
          <p:cNvPr id="151" name="Screen Shot 2014-06-23 at 8.52.00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1979" y="2806471"/>
            <a:ext cx="10634263" cy="6542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" name="Group 155"/>
          <p:cNvGrpSpPr/>
          <p:nvPr/>
        </p:nvGrpSpPr>
        <p:grpSpPr>
          <a:xfrm>
            <a:off x="5430253" y="2178049"/>
            <a:ext cx="6911011" cy="7894985"/>
            <a:chOff x="-127000" y="-1347574"/>
            <a:chExt cx="6911009" cy="7894983"/>
          </a:xfrm>
        </p:grpSpPr>
        <p:pic>
          <p:nvPicPr>
            <p:cNvPr id="154" name="images.jpg"/>
            <p:cNvPicPr/>
            <p:nvPr/>
          </p:nvPicPr>
          <p:blipFill>
            <a:blip r:embed="rId2">
              <a:extLst/>
            </a:blip>
            <a:srcRect l="5309" r="5309"/>
            <a:stretch>
              <a:fillRect/>
            </a:stretch>
          </p:blipFill>
          <p:spPr>
            <a:xfrm>
              <a:off x="0" y="0"/>
              <a:ext cx="6657010" cy="45673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3" name="Picture 15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1347575"/>
              <a:ext cx="6911010" cy="7894985"/>
            </a:xfrm>
            <a:prstGeom prst="rect">
              <a:avLst/>
            </a:prstGeom>
            <a:effectLst/>
          </p:spPr>
        </p:pic>
      </p:grpSp>
      <p:sp>
        <p:nvSpPr>
          <p:cNvPr id="156" name="Shape 1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D93E2B"/>
                </a:solidFill>
              </a:rPr>
              <a:t>The Future</a:t>
            </a:r>
          </a:p>
        </p:txBody>
      </p:sp>
      <p:sp>
        <p:nvSpPr>
          <p:cNvPr id="157" name="Shape 1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Beyond RF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Beyond streaming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Neutrality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Creative Commons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Policy reform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Funding solutions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508000" y="698500"/>
            <a:ext cx="11988800" cy="1219200"/>
          </a:xfrm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D93E2B"/>
                </a:solidFill>
              </a:rPr>
              <a:t>Human Evolution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Structural Functionalism?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The Public Sphere?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Broadcasting plurality?</a:t>
            </a:r>
          </a:p>
        </p:txBody>
      </p:sp>
      <p:pic>
        <p:nvPicPr>
          <p:cNvPr id="161" name="Screen Shot 2014-06-22 at 1.51.1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15595" y="3602849"/>
            <a:ext cx="6597502" cy="2652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D93E2B"/>
                </a:solidFill>
              </a:rPr>
              <a:t>Thank You!</a:t>
            </a:r>
          </a:p>
        </p:txBody>
      </p:sp>
      <p:pic>
        <p:nvPicPr>
          <p:cNvPr id="164" name="Screen Shot 2014-06-22 at 7.27.1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10349" y="3166702"/>
            <a:ext cx="6139214" cy="4106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Screen Shot 2014-06-22 at 7.28.47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796" y="3136219"/>
            <a:ext cx="5603132" cy="41677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5"/>
          <p:cNvGrpSpPr/>
          <p:nvPr/>
        </p:nvGrpSpPr>
        <p:grpSpPr>
          <a:xfrm>
            <a:off x="6692899" y="2565400"/>
            <a:ext cx="5842001" cy="6680200"/>
            <a:chOff x="-127000" y="-88900"/>
            <a:chExt cx="5842000" cy="6680200"/>
          </a:xfrm>
        </p:grpSpPr>
        <p:pic>
          <p:nvPicPr>
            <p:cNvPr id="54" name="Screen Shot 2014-06-22 at 12.39.39 PM.png"/>
            <p:cNvPicPr/>
            <p:nvPr/>
          </p:nvPicPr>
          <p:blipFill>
            <a:blip r:embed="rId2">
              <a:extLst/>
            </a:blip>
            <a:srcRect l="1472" r="1472"/>
            <a:stretch>
              <a:fillRect/>
            </a:stretch>
          </p:blipFill>
          <p:spPr>
            <a:xfrm>
              <a:off x="0" y="0"/>
              <a:ext cx="5588000" cy="6350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3" name="Picture 52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42000" cy="6680200"/>
            </a:xfrm>
            <a:prstGeom prst="rect">
              <a:avLst/>
            </a:prstGeom>
            <a:effectLst/>
          </p:spPr>
        </p:pic>
      </p:grp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Human Evolution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Groups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Symbolic Interaction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Language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1"/>
          <p:cNvGrpSpPr/>
          <p:nvPr/>
        </p:nvGrpSpPr>
        <p:grpSpPr>
          <a:xfrm>
            <a:off x="6692899" y="2565399"/>
            <a:ext cx="5842001" cy="6680201"/>
            <a:chOff x="-127000" y="-1174588"/>
            <a:chExt cx="5842000" cy="6680200"/>
          </a:xfrm>
        </p:grpSpPr>
        <p:pic>
          <p:nvPicPr>
            <p:cNvPr id="60" name="Screen Shot 2014-06-22 at 12.50.46 PM.png"/>
            <p:cNvPicPr/>
            <p:nvPr/>
          </p:nvPicPr>
          <p:blipFill>
            <a:blip r:embed="rId2">
              <a:extLst/>
            </a:blip>
            <a:srcRect l="1236" r="1236"/>
            <a:stretch>
              <a:fillRect/>
            </a:stretch>
          </p:blipFill>
          <p:spPr>
            <a:xfrm>
              <a:off x="0" y="0"/>
              <a:ext cx="5588000" cy="417862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Picture 5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1174589"/>
              <a:ext cx="5842000" cy="6680201"/>
            </a:xfrm>
            <a:prstGeom prst="rect">
              <a:avLst/>
            </a:prstGeom>
            <a:effectLst/>
          </p:spPr>
        </p:pic>
      </p:grpSp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Forming Societies</a:t>
            </a:r>
          </a:p>
        </p:txBody>
      </p:sp>
      <p:sp>
        <p:nvSpPr>
          <p:cNvPr id="63" name="Shape 6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Specialization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Agency vs. structure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Mass Communication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7"/>
          <p:cNvGrpSpPr/>
          <p:nvPr/>
        </p:nvGrpSpPr>
        <p:grpSpPr>
          <a:xfrm>
            <a:off x="6692899" y="2565400"/>
            <a:ext cx="5842001" cy="6680201"/>
            <a:chOff x="-127000" y="-675485"/>
            <a:chExt cx="5842000" cy="6680200"/>
          </a:xfrm>
        </p:grpSpPr>
        <p:pic>
          <p:nvPicPr>
            <p:cNvPr id="66" name="Screen Shot 2014-06-22 at 12.57.42 PM.png"/>
            <p:cNvPicPr/>
            <p:nvPr/>
          </p:nvPicPr>
          <p:blipFill>
            <a:blip r:embed="rId2">
              <a:extLst/>
            </a:blip>
            <a:srcRect l="9210" r="9210"/>
            <a:stretch>
              <a:fillRect/>
            </a:stretch>
          </p:blipFill>
          <p:spPr>
            <a:xfrm>
              <a:off x="0" y="0"/>
              <a:ext cx="5588000" cy="51768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65" name="Picture 6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675486"/>
              <a:ext cx="5842000" cy="6680201"/>
            </a:xfrm>
            <a:prstGeom prst="rect">
              <a:avLst/>
            </a:prstGeom>
            <a:effectLst/>
          </p:spPr>
        </p:pic>
      </p:grpSp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Medieval Europe</a:t>
            </a:r>
          </a:p>
        </p:txBody>
      </p:sp>
      <p:sp>
        <p:nvSpPr>
          <p:cNvPr id="69" name="Shape 6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Dual authoritarianism of monarchy and church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Rise of merchant class media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Enlightenment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Science &amp; technology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Secularism</a:t>
            </a:r>
          </a:p>
        </p:txBody>
      </p:sp>
      <p:pic>
        <p:nvPicPr>
          <p:cNvPr id="7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18635" y="2801508"/>
            <a:ext cx="6165713" cy="5923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7"/>
          <p:cNvGrpSpPr/>
          <p:nvPr/>
        </p:nvGrpSpPr>
        <p:grpSpPr>
          <a:xfrm>
            <a:off x="5486400" y="2579831"/>
            <a:ext cx="5816601" cy="6651338"/>
            <a:chOff x="-126999" y="-88900"/>
            <a:chExt cx="5816600" cy="6651336"/>
          </a:xfrm>
        </p:grpSpPr>
        <p:pic>
          <p:nvPicPr>
            <p:cNvPr id="76" name="Screen Shot 2014-06-22 at 6.03.30 PM.png"/>
            <p:cNvPicPr/>
            <p:nvPr/>
          </p:nvPicPr>
          <p:blipFill>
            <a:blip r:embed="rId2">
              <a:extLst/>
            </a:blip>
            <a:srcRect l="17436" r="17436"/>
            <a:stretch>
              <a:fillRect/>
            </a:stretch>
          </p:blipFill>
          <p:spPr>
            <a:xfrm>
              <a:off x="0" y="0"/>
              <a:ext cx="5562600" cy="632113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5" name="Picture 74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816601" cy="6651337"/>
            </a:xfrm>
            <a:prstGeom prst="rect">
              <a:avLst/>
            </a:prstGeom>
            <a:effectLst/>
          </p:spPr>
        </p:pic>
      </p:grp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Modernity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Urbanization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Democracy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Mass Media forms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roup 83"/>
          <p:cNvGrpSpPr/>
          <p:nvPr/>
        </p:nvGrpSpPr>
        <p:grpSpPr>
          <a:xfrm>
            <a:off x="4849217" y="2066209"/>
            <a:ext cx="7685683" cy="7678582"/>
            <a:chOff x="-127000" y="-1109966"/>
            <a:chExt cx="7685682" cy="7678581"/>
          </a:xfrm>
        </p:grpSpPr>
        <p:pic>
          <p:nvPicPr>
            <p:cNvPr id="82" name="pasted-image.png"/>
            <p:cNvPicPr/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7431683" cy="48653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1" name="Picture 80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1" y="-1109967"/>
              <a:ext cx="7685684" cy="7678583"/>
            </a:xfrm>
            <a:prstGeom prst="rect">
              <a:avLst/>
            </a:prstGeom>
            <a:effectLst/>
          </p:spPr>
        </p:pic>
      </p:grpSp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xfrm>
            <a:off x="508000" y="793750"/>
            <a:ext cx="11988800" cy="121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Conflict Theory 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Dysfunctional society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Agency vs. Structure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414141"/>
                </a:solidFill>
              </a:rPr>
              <a:t>Legal alternativism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9"/>
          <p:cNvGrpSpPr/>
          <p:nvPr/>
        </p:nvGrpSpPr>
        <p:grpSpPr>
          <a:xfrm>
            <a:off x="6807213" y="2976714"/>
            <a:ext cx="5118087" cy="5857572"/>
            <a:chOff x="-127000" y="-88899"/>
            <a:chExt cx="5118086" cy="5857570"/>
          </a:xfrm>
        </p:grpSpPr>
        <p:pic>
          <p:nvPicPr>
            <p:cNvPr id="88" name="Screen Shot 2014-06-22 at 1.47.35 PM.png"/>
            <p:cNvPicPr/>
            <p:nvPr/>
          </p:nvPicPr>
          <p:blipFill>
            <a:blip r:embed="rId2">
              <a:extLst/>
            </a:blip>
            <a:srcRect l="46529" r="3184"/>
            <a:stretch>
              <a:fillRect/>
            </a:stretch>
          </p:blipFill>
          <p:spPr>
            <a:xfrm>
              <a:off x="0" y="0"/>
              <a:ext cx="4864087" cy="552737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87" name="Picture 86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27000" y="-88900"/>
              <a:ext cx="5118087" cy="5857571"/>
            </a:xfrm>
            <a:prstGeom prst="rect">
              <a:avLst/>
            </a:prstGeom>
            <a:effectLst/>
          </p:spPr>
        </p:pic>
      </p:grpSp>
      <p:sp>
        <p:nvSpPr>
          <p:cNvPr id="90" name="Shape 9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D93E2B"/>
                </a:solidFill>
              </a:rPr>
              <a:t>The Public Sphere</a:t>
            </a:r>
          </a:p>
        </p:txBody>
      </p:sp>
      <p:pic>
        <p:nvPicPr>
          <p:cNvPr id="91" name="Screen Shot 2014-06-22 at 1.48.49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61277" y="3201068"/>
            <a:ext cx="4064916" cy="5125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4">
  <a:themeElements>
    <a:clrScheme name="New_Template4">
      <a:dk1>
        <a:srgbClr val="414141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4">
  <a:themeElements>
    <a:clrScheme name="New_Template4">
      <a:dk1>
        <a:srgbClr val="000000"/>
      </a:dk1>
      <a:lt1>
        <a:srgbClr val="FFFFFF"/>
      </a:lt1>
      <a:dk2>
        <a:srgbClr val="66635F"/>
      </a:dk2>
      <a:lt2>
        <a:srgbClr val="C9C3BA"/>
      </a:lt2>
      <a:accent1>
        <a:srgbClr val="738FAF"/>
      </a:accent1>
      <a:accent2>
        <a:srgbClr val="74B6A8"/>
      </a:accent2>
      <a:accent3>
        <a:srgbClr val="A0AA69"/>
      </a:accent3>
      <a:accent4>
        <a:srgbClr val="CBA968"/>
      </a:accent4>
      <a:accent5>
        <a:srgbClr val="D08A7A"/>
      </a:accent5>
      <a:accent6>
        <a:srgbClr val="9E95A9"/>
      </a:accent6>
      <a:hlink>
        <a:srgbClr val="0000FF"/>
      </a:hlink>
      <a:folHlink>
        <a:srgbClr val="FF00FF"/>
      </a:folHlink>
    </a:clrScheme>
    <a:fontScheme name="New_Template4">
      <a:majorFont>
        <a:latin typeface="Bodoni SvtyTwo ITC TT-Book"/>
        <a:ea typeface="Bodoni SvtyTwo ITC TT-Book"/>
        <a:cs typeface="Bodoni SvtyTwo ITC TT-Book"/>
      </a:majorFont>
      <a:minorFont>
        <a:latin typeface="Bodoni SvtyTwo ITC TT-Book"/>
        <a:ea typeface="Bodoni SvtyTwo ITC TT-Book"/>
        <a:cs typeface="Bodoni SvtyTwo ITC TT-Book"/>
      </a:minorFont>
    </a:fontScheme>
    <a:fmtScheme name="New_Template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33948" dir="2700000" rotWithShape="0">
                <a:srgbClr val="3B3936"/>
              </a:outerShdw>
            </a:effectLst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14141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414141"/>
            </a:solidFill>
            <a:effectLst/>
            <a:uFillTx/>
            <a:latin typeface="Palatino"/>
            <a:ea typeface="Palatino"/>
            <a:cs typeface="Palatino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Macintosh PowerPoint</Application>
  <PresentationFormat>Custom</PresentationFormat>
  <Paragraphs>74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New_Template4</vt:lpstr>
      <vt:lpstr>The Nature of Broadcasting - A Theoretical Perspective</vt:lpstr>
      <vt:lpstr>Natural Law</vt:lpstr>
      <vt:lpstr>Human Evolution</vt:lpstr>
      <vt:lpstr>Forming Societies</vt:lpstr>
      <vt:lpstr>Medieval Europe</vt:lpstr>
      <vt:lpstr>Enlightenment</vt:lpstr>
      <vt:lpstr>Modernity</vt:lpstr>
      <vt:lpstr>Conflict Theory </vt:lpstr>
      <vt:lpstr>The Public Sphere</vt:lpstr>
      <vt:lpstr>Alternative Press</vt:lpstr>
      <vt:lpstr>Re-Feudalization</vt:lpstr>
      <vt:lpstr>Radio</vt:lpstr>
      <vt:lpstr>Community Radio</vt:lpstr>
      <vt:lpstr>Television</vt:lpstr>
      <vt:lpstr>Community TV</vt:lpstr>
      <vt:lpstr>Terrestrial Paradigm</vt:lpstr>
      <vt:lpstr>Re-Feudalization II</vt:lpstr>
      <vt:lpstr>IP - The Great Liberator?</vt:lpstr>
      <vt:lpstr>Q1 - The Pipes</vt:lpstr>
      <vt:lpstr>Q2 - The Revenue</vt:lpstr>
      <vt:lpstr>Q3 - The Content</vt:lpstr>
      <vt:lpstr>Q4 - Your Data</vt:lpstr>
      <vt:lpstr>Re-Feudalization III?</vt:lpstr>
      <vt:lpstr>ICT4D</vt:lpstr>
      <vt:lpstr>The Future</vt:lpstr>
      <vt:lpstr>Human Evolution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Nature of Broadcasting - A Theoretical Perspective</dc:title>
  <cp:lastModifiedBy>乩歫椠䱡畳椀㸲㻸ꔿ㌋䬮ꍰ䞮誀圇짗꾬钒붤鏊꣊㥊揤鞁</cp:lastModifiedBy>
  <cp:revision>1</cp:revision>
  <dcterms:modified xsi:type="dcterms:W3CDTF">2015-09-28T09:28:32Z</dcterms:modified>
</cp:coreProperties>
</file>