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41"/>
  </p:notesMasterIdLst>
  <p:sldIdLst>
    <p:sldId id="447" r:id="rId2"/>
    <p:sldId id="481" r:id="rId3"/>
    <p:sldId id="482" r:id="rId4"/>
    <p:sldId id="450" r:id="rId5"/>
    <p:sldId id="451" r:id="rId6"/>
    <p:sldId id="492" r:id="rId7"/>
    <p:sldId id="453" r:id="rId8"/>
    <p:sldId id="485" r:id="rId9"/>
    <p:sldId id="486" r:id="rId10"/>
    <p:sldId id="487" r:id="rId11"/>
    <p:sldId id="500" r:id="rId12"/>
    <p:sldId id="494" r:id="rId13"/>
    <p:sldId id="488" r:id="rId14"/>
    <p:sldId id="484" r:id="rId15"/>
    <p:sldId id="483" r:id="rId16"/>
    <p:sldId id="496" r:id="rId17"/>
    <p:sldId id="489" r:id="rId18"/>
    <p:sldId id="490" r:id="rId19"/>
    <p:sldId id="491" r:id="rId20"/>
    <p:sldId id="499" r:id="rId21"/>
    <p:sldId id="467" r:id="rId22"/>
    <p:sldId id="468" r:id="rId23"/>
    <p:sldId id="497" r:id="rId24"/>
    <p:sldId id="466" r:id="rId25"/>
    <p:sldId id="470" r:id="rId26"/>
    <p:sldId id="471" r:id="rId27"/>
    <p:sldId id="472" r:id="rId28"/>
    <p:sldId id="501" r:id="rId29"/>
    <p:sldId id="502" r:id="rId30"/>
    <p:sldId id="473" r:id="rId31"/>
    <p:sldId id="474" r:id="rId32"/>
    <p:sldId id="477" r:id="rId33"/>
    <p:sldId id="475" r:id="rId34"/>
    <p:sldId id="476" r:id="rId35"/>
    <p:sldId id="479" r:id="rId36"/>
    <p:sldId id="478" r:id="rId37"/>
    <p:sldId id="459" r:id="rId38"/>
    <p:sldId id="493" r:id="rId39"/>
    <p:sldId id="281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EF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3437" autoAdjust="0"/>
  </p:normalViewPr>
  <p:slideViewPr>
    <p:cSldViewPr>
      <p:cViewPr varScale="1">
        <p:scale>
          <a:sx n="97" d="100"/>
          <a:sy n="9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C30CA3-C487-475B-9C14-264195AC20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32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99CE8B11-E372-46E0-8056-CB3DDA3D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2F5A-1B35-4007-A025-7EE08F4EBE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69D1C0EA-4D40-4BF5-8BBF-A2852CF956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25E7E-F37B-4F85-8C84-A854C1A770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BAC47D-A8E8-4842-9951-DA53BCBF0EF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56A6-6E6C-44F3-BD8A-F9DC84CE0E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2AF0-E29E-4228-921E-E644C791C9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B25E-5DBE-4E11-A9B8-C4B9494A97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8C94-FEF4-4DC0-98BA-21A6F2083C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FA466-1281-4930-9235-2D1ECAF41B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51FB-9C16-44DD-8CD3-9A3F4C57C3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1C633A-3FFC-482A-A999-45AE726AA5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www.youtube.com/watch?v=csD1ue-RuN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33Y5nI5Wb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ewinternet.org/Reports/2013/Health-online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Zdraví a internet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ZUR387 Lenka Dědková</a:t>
            </a:r>
            <a:endParaRPr lang="cs-CZ" dirty="0"/>
          </a:p>
        </p:txBody>
      </p:sp>
      <p:pic>
        <p:nvPicPr>
          <p:cNvPr id="4" name="Picture 5" descr="inovac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9018"/>
            <a:ext cx="3779912" cy="107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35% dospělých se na internetu snažilo přijít na to, co jim (nebo jejich blízkým) je</a:t>
            </a:r>
          </a:p>
          <a:p>
            <a:pPr lvl="1"/>
            <a:r>
              <a:rPr lang="cs-CZ" dirty="0"/>
              <a:t>42% z nich si diagnózu určilo správně (návštěva lékaře potvrdila)</a:t>
            </a:r>
          </a:p>
          <a:p>
            <a:pPr lvl="1"/>
            <a:r>
              <a:rPr lang="cs-CZ" dirty="0"/>
              <a:t>35% za lékařem nešlo</a:t>
            </a:r>
          </a:p>
          <a:p>
            <a:pPr lvl="1"/>
            <a:r>
              <a:rPr lang="cs-CZ" dirty="0"/>
              <a:t>18% lékař zjistil něco </a:t>
            </a:r>
            <a:r>
              <a:rPr lang="cs-CZ" dirty="0" smtClean="0"/>
              <a:t>jiného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5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5588699" cy="657148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00192" y="1772816"/>
            <a:ext cx="230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likely are you to trust health information posted online through social media by the followings?</a:t>
            </a:r>
            <a:br>
              <a:rPr lang="en-US" dirty="0"/>
            </a:br>
            <a:endParaRPr lang="cs-CZ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http://www.pwc.com/us/en/health-industries/publications/health-care-social-media.jhtml)</a:t>
            </a:r>
            <a:br>
              <a:rPr lang="en-US" sz="1400" dirty="0"/>
            </a:br>
            <a:r>
              <a:rPr lang="en-US" sz="1400" dirty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58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 informací o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Sledování aktuálních trendů na SNS nebo vyhledávání Google – potenciál odhalit epidemie </a:t>
            </a:r>
          </a:p>
          <a:p>
            <a:r>
              <a:rPr lang="cs-CZ" dirty="0" smtClean="0"/>
              <a:t>Možnost zjistit populární způsoby samoléčby </a:t>
            </a:r>
            <a:r>
              <a:rPr lang="cs-CZ" dirty="0"/>
              <a:t>(Paul &amp; </a:t>
            </a:r>
            <a:r>
              <a:rPr lang="cs-CZ" dirty="0" err="1"/>
              <a:t>Dredze</a:t>
            </a:r>
            <a:r>
              <a:rPr lang="cs-CZ" dirty="0"/>
              <a:t>, 2011) </a:t>
            </a:r>
            <a:endParaRPr lang="cs-CZ" dirty="0" smtClean="0"/>
          </a:p>
          <a:p>
            <a:r>
              <a:rPr lang="cs-CZ" dirty="0" smtClean="0"/>
              <a:t>Alternativní léčba („</a:t>
            </a:r>
            <a:r>
              <a:rPr lang="cs-CZ" dirty="0" err="1" smtClean="0"/>
              <a:t>complementary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“) – často u chronických obtíží, doplněk (x opak) klasické léčby</a:t>
            </a:r>
          </a:p>
          <a:p>
            <a:pPr lvl="1"/>
            <a:r>
              <a:rPr lang="cs-CZ" dirty="0" smtClean="0"/>
              <a:t>Ze strany lékařů často negativní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empowerment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zdroje na získání informací mohou vést k větší kontrole nad vlastním zdravím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doktor-pacient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Murray et al. (2003) </a:t>
            </a:r>
            <a:endParaRPr lang="cs-CZ" dirty="0" smtClean="0"/>
          </a:p>
          <a:p>
            <a:pPr lvl="1"/>
            <a:r>
              <a:rPr lang="cs-CZ" dirty="0" err="1" smtClean="0"/>
              <a:t>Repre</a:t>
            </a:r>
            <a:r>
              <a:rPr lang="cs-CZ" dirty="0" smtClean="0"/>
              <a:t> </a:t>
            </a:r>
            <a:r>
              <a:rPr lang="cs-CZ" dirty="0" smtClean="0"/>
              <a:t>vzorek, 31% hledalo na internetu informace během posledních 12 měsíců, 16% našlo relevantní </a:t>
            </a:r>
            <a:r>
              <a:rPr lang="cs-CZ" dirty="0" err="1" smtClean="0"/>
              <a:t>info</a:t>
            </a:r>
            <a:r>
              <a:rPr lang="cs-CZ" dirty="0" smtClean="0"/>
              <a:t>, 8% s nimi šlo ke svému lékaři</a:t>
            </a:r>
          </a:p>
          <a:p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 smtClean="0"/>
              <a:t>těch, co šli s informacemi za doktorem: </a:t>
            </a:r>
          </a:p>
          <a:p>
            <a:pPr lvl="1"/>
            <a:r>
              <a:rPr lang="cs-CZ" dirty="0" smtClean="0"/>
              <a:t>83% cítilo větší kontrolu</a:t>
            </a:r>
          </a:p>
          <a:p>
            <a:pPr lvl="1"/>
            <a:r>
              <a:rPr lang="cs-CZ" dirty="0" smtClean="0"/>
              <a:t>78% větší sebejistotu </a:t>
            </a:r>
          </a:p>
          <a:p>
            <a:pPr lvl="1"/>
            <a:r>
              <a:rPr lang="cs-CZ" dirty="0" smtClean="0"/>
              <a:t>6% negativní pocity (nejistota, rozpaky)</a:t>
            </a:r>
          </a:p>
          <a:p>
            <a:pPr lvl="1"/>
            <a:r>
              <a:rPr lang="cs-CZ" dirty="0" smtClean="0"/>
              <a:t>15% řeklo, že doktor „</a:t>
            </a:r>
            <a:r>
              <a:rPr lang="cs-CZ" dirty="0" err="1" smtClean="0"/>
              <a:t>acted</a:t>
            </a:r>
            <a:r>
              <a:rPr lang="cs-CZ" dirty="0" smtClean="0"/>
              <a:t> </a:t>
            </a:r>
            <a:r>
              <a:rPr lang="cs-CZ" dirty="0" err="1" smtClean="0"/>
              <a:t>challenged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Dopady </a:t>
            </a:r>
            <a:r>
              <a:rPr lang="cs-CZ" dirty="0" smtClean="0"/>
              <a:t>na vztah mezi doktorem-pacientem: </a:t>
            </a:r>
          </a:p>
          <a:p>
            <a:pPr lvl="1"/>
            <a:r>
              <a:rPr lang="cs-CZ" dirty="0" smtClean="0"/>
              <a:t>30% </a:t>
            </a:r>
            <a:r>
              <a:rPr lang="cs-CZ" dirty="0" smtClean="0"/>
              <a:t>zlepšení</a:t>
            </a:r>
            <a:r>
              <a:rPr lang="cs-CZ" dirty="0" smtClean="0"/>
              <a:t>, 66% stejný, 4% horší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support </a:t>
            </a:r>
            <a:r>
              <a:rPr lang="cs-CZ" dirty="0" err="1" smtClean="0"/>
              <a:t>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dirty="0"/>
              <a:t>Specifická fóra ke specifickým nemocem</a:t>
            </a:r>
          </a:p>
          <a:p>
            <a:r>
              <a:rPr lang="cs-CZ" altLang="cs-CZ" dirty="0" smtClean="0"/>
              <a:t>Sdílení </a:t>
            </a:r>
            <a:r>
              <a:rPr lang="cs-CZ" altLang="cs-CZ" dirty="0"/>
              <a:t>zkušeností, úzce </a:t>
            </a:r>
            <a:r>
              <a:rPr lang="cs-CZ" altLang="cs-CZ" dirty="0" smtClean="0"/>
              <a:t>zaměřené</a:t>
            </a:r>
          </a:p>
          <a:p>
            <a:endParaRPr lang="cs-CZ" altLang="cs-CZ" dirty="0"/>
          </a:p>
          <a:p>
            <a:r>
              <a:rPr lang="cs-CZ" altLang="cs-CZ" dirty="0"/>
              <a:t>Benefity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Sociální opora</a:t>
            </a:r>
          </a:p>
          <a:p>
            <a:pPr lvl="1"/>
            <a:r>
              <a:rPr lang="cs-CZ" altLang="cs-CZ" dirty="0"/>
              <a:t>Pochopení</a:t>
            </a:r>
          </a:p>
          <a:p>
            <a:pPr lvl="1"/>
            <a:r>
              <a:rPr lang="cs-CZ" altLang="cs-CZ" dirty="0"/>
              <a:t>Snížení stresu, </a:t>
            </a:r>
            <a:r>
              <a:rPr lang="cs-CZ" altLang="cs-CZ" dirty="0" smtClean="0"/>
              <a:t>deprese</a:t>
            </a:r>
          </a:p>
          <a:p>
            <a:pPr lvl="1"/>
            <a:endParaRPr lang="cs-CZ" altLang="cs-CZ" dirty="0"/>
          </a:p>
          <a:p>
            <a:r>
              <a:rPr lang="cs-CZ" altLang="cs-CZ" dirty="0" smtClean="0"/>
              <a:t>Proč je to důležité?</a:t>
            </a:r>
          </a:p>
          <a:p>
            <a:pPr lvl="1"/>
            <a:r>
              <a:rPr lang="cs-CZ" altLang="cs-CZ" dirty="0" smtClean="0"/>
              <a:t>Vyšší sociální opora a nižší stres </a:t>
            </a:r>
            <a:r>
              <a:rPr lang="cs-CZ" altLang="cs-CZ" dirty="0" smtClean="0">
                <a:sym typeface="Wingdings" panose="05000000000000000000" pitchFamily="2" charset="2"/>
              </a:rPr>
              <a:t> lepší průběh nemoci, lepší prognóza</a:t>
            </a:r>
          </a:p>
          <a:p>
            <a:pPr lvl="1"/>
            <a:r>
              <a:rPr lang="cs-CZ" altLang="cs-CZ" dirty="0" smtClean="0">
                <a:sym typeface="Wingdings" panose="05000000000000000000" pitchFamily="2" charset="2"/>
              </a:rPr>
              <a:t>Pokud chybí v RL, internet může pomoci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0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poradenství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(ze strany terapeuta i klienta)</a:t>
            </a:r>
          </a:p>
          <a:p>
            <a:endParaRPr lang="cs-CZ" dirty="0"/>
          </a:p>
          <a:p>
            <a:r>
              <a:rPr lang="cs-CZ" dirty="0"/>
              <a:t>http://www.poradna.fss.muni.cz/</a:t>
            </a:r>
          </a:p>
          <a:p>
            <a:endParaRPr lang="cs-CZ" dirty="0"/>
          </a:p>
          <a:p>
            <a:r>
              <a:rPr lang="cs-CZ" dirty="0"/>
              <a:t>Efektivita?</a:t>
            </a:r>
          </a:p>
          <a:p>
            <a:pPr lvl="1"/>
            <a:r>
              <a:rPr lang="cs-CZ" dirty="0"/>
              <a:t>Chybějící vodítka, </a:t>
            </a:r>
            <a:r>
              <a:rPr lang="cs-CZ" dirty="0" err="1"/>
              <a:t>disinhibice</a:t>
            </a:r>
            <a:endParaRPr lang="cs-CZ" dirty="0"/>
          </a:p>
          <a:p>
            <a:r>
              <a:rPr lang="cs-CZ" dirty="0"/>
              <a:t>První krok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" y="4952734"/>
            <a:ext cx="907859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Fyzické </a:t>
            </a:r>
            <a:r>
              <a:rPr lang="cs-CZ" dirty="0" smtClean="0"/>
              <a:t>dopady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altLang="cs-CZ" dirty="0"/>
              <a:t>Zánět karpálního tunelu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Nespavost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Oči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Páteř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Stravování, obezita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Noční </a:t>
            </a:r>
            <a:r>
              <a:rPr lang="cs-CZ" altLang="cs-CZ" dirty="0" smtClean="0"/>
              <a:t>děsy</a:t>
            </a:r>
          </a:p>
          <a:p>
            <a:pPr>
              <a:buFont typeface="Wingdings" pitchFamily="2" charset="2"/>
              <a:buChar char="Ø"/>
            </a:pPr>
            <a:endParaRPr lang="cs-CZ" altLang="cs-CZ" dirty="0"/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Zhoršené vztahy?</a:t>
            </a:r>
          </a:p>
          <a:p>
            <a:pPr>
              <a:buFont typeface="Wingdings" pitchFamily="2" charset="2"/>
              <a:buChar char="Ø"/>
            </a:pPr>
            <a:r>
              <a:rPr lang="cs-CZ" altLang="cs-CZ" dirty="0"/>
              <a:t>Zhoršené výsledky ve škole/práci?</a:t>
            </a:r>
          </a:p>
          <a:p>
            <a:pPr>
              <a:buFont typeface="Wingdings" pitchFamily="2" charset="2"/>
              <a:buChar char="Ø"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93" y="0"/>
            <a:ext cx="4897907" cy="68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1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573388" cy="26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3911"/>
            <a:ext cx="5220072" cy="29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480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čemu se využívá v klasické medicíně: </a:t>
            </a:r>
            <a:r>
              <a:rPr lang="cs-CZ" dirty="0"/>
              <a:t>rozptýlení pozornosti pacienta od bolesti, na kterou nezabírají (nebo se nemohou použít) jiné </a:t>
            </a:r>
            <a:r>
              <a:rPr lang="cs-CZ" dirty="0" smtClean="0"/>
              <a:t>prostředky</a:t>
            </a:r>
          </a:p>
          <a:p>
            <a:pPr lvl="1"/>
            <a:r>
              <a:rPr lang="cs-CZ" dirty="0" smtClean="0"/>
              <a:t>Léčba, rehabilitace</a:t>
            </a:r>
          </a:p>
          <a:p>
            <a:endParaRPr lang="cs-CZ" dirty="0" smtClean="0"/>
          </a:p>
          <a:p>
            <a:r>
              <a:rPr lang="cs-CZ" dirty="0" smtClean="0"/>
              <a:t>Teorie </a:t>
            </a:r>
            <a:r>
              <a:rPr lang="cs-CZ" dirty="0"/>
              <a:t>za použitím VR </a:t>
            </a:r>
          </a:p>
          <a:p>
            <a:pPr lvl="1"/>
            <a:r>
              <a:rPr lang="cs-CZ" dirty="0"/>
              <a:t>Dělení pozornosti – lidé mají omezenou kapacitu pozornosti, vnímání bolesti vyžaduje pozornost (</a:t>
            </a:r>
            <a:r>
              <a:rPr lang="cs-CZ" dirty="0" err="1"/>
              <a:t>Eccleston</a:t>
            </a:r>
            <a:r>
              <a:rPr lang="cs-CZ" dirty="0"/>
              <a:t>, 1999, 2001)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6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a internet/technologie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Rozsáhlá oblast</a:t>
            </a:r>
          </a:p>
          <a:p>
            <a:endParaRPr lang="cs-CZ" dirty="0"/>
          </a:p>
          <a:p>
            <a:r>
              <a:rPr lang="cs-CZ" dirty="0" smtClean="0"/>
              <a:t>Zahrnuje</a:t>
            </a:r>
          </a:p>
          <a:p>
            <a:pPr lvl="1"/>
            <a:r>
              <a:rPr lang="cs-CZ" dirty="0" smtClean="0"/>
              <a:t>Psychické i fyzické zdraví</a:t>
            </a:r>
          </a:p>
          <a:p>
            <a:pPr lvl="1"/>
            <a:r>
              <a:rPr lang="cs-CZ" dirty="0" smtClean="0"/>
              <a:t>Pozitivní i negativní dopady používání ICT</a:t>
            </a:r>
          </a:p>
          <a:p>
            <a:pPr lvl="1"/>
            <a:r>
              <a:rPr lang="cs-CZ" dirty="0" smtClean="0"/>
              <a:t>Informace o zdraví</a:t>
            </a:r>
          </a:p>
          <a:p>
            <a:pPr lvl="1"/>
            <a:r>
              <a:rPr lang="cs-CZ" dirty="0" smtClean="0"/>
              <a:t>Využití ICT k (podpůrné) léčbě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1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Popáleniny</a:t>
            </a:r>
          </a:p>
          <a:p>
            <a:r>
              <a:rPr lang="cs-CZ" dirty="0"/>
              <a:t>Fyzická terapie po zranění </a:t>
            </a:r>
          </a:p>
          <a:p>
            <a:r>
              <a:rPr lang="cs-CZ" dirty="0"/>
              <a:t>Zubní zákroky</a:t>
            </a:r>
          </a:p>
          <a:p>
            <a:r>
              <a:rPr lang="cs-CZ" dirty="0"/>
              <a:t>Fobie ze zubařů</a:t>
            </a:r>
          </a:p>
          <a:p>
            <a:r>
              <a:rPr lang="cs-CZ" dirty="0"/>
              <a:t>Klaustrofobie při </a:t>
            </a:r>
            <a:r>
              <a:rPr lang="cs-CZ" dirty="0" err="1"/>
              <a:t>scanu</a:t>
            </a:r>
            <a:r>
              <a:rPr lang="cs-CZ" dirty="0"/>
              <a:t> mozku</a:t>
            </a:r>
          </a:p>
          <a:p>
            <a:r>
              <a:rPr lang="cs-CZ" dirty="0"/>
              <a:t>Očkování (hlavně děti)</a:t>
            </a:r>
          </a:p>
          <a:p>
            <a:r>
              <a:rPr lang="cs-CZ" dirty="0"/>
              <a:t>Svědění</a:t>
            </a:r>
          </a:p>
          <a:p>
            <a:endParaRPr lang="cs-CZ" dirty="0"/>
          </a:p>
          <a:p>
            <a:r>
              <a:rPr lang="cs-CZ" dirty="0"/>
              <a:t>V terapii</a:t>
            </a:r>
          </a:p>
          <a:p>
            <a:pPr lvl="1"/>
            <a:r>
              <a:rPr lang="cs-CZ" dirty="0"/>
              <a:t>fobie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0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Bolest</a:t>
            </a:r>
          </a:p>
          <a:p>
            <a:pPr lvl="1"/>
            <a:r>
              <a:rPr lang="cs-CZ" dirty="0" smtClean="0"/>
              <a:t>Afektivní – nepříjemné pocity</a:t>
            </a:r>
          </a:p>
          <a:p>
            <a:pPr lvl="1"/>
            <a:r>
              <a:rPr lang="cs-CZ" dirty="0" smtClean="0"/>
              <a:t>Kognitivní – jak moc o bolesti přemýšlíme</a:t>
            </a:r>
          </a:p>
          <a:p>
            <a:pPr lvl="1"/>
            <a:r>
              <a:rPr lang="cs-CZ" dirty="0" smtClean="0"/>
              <a:t>Napříč studiemi (obvykle case </a:t>
            </a:r>
            <a:r>
              <a:rPr lang="cs-CZ" dirty="0" err="1" smtClean="0"/>
              <a:t>studies</a:t>
            </a:r>
            <a:r>
              <a:rPr lang="cs-CZ" dirty="0" smtClean="0"/>
              <a:t>) se potvrzuje úspěšnost VR, což lze pozorovat i na úrovni aktivit mozku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dirty="0" err="1" smtClean="0"/>
              <a:t>SnowWorld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3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0" y="-2"/>
            <a:ext cx="6044391" cy="400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86260"/>
            <a:ext cx="5112568" cy="287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49814" cy="44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3836980"/>
            <a:ext cx="5436096" cy="3013916"/>
          </a:xfrm>
        </p:spPr>
      </p:pic>
    </p:spTree>
    <p:extLst>
      <p:ext uri="{BB962C8B-B14F-4D97-AF65-F5344CB8AC3E}">
        <p14:creationId xmlns:p14="http://schemas.microsoft.com/office/powerpoint/2010/main" val="12966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ovlivňuje efektivitu VR:</a:t>
            </a:r>
          </a:p>
          <a:p>
            <a:pPr lvl="1"/>
            <a:r>
              <a:rPr lang="cs-CZ" dirty="0" smtClean="0"/>
              <a:t>Zkušenost </a:t>
            </a:r>
            <a:r>
              <a:rPr lang="cs-CZ" dirty="0"/>
              <a:t>s VR</a:t>
            </a:r>
          </a:p>
          <a:p>
            <a:pPr lvl="1"/>
            <a:r>
              <a:rPr lang="cs-CZ" dirty="0" err="1"/>
              <a:t>Immersion</a:t>
            </a:r>
            <a:r>
              <a:rPr lang="cs-CZ" dirty="0"/>
              <a:t> (</a:t>
            </a:r>
            <a:r>
              <a:rPr lang="cs-CZ" dirty="0" err="1"/>
              <a:t>imersiveness</a:t>
            </a:r>
            <a:r>
              <a:rPr lang="cs-CZ" dirty="0"/>
              <a:t>) – stimulace, kterou VE poskytuje; objektivní míra daná technologií</a:t>
            </a:r>
          </a:p>
          <a:p>
            <a:pPr lvl="1"/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presence – </a:t>
            </a:r>
            <a:r>
              <a:rPr lang="cs-CZ" dirty="0" err="1"/>
              <a:t>illusion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actually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VE</a:t>
            </a:r>
          </a:p>
          <a:p>
            <a:pPr lvl="1"/>
            <a:r>
              <a:rPr lang="cs-CZ" dirty="0"/>
              <a:t>Interakce</a:t>
            </a:r>
          </a:p>
          <a:p>
            <a:pPr lvl="1"/>
            <a:r>
              <a:rPr lang="cs-CZ" dirty="0"/>
              <a:t>Zábava</a:t>
            </a:r>
          </a:p>
          <a:p>
            <a:pPr lvl="1"/>
            <a:r>
              <a:rPr lang="cs-CZ" dirty="0"/>
              <a:t>Osobnostní rysy</a:t>
            </a:r>
          </a:p>
          <a:p>
            <a:pPr lvl="1"/>
            <a:r>
              <a:rPr lang="cs-CZ" dirty="0" err="1"/>
              <a:t>Anxieta</a:t>
            </a:r>
            <a:r>
              <a:rPr lang="cs-CZ" dirty="0"/>
              <a:t> - </a:t>
            </a:r>
            <a:r>
              <a:rPr lang="cs-CZ" dirty="0" err="1"/>
              <a:t>anticipatory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, </a:t>
            </a:r>
            <a:r>
              <a:rPr lang="cs-CZ" dirty="0" err="1"/>
              <a:t>state</a:t>
            </a:r>
            <a:r>
              <a:rPr lang="cs-CZ" dirty="0"/>
              <a:t> &amp; </a:t>
            </a:r>
            <a:r>
              <a:rPr lang="cs-CZ" dirty="0" err="1"/>
              <a:t>trait</a:t>
            </a:r>
            <a:r>
              <a:rPr lang="cs-CZ" dirty="0"/>
              <a:t> </a:t>
            </a:r>
            <a:r>
              <a:rPr lang="cs-CZ" dirty="0" err="1"/>
              <a:t>anxiety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7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 u chronických bolestí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Chronické bolesti – často spojené s pohybem, což vede k vyhýbání se pohybu</a:t>
            </a:r>
          </a:p>
          <a:p>
            <a:pPr lvl="1"/>
            <a:r>
              <a:rPr lang="cs-CZ" dirty="0" smtClean="0"/>
              <a:t>rehabilitace</a:t>
            </a:r>
          </a:p>
          <a:p>
            <a:pPr lvl="1"/>
            <a:r>
              <a:rPr lang="cs-CZ" dirty="0" smtClean="0"/>
              <a:t>Virtuální procházka s </a:t>
            </a:r>
            <a:r>
              <a:rPr lang="cs-CZ" dirty="0" err="1" smtClean="0"/>
              <a:t>treadmill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Fantomové bolesti po amputaci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361556" cy="280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Chronické bolesti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Gromala</a:t>
            </a:r>
            <a:r>
              <a:rPr lang="cs-CZ" dirty="0" smtClean="0"/>
              <a:t> et al. (2015) - </a:t>
            </a: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Meditative</a:t>
            </a:r>
            <a:r>
              <a:rPr lang="cs-CZ" dirty="0"/>
              <a:t> </a:t>
            </a:r>
            <a:r>
              <a:rPr lang="cs-CZ" dirty="0" err="1" smtClean="0"/>
              <a:t>Walk</a:t>
            </a:r>
            <a:endParaRPr lang="cs-CZ" dirty="0" smtClean="0"/>
          </a:p>
          <a:p>
            <a:r>
              <a:rPr lang="cs-CZ" dirty="0" smtClean="0"/>
              <a:t>Zahrnuje VR, biofeedback</a:t>
            </a:r>
          </a:p>
          <a:p>
            <a:r>
              <a:rPr lang="cs-CZ" dirty="0" smtClean="0"/>
              <a:t>15-20% lidí (USA) trpí chronickými bolestmi (trvající déle než 6 měsíců po skončení léčby)</a:t>
            </a:r>
          </a:p>
          <a:p>
            <a:pPr lvl="1"/>
            <a:r>
              <a:rPr lang="cs-CZ" dirty="0" err="1" smtClean="0"/>
              <a:t>Neurobio</a:t>
            </a:r>
            <a:r>
              <a:rPr lang="cs-CZ" dirty="0" smtClean="0"/>
              <a:t>, psychosociální dimenze – komplexní problém</a:t>
            </a:r>
          </a:p>
          <a:p>
            <a:r>
              <a:rPr lang="cs-CZ" dirty="0" err="1"/>
              <a:t>Mindfulness-based</a:t>
            </a:r>
            <a:r>
              <a:rPr lang="cs-CZ" dirty="0"/>
              <a:t> stress </a:t>
            </a:r>
            <a:r>
              <a:rPr lang="cs-CZ" dirty="0" err="1"/>
              <a:t>reduction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7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Meditative</a:t>
            </a:r>
            <a:r>
              <a:rPr lang="cs-CZ" dirty="0"/>
              <a:t> </a:t>
            </a:r>
            <a:r>
              <a:rPr lang="cs-CZ" dirty="0" err="1"/>
              <a:t>Walk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3748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Procházka lesem</a:t>
            </a:r>
          </a:p>
          <a:p>
            <a:r>
              <a:rPr lang="cs-CZ" dirty="0" smtClean="0"/>
              <a:t>Prostředí reaguje na stav uživatele měřený kožním odporem (měří nabuzení organismu)</a:t>
            </a:r>
          </a:p>
          <a:p>
            <a:r>
              <a:rPr lang="cs-CZ" dirty="0" smtClean="0"/>
              <a:t>S tím, jak se uživatel uklidňuje, zlepšuje se počasí a zvuky z okolí</a:t>
            </a:r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7686"/>
            <a:ext cx="8712967" cy="35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 minut ve </a:t>
            </a:r>
            <a:r>
              <a:rPr lang="cs-CZ" dirty="0"/>
              <a:t>V</a:t>
            </a:r>
            <a:r>
              <a:rPr lang="cs-CZ" dirty="0" smtClean="0"/>
              <a:t>R</a:t>
            </a:r>
          </a:p>
          <a:p>
            <a:r>
              <a:rPr lang="cs-CZ" dirty="0" smtClean="0"/>
              <a:t>Výsledky: MBSR efektivnější při použití VMW než bez (vyšší redukce bolesti)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02837"/>
            <a:ext cx="5449061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Arachnofobie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www.youtube.com/watch?v=csD1ue-RuNw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400684" cy="371667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42" y="4221088"/>
            <a:ext cx="2857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fobie</a:t>
            </a:r>
          </a:p>
          <a:p>
            <a:r>
              <a:rPr lang="cs-CZ" dirty="0" smtClean="0"/>
              <a:t>Klaustrofobie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7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zdraví (a nemocech)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o tom, jak zůstat zdravý, </a:t>
            </a:r>
            <a:r>
              <a:rPr lang="cs-CZ" dirty="0" smtClean="0"/>
              <a:t>o prevenci </a:t>
            </a:r>
            <a:r>
              <a:rPr lang="cs-CZ" dirty="0"/>
              <a:t>a zvládání nemocí</a:t>
            </a:r>
          </a:p>
          <a:p>
            <a:r>
              <a:rPr lang="cs-CZ" dirty="0"/>
              <a:t>Před internetem:</a:t>
            </a:r>
          </a:p>
          <a:p>
            <a:pPr lvl="1"/>
            <a:r>
              <a:rPr lang="cs-CZ" dirty="0"/>
              <a:t>Doktor</a:t>
            </a:r>
          </a:p>
          <a:p>
            <a:pPr lvl="1"/>
            <a:r>
              <a:rPr lang="cs-CZ" dirty="0"/>
              <a:t>Knihy</a:t>
            </a:r>
          </a:p>
          <a:p>
            <a:pPr lvl="1"/>
            <a:r>
              <a:rPr lang="cs-CZ" dirty="0"/>
              <a:t>Noviny, časopisy</a:t>
            </a:r>
          </a:p>
          <a:p>
            <a:pPr lvl="1"/>
            <a:r>
              <a:rPr lang="cs-CZ" dirty="0" smtClean="0"/>
              <a:t>Známí</a:t>
            </a:r>
          </a:p>
          <a:p>
            <a:endParaRPr lang="cs-CZ" dirty="0" smtClean="0"/>
          </a:p>
          <a:p>
            <a:r>
              <a:rPr lang="cs-CZ" dirty="0" smtClean="0"/>
              <a:t>Na internetu: obrovské množství </a:t>
            </a:r>
          </a:p>
          <a:p>
            <a:pPr lvl="1"/>
            <a:r>
              <a:rPr lang="cs-CZ" dirty="0" smtClean="0"/>
              <a:t>Plusy a mínusy</a:t>
            </a:r>
            <a:endParaRPr lang="cs-CZ" dirty="0"/>
          </a:p>
          <a:p>
            <a:endParaRPr lang="cs-CZ" dirty="0"/>
          </a:p>
        </p:txBody>
      </p:sp>
      <p:pic>
        <p:nvPicPr>
          <p:cNvPr id="7172" name="Picture 4" descr="https://arashium.files.wordpress.com/2013/04/just-google-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45224"/>
            <a:ext cx="5194970" cy="11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Second </a:t>
            </a:r>
            <a:r>
              <a:rPr lang="cs-CZ" dirty="0" err="1" smtClean="0"/>
              <a:t>Life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Virtuální svět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762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41" y="1466428"/>
            <a:ext cx="3993059" cy="23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9" y="3860902"/>
            <a:ext cx="3528392" cy="28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</a:t>
            </a:r>
            <a:r>
              <a:rPr lang="cs-CZ" dirty="0" err="1"/>
              <a:t>Life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cs-CZ" dirty="0" smtClean="0"/>
              <a:t>2003, free</a:t>
            </a:r>
          </a:p>
          <a:p>
            <a:r>
              <a:rPr lang="cs-CZ" dirty="0" smtClean="0"/>
              <a:t>Vyhledání míst se zdravotní tématikou</a:t>
            </a:r>
          </a:p>
          <a:p>
            <a:pPr lvl="1"/>
            <a:r>
              <a:rPr lang="cs-CZ" dirty="0" smtClean="0"/>
              <a:t>Vzdělávání a </a:t>
            </a:r>
            <a:r>
              <a:rPr lang="cs-CZ" dirty="0" err="1" smtClean="0"/>
              <a:t>awareness</a:t>
            </a:r>
            <a:r>
              <a:rPr lang="cs-CZ" dirty="0" smtClean="0"/>
              <a:t> – nejčastěji odkazy vedoucí z SL</a:t>
            </a:r>
          </a:p>
          <a:p>
            <a:pPr lvl="1"/>
            <a:r>
              <a:rPr lang="cs-CZ" dirty="0" smtClean="0"/>
              <a:t>Podpora – komunikace se skutečnými doktory, terapeuty… a ostatními pacienty</a:t>
            </a:r>
          </a:p>
          <a:p>
            <a:pPr lvl="1"/>
            <a:r>
              <a:rPr lang="cs-CZ" dirty="0" smtClean="0"/>
              <a:t>Trénink – vzdělávání, třídy, kurzy (za některé kredity v RL)</a:t>
            </a:r>
          </a:p>
          <a:p>
            <a:pPr lvl="1"/>
            <a:r>
              <a:rPr lang="cs-CZ" dirty="0" smtClean="0"/>
              <a:t>Marketing </a:t>
            </a:r>
          </a:p>
          <a:p>
            <a:pPr lvl="1"/>
            <a:r>
              <a:rPr lang="cs-CZ" dirty="0" smtClean="0"/>
              <a:t>Výzkum – pro rekrutování účastníků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2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 a </a:t>
            </a:r>
            <a:r>
              <a:rPr lang="cs-CZ" dirty="0" err="1"/>
              <a:t>awareness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Healthinfo</a:t>
            </a:r>
            <a:r>
              <a:rPr lang="cs-CZ" dirty="0"/>
              <a:t> Island</a:t>
            </a:r>
          </a:p>
          <a:p>
            <a:r>
              <a:rPr lang="en-US" dirty="0"/>
              <a:t>Sexual Health Sim</a:t>
            </a:r>
            <a:r>
              <a:rPr lang="cs-CZ" dirty="0"/>
              <a:t> (</a:t>
            </a:r>
            <a:r>
              <a:rPr lang="en-US" dirty="0"/>
              <a:t>University of Plymouth</a:t>
            </a:r>
            <a:r>
              <a:rPr lang="cs-CZ" dirty="0"/>
              <a:t>)</a:t>
            </a:r>
          </a:p>
          <a:p>
            <a:r>
              <a:rPr lang="cs-CZ" dirty="0"/>
              <a:t>CDC Island (</a:t>
            </a:r>
            <a:r>
              <a:rPr lang="en-US" dirty="0"/>
              <a:t>US Centers for Disease Control and Prevention</a:t>
            </a:r>
            <a:r>
              <a:rPr lang="cs-CZ" dirty="0"/>
              <a:t>)</a:t>
            </a:r>
          </a:p>
          <a:p>
            <a:r>
              <a:rPr lang="en-US" dirty="0"/>
              <a:t>Women’s Health Center at the Ann Myers Medical Center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371089" cy="25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5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85750"/>
            <a:ext cx="72199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Second </a:t>
            </a:r>
            <a:r>
              <a:rPr lang="cs-CZ" dirty="0" err="1" smtClean="0"/>
              <a:t>Life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 smtClean="0"/>
              <a:t>Hallucinations</a:t>
            </a:r>
            <a:endParaRPr lang="cs-CZ" dirty="0" smtClean="0"/>
          </a:p>
          <a:p>
            <a:pPr lvl="1"/>
            <a:r>
              <a:rPr lang="cs-CZ" dirty="0" smtClean="0"/>
              <a:t>Zprostředkování halucinací schizofreniků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www.youtube.com/watch?v=s33Y5nI5Wbc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2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Transgender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smtClean="0"/>
              <a:t>Center</a:t>
            </a:r>
          </a:p>
          <a:p>
            <a:r>
              <a:rPr lang="en-US" dirty="0"/>
              <a:t>Sexual Health Sim</a:t>
            </a:r>
            <a:r>
              <a:rPr lang="cs-CZ" dirty="0"/>
              <a:t> (</a:t>
            </a:r>
            <a:r>
              <a:rPr lang="en-US" dirty="0"/>
              <a:t>University of Plymouth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4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Imperial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London (</a:t>
            </a: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Simulovaní pacienti, které mají léčit</a:t>
            </a:r>
          </a:p>
          <a:p>
            <a:pPr lvl="1"/>
            <a:r>
              <a:rPr lang="cs-CZ" dirty="0" smtClean="0"/>
              <a:t>Platby za diagnostické testy</a:t>
            </a:r>
          </a:p>
          <a:p>
            <a:pPr lvl="1"/>
            <a:r>
              <a:rPr lang="cs-CZ" dirty="0" smtClean="0"/>
              <a:t>Léčba a následně důsledky léčby</a:t>
            </a:r>
          </a:p>
          <a:p>
            <a:r>
              <a:rPr lang="cs-CZ" dirty="0" smtClean="0"/>
              <a:t>Play2Train – trénink pro </a:t>
            </a:r>
            <a:r>
              <a:rPr lang="cs-CZ" dirty="0" err="1" smtClean="0"/>
              <a:t>emergency</a:t>
            </a:r>
            <a:r>
              <a:rPr lang="cs-CZ" dirty="0" smtClean="0"/>
              <a:t> situace</a:t>
            </a:r>
          </a:p>
          <a:p>
            <a:r>
              <a:rPr lang="en-US" dirty="0"/>
              <a:t>Medical Examiner's Office — Forensic </a:t>
            </a:r>
            <a:r>
              <a:rPr lang="en-US" dirty="0" smtClean="0"/>
              <a:t>Path</a:t>
            </a:r>
            <a:endParaRPr lang="cs-CZ" dirty="0" smtClean="0"/>
          </a:p>
          <a:p>
            <a:pPr lvl="1"/>
            <a:r>
              <a:rPr lang="cs-CZ" dirty="0" smtClean="0"/>
              <a:t>pitvy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4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Propojení ICT a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současnosti</a:t>
            </a:r>
          </a:p>
          <a:p>
            <a:pPr lvl="1"/>
            <a:r>
              <a:rPr lang="cs-CZ" dirty="0" smtClean="0"/>
              <a:t>Vývoj sw a aplikací pro podporu „správných“ vzorců chování</a:t>
            </a:r>
          </a:p>
          <a:p>
            <a:pPr lvl="1"/>
            <a:r>
              <a:rPr lang="cs-CZ" dirty="0" smtClean="0"/>
              <a:t>Za využití </a:t>
            </a:r>
            <a:r>
              <a:rPr lang="cs-CZ" dirty="0" err="1" smtClean="0"/>
              <a:t>biosenzorů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8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Prodej léků</a:t>
            </a:r>
          </a:p>
          <a:p>
            <a:r>
              <a:rPr lang="cs-CZ" dirty="0" smtClean="0"/>
              <a:t>Uchovávání a sdílení lékařských záznamů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1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2017713"/>
            <a:ext cx="8486775" cy="48402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endParaRPr lang="cs-CZ" sz="1600" dirty="0" smtClean="0"/>
          </a:p>
          <a:p>
            <a:pPr>
              <a:lnSpc>
                <a:spcPct val="80000"/>
              </a:lnSpc>
            </a:pPr>
            <a:r>
              <a:rPr lang="cs-CZ" sz="1600" dirty="0" err="1"/>
              <a:t>Beard</a:t>
            </a:r>
            <a:r>
              <a:rPr lang="cs-CZ" sz="1600" dirty="0"/>
              <a:t>,  L., Wilson,  K., </a:t>
            </a:r>
            <a:r>
              <a:rPr lang="cs-CZ" sz="1600" dirty="0" err="1"/>
              <a:t>Morra</a:t>
            </a:r>
            <a:r>
              <a:rPr lang="cs-CZ" sz="1600" dirty="0"/>
              <a:t> D., </a:t>
            </a:r>
            <a:r>
              <a:rPr lang="cs-CZ" sz="1600" dirty="0" err="1"/>
              <a:t>Keelan</a:t>
            </a:r>
            <a:r>
              <a:rPr lang="cs-CZ" sz="1600" dirty="0"/>
              <a:t> J. (2009). A </a:t>
            </a:r>
            <a:r>
              <a:rPr lang="cs-CZ" sz="1600" dirty="0" err="1"/>
              <a:t>survey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health-related</a:t>
            </a:r>
            <a:r>
              <a:rPr lang="cs-CZ" sz="1600" dirty="0"/>
              <a:t> </a:t>
            </a:r>
            <a:r>
              <a:rPr lang="cs-CZ" sz="1600" dirty="0" err="1"/>
              <a:t>activities</a:t>
            </a:r>
            <a:r>
              <a:rPr lang="cs-CZ" sz="1600" dirty="0"/>
              <a:t> on second </a:t>
            </a:r>
            <a:r>
              <a:rPr lang="cs-CZ" sz="1600" dirty="0" err="1"/>
              <a:t>life</a:t>
            </a:r>
            <a:r>
              <a:rPr lang="cs-CZ" sz="1600" dirty="0"/>
              <a:t>. J Med Internet Res. 11(2).</a:t>
            </a:r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en-US" sz="1600" dirty="0" err="1" smtClean="0"/>
              <a:t>Crocco</a:t>
            </a:r>
            <a:r>
              <a:rPr lang="en-US" sz="1600" dirty="0"/>
              <a:t>, A. G., </a:t>
            </a:r>
            <a:r>
              <a:rPr lang="en-US" sz="1600" dirty="0" err="1"/>
              <a:t>Villasis-Keever</a:t>
            </a:r>
            <a:r>
              <a:rPr lang="en-US" sz="1600" dirty="0"/>
              <a:t>, M., &amp; </a:t>
            </a:r>
            <a:r>
              <a:rPr lang="en-US" sz="1600" dirty="0" err="1"/>
              <a:t>Jadad</a:t>
            </a:r>
            <a:r>
              <a:rPr lang="en-US" sz="1600" dirty="0"/>
              <a:t>, A. R. (2002). Analysis of cases of harm associated with use of health information on the internet. </a:t>
            </a:r>
            <a:r>
              <a:rPr lang="en-US" sz="1600" i="1" dirty="0"/>
              <a:t>Jama</a:t>
            </a:r>
            <a:r>
              <a:rPr lang="en-US" sz="1600" dirty="0"/>
              <a:t>, </a:t>
            </a:r>
            <a:r>
              <a:rPr lang="en-US" sz="1600" i="1" dirty="0"/>
              <a:t>287</a:t>
            </a:r>
            <a:r>
              <a:rPr lang="en-US" sz="1600" dirty="0"/>
              <a:t>(21), 2869-2871.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Murray, E., Lo, B., Pollack, L., </a:t>
            </a:r>
            <a:r>
              <a:rPr lang="en-US" sz="1600" dirty="0" err="1"/>
              <a:t>Donelan</a:t>
            </a:r>
            <a:r>
              <a:rPr lang="en-US" sz="1600" dirty="0"/>
              <a:t>, K., Catania, J., White, M., ... &amp; Turner, R. (2003). The impact of health information on the internet on the physician-patient relationship: patient perceptions. </a:t>
            </a:r>
            <a:r>
              <a:rPr lang="en-US" sz="1600" i="1" dirty="0"/>
              <a:t>Archives of Internal Medicine</a:t>
            </a:r>
            <a:r>
              <a:rPr lang="en-US" sz="1600" dirty="0"/>
              <a:t>, </a:t>
            </a:r>
            <a:r>
              <a:rPr lang="en-US" sz="1600" i="1" dirty="0"/>
              <a:t>163</a:t>
            </a:r>
            <a:r>
              <a:rPr lang="en-US" sz="1600" dirty="0"/>
              <a:t>(14), 1727-1734</a:t>
            </a:r>
            <a:r>
              <a:rPr lang="en-US" sz="1600" dirty="0" smtClean="0"/>
              <a:t>.</a:t>
            </a:r>
            <a:endParaRPr lang="cs-CZ" sz="1600" dirty="0" smtClean="0"/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Fox, S., &amp; Duggan, M. (2013). Health online 2013</a:t>
            </a:r>
            <a:r>
              <a:rPr lang="en-US" sz="1600" dirty="0" smtClean="0"/>
              <a:t>.</a:t>
            </a:r>
            <a:r>
              <a:rPr lang="cs-CZ" sz="1600" dirty="0" smtClean="0"/>
              <a:t> </a:t>
            </a:r>
            <a:r>
              <a:rPr lang="cs-CZ" sz="1600" dirty="0" err="1" smtClean="0"/>
              <a:t>Pew</a:t>
            </a:r>
            <a:r>
              <a:rPr lang="cs-CZ" sz="1600" dirty="0" smtClean="0"/>
              <a:t> Internet &amp; </a:t>
            </a:r>
            <a:r>
              <a:rPr lang="cs-CZ" sz="1600" dirty="0" err="1" smtClean="0"/>
              <a:t>American</a:t>
            </a:r>
            <a:r>
              <a:rPr lang="cs-CZ" sz="1600" dirty="0" smtClean="0"/>
              <a:t> </a:t>
            </a:r>
            <a:r>
              <a:rPr lang="cs-CZ" sz="1600" dirty="0" err="1" smtClean="0"/>
              <a:t>Life</a:t>
            </a:r>
            <a:r>
              <a:rPr lang="cs-CZ" sz="1600" dirty="0"/>
              <a:t> Project.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pewinternet.org/Reports/2013/Health-online.aspx</a:t>
            </a:r>
            <a:endParaRPr lang="cs-CZ" sz="1600" dirty="0" smtClean="0"/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en-US" sz="1600" dirty="0" err="1"/>
              <a:t>Ziebland</a:t>
            </a:r>
            <a:r>
              <a:rPr lang="en-US" sz="1600" dirty="0"/>
              <a:t>, S., </a:t>
            </a:r>
            <a:r>
              <a:rPr lang="en-US" sz="1600" dirty="0" err="1"/>
              <a:t>Lavie-Ajayi</a:t>
            </a:r>
            <a:r>
              <a:rPr lang="en-US" sz="1600" dirty="0"/>
              <a:t>, M., &amp; Lucius-</a:t>
            </a:r>
            <a:r>
              <a:rPr lang="en-US" sz="1600" dirty="0" err="1"/>
              <a:t>Hoene</a:t>
            </a:r>
            <a:r>
              <a:rPr lang="en-US" sz="1600" dirty="0"/>
              <a:t>, G. (2014). The role of the Internet for people with chronic pain: examples from the </a:t>
            </a:r>
            <a:r>
              <a:rPr lang="en-US" sz="1600" dirty="0" err="1"/>
              <a:t>DIPEx</a:t>
            </a:r>
            <a:r>
              <a:rPr lang="en-US" sz="1600" dirty="0"/>
              <a:t> International Project. </a:t>
            </a:r>
            <a:r>
              <a:rPr lang="en-US" sz="1600" i="1" dirty="0"/>
              <a:t>British Journal of Pain</a:t>
            </a:r>
            <a:r>
              <a:rPr lang="en-US" sz="1600" dirty="0"/>
              <a:t>, 2049463714555438.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Paul, M., and </a:t>
            </a:r>
            <a:r>
              <a:rPr lang="en-US" sz="1600" dirty="0" err="1"/>
              <a:t>Dredze</a:t>
            </a:r>
            <a:r>
              <a:rPr lang="en-US" sz="1600" dirty="0"/>
              <a:t>, M. 2011. A model for mining public health topics from twitter. Technical report, Johns Hopkins University. </a:t>
            </a:r>
          </a:p>
          <a:p>
            <a:pPr>
              <a:lnSpc>
                <a:spcPct val="80000"/>
              </a:lnSpc>
            </a:pPr>
            <a:endParaRPr lang="cs-CZ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Vance, K., Howe, W., &amp; </a:t>
            </a:r>
            <a:r>
              <a:rPr lang="en-US" sz="1600" dirty="0" err="1"/>
              <a:t>Dellavalle</a:t>
            </a:r>
            <a:r>
              <a:rPr lang="en-US" sz="1600" dirty="0"/>
              <a:t>, R. P. (2009). Social internet sites as a source of public health information. </a:t>
            </a:r>
            <a:r>
              <a:rPr lang="en-US" sz="1600" i="1" dirty="0"/>
              <a:t>Dermatologic Clinics, 27, </a:t>
            </a:r>
            <a:r>
              <a:rPr lang="en-US" sz="1600" dirty="0"/>
              <a:t>133-136. </a:t>
            </a:r>
            <a:endParaRPr lang="cs-CZ" sz="1600" dirty="0" smtClean="0"/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600" dirty="0" err="1"/>
              <a:t>Keefe</a:t>
            </a:r>
            <a:r>
              <a:rPr lang="cs-CZ" sz="1600" dirty="0"/>
              <a:t>, F. J., </a:t>
            </a:r>
            <a:r>
              <a:rPr lang="cs-CZ" sz="1600" dirty="0" err="1"/>
              <a:t>Huling</a:t>
            </a:r>
            <a:r>
              <a:rPr lang="cs-CZ" sz="1600" dirty="0"/>
              <a:t>, D. A., </a:t>
            </a:r>
            <a:r>
              <a:rPr lang="cs-CZ" sz="1600" dirty="0" err="1"/>
              <a:t>Coggins</a:t>
            </a:r>
            <a:r>
              <a:rPr lang="cs-CZ" sz="1600" dirty="0"/>
              <a:t>, M. J., </a:t>
            </a:r>
            <a:r>
              <a:rPr lang="cs-CZ" sz="1600" dirty="0" err="1"/>
              <a:t>Keefe</a:t>
            </a:r>
            <a:r>
              <a:rPr lang="cs-CZ" sz="1600" dirty="0"/>
              <a:t>, D. F., </a:t>
            </a:r>
            <a:r>
              <a:rPr lang="cs-CZ" sz="1600" dirty="0" err="1"/>
              <a:t>Rosenthal</a:t>
            </a:r>
            <a:r>
              <a:rPr lang="cs-CZ" sz="1600" dirty="0"/>
              <a:t>, M. Z., </a:t>
            </a:r>
            <a:r>
              <a:rPr lang="cs-CZ" sz="1600" dirty="0" err="1"/>
              <a:t>Herr</a:t>
            </a:r>
            <a:r>
              <a:rPr lang="cs-CZ" sz="1600" dirty="0"/>
              <a:t>, N. R., &amp; Hoffman, H. G. (2012). </a:t>
            </a:r>
            <a:r>
              <a:rPr lang="cs-CZ" sz="1600" dirty="0" err="1"/>
              <a:t>Virtual</a:t>
            </a:r>
            <a:r>
              <a:rPr lang="cs-CZ" sz="1600" dirty="0"/>
              <a:t> reality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persistent</a:t>
            </a:r>
            <a:r>
              <a:rPr lang="cs-CZ" sz="1600" dirty="0"/>
              <a:t> </a:t>
            </a:r>
            <a:r>
              <a:rPr lang="cs-CZ" sz="1600" dirty="0" err="1"/>
              <a:t>pain</a:t>
            </a:r>
            <a:r>
              <a:rPr lang="cs-CZ" sz="1600" dirty="0"/>
              <a:t>: a </a:t>
            </a:r>
            <a:r>
              <a:rPr lang="cs-CZ" sz="1600" dirty="0" err="1"/>
              <a:t>new</a:t>
            </a:r>
            <a:r>
              <a:rPr lang="cs-CZ" sz="1600" dirty="0"/>
              <a:t> </a:t>
            </a:r>
            <a:r>
              <a:rPr lang="cs-CZ" sz="1600" dirty="0" err="1"/>
              <a:t>direction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behavioral</a:t>
            </a:r>
            <a:r>
              <a:rPr lang="cs-CZ" sz="1600" dirty="0"/>
              <a:t> </a:t>
            </a:r>
            <a:r>
              <a:rPr lang="cs-CZ" sz="1600" dirty="0" err="1"/>
              <a:t>pain</a:t>
            </a:r>
            <a:r>
              <a:rPr lang="cs-CZ" sz="1600" dirty="0"/>
              <a:t> management. </a:t>
            </a:r>
            <a:r>
              <a:rPr lang="cs-CZ" sz="1600" i="1" dirty="0"/>
              <a:t>PAIN®</a:t>
            </a:r>
            <a:r>
              <a:rPr lang="cs-CZ" sz="1600" dirty="0"/>
              <a:t>, </a:t>
            </a:r>
            <a:r>
              <a:rPr lang="cs-CZ" sz="1600" i="1" dirty="0"/>
              <a:t>153</a:t>
            </a:r>
            <a:r>
              <a:rPr lang="cs-CZ" sz="1600" dirty="0"/>
              <a:t>(11), 2163-2166</a:t>
            </a:r>
            <a:r>
              <a:rPr lang="cs-CZ" sz="1600" dirty="0" smtClean="0"/>
              <a:t>.</a:t>
            </a:r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en-US" sz="1600" dirty="0" err="1"/>
              <a:t>Gromala</a:t>
            </a:r>
            <a:r>
              <a:rPr lang="en-US" sz="1600" dirty="0"/>
              <a:t>, D., Tong, X., Choo, A., </a:t>
            </a:r>
            <a:r>
              <a:rPr lang="en-US" sz="1600" dirty="0" err="1"/>
              <a:t>Karamnejad</a:t>
            </a:r>
            <a:r>
              <a:rPr lang="en-US" sz="1600" dirty="0"/>
              <a:t>, M., &amp; Shaw, C. D. (2015, April). The Virtual Meditative Walk: Virtual Reality Therapy for Chronic Pain Management. In </a:t>
            </a:r>
            <a:r>
              <a:rPr lang="en-US" sz="1600" i="1" dirty="0"/>
              <a:t>Proceedings of the 33rd Annual ACM Conference on Human Factors in Computing Systems</a:t>
            </a:r>
            <a:r>
              <a:rPr lang="en-US" sz="1600" dirty="0"/>
              <a:t> (pp. 521-524). ACM.</a:t>
            </a:r>
          </a:p>
          <a:p>
            <a:pPr>
              <a:lnSpc>
                <a:spcPct val="80000"/>
              </a:lnSpc>
            </a:pPr>
            <a:endParaRPr lang="cs-CZ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cs-CZ" altLang="cs-CZ" sz="1600" dirty="0" smtClean="0"/>
          </a:p>
        </p:txBody>
      </p:sp>
      <p:pic>
        <p:nvPicPr>
          <p:cNvPr id="62468" name="Picture 4" descr="inovac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15" y="116632"/>
            <a:ext cx="1872585" cy="53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Stránky s informacemi o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</a:t>
            </a:r>
          </a:p>
          <a:p>
            <a:r>
              <a:rPr lang="cs-CZ" dirty="0" smtClean="0"/>
              <a:t>Specifické (konkrétní nemoc)</a:t>
            </a:r>
          </a:p>
          <a:p>
            <a:r>
              <a:rPr lang="cs-CZ" dirty="0" smtClean="0"/>
              <a:t>Interaktivní, diskuzní, skupinové</a:t>
            </a:r>
          </a:p>
          <a:p>
            <a:r>
              <a:rPr lang="cs-CZ" dirty="0" smtClean="0"/>
              <a:t>Odborné (databáze)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6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zdraví (a nemocech)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Pozitiva</a:t>
            </a:r>
          </a:p>
          <a:p>
            <a:pPr lvl="1"/>
            <a:r>
              <a:rPr lang="cs-CZ" dirty="0" smtClean="0"/>
              <a:t>Pohodlné</a:t>
            </a:r>
          </a:p>
          <a:p>
            <a:pPr lvl="1"/>
            <a:r>
              <a:rPr lang="cs-CZ" dirty="0" smtClean="0"/>
              <a:t>Můžeme být víc zapojeni do péče o vlastní zdraví</a:t>
            </a:r>
          </a:p>
          <a:p>
            <a:pPr lvl="1"/>
            <a:r>
              <a:rPr lang="cs-CZ" dirty="0" smtClean="0"/>
              <a:t>Pomáhá včas rozpoznat příznaky</a:t>
            </a:r>
          </a:p>
          <a:p>
            <a:pPr lvl="1"/>
            <a:r>
              <a:rPr lang="cs-CZ" dirty="0" smtClean="0"/>
              <a:t>Pomáhá </a:t>
            </a:r>
            <a:r>
              <a:rPr lang="cs-CZ" dirty="0" smtClean="0"/>
              <a:t>rozpoznat špatnou léčbu (či doktora)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Negativa</a:t>
            </a:r>
          </a:p>
          <a:p>
            <a:pPr lvl="1"/>
            <a:r>
              <a:rPr lang="cs-CZ" dirty="0" smtClean="0"/>
              <a:t>Nepřesné, lživé informace </a:t>
            </a:r>
            <a:endParaRPr lang="cs-CZ" dirty="0" smtClean="0"/>
          </a:p>
          <a:p>
            <a:pPr lvl="1"/>
            <a:r>
              <a:rPr lang="cs-CZ" dirty="0" smtClean="0"/>
              <a:t>Desinterpretace</a:t>
            </a:r>
            <a:endParaRPr lang="cs-CZ" dirty="0" smtClean="0"/>
          </a:p>
          <a:p>
            <a:pPr lvl="1"/>
            <a:r>
              <a:rPr lang="cs-CZ" dirty="0" smtClean="0"/>
              <a:t>Otázka soukromí – </a:t>
            </a:r>
            <a:r>
              <a:rPr lang="cs-CZ" dirty="0" err="1" smtClean="0"/>
              <a:t>cookies</a:t>
            </a:r>
            <a:r>
              <a:rPr lang="cs-CZ" dirty="0" smtClean="0"/>
              <a:t>, historie </a:t>
            </a:r>
            <a:r>
              <a:rPr lang="cs-CZ" dirty="0" smtClean="0"/>
              <a:t>vyhledávání, </a:t>
            </a:r>
            <a:r>
              <a:rPr lang="cs-CZ" dirty="0" smtClean="0"/>
              <a:t>zdrav. </a:t>
            </a:r>
            <a:r>
              <a:rPr lang="cs-CZ" dirty="0" smtClean="0"/>
              <a:t>informace </a:t>
            </a:r>
            <a:r>
              <a:rPr lang="cs-CZ" dirty="0" smtClean="0"/>
              <a:t>jsou citlivé údaje</a:t>
            </a:r>
          </a:p>
          <a:p>
            <a:pPr lvl="1"/>
            <a:r>
              <a:rPr lang="cs-CZ" dirty="0" smtClean="0"/>
              <a:t>Může podkopat důvěru v lékaře</a:t>
            </a:r>
          </a:p>
          <a:p>
            <a:pPr lvl="1"/>
            <a:r>
              <a:rPr lang="cs-CZ" dirty="0" err="1" smtClean="0"/>
              <a:t>Anxieta</a:t>
            </a:r>
            <a:r>
              <a:rPr lang="cs-CZ" dirty="0" smtClean="0"/>
              <a:t>, deprese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8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Lživé</a:t>
            </a:r>
          </a:p>
          <a:p>
            <a:r>
              <a:rPr lang="cs-CZ" dirty="0" err="1" smtClean="0"/>
              <a:t>Misintepretované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Obtížné rozpoznání a měření</a:t>
            </a:r>
          </a:p>
          <a:p>
            <a:endParaRPr lang="cs-CZ" dirty="0" smtClean="0"/>
          </a:p>
          <a:p>
            <a:r>
              <a:rPr lang="cs-CZ" dirty="0"/>
              <a:t>Murray et al. (2003)</a:t>
            </a:r>
          </a:p>
          <a:p>
            <a:pPr lvl="1"/>
            <a:r>
              <a:rPr lang="cs-CZ" dirty="0"/>
              <a:t>35% si o sobě myslí, že dokáže dobře rozeznat důvěryhodné informace na </a:t>
            </a:r>
            <a:r>
              <a:rPr lang="cs-CZ" dirty="0" smtClean="0"/>
              <a:t>internetu</a:t>
            </a:r>
          </a:p>
          <a:p>
            <a:pPr lvl="1"/>
            <a:endParaRPr lang="cs-CZ" dirty="0"/>
          </a:p>
          <a:p>
            <a:r>
              <a:rPr lang="cs-CZ" dirty="0" smtClean="0"/>
              <a:t>Př. Informace o vakcínách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7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dopady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Crocco</a:t>
            </a:r>
            <a:r>
              <a:rPr lang="en-US" dirty="0" smtClean="0"/>
              <a:t>, </a:t>
            </a:r>
            <a:r>
              <a:rPr lang="en-US" dirty="0" err="1"/>
              <a:t>Villasis-Keever</a:t>
            </a:r>
            <a:r>
              <a:rPr lang="en-US" dirty="0"/>
              <a:t> </a:t>
            </a:r>
            <a:r>
              <a:rPr lang="en-US" dirty="0" err="1" smtClean="0"/>
              <a:t>Jadad</a:t>
            </a:r>
            <a:r>
              <a:rPr lang="en-US" dirty="0" smtClean="0"/>
              <a:t> (</a:t>
            </a:r>
            <a:r>
              <a:rPr lang="en-US" dirty="0"/>
              <a:t>2002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review</a:t>
            </a:r>
            <a:r>
              <a:rPr lang="cs-CZ" dirty="0" smtClean="0"/>
              <a:t>, případy, kdy zdravotní informace z internetu vedly k </a:t>
            </a:r>
            <a:r>
              <a:rPr lang="cs-CZ" dirty="0" smtClean="0"/>
              <a:t>poškození</a:t>
            </a:r>
            <a:endParaRPr lang="cs-CZ" dirty="0" smtClean="0"/>
          </a:p>
          <a:p>
            <a:pPr lvl="1"/>
            <a:r>
              <a:rPr lang="cs-CZ" dirty="0" smtClean="0"/>
              <a:t>Poškození – fyzické, emoční, finanční</a:t>
            </a:r>
          </a:p>
          <a:p>
            <a:pPr lvl="1"/>
            <a:r>
              <a:rPr lang="cs-CZ" dirty="0" smtClean="0"/>
              <a:t>1512 abstraktů -&gt; 186 článků -&gt; 3 </a:t>
            </a:r>
            <a:r>
              <a:rPr lang="cs-CZ" dirty="0" smtClean="0"/>
              <a:t>relevantní články </a:t>
            </a:r>
            <a:endParaRPr lang="cs-CZ" dirty="0" smtClean="0"/>
          </a:p>
          <a:p>
            <a:pPr lvl="2"/>
            <a:r>
              <a:rPr lang="cs-CZ" dirty="0" smtClean="0"/>
              <a:t>2x emoční </a:t>
            </a:r>
            <a:r>
              <a:rPr lang="cs-CZ" dirty="0" err="1" smtClean="0"/>
              <a:t>distres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2x fyzické poškození: otrava psů, smrt pacienta s rakovinou, který se snažil sám léčit</a:t>
            </a:r>
          </a:p>
          <a:p>
            <a:pPr lvl="1"/>
            <a:endParaRPr lang="cs-CZ" dirty="0"/>
          </a:p>
          <a:p>
            <a:r>
              <a:rPr lang="cs-CZ" dirty="0" smtClean="0"/>
              <a:t>Zdá se, že takových není mnoho, ale..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cs-CZ" dirty="0" err="1" smtClean="0"/>
              <a:t>Nereportované</a:t>
            </a:r>
            <a:r>
              <a:rPr lang="cs-CZ" dirty="0" smtClean="0"/>
              <a:t> </a:t>
            </a:r>
            <a:r>
              <a:rPr lang="cs-CZ" dirty="0"/>
              <a:t>případy</a:t>
            </a:r>
            <a:r>
              <a:rPr lang="cs-CZ" dirty="0" smtClean="0"/>
              <a:t>…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6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Pew</a:t>
            </a:r>
            <a:r>
              <a:rPr lang="cs-CZ" dirty="0" smtClean="0"/>
              <a:t> Internet &amp;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2013, 3 014 respondentů (18+)</a:t>
            </a:r>
          </a:p>
          <a:p>
            <a:r>
              <a:rPr lang="cs-CZ" dirty="0" smtClean="0"/>
              <a:t>72% (uživatelé </a:t>
            </a:r>
            <a:r>
              <a:rPr lang="cs-CZ" dirty="0" err="1" smtClean="0"/>
              <a:t>netu</a:t>
            </a:r>
            <a:r>
              <a:rPr lang="cs-CZ" dirty="0" smtClean="0"/>
              <a:t>) za poslední rok hledalo nějaké informace o zdraví</a:t>
            </a:r>
          </a:p>
          <a:p>
            <a:pPr lvl="1"/>
            <a:r>
              <a:rPr lang="cs-CZ" dirty="0" smtClean="0"/>
              <a:t>39% kvůli sobě</a:t>
            </a:r>
          </a:p>
          <a:p>
            <a:pPr lvl="1"/>
            <a:r>
              <a:rPr lang="cs-CZ" dirty="0" smtClean="0"/>
              <a:t>39% kvůli někomu jinému</a:t>
            </a:r>
          </a:p>
          <a:p>
            <a:pPr lvl="1"/>
            <a:r>
              <a:rPr lang="cs-CZ" dirty="0" smtClean="0"/>
              <a:t>15% obě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16% hledalo někoho jiného se stejnou diagnózou pro výměnu </a:t>
            </a:r>
            <a:r>
              <a:rPr lang="cs-CZ" dirty="0" smtClean="0"/>
              <a:t>zkušeností</a:t>
            </a:r>
          </a:p>
          <a:p>
            <a:pPr lvl="1"/>
            <a:endParaRPr lang="cs-CZ" dirty="0"/>
          </a:p>
          <a:p>
            <a:r>
              <a:rPr lang="cs-CZ" altLang="cs-CZ" dirty="0"/>
              <a:t>Častěji ženy, častěji mladší, vzdělanější, s vyšším </a:t>
            </a:r>
            <a:r>
              <a:rPr lang="cs-CZ" altLang="cs-CZ" dirty="0" smtClean="0"/>
              <a:t>SES a </a:t>
            </a:r>
            <a:r>
              <a:rPr lang="cs-CZ" altLang="cs-CZ" dirty="0"/>
              <a:t>vyšší mírou používání internetu</a:t>
            </a:r>
          </a:p>
          <a:p>
            <a:endParaRPr lang="cs-CZ" alt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7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311"/>
            <a:ext cx="7992888" cy="6391041"/>
          </a:xfrm>
        </p:spPr>
      </p:pic>
    </p:spTree>
    <p:extLst>
      <p:ext uri="{BB962C8B-B14F-4D97-AF65-F5344CB8AC3E}">
        <p14:creationId xmlns:p14="http://schemas.microsoft.com/office/powerpoint/2010/main" val="12712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4496</TotalTime>
  <Words>1128</Words>
  <Application>Microsoft Office PowerPoint</Application>
  <PresentationFormat>Předvádění na obrazovce (4:3)</PresentationFormat>
  <Paragraphs>244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Decatur</vt:lpstr>
      <vt:lpstr>Zdraví a internet</vt:lpstr>
      <vt:lpstr>Zdraví a internet/technologie</vt:lpstr>
      <vt:lpstr>Informace o zdraví (a nemocech)</vt:lpstr>
      <vt:lpstr>Stránky s informacemi o zdraví</vt:lpstr>
      <vt:lpstr>Informace o zdraví (a nemocech)</vt:lpstr>
      <vt:lpstr>Kvalita informací</vt:lpstr>
      <vt:lpstr>Negativní dopady</vt:lpstr>
      <vt:lpstr>Pew Internet &amp; American Life Project</vt:lpstr>
      <vt:lpstr>Prezentace aplikace PowerPoint</vt:lpstr>
      <vt:lpstr>Prezentace aplikace PowerPoint</vt:lpstr>
      <vt:lpstr>Prezentace aplikace PowerPoint</vt:lpstr>
      <vt:lpstr>Vyhledávání informací o zdraví</vt:lpstr>
      <vt:lpstr>Patient empowerment</vt:lpstr>
      <vt:lpstr>Vztah doktor-pacient</vt:lpstr>
      <vt:lpstr>Online support groups</vt:lpstr>
      <vt:lpstr>Online poradenství</vt:lpstr>
      <vt:lpstr>Fyzické dopady</vt:lpstr>
      <vt:lpstr>Virtuální realita</vt:lpstr>
      <vt:lpstr>Virtuální realita</vt:lpstr>
      <vt:lpstr>Prezentace aplikace PowerPoint</vt:lpstr>
      <vt:lpstr>Virtuální realita</vt:lpstr>
      <vt:lpstr>Prezentace aplikace PowerPoint</vt:lpstr>
      <vt:lpstr>Virtuální realita</vt:lpstr>
      <vt:lpstr>VR u chronických bolestí</vt:lpstr>
      <vt:lpstr>Chronické bolesti</vt:lpstr>
      <vt:lpstr>Virtual Meditative Walk</vt:lpstr>
      <vt:lpstr>Prezentace aplikace PowerPoint</vt:lpstr>
      <vt:lpstr>Arachnofobie</vt:lpstr>
      <vt:lpstr>Prezentace aplikace PowerPoint</vt:lpstr>
      <vt:lpstr>Second Life</vt:lpstr>
      <vt:lpstr>Second Life</vt:lpstr>
      <vt:lpstr>Vzdělávání a awareness</vt:lpstr>
      <vt:lpstr>Prezentace aplikace PowerPoint</vt:lpstr>
      <vt:lpstr>Second Life</vt:lpstr>
      <vt:lpstr>Podpora</vt:lpstr>
      <vt:lpstr>Trénink</vt:lpstr>
      <vt:lpstr>Propojení ICT a zdraví</vt:lpstr>
      <vt:lpstr>Další témata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 Dědková</cp:lastModifiedBy>
  <cp:revision>455</cp:revision>
  <dcterms:created xsi:type="dcterms:W3CDTF">2011-11-30T12:23:10Z</dcterms:created>
  <dcterms:modified xsi:type="dcterms:W3CDTF">2015-12-02T15:44:57Z</dcterms:modified>
</cp:coreProperties>
</file>