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56" r:id="rId2"/>
    <p:sldId id="257" r:id="rId3"/>
    <p:sldId id="258" r:id="rId4"/>
    <p:sldId id="275" r:id="rId5"/>
    <p:sldId id="264" r:id="rId6"/>
    <p:sldId id="262" r:id="rId7"/>
    <p:sldId id="265" r:id="rId8"/>
    <p:sldId id="266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8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  <p:sldId id="307" r:id="rId39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F64811-CF70-48CB-8BB7-6C7940B80CBA}" type="datetimeFigureOut">
              <a:rPr lang="en-GB" smtClean="0"/>
              <a:pPr/>
              <a:t>29/09/2015</a:t>
            </a:fld>
            <a:endParaRPr lang="en-GB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GB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B85561-105C-43F6-B6A2-56BD95F13F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Calibri" pitchFamily="34" charset="0"/>
            </a:endParaRPr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5DD4BF-85DD-4470-98E1-B6E04CE0F316}" type="slidenum">
              <a:rPr lang="cs-CZ">
                <a:latin typeface="Arial" pitchFamily="34" charset="0"/>
                <a:cs typeface="Arial" pitchFamily="34" charset="0"/>
              </a:rPr>
              <a:pPr/>
              <a:t>9</a:t>
            </a:fld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15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12832-0955-462A-9335-E21BAA7743FC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B1D61-C649-459C-94EB-F4C1E1E61AD2}" type="slidenum">
              <a:rPr lang="cs-CZ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ADA12-279A-4368-982E-E4A4535E852B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68BBD-11C1-4B47-99DE-CEE42DFD828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C2AED-32DE-440C-A31D-6A7EBDBF11A4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DD37FC-B631-4683-A4FC-8860463DD8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tabulku.</a:t>
            </a:r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85A8B-8040-4074-A24E-4B927C283FBC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37B96-8737-4B97-AF59-966E4EE4D81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5323D-26DF-4001-A373-89BBB7E304AC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75969-0DCF-499B-B582-0ABC5F7189C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10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1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4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15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78C8D-8934-4865-8BBB-F24A20F2562C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5BB63859-9E8A-47CC-B977-A2C4A25CCB01}" type="slidenum">
              <a:rPr lang="cs-CZ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407DE-F1FC-4993-92E1-9147EA79F77E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5A8D5-8435-4310-BAD4-C304E5F2913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D1642-B475-410A-B3B9-55B8CB74E11D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F0FA4-BC46-4837-A435-87FE17DFC1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782F-F3F7-4691-B38E-81D8390EB9A4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A447A-AD6F-4DF0-A6AB-029AB27A4BB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8E5C1-22D9-45DE-B34D-618C711643E9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EBB82-45EF-4DEB-8CA2-FDE527F812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10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7989A-13AA-4EED-98E2-6B350D95CB4E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66655-CE8A-4ADD-AAD3-AF343D8858C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DDD75-DEB1-49E5-9CE1-7947AD6110F4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68CFD782-6905-47DF-AB88-49CDD523EE0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295BB17-1DDD-4D3E-905F-2F8E8EE87133}" type="datetimeFigureOut">
              <a:rPr lang="cs-CZ"/>
              <a:pPr>
                <a:defRPr/>
              </a:pPr>
              <a:t>29. 9. 2015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 eaLnBrk="1" hangingPunct="1">
              <a:defRPr sz="1400">
                <a:solidFill>
                  <a:srgbClr val="FFFFFF"/>
                </a:solidFill>
                <a:latin typeface="Franklin Gothic Book" pitchFamily="34" charset="0"/>
              </a:defRPr>
            </a:lvl1pPr>
          </a:lstStyle>
          <a:p>
            <a:fld id="{214A22A8-6165-46E1-9203-CC1F8A04946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13" r:id="rId2"/>
    <p:sldLayoutId id="2147483822" r:id="rId3"/>
    <p:sldLayoutId id="2147483814" r:id="rId4"/>
    <p:sldLayoutId id="2147483815" r:id="rId5"/>
    <p:sldLayoutId id="2147483816" r:id="rId6"/>
    <p:sldLayoutId id="2147483817" r:id="rId7"/>
    <p:sldLayoutId id="2147483823" r:id="rId8"/>
    <p:sldLayoutId id="2147483824" r:id="rId9"/>
    <p:sldLayoutId id="2147483818" r:id="rId10"/>
    <p:sldLayoutId id="2147483819" r:id="rId11"/>
    <p:sldLayoutId id="214748382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Dokument_programu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2"/>
          <p:cNvSpPr>
            <a:spLocks noGrp="1"/>
          </p:cNvSpPr>
          <p:nvPr>
            <p:ph type="subTitle" idx="1"/>
          </p:nvPr>
        </p:nvSpPr>
        <p:spPr>
          <a:xfrm>
            <a:off x="857250" y="4357688"/>
            <a:ext cx="7572375" cy="1500187"/>
          </a:xfrm>
        </p:spPr>
        <p:txBody>
          <a:bodyPr/>
          <a:lstStyle/>
          <a:p>
            <a:pPr eaLnBrk="1" hangingPunct="1"/>
            <a:r>
              <a:rPr lang="sk-SK" dirty="0" smtClean="0">
                <a:latin typeface="Arial Narrow" pitchFamily="34" charset="0"/>
              </a:rPr>
              <a:t>ZUR 434 </a:t>
            </a:r>
            <a:r>
              <a:rPr lang="sk-SK" dirty="0" err="1" smtClean="0">
                <a:latin typeface="Arial Narrow" pitchFamily="34" charset="0"/>
              </a:rPr>
              <a:t>Metodologie</a:t>
            </a:r>
            <a:r>
              <a:rPr lang="sk-SK" dirty="0" smtClean="0">
                <a:latin typeface="Arial Narrow" pitchFamily="34" charset="0"/>
              </a:rPr>
              <a:t> </a:t>
            </a:r>
            <a:r>
              <a:rPr lang="sk-SK" dirty="0" err="1" smtClean="0">
                <a:latin typeface="Arial Narrow" pitchFamily="34" charset="0"/>
              </a:rPr>
              <a:t>mediálního</a:t>
            </a:r>
            <a:r>
              <a:rPr lang="sk-SK" dirty="0" smtClean="0">
                <a:latin typeface="Arial Narrow" pitchFamily="34" charset="0"/>
              </a:rPr>
              <a:t> </a:t>
            </a:r>
            <a:r>
              <a:rPr lang="sk-SK" dirty="0" err="1" smtClean="0">
                <a:latin typeface="Arial Narrow" pitchFamily="34" charset="0"/>
              </a:rPr>
              <a:t>výzkumu</a:t>
            </a:r>
            <a:endParaRPr lang="sk-SK" dirty="0" smtClean="0">
              <a:latin typeface="Arial Narrow" pitchFamily="34" charset="0"/>
            </a:endParaRPr>
          </a:p>
          <a:p>
            <a:pPr eaLnBrk="1" hangingPunct="1"/>
            <a:r>
              <a:rPr lang="sk-SK" dirty="0" smtClean="0">
                <a:latin typeface="Arial Narrow" pitchFamily="34" charset="0"/>
              </a:rPr>
              <a:t>30. 9. 2015</a:t>
            </a:r>
          </a:p>
        </p:txBody>
      </p:sp>
      <p:sp>
        <p:nvSpPr>
          <p:cNvPr id="6147" name="Nadpis 1"/>
          <p:cNvSpPr>
            <a:spLocks noGrp="1"/>
          </p:cNvSpPr>
          <p:nvPr>
            <p:ph type="ctrTitle"/>
          </p:nvPr>
        </p:nvSpPr>
        <p:spPr>
          <a:xfrm>
            <a:off x="685800" y="1285875"/>
            <a:ext cx="7772400" cy="2643188"/>
          </a:xfrm>
        </p:spPr>
        <p:txBody>
          <a:bodyPr/>
          <a:lstStyle/>
          <a:p>
            <a:pPr eaLnBrk="1" hangingPunct="1"/>
            <a:r>
              <a:rPr lang="sk-SK" sz="3200" b="1" smtClean="0">
                <a:latin typeface="Arial Narrow" pitchFamily="34" charset="0"/>
              </a:rPr>
              <a:t>Prednáška 2: </a:t>
            </a:r>
            <a:r>
              <a:rPr lang="sk-SK" sz="3200" b="1" dirty="0" smtClean="0">
                <a:latin typeface="Arial Narrow" pitchFamily="34" charset="0"/>
              </a:rPr>
              <a:t>Veda a vedecké poznanie. Teórie vedy. Hlavné výskumné paradigmy sociálnych vied. Mediálne štúdiá ako vedecká disciplína. </a:t>
            </a:r>
            <a:r>
              <a:rPr lang="cs-CZ" b="1" dirty="0" smtClean="0">
                <a:latin typeface="Arial Narrow" pitchFamily="34" charset="0"/>
              </a:rPr>
              <a:t/>
            </a:r>
            <a:br>
              <a:rPr lang="cs-CZ" b="1" dirty="0" smtClean="0">
                <a:latin typeface="Arial Narrow" pitchFamily="34" charset="0"/>
              </a:rPr>
            </a:br>
            <a:endParaRPr lang="cs-CZ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AB0FAB8F-0714-4528-879C-42165B189512}" type="slidenum">
              <a:rPr lang="cs-CZ">
                <a:cs typeface="Arial" pitchFamily="34" charset="0"/>
              </a:rPr>
              <a:pPr/>
              <a:t>10</a:t>
            </a:fld>
            <a:endParaRPr lang="cs-CZ">
              <a:cs typeface="Arial" pitchFamily="34" charset="0"/>
            </a:endParaRPr>
          </a:p>
        </p:txBody>
      </p:sp>
      <p:sp>
        <p:nvSpPr>
          <p:cNvPr id="8195" name="Nadpis 1"/>
          <p:cNvSpPr>
            <a:spLocks noGrp="1"/>
          </p:cNvSpPr>
          <p:nvPr>
            <p:ph type="title" idx="4294967295"/>
          </p:nvPr>
        </p:nvSpPr>
        <p:spPr>
          <a:xfrm>
            <a:off x="1403350" y="223838"/>
            <a:ext cx="7158038" cy="1412875"/>
          </a:xfrm>
        </p:spPr>
        <p:txBody>
          <a:bodyPr anchor="ctr"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Pozitivizmus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8196" name="Zástupný symbol pro obsah 2"/>
          <p:cNvSpPr>
            <a:spLocks noGrp="1"/>
          </p:cNvSpPr>
          <p:nvPr>
            <p:ph idx="4294967295"/>
          </p:nvPr>
        </p:nvSpPr>
        <p:spPr>
          <a:xfrm>
            <a:off x="574675" y="1628775"/>
            <a:ext cx="8569325" cy="5040313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obrat od metafyzickej otázky „prečo“ k deskriptívnej otázke „ako“ 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myšlienka zmyslovej skúsenosti, ktorá tvorí exkluzívny základ poznania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každá veda sa musí sústrediť len na to, čo je </a:t>
            </a:r>
            <a:r>
              <a:rPr lang="sk-SK" sz="3200" i="1" dirty="0" smtClean="0">
                <a:latin typeface="Arial Narrow" pitchFamily="34" charset="0"/>
              </a:rPr>
              <a:t>pozitívne dané</a:t>
            </a:r>
            <a:endParaRPr lang="sk-SK" sz="3200" dirty="0" smtClean="0">
              <a:latin typeface="Arial Narrow" pitchFamily="34" charset="0"/>
            </a:endParaRP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predstava, že existuje (alebo by aspoň mala byť vytvorená) akási nespochybniteľná empirická báza, ktorá by zakladala akúkoľvek vedu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978984DD-B4F0-4032-9723-ED94CC059474}" type="slidenum">
              <a:rPr lang="cs-CZ">
                <a:cs typeface="Arial" pitchFamily="34" charset="0"/>
              </a:rPr>
              <a:pPr/>
              <a:t>11</a:t>
            </a:fld>
            <a:endParaRPr lang="cs-CZ">
              <a:cs typeface="Arial" pitchFamily="34" charset="0"/>
            </a:endParaRPr>
          </a:p>
        </p:txBody>
      </p:sp>
      <p:sp>
        <p:nvSpPr>
          <p:cNvPr id="9219" name="Nadpis 1"/>
          <p:cNvSpPr>
            <a:spLocks noGrp="1"/>
          </p:cNvSpPr>
          <p:nvPr>
            <p:ph type="title" idx="4294967295"/>
          </p:nvPr>
        </p:nvSpPr>
        <p:spPr>
          <a:xfrm>
            <a:off x="827584" y="0"/>
            <a:ext cx="7910513" cy="1412875"/>
          </a:xfrm>
        </p:spPr>
        <p:txBody>
          <a:bodyPr anchor="ctr"/>
          <a:lstStyle/>
          <a:p>
            <a:pPr eaLnBrk="1" hangingPunct="1"/>
            <a:r>
              <a:rPr lang="cs-CZ" b="1" dirty="0" smtClean="0">
                <a:latin typeface="Arial Narrow" pitchFamily="34" charset="0"/>
              </a:rPr>
              <a:t>Karl </a:t>
            </a:r>
            <a:r>
              <a:rPr lang="cs-CZ" b="1" dirty="0" err="1" smtClean="0">
                <a:latin typeface="Arial Narrow" pitchFamily="34" charset="0"/>
              </a:rPr>
              <a:t>Raimund</a:t>
            </a:r>
            <a:r>
              <a:rPr lang="cs-CZ" b="1" dirty="0" smtClean="0">
                <a:latin typeface="Arial Narrow" pitchFamily="34" charset="0"/>
              </a:rPr>
              <a:t> </a:t>
            </a:r>
            <a:r>
              <a:rPr lang="cs-CZ" b="1" dirty="0" err="1" smtClean="0">
                <a:latin typeface="Arial Narrow" pitchFamily="34" charset="0"/>
              </a:rPr>
              <a:t>Popper</a:t>
            </a:r>
            <a:r>
              <a:rPr lang="en-GB" b="1" dirty="0" smtClean="0">
                <a:latin typeface="Arial Narrow" pitchFamily="34" charset="0"/>
              </a:rPr>
              <a:t> (1</a:t>
            </a:r>
            <a:r>
              <a:rPr lang="cs-CZ" b="1" dirty="0" smtClean="0">
                <a:latin typeface="Arial Narrow" pitchFamily="34" charset="0"/>
              </a:rPr>
              <a:t>902</a:t>
            </a:r>
            <a:r>
              <a:rPr lang="en-GB" b="1" dirty="0" smtClean="0">
                <a:latin typeface="Arial Narrow" pitchFamily="34" charset="0"/>
              </a:rPr>
              <a:t>-1</a:t>
            </a:r>
            <a:r>
              <a:rPr lang="cs-CZ" b="1" dirty="0" smtClean="0">
                <a:latin typeface="Arial Narrow" pitchFamily="34" charset="0"/>
              </a:rPr>
              <a:t>994</a:t>
            </a:r>
            <a:r>
              <a:rPr lang="en-GB" b="1" dirty="0" smtClean="0">
                <a:latin typeface="Arial Narrow" pitchFamily="34" charset="0"/>
              </a:rPr>
              <a:t>)</a:t>
            </a:r>
            <a:endParaRPr lang="cs-CZ" b="1" dirty="0" smtClean="0">
              <a:latin typeface="Arial Narrow" pitchFamily="34" charset="0"/>
            </a:endParaRPr>
          </a:p>
        </p:txBody>
      </p:sp>
      <p:pic>
        <p:nvPicPr>
          <p:cNvPr id="9220" name="Picture 4" descr="popper-sm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39975" y="1268413"/>
            <a:ext cx="4032250" cy="48244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5E28B504-82AA-4ACE-BF0B-4B3292F91348}" type="slidenum">
              <a:rPr lang="cs-CZ">
                <a:cs typeface="Arial" pitchFamily="34" charset="0"/>
              </a:rPr>
              <a:pPr/>
              <a:t>12</a:t>
            </a:fld>
            <a:endParaRPr lang="cs-CZ">
              <a:cs typeface="Arial" pitchFamily="34" charset="0"/>
            </a:endParaRPr>
          </a:p>
        </p:txBody>
      </p:sp>
      <p:sp>
        <p:nvSpPr>
          <p:cNvPr id="10243" name="Nadpis 1"/>
          <p:cNvSpPr>
            <a:spLocks noGrp="1"/>
          </p:cNvSpPr>
          <p:nvPr>
            <p:ph type="title" idx="4294967295"/>
          </p:nvPr>
        </p:nvSpPr>
        <p:spPr>
          <a:xfrm>
            <a:off x="1985963" y="260350"/>
            <a:ext cx="7158037" cy="1412875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Popper</a:t>
            </a:r>
            <a:r>
              <a:rPr lang="sk-SK" b="1" dirty="0" smtClean="0">
                <a:latin typeface="Arial Narrow" pitchFamily="34" charset="0"/>
              </a:rPr>
              <a:t> a </a:t>
            </a:r>
            <a:r>
              <a:rPr lang="sk-SK" b="1" dirty="0" err="1" smtClean="0">
                <a:latin typeface="Arial Narrow" pitchFamily="34" charset="0"/>
              </a:rPr>
              <a:t>falibilizmus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0244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773238"/>
            <a:ext cx="8478838" cy="4895850"/>
          </a:xfrm>
        </p:spPr>
        <p:txBody>
          <a:bodyPr/>
          <a:lstStyle/>
          <a:p>
            <a:pPr eaLnBrk="1" hangingPunct="1"/>
            <a:endParaRPr lang="sk-SK" sz="2000" dirty="0" smtClean="0"/>
          </a:p>
          <a:p>
            <a:pPr eaLnBrk="1" hangingPunct="1"/>
            <a:endParaRPr lang="sk-SK" sz="2000" dirty="0" smtClean="0"/>
          </a:p>
          <a:p>
            <a:pPr eaLnBrk="1" hangingPunct="1"/>
            <a:endParaRPr lang="sk-SK" sz="2000" dirty="0" smtClean="0"/>
          </a:p>
          <a:p>
            <a:pPr eaLnBrk="1" hangingPunct="1"/>
            <a:endParaRPr lang="sk-SK" sz="2000" dirty="0" smtClean="0"/>
          </a:p>
          <a:p>
            <a:pPr eaLnBrk="1" hangingPunct="1"/>
            <a:endParaRPr lang="sk-SK" sz="2000" dirty="0" smtClean="0"/>
          </a:p>
          <a:p>
            <a:pPr eaLnBrk="1" hangingPunct="1"/>
            <a:endParaRPr lang="sk-SK" sz="2000" dirty="0" smtClean="0"/>
          </a:p>
          <a:p>
            <a:pPr eaLnBrk="1" hangingPunct="1"/>
            <a:endParaRPr lang="sk-SK" sz="1600" dirty="0" smtClean="0"/>
          </a:p>
          <a:p>
            <a:pPr eaLnBrk="1" hangingPunct="1"/>
            <a:endParaRPr lang="sk-SK" sz="1600" dirty="0" smtClean="0"/>
          </a:p>
          <a:p>
            <a:pPr eaLnBrk="1" hangingPunct="1"/>
            <a:endParaRPr lang="sk-SK" sz="2400" dirty="0" smtClean="0"/>
          </a:p>
        </p:txBody>
      </p:sp>
      <p:sp>
        <p:nvSpPr>
          <p:cNvPr id="10245" name="Obdélník 4"/>
          <p:cNvSpPr>
            <a:spLocks noChangeArrowheads="1"/>
          </p:cNvSpPr>
          <p:nvPr/>
        </p:nvSpPr>
        <p:spPr bwMode="auto">
          <a:xfrm>
            <a:off x="755650" y="1858963"/>
            <a:ext cx="72009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cs-CZ" sz="2400" i="1" dirty="0"/>
              <a:t>„Starý řecký ideál </a:t>
            </a:r>
            <a:r>
              <a:rPr lang="cs-CZ" sz="2400" i="1" dirty="0" err="1"/>
              <a:t>epistémé</a:t>
            </a:r>
            <a:r>
              <a:rPr lang="cs-CZ" sz="2400" i="1" dirty="0"/>
              <a:t> – absolutně jistého, dokazatelného vědění – se ukázal být idolem. Požadavek vědecké objektivity vede nevyhnutelně k tomu, že každé vědecké tvrzení musí zůstávat navždy zkusmým. Může se osvědčit, ale každé osvědčení je relativní vůči jiným tvrzením, která jsou opět zkusmá. Pouze v naší subjektivní zkušenosti přesvědčení, v naší subjektivní víře, si můžeme být absolutně jistí.“</a:t>
            </a:r>
            <a:endParaRPr lang="sk-SK" sz="11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F74211F3-AAB0-4684-B153-86DF4F788572}" type="slidenum">
              <a:rPr lang="cs-CZ">
                <a:cs typeface="Arial" pitchFamily="34" charset="0"/>
              </a:rPr>
              <a:pPr/>
              <a:t>13</a:t>
            </a:fld>
            <a:endParaRPr lang="cs-CZ">
              <a:cs typeface="Arial" pitchFamily="34" charset="0"/>
            </a:endParaRPr>
          </a:p>
        </p:txBody>
      </p:sp>
      <p:sp>
        <p:nvSpPr>
          <p:cNvPr id="11267" name="Nadpis 1"/>
          <p:cNvSpPr>
            <a:spLocks noGrp="1"/>
          </p:cNvSpPr>
          <p:nvPr>
            <p:ph type="title" idx="4294967295"/>
          </p:nvPr>
        </p:nvSpPr>
        <p:spPr>
          <a:xfrm>
            <a:off x="1985963" y="260350"/>
            <a:ext cx="7158037" cy="1412875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Popper</a:t>
            </a:r>
            <a:r>
              <a:rPr lang="sk-SK" b="1" dirty="0" smtClean="0">
                <a:latin typeface="Arial Narrow" pitchFamily="34" charset="0"/>
              </a:rPr>
              <a:t> a </a:t>
            </a:r>
            <a:r>
              <a:rPr lang="sk-SK" b="1" dirty="0" err="1" smtClean="0">
                <a:latin typeface="Arial Narrow" pitchFamily="34" charset="0"/>
              </a:rPr>
              <a:t>falibilizmus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1268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555750"/>
            <a:ext cx="7850187" cy="4679950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teóriu nikdy nie je možné plne verifikovať </a:t>
            </a:r>
          </a:p>
          <a:p>
            <a:pPr eaLnBrk="1" hangingPunct="1"/>
            <a:r>
              <a:rPr lang="sk-SK" sz="3200" dirty="0" err="1" smtClean="0">
                <a:latin typeface="Arial Narrow" pitchFamily="34" charset="0"/>
              </a:rPr>
              <a:t>tj</a:t>
            </a:r>
            <a:r>
              <a:rPr lang="sk-SK" sz="3200" dirty="0" smtClean="0">
                <a:latin typeface="Arial Narrow" pitchFamily="34" charset="0"/>
              </a:rPr>
              <a:t>. vedecké teórie prijímame len provizórne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rozdiel medzi vedeckou a nevedeckou teóriou spočíva v principiálnej možnosti ju empiricky vyvrátiť (falzifikovať)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kritika: metóda falzifikácie má rovnaký neduh ako metóda verifikácie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1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6A908058-A047-4D39-BE0A-21CCEE750B4F}" type="slidenum">
              <a:rPr lang="cs-CZ">
                <a:cs typeface="Arial" pitchFamily="34" charset="0"/>
              </a:rPr>
              <a:pPr/>
              <a:t>14</a:t>
            </a:fld>
            <a:endParaRPr lang="cs-CZ">
              <a:cs typeface="Arial" pitchFamily="34" charset="0"/>
            </a:endParaRPr>
          </a:p>
        </p:txBody>
      </p:sp>
      <p:sp>
        <p:nvSpPr>
          <p:cNvPr id="12291" name="Nadpis 1"/>
          <p:cNvSpPr>
            <a:spLocks noGrp="1"/>
          </p:cNvSpPr>
          <p:nvPr>
            <p:ph type="title" idx="4294967295"/>
          </p:nvPr>
        </p:nvSpPr>
        <p:spPr>
          <a:xfrm>
            <a:off x="1042988" y="260350"/>
            <a:ext cx="7488237" cy="1412875"/>
          </a:xfrm>
        </p:spPr>
        <p:txBody>
          <a:bodyPr anchor="ctr"/>
          <a:lstStyle/>
          <a:p>
            <a:pPr eaLnBrk="1" hangingPunct="1"/>
            <a:r>
              <a:rPr lang="cs-CZ" b="1" dirty="0" smtClean="0">
                <a:latin typeface="Arial Narrow" pitchFamily="34" charset="0"/>
              </a:rPr>
              <a:t>Thomas Samuel </a:t>
            </a:r>
            <a:r>
              <a:rPr lang="cs-CZ" b="1" dirty="0" err="1" smtClean="0">
                <a:latin typeface="Arial Narrow" pitchFamily="34" charset="0"/>
              </a:rPr>
              <a:t>Kuhn</a:t>
            </a:r>
            <a:r>
              <a:rPr lang="cs-CZ" b="1" dirty="0" smtClean="0">
                <a:latin typeface="Arial Narrow" pitchFamily="34" charset="0"/>
              </a:rPr>
              <a:t> (1922-1996)</a:t>
            </a:r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989138"/>
            <a:ext cx="5675313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82965983-12E4-44F0-BDDB-AA8526A0EE11}" type="slidenum">
              <a:rPr lang="cs-CZ">
                <a:cs typeface="Arial" pitchFamily="34" charset="0"/>
              </a:rPr>
              <a:pPr/>
              <a:t>15</a:t>
            </a:fld>
            <a:endParaRPr lang="cs-CZ">
              <a:cs typeface="Arial" pitchFamily="34" charset="0"/>
            </a:endParaRPr>
          </a:p>
        </p:txBody>
      </p:sp>
      <p:sp>
        <p:nvSpPr>
          <p:cNvPr id="13315" name="Nadpis 1"/>
          <p:cNvSpPr>
            <a:spLocks noGrp="1"/>
          </p:cNvSpPr>
          <p:nvPr>
            <p:ph type="title" idx="4294967295"/>
          </p:nvPr>
        </p:nvSpPr>
        <p:spPr>
          <a:xfrm>
            <a:off x="1042988" y="404813"/>
            <a:ext cx="7400925" cy="1104900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Kuhn</a:t>
            </a:r>
            <a:r>
              <a:rPr lang="sk-SK" b="1" dirty="0" smtClean="0">
                <a:latin typeface="Arial Narrow" pitchFamily="34" charset="0"/>
              </a:rPr>
              <a:t> a koncept vedeckých revolúcií</a:t>
            </a:r>
            <a:r>
              <a:rPr lang="sk-SK" dirty="0" smtClean="0">
                <a:latin typeface="Arial Narrow" pitchFamily="34" charset="0"/>
              </a:rPr>
              <a:t> </a:t>
            </a:r>
            <a:endParaRPr lang="cs-CZ" dirty="0" smtClean="0">
              <a:latin typeface="Arial Narrow" pitchFamily="34" charset="0"/>
            </a:endParaRPr>
          </a:p>
        </p:txBody>
      </p:sp>
      <p:sp>
        <p:nvSpPr>
          <p:cNvPr id="13316" name="Zástupný symbol pro obsah 2"/>
          <p:cNvSpPr>
            <a:spLocks noGrp="1"/>
          </p:cNvSpPr>
          <p:nvPr>
            <p:ph idx="4294967295"/>
          </p:nvPr>
        </p:nvSpPr>
        <p:spPr>
          <a:xfrm>
            <a:off x="719138" y="1773238"/>
            <a:ext cx="8424862" cy="4751387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dejiny vedy = sled vedeckých revolúcií, charakterizovaných zmenou dominantnej paradigmy</a:t>
            </a:r>
            <a:endParaRPr lang="cs-CZ" sz="3200" dirty="0" smtClean="0">
              <a:latin typeface="Arial Narrow" pitchFamily="34" charset="0"/>
            </a:endParaRP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vedecká paradigma: celok poznatkov a správnych postupov</a:t>
            </a:r>
          </a:p>
          <a:p>
            <a:pPr eaLnBrk="1" hangingPunct="1"/>
            <a:r>
              <a:rPr lang="sk-SK" sz="3200" u="sng" dirty="0" smtClean="0">
                <a:latin typeface="Arial Narrow" pitchFamily="34" charset="0"/>
              </a:rPr>
              <a:t>normálna veda</a:t>
            </a:r>
            <a:r>
              <a:rPr lang="sk-SK" sz="3200" dirty="0" smtClean="0">
                <a:latin typeface="Arial Narrow" pitchFamily="34" charset="0"/>
              </a:rPr>
              <a:t>: rozvíjanie danej paradigmy</a:t>
            </a:r>
          </a:p>
          <a:p>
            <a:pPr eaLnBrk="1" hangingPunct="1"/>
            <a:r>
              <a:rPr lang="sk-SK" sz="3200" u="sng" dirty="0" smtClean="0">
                <a:latin typeface="Arial Narrow" pitchFamily="34" charset="0"/>
              </a:rPr>
              <a:t>anomálie</a:t>
            </a:r>
            <a:r>
              <a:rPr lang="sk-SK" sz="3200" dirty="0" smtClean="0">
                <a:latin typeface="Arial Narrow" pitchFamily="34" charset="0"/>
              </a:rPr>
              <a:t>; vznikajú interpretácie, ktoré sa pokúšajú anomáliu zahrnúť do vládnucej paradigmy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hromadenie anomálií </a:t>
            </a:r>
            <a:r>
              <a:rPr lang="sk-SK" sz="3200" dirty="0" smtClean="0">
                <a:latin typeface="Arial Narrow" pitchFamily="34" charset="0"/>
                <a:cs typeface="Times New Roman" pitchFamily="18" charset="0"/>
              </a:rPr>
              <a:t>→</a:t>
            </a:r>
            <a:r>
              <a:rPr lang="sk-SK" sz="3200" dirty="0" smtClean="0">
                <a:latin typeface="Arial Narrow" pitchFamily="34" charset="0"/>
              </a:rPr>
              <a:t> </a:t>
            </a:r>
            <a:r>
              <a:rPr lang="sk-SK" sz="3200" u="sng" dirty="0" smtClean="0">
                <a:latin typeface="Arial Narrow" pitchFamily="34" charset="0"/>
              </a:rPr>
              <a:t>vedecká revolúcia</a:t>
            </a:r>
            <a:endParaRPr lang="sk-SK" sz="32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AB61759A-5F42-465E-8EC1-0A1659368B5A}" type="slidenum">
              <a:rPr lang="cs-CZ">
                <a:cs typeface="Arial" pitchFamily="34" charset="0"/>
              </a:rPr>
              <a:pPr/>
              <a:t>16</a:t>
            </a:fld>
            <a:endParaRPr lang="cs-CZ">
              <a:cs typeface="Arial" pitchFamily="34" charset="0"/>
            </a:endParaRPr>
          </a:p>
        </p:txBody>
      </p:sp>
      <p:sp>
        <p:nvSpPr>
          <p:cNvPr id="14339" name="Nadpis 1"/>
          <p:cNvSpPr>
            <a:spLocks noGrp="1"/>
          </p:cNvSpPr>
          <p:nvPr>
            <p:ph type="title" idx="4294967295"/>
          </p:nvPr>
        </p:nvSpPr>
        <p:spPr>
          <a:xfrm>
            <a:off x="755576" y="404664"/>
            <a:ext cx="7590086" cy="1412875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Kuhn</a:t>
            </a:r>
            <a:r>
              <a:rPr lang="sk-SK" b="1" dirty="0" smtClean="0">
                <a:latin typeface="Arial Narrow" pitchFamily="34" charset="0"/>
              </a:rPr>
              <a:t> a koncept vedeckých revolúcií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4340" name="Zástupný symbol pro obsah 2"/>
          <p:cNvSpPr>
            <a:spLocks noGrp="1"/>
          </p:cNvSpPr>
          <p:nvPr>
            <p:ph idx="4294967295"/>
          </p:nvPr>
        </p:nvSpPr>
        <p:spPr>
          <a:xfrm>
            <a:off x="623888" y="1989138"/>
            <a:ext cx="7692528" cy="2736006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sk-SK" sz="2000" dirty="0" smtClean="0"/>
              <a:t>	</a:t>
            </a:r>
            <a:endParaRPr lang="sk-SK" sz="3200" i="1" dirty="0" smtClean="0"/>
          </a:p>
          <a:p>
            <a:pPr marL="609600" indent="-609600" algn="just" eaLnBrk="1" hangingPunct="1">
              <a:buFont typeface="Wingdings" pitchFamily="2" charset="2"/>
              <a:buNone/>
            </a:pPr>
            <a:r>
              <a:rPr lang="sk-SK" sz="3200" i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sk-SK" sz="2400" i="1" dirty="0" smtClean="0">
                <a:latin typeface="Arial" pitchFamily="34" charset="0"/>
                <a:cs typeface="Arial" pitchFamily="34" charset="0"/>
              </a:rPr>
              <a:t>„</a:t>
            </a: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V žádné zemi školní vzdělání nepodporuje rozvoj vědecké tvořivosti: redukce vědy na pouhý moment logické a experimentální obhajoby, vychovává badatele, kteří nejsou připraveni k tomu, aby něco objevovali.“</a:t>
            </a:r>
            <a:endParaRPr lang="sk-SK" sz="2400" i="1" dirty="0" smtClean="0">
              <a:latin typeface="Arial" pitchFamily="34" charset="0"/>
              <a:cs typeface="Arial" pitchFamily="34" charset="0"/>
            </a:endParaRPr>
          </a:p>
          <a:p>
            <a:pPr marL="609600" indent="-609600" eaLnBrk="1" hangingPunct="1"/>
            <a:endParaRPr lang="sk-SK" sz="1600" dirty="0" smtClean="0"/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cs-CZ" sz="2400" i="1" dirty="0" smtClean="0"/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53DEB30D-9E5E-41DF-9A05-FF56661667AC}" type="slidenum">
              <a:rPr lang="cs-CZ">
                <a:cs typeface="Arial" pitchFamily="34" charset="0"/>
              </a:rPr>
              <a:pPr/>
              <a:t>17</a:t>
            </a:fld>
            <a:endParaRPr lang="cs-CZ">
              <a:cs typeface="Arial" pitchFamily="34" charset="0"/>
            </a:endParaRPr>
          </a:p>
        </p:txBody>
      </p:sp>
      <p:sp>
        <p:nvSpPr>
          <p:cNvPr id="15363" name="Nadpis 1"/>
          <p:cNvSpPr>
            <a:spLocks noGrp="1"/>
          </p:cNvSpPr>
          <p:nvPr>
            <p:ph type="title" idx="4294967295"/>
          </p:nvPr>
        </p:nvSpPr>
        <p:spPr>
          <a:xfrm>
            <a:off x="755577" y="260350"/>
            <a:ext cx="7518474" cy="1412875"/>
          </a:xfrm>
        </p:spPr>
        <p:txBody>
          <a:bodyPr anchor="ctr"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Paul </a:t>
            </a:r>
            <a:r>
              <a:rPr lang="sk-SK" b="1" dirty="0" err="1" smtClean="0">
                <a:latin typeface="Arial Narrow" pitchFamily="34" charset="0"/>
              </a:rPr>
              <a:t>Karl</a:t>
            </a:r>
            <a:r>
              <a:rPr lang="sk-SK" b="1" dirty="0" smtClean="0">
                <a:latin typeface="Arial Narrow" pitchFamily="34" charset="0"/>
              </a:rPr>
              <a:t> </a:t>
            </a:r>
            <a:r>
              <a:rPr lang="sk-SK" b="1" dirty="0" err="1" smtClean="0">
                <a:latin typeface="Arial Narrow" pitchFamily="34" charset="0"/>
              </a:rPr>
              <a:t>Feyerabend</a:t>
            </a:r>
            <a:r>
              <a:rPr lang="sk-SK" b="1" dirty="0" smtClean="0">
                <a:latin typeface="Arial Narrow" pitchFamily="34" charset="0"/>
              </a:rPr>
              <a:t> (1924-1994)</a:t>
            </a:r>
            <a:endParaRPr lang="cs-CZ" b="1" dirty="0" smtClean="0">
              <a:latin typeface="Arial Narrow" pitchFamily="34" charset="0"/>
            </a:endParaRPr>
          </a:p>
        </p:txBody>
      </p:sp>
      <p:pic>
        <p:nvPicPr>
          <p:cNvPr id="15364" name="Zástupný symbol pro obsah 2"/>
          <p:cNvPicPr>
            <a:picLocks noGrp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613" y="1916113"/>
            <a:ext cx="4895850" cy="3960812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4DD3C9FC-1C3F-425C-9E08-D64861FE33A2}" type="slidenum">
              <a:rPr lang="cs-CZ">
                <a:cs typeface="Arial" pitchFamily="34" charset="0"/>
              </a:rPr>
              <a:pPr/>
              <a:t>18</a:t>
            </a:fld>
            <a:endParaRPr lang="cs-CZ">
              <a:cs typeface="Arial" pitchFamily="34" charset="0"/>
            </a:endParaRPr>
          </a:p>
        </p:txBody>
      </p:sp>
      <p:sp>
        <p:nvSpPr>
          <p:cNvPr id="16387" name="Nadpis 1"/>
          <p:cNvSpPr>
            <a:spLocks noGrp="1"/>
          </p:cNvSpPr>
          <p:nvPr>
            <p:ph type="title" idx="4294967295"/>
          </p:nvPr>
        </p:nvSpPr>
        <p:spPr>
          <a:xfrm>
            <a:off x="899593" y="333375"/>
            <a:ext cx="7374458" cy="1412875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Feyerabend</a:t>
            </a:r>
            <a:r>
              <a:rPr lang="sk-SK" b="1" dirty="0" smtClean="0">
                <a:latin typeface="Arial Narrow" pitchFamily="34" charset="0"/>
              </a:rPr>
              <a:t> a </a:t>
            </a:r>
            <a:r>
              <a:rPr lang="sk-SK" b="1" dirty="0" err="1" smtClean="0">
                <a:latin typeface="Arial Narrow" pitchFamily="34" charset="0"/>
              </a:rPr>
              <a:t>epistemologický</a:t>
            </a:r>
            <a:r>
              <a:rPr lang="sk-SK" b="1" dirty="0" smtClean="0">
                <a:latin typeface="Arial Narrow" pitchFamily="34" charset="0"/>
              </a:rPr>
              <a:t> anarchizmus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6388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700808"/>
            <a:ext cx="8820472" cy="4896842"/>
          </a:xfrm>
        </p:spPr>
        <p:txBody>
          <a:bodyPr/>
          <a:lstStyle/>
          <a:p>
            <a:pPr eaLnBrk="1" hangingPunct="1"/>
            <a:r>
              <a:rPr lang="sk-SK" sz="2800" dirty="0" smtClean="0">
                <a:latin typeface="Arial Narrow" pitchFamily="34" charset="0"/>
              </a:rPr>
              <a:t>neexistuje (jedna) metóda, na ktorú sa dá plne spoľahnúť; existuje mnoho rôznych druhov vedy; nevedecké metódy nemožno rovno zamietnuť</a:t>
            </a:r>
          </a:p>
          <a:p>
            <a:pPr eaLnBrk="1" hangingPunct="1"/>
            <a:r>
              <a:rPr lang="sk-SK" sz="2800" dirty="0" smtClean="0">
                <a:latin typeface="Arial Narrow" pitchFamily="34" charset="0"/>
              </a:rPr>
              <a:t>bráni </a:t>
            </a:r>
            <a:r>
              <a:rPr lang="sk-SK" sz="2800" dirty="0" smtClean="0">
                <a:latin typeface="Arial Narrow" pitchFamily="34" charset="0"/>
              </a:rPr>
              <a:t>sa myšlienke jednej dominantnej paradigmy, ktorú nahrádza obrazom veľkého počtu vzájomne sa vylučujúcich teórií </a:t>
            </a:r>
          </a:p>
          <a:p>
            <a:pPr eaLnBrk="1" hangingPunct="1"/>
            <a:r>
              <a:rPr lang="sk-SK" sz="2800" i="1" dirty="0" smtClean="0">
                <a:latin typeface="Arial Narrow" pitchFamily="34" charset="0"/>
              </a:rPr>
              <a:t>„Žiadna jednotlivá teória nikdy nesúhlasí so všetkými známymi faktami vo svojej oblasti.“</a:t>
            </a:r>
          </a:p>
          <a:p>
            <a:pPr eaLnBrk="1" hangingPunct="1"/>
            <a:r>
              <a:rPr lang="sk-SK" sz="2800" dirty="0" err="1" smtClean="0">
                <a:latin typeface="Arial Narrow" pitchFamily="34" charset="0"/>
              </a:rPr>
              <a:t>nesúmeriteľnosť</a:t>
            </a:r>
            <a:r>
              <a:rPr lang="sk-SK" sz="2800" dirty="0" smtClean="0">
                <a:latin typeface="Arial Narrow" pitchFamily="34" charset="0"/>
              </a:rPr>
              <a:t>: ak je už potreba vybrať zo súperiacich teórii jednu, má takýto výber charakter politického boja</a:t>
            </a:r>
            <a:endParaRPr lang="cs-CZ" sz="28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3D52C41C-F671-48EC-B227-82E56FD59D23}" type="slidenum">
              <a:rPr lang="cs-CZ">
                <a:cs typeface="Arial" pitchFamily="34" charset="0"/>
              </a:rPr>
              <a:pPr/>
              <a:t>19</a:t>
            </a:fld>
            <a:endParaRPr lang="cs-CZ">
              <a:cs typeface="Arial" pitchFamily="34" charset="0"/>
            </a:endParaRPr>
          </a:p>
        </p:txBody>
      </p:sp>
      <p:sp>
        <p:nvSpPr>
          <p:cNvPr id="17411" name="Nadpis 1"/>
          <p:cNvSpPr>
            <a:spLocks noGrp="1"/>
          </p:cNvSpPr>
          <p:nvPr>
            <p:ph type="title" idx="4294967295"/>
          </p:nvPr>
        </p:nvSpPr>
        <p:spPr>
          <a:xfrm>
            <a:off x="1227138" y="206375"/>
            <a:ext cx="7158037" cy="1412875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Feyerabend</a:t>
            </a:r>
            <a:r>
              <a:rPr lang="sk-SK" b="1" dirty="0" smtClean="0">
                <a:latin typeface="Arial Narrow" pitchFamily="34" charset="0"/>
              </a:rPr>
              <a:t> a </a:t>
            </a:r>
            <a:r>
              <a:rPr lang="sk-SK" b="1" dirty="0" err="1" smtClean="0">
                <a:latin typeface="Arial Narrow" pitchFamily="34" charset="0"/>
              </a:rPr>
              <a:t>epistemologický</a:t>
            </a:r>
            <a:r>
              <a:rPr lang="sk-SK" b="1" dirty="0" smtClean="0">
                <a:latin typeface="Arial Narrow" pitchFamily="34" charset="0"/>
              </a:rPr>
              <a:t> anarchizmus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741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700213"/>
            <a:ext cx="8675687" cy="4897437"/>
          </a:xfrm>
        </p:spPr>
        <p:txBody>
          <a:bodyPr/>
          <a:lstStyle/>
          <a:p>
            <a:pPr eaLnBrk="1" hangingPunct="1">
              <a:defRPr/>
            </a:pPr>
            <a:r>
              <a:rPr lang="sk-SK" sz="3200" dirty="0" smtClean="0">
                <a:latin typeface="Arial Narrow" pitchFamily="34" charset="0"/>
              </a:rPr>
              <a:t>vedecké myslenie nevzniká racionálne, ale iracionálne, revolučné vedecké myšlienky boli často z oblasti mytológie, náboženstva a umenia</a:t>
            </a:r>
          </a:p>
          <a:p>
            <a:pPr eaLnBrk="1" hangingPunct="1">
              <a:defRPr/>
            </a:pPr>
            <a:r>
              <a:rPr lang="sk-SK" sz="3200" dirty="0" smtClean="0">
                <a:latin typeface="Arial Narrow" pitchFamily="34" charset="0"/>
              </a:rPr>
              <a:t>„</a:t>
            </a:r>
            <a:r>
              <a:rPr lang="sk-SK" sz="3200" dirty="0" err="1" smtClean="0">
                <a:latin typeface="Arial Narrow" pitchFamily="34" charset="0"/>
              </a:rPr>
              <a:t>anything</a:t>
            </a:r>
            <a:r>
              <a:rPr lang="sk-SK" sz="3200" dirty="0" smtClean="0">
                <a:latin typeface="Arial Narrow" pitchFamily="34" charset="0"/>
              </a:rPr>
              <a:t> </a:t>
            </a:r>
            <a:r>
              <a:rPr lang="sk-SK" sz="3200" dirty="0" err="1" smtClean="0">
                <a:latin typeface="Arial Narrow" pitchFamily="34" charset="0"/>
              </a:rPr>
              <a:t>goes</a:t>
            </a:r>
            <a:r>
              <a:rPr lang="sk-SK" sz="3200" dirty="0" smtClean="0">
                <a:latin typeface="Arial Narrow" pitchFamily="34" charset="0"/>
              </a:rPr>
              <a:t>“ – jediný princíp, ktorý nebráni pokroku; akákoľvek metóda je dobrá, ak prispieva k rastu nášho poznania</a:t>
            </a:r>
            <a:endParaRPr lang="sk-SK" sz="3200" dirty="0" smtClean="0">
              <a:latin typeface="Arial Narrow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	„Vědci pracují nejlépe když nejsou podřízeni žádné autoritě, včetně autority rozumu</a:t>
            </a:r>
            <a:r>
              <a:rPr lang="cs-CZ" sz="2400" i="1" dirty="0" smtClean="0">
                <a:latin typeface="Arial" pitchFamily="34" charset="0"/>
                <a:cs typeface="Arial" pitchFamily="34" charset="0"/>
              </a:rPr>
              <a:t>.“</a:t>
            </a:r>
            <a:endParaRPr lang="cs-CZ" sz="2400" i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defRPr/>
            </a:pPr>
            <a:endParaRPr lang="sk-SK" sz="900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latin typeface="Arial Narrow" pitchFamily="34" charset="0"/>
              </a:rPr>
              <a:t>Veda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844675"/>
            <a:ext cx="7402016" cy="4175125"/>
          </a:xfrm>
        </p:spPr>
        <p:txBody>
          <a:bodyPr/>
          <a:lstStyle/>
          <a:p>
            <a:pPr eaLnBrk="1" hangingPunct="1">
              <a:defRPr/>
            </a:pPr>
            <a:r>
              <a:rPr lang="sk-SK" sz="3200" dirty="0" smtClean="0">
                <a:latin typeface="Arial Narrow" pitchFamily="34" charset="0"/>
              </a:rPr>
              <a:t>špecifická forma ľudského poznania (nie je jediná)</a:t>
            </a:r>
          </a:p>
          <a:p>
            <a:pPr algn="just" eaLnBrk="1" hangingPunct="1">
              <a:defRPr/>
            </a:pPr>
            <a:r>
              <a:rPr lang="sk-SK" sz="3200" dirty="0" smtClean="0">
                <a:latin typeface="Arial Narrow" pitchFamily="34" charset="0"/>
              </a:rPr>
              <a:t>živná pôda: bežná skúsenosť, „zdravý rozum“ </a:t>
            </a:r>
          </a:p>
          <a:p>
            <a:pPr eaLnBrk="1" hangingPunct="1">
              <a:defRPr/>
            </a:pPr>
            <a:r>
              <a:rPr lang="sk-SK" sz="3200" dirty="0" smtClean="0">
                <a:latin typeface="Arial Narrow" pitchFamily="34" charset="0"/>
              </a:rPr>
              <a:t>mnoho existujúcich špeciálnych vied vyrástlo z praktických záujmov všedného života</a:t>
            </a:r>
          </a:p>
          <a:p>
            <a:pPr marL="0" indent="0" eaLnBrk="1" hangingPunct="1">
              <a:buFont typeface="Wingdings 2" pitchFamily="18" charset="2"/>
              <a:buNone/>
              <a:defRPr/>
            </a:pPr>
            <a:endParaRPr lang="sk-SK" dirty="0" smtClean="0">
              <a:latin typeface="Arial Narrow" pitchFamily="34" charset="0"/>
            </a:endParaRPr>
          </a:p>
          <a:p>
            <a:pPr eaLnBrk="1" hangingPunct="1">
              <a:defRPr/>
            </a:pPr>
            <a:endParaRPr lang="sk-SK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7A082728-C831-4A2F-AF9E-8C0B359993C7}" type="slidenum">
              <a:rPr lang="cs-CZ">
                <a:cs typeface="Arial" pitchFamily="34" charset="0"/>
              </a:rPr>
              <a:pPr/>
              <a:t>20</a:t>
            </a:fld>
            <a:endParaRPr lang="cs-CZ">
              <a:cs typeface="Arial" pitchFamily="34" charset="0"/>
            </a:endParaRPr>
          </a:p>
        </p:txBody>
      </p:sp>
      <p:sp>
        <p:nvSpPr>
          <p:cNvPr id="18435" name="Nadpis 1"/>
          <p:cNvSpPr>
            <a:spLocks noGrp="1"/>
          </p:cNvSpPr>
          <p:nvPr>
            <p:ph type="title" idx="4294967295"/>
          </p:nvPr>
        </p:nvSpPr>
        <p:spPr>
          <a:xfrm>
            <a:off x="1258888" y="333375"/>
            <a:ext cx="7158037" cy="1412875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Feyerabend</a:t>
            </a:r>
            <a:r>
              <a:rPr lang="sk-SK" b="1" dirty="0" smtClean="0">
                <a:latin typeface="Arial Narrow" pitchFamily="34" charset="0"/>
              </a:rPr>
              <a:t> a </a:t>
            </a:r>
            <a:r>
              <a:rPr lang="sk-SK" b="1" dirty="0" err="1" smtClean="0">
                <a:latin typeface="Arial Narrow" pitchFamily="34" charset="0"/>
              </a:rPr>
              <a:t>epistemologický</a:t>
            </a:r>
            <a:r>
              <a:rPr lang="sk-SK" b="1" dirty="0" smtClean="0">
                <a:latin typeface="Arial Narrow" pitchFamily="34" charset="0"/>
              </a:rPr>
              <a:t> anarchizmus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8436" name="Zástupný symbol pro obsah 2"/>
          <p:cNvSpPr>
            <a:spLocks noGrp="1"/>
          </p:cNvSpPr>
          <p:nvPr>
            <p:ph idx="4294967295"/>
          </p:nvPr>
        </p:nvSpPr>
        <p:spPr>
          <a:xfrm>
            <a:off x="603250" y="1989138"/>
            <a:ext cx="78136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sk-SK" sz="1800" i="1" dirty="0" smtClean="0"/>
          </a:p>
          <a:p>
            <a:pPr algn="just" eaLnBrk="1" hangingPunct="1">
              <a:buFont typeface="Wingdings" pitchFamily="2" charset="2"/>
              <a:buNone/>
            </a:pPr>
            <a:r>
              <a:rPr lang="sk-SK" sz="1800" i="1" dirty="0" smtClean="0">
                <a:latin typeface="Arial Narrow" pitchFamily="34" charset="0"/>
              </a:rPr>
              <a:t>	</a:t>
            </a:r>
            <a:r>
              <a:rPr lang="cs-CZ" sz="2800" i="1" dirty="0" smtClean="0">
                <a:latin typeface="Arial Narrow" pitchFamily="34" charset="0"/>
              </a:rPr>
              <a:t>„Věda nemá mít monopol ani v rámci vzdělávání. Každému dospělému občanovi musí být přenecháno na vůli, zda chce být vychováván v evoluční teorii nebo v biblickém učení o stvoření, zda chce důvěřovat meteorologii nebo dešťovým tancům, vědecké medicíně nebo léčitelství šamanů.“</a:t>
            </a:r>
            <a:endParaRPr lang="cs-CZ" sz="1800" i="1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3C81653D-2BC8-46A4-80C5-C12B512A2783}" type="slidenum">
              <a:rPr lang="cs-CZ">
                <a:cs typeface="Arial" pitchFamily="34" charset="0"/>
              </a:rPr>
              <a:pPr/>
              <a:t>21</a:t>
            </a:fld>
            <a:endParaRPr lang="cs-CZ">
              <a:cs typeface="Arial" pitchFamily="34" charset="0"/>
            </a:endParaRPr>
          </a:p>
        </p:txBody>
      </p:sp>
      <p:sp>
        <p:nvSpPr>
          <p:cNvPr id="19459" name="Nadpis 1"/>
          <p:cNvSpPr>
            <a:spLocks noGrp="1"/>
          </p:cNvSpPr>
          <p:nvPr>
            <p:ph type="title" idx="4294967295"/>
          </p:nvPr>
        </p:nvSpPr>
        <p:spPr>
          <a:xfrm>
            <a:off x="1116013" y="333375"/>
            <a:ext cx="7158037" cy="1412875"/>
          </a:xfrm>
        </p:spPr>
        <p:txBody>
          <a:bodyPr anchor="ctr"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Hlavné paradigmy sociálnych vied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9460" name="Zástupný symbol pro obsah 2"/>
          <p:cNvSpPr>
            <a:spLocks noGrp="1"/>
          </p:cNvSpPr>
          <p:nvPr>
            <p:ph idx="4294967295"/>
          </p:nvPr>
        </p:nvSpPr>
        <p:spPr>
          <a:xfrm>
            <a:off x="1116013" y="1916113"/>
            <a:ext cx="6618287" cy="4114800"/>
          </a:xfrm>
        </p:spPr>
        <p:txBody>
          <a:bodyPr/>
          <a:lstStyle/>
          <a:p>
            <a:pPr marL="609600" indent="-609600" eaLnBrk="1" hangingPunct="1"/>
            <a:r>
              <a:rPr lang="sk-SK" sz="3200" dirty="0" smtClean="0">
                <a:latin typeface="Arial Narrow" pitchFamily="34" charset="0"/>
              </a:rPr>
              <a:t>pozitivizmus</a:t>
            </a:r>
          </a:p>
          <a:p>
            <a:pPr marL="609600" indent="-609600" eaLnBrk="1" hangingPunct="1"/>
            <a:r>
              <a:rPr lang="sk-SK" sz="3200" dirty="0" err="1" smtClean="0">
                <a:latin typeface="Arial Narrow" pitchFamily="34" charset="0"/>
              </a:rPr>
              <a:t>interpretativizmus</a:t>
            </a:r>
            <a:endParaRPr lang="sk-SK" sz="3200" dirty="0" smtClean="0">
              <a:latin typeface="Arial Narrow" pitchFamily="34" charset="0"/>
            </a:endParaRPr>
          </a:p>
          <a:p>
            <a:pPr marL="609600" indent="-609600" eaLnBrk="1" hangingPunct="1"/>
            <a:r>
              <a:rPr lang="sk-SK" sz="3200" dirty="0" smtClean="0">
                <a:latin typeface="Arial Narrow" pitchFamily="34" charset="0"/>
              </a:rPr>
              <a:t>kritický realizmus</a:t>
            </a:r>
            <a:endParaRPr lang="cs-CZ" sz="32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479CCBBD-F4AC-40B7-8D5F-5D1EFB2E77CC}" type="slidenum">
              <a:rPr lang="cs-CZ">
                <a:cs typeface="Arial" pitchFamily="34" charset="0"/>
              </a:rPr>
              <a:pPr/>
              <a:t>22</a:t>
            </a:fld>
            <a:endParaRPr lang="cs-CZ">
              <a:cs typeface="Arial" pitchFamily="34" charset="0"/>
            </a:endParaRPr>
          </a:p>
        </p:txBody>
      </p:sp>
      <p:sp>
        <p:nvSpPr>
          <p:cNvPr id="20483" name="Nadpis 1"/>
          <p:cNvSpPr>
            <a:spLocks noGrp="1"/>
          </p:cNvSpPr>
          <p:nvPr>
            <p:ph type="title" idx="4294967295"/>
          </p:nvPr>
        </p:nvSpPr>
        <p:spPr>
          <a:xfrm>
            <a:off x="1187450" y="188913"/>
            <a:ext cx="7158038" cy="1412875"/>
          </a:xfrm>
        </p:spPr>
        <p:txBody>
          <a:bodyPr anchor="ctr"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Auguste </a:t>
            </a:r>
            <a:r>
              <a:rPr lang="sk-SK" b="1" dirty="0" err="1" smtClean="0">
                <a:latin typeface="Arial Narrow" pitchFamily="34" charset="0"/>
              </a:rPr>
              <a:t>Comte</a:t>
            </a:r>
            <a:r>
              <a:rPr lang="sk-SK" b="1" dirty="0" smtClean="0">
                <a:latin typeface="Arial Narrow" pitchFamily="34" charset="0"/>
              </a:rPr>
              <a:t> (1798-1857)</a:t>
            </a:r>
            <a:endParaRPr lang="cs-CZ" b="1" dirty="0" smtClean="0">
              <a:latin typeface="Arial Narrow" pitchFamily="34" charset="0"/>
            </a:endParaRPr>
          </a:p>
        </p:txBody>
      </p:sp>
      <p:pic>
        <p:nvPicPr>
          <p:cNvPr id="20484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00338" y="1601788"/>
            <a:ext cx="3097212" cy="41767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2ED33EA5-35C4-473F-AAF4-23E733B67838}" type="slidenum">
              <a:rPr lang="cs-CZ">
                <a:cs typeface="Arial" pitchFamily="34" charset="0"/>
              </a:rPr>
              <a:pPr/>
              <a:t>23</a:t>
            </a:fld>
            <a:endParaRPr lang="cs-CZ">
              <a:cs typeface="Arial" pitchFamily="34" charset="0"/>
            </a:endParaRPr>
          </a:p>
        </p:txBody>
      </p:sp>
      <p:sp>
        <p:nvSpPr>
          <p:cNvPr id="21507" name="Nadpis 1"/>
          <p:cNvSpPr>
            <a:spLocks noGrp="1"/>
          </p:cNvSpPr>
          <p:nvPr>
            <p:ph type="title" idx="4294967295"/>
          </p:nvPr>
        </p:nvSpPr>
        <p:spPr>
          <a:xfrm>
            <a:off x="611560" y="260351"/>
            <a:ext cx="7575178" cy="1224433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Comte</a:t>
            </a:r>
            <a:r>
              <a:rPr lang="sk-SK" b="1" dirty="0" smtClean="0">
                <a:latin typeface="Arial Narrow" pitchFamily="34" charset="0"/>
              </a:rPr>
              <a:t>: Zákon troch štádií (vývoja ľudského ducha)</a:t>
            </a:r>
            <a:endParaRPr lang="cs-CZ" b="1" dirty="0" smtClean="0">
              <a:latin typeface="Arial Narrow" pitchFamily="34" charset="0"/>
            </a:endParaRPr>
          </a:p>
        </p:txBody>
      </p:sp>
      <p:graphicFrame>
        <p:nvGraphicFramePr>
          <p:cNvPr id="21595" name="Group 91"/>
          <p:cNvGraphicFramePr>
            <a:graphicFrameLocks noGrp="1"/>
          </p:cNvGraphicFramePr>
          <p:nvPr/>
        </p:nvGraphicFramePr>
        <p:xfrm>
          <a:off x="467544" y="1628800"/>
          <a:ext cx="8064500" cy="4890477"/>
        </p:xfrm>
        <a:graphic>
          <a:graphicData uri="http://schemas.openxmlformats.org/drawingml/2006/table">
            <a:tbl>
              <a:tblPr/>
              <a:tblGrid>
                <a:gridCol w="1698625"/>
                <a:gridCol w="2122488"/>
                <a:gridCol w="2227262"/>
                <a:gridCol w="2016125"/>
              </a:tblGrid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Teologické (fiktivní)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Metafyzické (abstraktní)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Vědecké (pozitivní) 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69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Proč kámen padá?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Chce to tak Bůh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Je to přirozená vlastnost těžkých objektů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Protože na něj působí gravitace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Proč existují nemoci?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Boží trest za hříchy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Život je slzavé údolí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Protože existují viry, baktérie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Proč jsou na světě války?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Součást božího plánu s lidstvem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Lidská přirozenost; animální pud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???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34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Základ vysvětlení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Zjevení 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Rozum 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Pozorování </a:t>
                      </a:r>
                    </a:p>
                  </a:txBody>
                  <a:tcPr marL="91435" marR="91435" marT="47954" marB="4795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323850" y="5516563"/>
            <a:ext cx="85693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sk-SK" sz="1200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4E16D7CD-33DA-4F1B-8921-F2EF7F102761}" type="slidenum">
              <a:rPr lang="cs-CZ">
                <a:cs typeface="Arial" pitchFamily="34" charset="0"/>
              </a:rPr>
              <a:pPr/>
              <a:t>24</a:t>
            </a:fld>
            <a:endParaRPr lang="cs-CZ">
              <a:cs typeface="Arial" pitchFamily="34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042988" y="333375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sk-SK" sz="4000" b="1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Comte: Zákon troch štádií (vývoja ľudského ducha)</a:t>
            </a:r>
            <a:endParaRPr lang="cs-CZ" sz="4000" b="1" dirty="0">
              <a:solidFill>
                <a:schemeClr val="tx2"/>
              </a:solidFill>
              <a:latin typeface="Arial Narrow" pitchFamily="34" charset="0"/>
              <a:ea typeface="+mj-ea"/>
              <a:cs typeface="+mj-cs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395288" y="1844675"/>
            <a:ext cx="8424862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dirty="0">
                <a:latin typeface="Perpetua" pitchFamily="18" charset="0"/>
              </a:rPr>
              <a:t>	</a:t>
            </a:r>
          </a:p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</a:pPr>
            <a:endParaRPr lang="cs-CZ" i="1" dirty="0">
              <a:latin typeface="Perpetua" pitchFamily="18" charset="0"/>
            </a:endParaRPr>
          </a:p>
          <a:p>
            <a:pPr marL="447675" indent="-447675" algn="just" eaLnBrk="1" hangingPunct="1">
              <a:spcBef>
                <a:spcPct val="20000"/>
              </a:spcBef>
              <a:buClr>
                <a:schemeClr val="accent1"/>
              </a:buClr>
              <a:buSzPct val="70000"/>
            </a:pPr>
            <a:r>
              <a:rPr lang="cs-CZ" sz="2400" i="1" dirty="0">
                <a:latin typeface="Arial Narrow" pitchFamily="34" charset="0"/>
              </a:rPr>
              <a:t>	</a:t>
            </a:r>
            <a:r>
              <a:rPr lang="cs-CZ" sz="3200" i="1" dirty="0">
                <a:latin typeface="Arial Narrow" pitchFamily="34" charset="0"/>
              </a:rPr>
              <a:t>„Táž mysl může být, pokud jde o nejjednodušší a nejobecnější vědy, v </a:t>
            </a:r>
            <a:r>
              <a:rPr lang="cs-CZ" sz="3200" i="1" u="sng" dirty="0">
                <a:latin typeface="Arial Narrow" pitchFamily="34" charset="0"/>
              </a:rPr>
              <a:t>pozitivním</a:t>
            </a:r>
            <a:r>
              <a:rPr lang="cs-CZ" sz="3200" i="1" dirty="0">
                <a:latin typeface="Arial Narrow" pitchFamily="34" charset="0"/>
              </a:rPr>
              <a:t> stadiu; co se týče věd složitějších a speciálnějších, může být ve stadiu </a:t>
            </a:r>
            <a:r>
              <a:rPr lang="cs-CZ" sz="3200" i="1" u="sng" dirty="0">
                <a:latin typeface="Arial Narrow" pitchFamily="34" charset="0"/>
              </a:rPr>
              <a:t>metafyzickém</a:t>
            </a:r>
            <a:r>
              <a:rPr lang="cs-CZ" sz="3200" i="1" dirty="0">
                <a:latin typeface="Arial Narrow" pitchFamily="34" charset="0"/>
              </a:rPr>
              <a:t>; a vzhledem k sociální vědě se může nacházet ve stadiu </a:t>
            </a:r>
            <a:r>
              <a:rPr lang="cs-CZ" sz="3200" i="1" u="sng" dirty="0">
                <a:latin typeface="Arial Narrow" pitchFamily="34" charset="0"/>
              </a:rPr>
              <a:t>teologickém</a:t>
            </a:r>
            <a:r>
              <a:rPr lang="cs-CZ" sz="3200" i="1" dirty="0">
                <a:latin typeface="Arial Narrow" pitchFamily="34" charset="0"/>
              </a:rPr>
              <a:t>.“</a:t>
            </a:r>
            <a:endParaRPr lang="cs-CZ" sz="2400" i="1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A323181F-A22F-4349-BE93-E60672242C7D}" type="slidenum">
              <a:rPr lang="cs-CZ">
                <a:cs typeface="Arial" pitchFamily="34" charset="0"/>
              </a:rPr>
              <a:pPr/>
              <a:t>25</a:t>
            </a:fld>
            <a:endParaRPr lang="cs-CZ">
              <a:cs typeface="Arial" pitchFamily="34" charset="0"/>
            </a:endParaRPr>
          </a:p>
        </p:txBody>
      </p:sp>
      <p:sp>
        <p:nvSpPr>
          <p:cNvPr id="23555" name="Nadpis 1"/>
          <p:cNvSpPr>
            <a:spLocks noGrp="1"/>
          </p:cNvSpPr>
          <p:nvPr>
            <p:ph type="title" idx="4294967295"/>
          </p:nvPr>
        </p:nvSpPr>
        <p:spPr>
          <a:xfrm>
            <a:off x="1352550" y="260350"/>
            <a:ext cx="7158038" cy="1412875"/>
          </a:xfrm>
        </p:spPr>
        <p:txBody>
          <a:bodyPr anchor="ctr"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Pozitivizmus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23556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484784"/>
            <a:ext cx="8424862" cy="4824412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snaha dištancovať sa od špekulatívnych filozofických tradícií a vybudovať sociálne vedy podľa vzoru vied prírodných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metodologická výbava: </a:t>
            </a: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empirické dáta, priame pozorovanie</a:t>
            </a: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pýtanie sa jednoduchých priamych otázok</a:t>
            </a: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zbieranie použiteľných „faktov“</a:t>
            </a: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čísla, množstvá</a:t>
            </a: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objektivita, odstup</a:t>
            </a:r>
          </a:p>
          <a:p>
            <a:pPr eaLnBrk="1" hangingPunct="1"/>
            <a:endParaRPr lang="cs-CZ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7D0A5A70-6CC7-4B14-A87D-27221C5749C4}" type="slidenum">
              <a:rPr lang="cs-CZ">
                <a:cs typeface="Arial" pitchFamily="34" charset="0"/>
              </a:rPr>
              <a:pPr/>
              <a:t>26</a:t>
            </a:fld>
            <a:endParaRPr lang="cs-CZ">
              <a:cs typeface="Arial" pitchFamily="34" charset="0"/>
            </a:endParaRPr>
          </a:p>
        </p:txBody>
      </p:sp>
      <p:sp>
        <p:nvSpPr>
          <p:cNvPr id="24579" name="Nadpis 1"/>
          <p:cNvSpPr>
            <a:spLocks noGrp="1"/>
          </p:cNvSpPr>
          <p:nvPr>
            <p:ph type="title" idx="4294967295"/>
          </p:nvPr>
        </p:nvSpPr>
        <p:spPr>
          <a:xfrm>
            <a:off x="1985963" y="333375"/>
            <a:ext cx="6618485" cy="1412875"/>
          </a:xfrm>
        </p:spPr>
        <p:txBody>
          <a:bodyPr anchor="ctr"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Pozitivizmus</a:t>
            </a:r>
          </a:p>
        </p:txBody>
      </p:sp>
      <p:sp>
        <p:nvSpPr>
          <p:cNvPr id="24580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779588"/>
            <a:ext cx="8035677" cy="4327525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cieľ vedeckého skúmania: rozvíjanie generalizácií o vzťahoch medzi sociálnymi faktami, ktoré ustanovujú základné spojivá príčiny a následku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izolovanie vzťahov od ostatných faktorov, ktoré ich môžu ovplyvniť a interferovať s nimi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deterministická filozofia</a:t>
            </a:r>
          </a:p>
          <a:p>
            <a:pPr eaLnBrk="1" hangingPunct="1"/>
            <a:r>
              <a:rPr lang="sk-SK" sz="3200" dirty="0" err="1" smtClean="0">
                <a:latin typeface="Arial Narrow" pitchFamily="34" charset="0"/>
              </a:rPr>
              <a:t>redukcionistický</a:t>
            </a:r>
            <a:r>
              <a:rPr lang="sk-SK" sz="3200" dirty="0" smtClean="0">
                <a:latin typeface="Arial Narrow" pitchFamily="34" charset="0"/>
              </a:rPr>
              <a:t> prístup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číslo snímku 1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59EBC762-7FA5-4710-ACCE-A6558E900516}" type="slidenum">
              <a:rPr lang="cs-CZ">
                <a:cs typeface="Arial" pitchFamily="34" charset="0"/>
              </a:rPr>
              <a:pPr/>
              <a:t>27</a:t>
            </a:fld>
            <a:endParaRPr lang="cs-CZ">
              <a:cs typeface="Arial" pitchFamily="34" charset="0"/>
            </a:endParaRPr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 bwMode="auto">
          <a:xfrm>
            <a:off x="467544" y="1484784"/>
            <a:ext cx="8215312" cy="461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endParaRPr lang="sk-SK" sz="2200" kern="0" dirty="0">
              <a:latin typeface="+mn-lt"/>
              <a:cs typeface="+mn-cs"/>
            </a:endParaRPr>
          </a:p>
          <a:p>
            <a:pPr marL="447675" indent="-447675" eaLnBrk="1" hangingPunct="1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sk-SK" sz="2400" i="1" kern="0" dirty="0">
                <a:latin typeface="+mn-lt"/>
                <a:cs typeface="+mn-cs"/>
              </a:rPr>
              <a:t>	</a:t>
            </a:r>
            <a:r>
              <a:rPr lang="sk-SK" sz="3200" i="1" kern="0" dirty="0">
                <a:latin typeface="Arial Narrow" pitchFamily="34" charset="0"/>
                <a:cs typeface="+mn-cs"/>
              </a:rPr>
              <a:t>„Žádný druh jev</a:t>
            </a:r>
            <a:r>
              <a:rPr lang="cs-CZ" sz="3200" i="1" kern="0" dirty="0">
                <a:latin typeface="Arial Narrow" pitchFamily="34" charset="0"/>
                <a:cs typeface="+mn-cs"/>
              </a:rPr>
              <a:t>ů není možno ve skutečnosti pozorovat jinak, než že toto pozorování </a:t>
            </a:r>
            <a:r>
              <a:rPr lang="cs-CZ" sz="3200" i="1" u="sng" kern="0" dirty="0">
                <a:latin typeface="Arial Narrow" pitchFamily="34" charset="0"/>
                <a:cs typeface="+mn-cs"/>
              </a:rPr>
              <a:t>nejdříve nasměruje a nakonec interpretuje nějaká teorie</a:t>
            </a:r>
            <a:r>
              <a:rPr lang="cs-CZ" sz="3200" i="1" kern="0" dirty="0">
                <a:latin typeface="Arial Narrow" pitchFamily="34" charset="0"/>
                <a:cs typeface="+mn-cs"/>
              </a:rPr>
              <a:t>. </a:t>
            </a:r>
            <a:r>
              <a:rPr lang="cs-CZ" sz="3200" i="1" kern="0" dirty="0">
                <a:latin typeface="Arial Narrow" pitchFamily="34" charset="0"/>
                <a:cs typeface="Times New Roman"/>
              </a:rPr>
              <a:t>[…] </a:t>
            </a:r>
            <a:r>
              <a:rPr lang="cs-CZ" sz="3200" i="1" kern="0" dirty="0">
                <a:latin typeface="Arial Narrow" pitchFamily="34" charset="0"/>
                <a:cs typeface="+mn-cs"/>
              </a:rPr>
              <a:t>Vědecky řečeno je tedy jasné, že veškeré izolované, empirické pozorování je plané, a dokonce zásadním způsobem nespolehlivé; </a:t>
            </a:r>
            <a:r>
              <a:rPr lang="cs-CZ" sz="3200" i="1" kern="0" dirty="0">
                <a:latin typeface="Arial Narrow" pitchFamily="34" charset="0"/>
                <a:cs typeface="Times New Roman"/>
              </a:rPr>
              <a:t>[…]</a:t>
            </a:r>
            <a:r>
              <a:rPr lang="cs-CZ" sz="3200" i="1" kern="0" dirty="0">
                <a:latin typeface="Arial Narrow" pitchFamily="34" charset="0"/>
                <a:cs typeface="+mn-cs"/>
              </a:rPr>
              <a:t> že právě toto spojení představuje hlavní rozdíl mezi vědeckým a laickým pozorováním </a:t>
            </a:r>
            <a:r>
              <a:rPr lang="cs-CZ" sz="3200" i="1" kern="0" dirty="0">
                <a:latin typeface="Arial Narrow" pitchFamily="34" charset="0"/>
                <a:cs typeface="Times New Roman"/>
              </a:rPr>
              <a:t>[…].“</a:t>
            </a:r>
            <a:r>
              <a:rPr lang="sk-SK" sz="3200" i="1" kern="0" dirty="0">
                <a:latin typeface="Arial Narrow" pitchFamily="34" charset="0"/>
                <a:cs typeface="+mn-cs"/>
              </a:rPr>
              <a:t> </a:t>
            </a:r>
            <a:endParaRPr lang="sk-SK" sz="2400" i="1" kern="0" dirty="0">
              <a:latin typeface="Arial Narrow" pitchFamily="34" charset="0"/>
              <a:cs typeface="+mn-cs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1403648" y="476672"/>
            <a:ext cx="7158037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sk-SK" sz="4000" b="1" kern="0" dirty="0">
                <a:solidFill>
                  <a:schemeClr val="tx2"/>
                </a:solidFill>
                <a:latin typeface="Arial Narrow" pitchFamily="34" charset="0"/>
                <a:ea typeface="+mj-ea"/>
                <a:cs typeface="+mj-cs"/>
              </a:rPr>
              <a:t>Pozitivizmus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BAD4B99-FDF7-4A9D-9091-0837ADE8B507}" type="slidenum">
              <a:rPr lang="cs-CZ">
                <a:cs typeface="Arial" pitchFamily="34" charset="0"/>
              </a:rPr>
              <a:pPr/>
              <a:t>28</a:t>
            </a:fld>
            <a:endParaRPr lang="cs-CZ">
              <a:cs typeface="Arial" pitchFamily="34" charset="0"/>
            </a:endParaRPr>
          </a:p>
        </p:txBody>
      </p:sp>
      <p:sp>
        <p:nvSpPr>
          <p:cNvPr id="26627" name="Nadpis 1"/>
          <p:cNvSpPr>
            <a:spLocks noGrp="1"/>
          </p:cNvSpPr>
          <p:nvPr>
            <p:ph type="title" idx="4294967295"/>
          </p:nvPr>
        </p:nvSpPr>
        <p:spPr>
          <a:xfrm>
            <a:off x="971550" y="404813"/>
            <a:ext cx="7158038" cy="1412875"/>
          </a:xfrm>
        </p:spPr>
        <p:txBody>
          <a:bodyPr anchor="ctr"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Príklad pozitivistickej paradigmy vo výskume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26628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916832"/>
            <a:ext cx="8430964" cy="4687739"/>
          </a:xfrm>
        </p:spPr>
        <p:txBody>
          <a:bodyPr/>
          <a:lstStyle/>
          <a:p>
            <a:pPr eaLnBrk="1" hangingPunct="1"/>
            <a:r>
              <a:rPr lang="sk-SK" sz="2800" dirty="0" smtClean="0">
                <a:latin typeface="Arial Narrow" pitchFamily="34" charset="0"/>
              </a:rPr>
              <a:t>štúdia </a:t>
            </a:r>
            <a:r>
              <a:rPr lang="sk-SK" sz="2800" dirty="0" err="1" smtClean="0">
                <a:latin typeface="Arial Narrow" pitchFamily="34" charset="0"/>
              </a:rPr>
              <a:t>Payneovho</a:t>
            </a:r>
            <a:r>
              <a:rPr lang="sk-SK" sz="2800" dirty="0" smtClean="0">
                <a:latin typeface="Arial Narrow" pitchFamily="34" charset="0"/>
              </a:rPr>
              <a:t> </a:t>
            </a:r>
            <a:r>
              <a:rPr lang="sk-SK" sz="2800" dirty="0" smtClean="0">
                <a:latin typeface="Arial Narrow" pitchFamily="34" charset="0"/>
              </a:rPr>
              <a:t>fondu</a:t>
            </a:r>
          </a:p>
          <a:p>
            <a:pPr eaLnBrk="1" hangingPunct="1"/>
            <a:r>
              <a:rPr lang="sk-SK" sz="2800" dirty="0" smtClean="0">
                <a:latin typeface="Arial Narrow" pitchFamily="34" charset="0"/>
              </a:rPr>
              <a:t>1929-1932: séria štúdií o vplyve filmov na mládež</a:t>
            </a:r>
          </a:p>
          <a:p>
            <a:pPr eaLnBrk="1" hangingPunct="1"/>
            <a:r>
              <a:rPr lang="sk-SK" sz="2800" dirty="0" smtClean="0">
                <a:latin typeface="Arial Narrow" pitchFamily="34" charset="0"/>
              </a:rPr>
              <a:t>1500 filmov, 50 komunít v štáte Ohio</a:t>
            </a:r>
          </a:p>
          <a:p>
            <a:pPr eaLnBrk="1" hangingPunct="1"/>
            <a:r>
              <a:rPr lang="sk-SK" sz="2800" dirty="0" smtClean="0">
                <a:latin typeface="Arial Narrow" pitchFamily="34" charset="0"/>
              </a:rPr>
              <a:t>výskum kombinoval niekoľko metód, vrátane experimentu a dotazníkového prieskumu</a:t>
            </a:r>
          </a:p>
          <a:p>
            <a:pPr eaLnBrk="1" hangingPunct="1"/>
            <a:r>
              <a:rPr lang="sk-SK" sz="2800" dirty="0" smtClean="0">
                <a:latin typeface="Arial Narrow" pitchFamily="34" charset="0"/>
              </a:rPr>
              <a:t>zaznamenané postojové zmeny, tiež zmeny v správaní po zhliadnutí filmu, vrátane zvýšeného sklonu ku kriminalite</a:t>
            </a:r>
          </a:p>
          <a:p>
            <a:pPr eaLnBrk="1" hangingPunct="1"/>
            <a:r>
              <a:rPr lang="sk-SK" sz="2800" dirty="0" smtClean="0">
                <a:latin typeface="Arial Narrow" pitchFamily="34" charset="0"/>
              </a:rPr>
              <a:t>štúdie potvrdili dobové obavy zo škodlivého vplyvu filmov</a:t>
            </a:r>
          </a:p>
          <a:p>
            <a:pPr eaLnBrk="1" hangingPunct="1"/>
            <a:endParaRPr lang="sk-SK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5C9F2E46-47A2-4413-BAE3-293589DA3FA9}" type="slidenum">
              <a:rPr lang="cs-CZ">
                <a:cs typeface="Arial" pitchFamily="34" charset="0"/>
              </a:rPr>
              <a:pPr/>
              <a:t>29</a:t>
            </a:fld>
            <a:endParaRPr lang="cs-CZ">
              <a:cs typeface="Arial" pitchFamily="34" charset="0"/>
            </a:endParaRPr>
          </a:p>
        </p:txBody>
      </p:sp>
      <p:sp>
        <p:nvSpPr>
          <p:cNvPr id="27651" name="Nadpis 1"/>
          <p:cNvSpPr>
            <a:spLocks noGrp="1"/>
          </p:cNvSpPr>
          <p:nvPr>
            <p:ph type="title" idx="4294967295"/>
          </p:nvPr>
        </p:nvSpPr>
        <p:spPr>
          <a:xfrm>
            <a:off x="900113" y="260350"/>
            <a:ext cx="7158037" cy="1412875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Interpretatívne</a:t>
            </a:r>
            <a:r>
              <a:rPr lang="sk-SK" b="1" dirty="0" smtClean="0">
                <a:latin typeface="Arial Narrow" pitchFamily="34" charset="0"/>
              </a:rPr>
              <a:t> prístupy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27652" name="Zástupný symbol pro obsah 2"/>
          <p:cNvSpPr>
            <a:spLocks noGrp="1"/>
          </p:cNvSpPr>
          <p:nvPr>
            <p:ph idx="4294967295"/>
          </p:nvPr>
        </p:nvSpPr>
        <p:spPr>
          <a:xfrm>
            <a:off x="827088" y="1673225"/>
            <a:ext cx="7669212" cy="4276055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hlavný záujem: skúmanie spôsobov, akými ľudia dávajú zmysel svojmu konaniu, svojim sociálnym svetom a ako vyjadrujú toto porozumenie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dôraz na etnografické praktiky vyvinuté antropológmi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ponorenie sa do určitého sociálneho prostredia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množstvo kvalitatívneho materiálu</a:t>
            </a:r>
          </a:p>
          <a:p>
            <a:pPr eaLnBrk="1" hangingPunct="1"/>
            <a:endParaRPr lang="sk-SK" sz="1800" dirty="0" smtClean="0"/>
          </a:p>
          <a:p>
            <a:pPr eaLnBrk="1" hangingPunct="1"/>
            <a:endParaRPr lang="sk-SK" sz="1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1143000"/>
          </a:xfrm>
        </p:spPr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Od pochybovania k stavu trvalej viery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51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116013" y="1773238"/>
            <a:ext cx="7542212" cy="45561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k-SK" sz="3200" dirty="0" err="1" smtClean="0">
                <a:latin typeface="Arial Narrow" pitchFamily="34" charset="0"/>
              </a:rPr>
              <a:t>Charles</a:t>
            </a:r>
            <a:r>
              <a:rPr lang="sk-SK" sz="3200" dirty="0" smtClean="0">
                <a:latin typeface="Arial Narrow" pitchFamily="34" charset="0"/>
              </a:rPr>
              <a:t> S. </a:t>
            </a:r>
            <a:r>
              <a:rPr lang="sk-SK" sz="3200" dirty="0" err="1" smtClean="0">
                <a:latin typeface="Arial Narrow" pitchFamily="34" charset="0"/>
              </a:rPr>
              <a:t>Peirce</a:t>
            </a:r>
            <a:r>
              <a:rPr lang="sk-SK" sz="3200" dirty="0" smtClean="0">
                <a:latin typeface="Arial Narrow" pitchFamily="34" charset="0"/>
              </a:rPr>
              <a:t> (1839–1914)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sk-SK" sz="3200" i="1" dirty="0" smtClean="0">
                <a:latin typeface="Arial Narrow" pitchFamily="34" charset="0"/>
              </a:rPr>
              <a:t>Metóda vytrvalosti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sk-SK" sz="3200" i="1" dirty="0" smtClean="0">
                <a:latin typeface="Arial Narrow" pitchFamily="34" charset="0"/>
              </a:rPr>
              <a:t>Metóda autority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sk-SK" sz="3200" i="1" dirty="0" smtClean="0">
                <a:latin typeface="Arial Narrow" pitchFamily="34" charset="0"/>
              </a:rPr>
              <a:t>Metóda a priori</a:t>
            </a:r>
          </a:p>
          <a:p>
            <a:pPr marL="514350" indent="-51435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sk-SK" sz="3200" i="1" dirty="0" smtClean="0">
                <a:latin typeface="Arial Narrow" pitchFamily="34" charset="0"/>
              </a:rPr>
              <a:t>Metóda vedy</a:t>
            </a:r>
            <a:endParaRPr lang="sk-SK" sz="3200" dirty="0" smtClean="0">
              <a:latin typeface="Arial Narrow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lang="cs-CZ" sz="3200" dirty="0" smtClean="0">
              <a:latin typeface="Arial Narrow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Wingdings 2" pitchFamily="18" charset="2"/>
              <a:buAutoNum type="arabicPeriod"/>
              <a:defRPr/>
            </a:pPr>
            <a:endParaRPr lang="cs-CZ" sz="3200" dirty="0" smtClean="0">
              <a:latin typeface="Arial Narrow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sz="900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80A755B1-9C24-4762-A11B-3EBE473614B4}" type="slidenum">
              <a:rPr lang="cs-CZ">
                <a:cs typeface="Arial" pitchFamily="34" charset="0"/>
              </a:rPr>
              <a:pPr/>
              <a:t>30</a:t>
            </a:fld>
            <a:endParaRPr lang="cs-CZ">
              <a:cs typeface="Arial" pitchFamily="34" charset="0"/>
            </a:endParaRPr>
          </a:p>
        </p:txBody>
      </p:sp>
      <p:sp>
        <p:nvSpPr>
          <p:cNvPr id="28675" name="Nadpis 1"/>
          <p:cNvSpPr>
            <a:spLocks noGrp="1"/>
          </p:cNvSpPr>
          <p:nvPr>
            <p:ph type="title" idx="4294967295"/>
          </p:nvPr>
        </p:nvSpPr>
        <p:spPr>
          <a:xfrm>
            <a:off x="1403350" y="306388"/>
            <a:ext cx="7158038" cy="1412875"/>
          </a:xfrm>
        </p:spPr>
        <p:txBody>
          <a:bodyPr anchor="ctr"/>
          <a:lstStyle/>
          <a:p>
            <a:pPr eaLnBrk="1" hangingPunct="1"/>
            <a:r>
              <a:rPr lang="sk-SK" b="1" dirty="0" err="1" smtClean="0">
                <a:latin typeface="Arial Narrow" pitchFamily="34" charset="0"/>
              </a:rPr>
              <a:t>Interpretatívne</a:t>
            </a:r>
            <a:r>
              <a:rPr lang="sk-SK" b="1" dirty="0" smtClean="0">
                <a:latin typeface="Arial Narrow" pitchFamily="34" charset="0"/>
              </a:rPr>
              <a:t> prístupy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28676" name="Zástupný symbol pro obsah 2"/>
          <p:cNvSpPr>
            <a:spLocks noGrp="1"/>
          </p:cNvSpPr>
          <p:nvPr>
            <p:ph idx="4294967295"/>
          </p:nvPr>
        </p:nvSpPr>
        <p:spPr>
          <a:xfrm>
            <a:off x="603250" y="1719263"/>
            <a:ext cx="7386638" cy="4251325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sociálny konštruktivizmus: sociálne reality sú kontinuálne konštruované a rekonštruované prostredníctvom rutinných sociálnych praktík a konceptuálnych kategórií, ktoré ich podopierajú</a:t>
            </a:r>
          </a:p>
          <a:p>
            <a:pPr eaLnBrk="1" hangingPunct="1">
              <a:buFont typeface="Wingdings" pitchFamily="2" charset="2"/>
              <a:buNone/>
            </a:pPr>
            <a:endParaRPr lang="sk-SK" sz="3200" dirty="0" smtClean="0">
              <a:latin typeface="Arial Narrow" pitchFamily="34" charset="0"/>
            </a:endParaRPr>
          </a:p>
          <a:p>
            <a:pPr eaLnBrk="1" hangingPunct="1"/>
            <a:r>
              <a:rPr lang="sk-SK" sz="3200" dirty="0" err="1" smtClean="0">
                <a:latin typeface="Arial Narrow" pitchFamily="34" charset="0"/>
              </a:rPr>
              <a:t>W.I.Thomas</a:t>
            </a:r>
            <a:r>
              <a:rPr lang="sk-SK" sz="3200" dirty="0" smtClean="0">
                <a:latin typeface="Arial Narrow" pitchFamily="34" charset="0"/>
              </a:rPr>
              <a:t>: „</a:t>
            </a:r>
            <a:r>
              <a:rPr lang="cs-CZ" sz="3200" i="1" dirty="0" smtClean="0">
                <a:latin typeface="Arial Narrow" pitchFamily="34" charset="0"/>
              </a:rPr>
              <a:t>Je-li některá situace definována jako reálná, stává se reálnou ve svých důsledcích.“</a:t>
            </a:r>
            <a:r>
              <a:rPr lang="cs-CZ" sz="3200" dirty="0" smtClean="0">
                <a:latin typeface="Arial Narrow" pitchFamily="34" charset="0"/>
              </a:rPr>
              <a:t> </a:t>
            </a:r>
            <a:endParaRPr lang="sk-SK" sz="3200" dirty="0" smtClean="0">
              <a:latin typeface="Arial Narrow" pitchFamily="34" charset="0"/>
            </a:endParaRPr>
          </a:p>
          <a:p>
            <a:pPr eaLnBrk="1" hangingPunct="1"/>
            <a:endParaRPr lang="sk-SK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476250"/>
            <a:ext cx="7772400" cy="1143000"/>
          </a:xfrm>
        </p:spPr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Príklad </a:t>
            </a:r>
            <a:r>
              <a:rPr lang="sk-SK" b="1" dirty="0" err="1" smtClean="0">
                <a:latin typeface="Arial Narrow" pitchFamily="34" charset="0"/>
              </a:rPr>
              <a:t>interpretatívnej</a:t>
            </a:r>
            <a:r>
              <a:rPr lang="sk-SK" b="1" dirty="0" smtClean="0">
                <a:latin typeface="Arial Narrow" pitchFamily="34" charset="0"/>
              </a:rPr>
              <a:t> paradigmy vo výskume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5650" y="1981200"/>
            <a:ext cx="7854950" cy="4114800"/>
          </a:xfrm>
        </p:spPr>
        <p:txBody>
          <a:bodyPr/>
          <a:lstStyle/>
          <a:p>
            <a:pPr eaLnBrk="1" hangingPunct="1"/>
            <a:r>
              <a:rPr lang="sk-SK" sz="3200" dirty="0" err="1" smtClean="0">
                <a:latin typeface="Arial Narrow" pitchFamily="34" charset="0"/>
              </a:rPr>
              <a:t>Ien</a:t>
            </a:r>
            <a:r>
              <a:rPr lang="sk-SK" sz="3200" dirty="0" smtClean="0">
                <a:latin typeface="Arial Narrow" pitchFamily="34" charset="0"/>
              </a:rPr>
              <a:t> </a:t>
            </a:r>
            <a:r>
              <a:rPr lang="sk-SK" sz="3200" dirty="0" err="1" smtClean="0">
                <a:latin typeface="Arial Narrow" pitchFamily="34" charset="0"/>
              </a:rPr>
              <a:t>Ang</a:t>
            </a:r>
            <a:r>
              <a:rPr lang="sk-SK" sz="3200" dirty="0" smtClean="0">
                <a:latin typeface="Arial Narrow" pitchFamily="34" charset="0"/>
              </a:rPr>
              <a:t>: </a:t>
            </a:r>
            <a:r>
              <a:rPr lang="sk-SK" sz="3200" dirty="0" err="1" smtClean="0">
                <a:latin typeface="Arial Narrow" pitchFamily="34" charset="0"/>
              </a:rPr>
              <a:t>Watching</a:t>
            </a:r>
            <a:r>
              <a:rPr lang="sk-SK" sz="3200" dirty="0" smtClean="0">
                <a:latin typeface="Arial Narrow" pitchFamily="34" charset="0"/>
              </a:rPr>
              <a:t> </a:t>
            </a:r>
            <a:r>
              <a:rPr lang="sk-SK" sz="3200" dirty="0" err="1" smtClean="0">
                <a:latin typeface="Arial Narrow" pitchFamily="34" charset="0"/>
              </a:rPr>
              <a:t>Dallas</a:t>
            </a:r>
            <a:r>
              <a:rPr lang="sk-SK" sz="3200" dirty="0" smtClean="0">
                <a:latin typeface="Arial Narrow" pitchFamily="34" charset="0"/>
              </a:rPr>
              <a:t> (1985)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výskum publika – diváčok seriálu </a:t>
            </a:r>
            <a:r>
              <a:rPr lang="sk-SK" sz="3200" dirty="0" err="1" smtClean="0">
                <a:latin typeface="Arial Narrow" pitchFamily="34" charset="0"/>
              </a:rPr>
              <a:t>Dallas</a:t>
            </a:r>
            <a:r>
              <a:rPr lang="sk-SK" sz="3200" dirty="0" smtClean="0">
                <a:latin typeface="Arial Narrow" pitchFamily="34" charset="0"/>
              </a:rPr>
              <a:t>;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zistenie: diváčky si vytvárajú vlastné interpretačné vzorce a divácke stratégie, riešiace subjektívny konflikt medzi odmietnutím ideológie a náklonnosťou k seriálu</a:t>
            </a:r>
          </a:p>
        </p:txBody>
      </p:sp>
      <p:sp>
        <p:nvSpPr>
          <p:cNvPr id="2970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0AB53288-B340-48A1-A4BC-B683044E9782}" type="slidenum">
              <a:rPr lang="cs-CZ">
                <a:cs typeface="Arial" pitchFamily="34" charset="0"/>
              </a:rPr>
              <a:pPr/>
              <a:t>31</a:t>
            </a:fld>
            <a:endParaRPr lang="cs-CZ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Kritický realizmus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2765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556792"/>
            <a:ext cx="8070850" cy="4751387"/>
          </a:xfrm>
        </p:spPr>
        <p:txBody>
          <a:bodyPr>
            <a:normAutofit/>
          </a:bodyPr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snaha skĺbiť východiská pozitivizmu a </a:t>
            </a:r>
            <a:r>
              <a:rPr lang="sk-SK" sz="3200" dirty="0" err="1" smtClean="0">
                <a:latin typeface="Arial Narrow" pitchFamily="34" charset="0"/>
              </a:rPr>
              <a:t>interpretativizmu</a:t>
            </a:r>
            <a:r>
              <a:rPr lang="sk-SK" sz="3200" dirty="0" smtClean="0">
                <a:latin typeface="Arial Narrow" pitchFamily="34" charset="0"/>
              </a:rPr>
              <a:t> </a:t>
            </a:r>
          </a:p>
          <a:p>
            <a:pPr eaLnBrk="1" hangingPunct="1"/>
            <a:r>
              <a:rPr lang="sk-SK" sz="3200" dirty="0" smtClean="0">
                <a:latin typeface="Arial Narrow" pitchFamily="34" charset="0"/>
              </a:rPr>
              <a:t>2 predpoklady: </a:t>
            </a:r>
          </a:p>
          <a:p>
            <a:pPr marL="904875" lvl="1" indent="-457200" eaLnBrk="1" hangingPunct="1"/>
            <a:r>
              <a:rPr lang="sk-SK" sz="3200" dirty="0" smtClean="0">
                <a:latin typeface="Arial Narrow" pitchFamily="34" charset="0"/>
              </a:rPr>
              <a:t>štruktúry umožňujú a zároveň obmedzujú</a:t>
            </a:r>
          </a:p>
          <a:p>
            <a:pPr marL="904875" lvl="1" indent="-457200" eaLnBrk="1" hangingPunct="1"/>
            <a:r>
              <a:rPr lang="sk-SK" sz="3200" dirty="0" smtClean="0">
                <a:latin typeface="Arial Narrow" pitchFamily="34" charset="0"/>
              </a:rPr>
              <a:t>štruktúry sú konštituované prostredníctvom konania a konanie je konštituované štrukturálne </a:t>
            </a:r>
          </a:p>
          <a:p>
            <a:pPr marL="269875" indent="-269875" eaLnBrk="1" hangingPunct="1"/>
            <a:r>
              <a:rPr lang="sk-SK" sz="3200" dirty="0" smtClean="0">
                <a:latin typeface="Arial Narrow" pitchFamily="34" charset="0"/>
              </a:rPr>
              <a:t>skúmanie musí byť interdisciplinárne, obľuba zmiešaných výskumných metód</a:t>
            </a:r>
          </a:p>
          <a:p>
            <a:pPr marL="269875" lvl="1" indent="-269875" eaLnBrk="1" hangingPunct="1">
              <a:buFont typeface="Franklin Gothic Book" pitchFamily="34" charset="0"/>
              <a:buAutoNum type="arabicPeriod"/>
            </a:pPr>
            <a:endParaRPr lang="sk-SK" dirty="0" smtClean="0"/>
          </a:p>
        </p:txBody>
      </p:sp>
      <p:sp>
        <p:nvSpPr>
          <p:cNvPr id="30724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D0E265A3-5C42-45C2-8D67-292590D8FB82}" type="slidenum">
              <a:rPr lang="cs-CZ" smtClean="0">
                <a:cs typeface="Arial" pitchFamily="34" charset="0"/>
              </a:rPr>
              <a:pPr/>
              <a:t>32</a:t>
            </a:fld>
            <a:endParaRPr lang="cs-CZ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18487" cy="993775"/>
          </a:xfrm>
        </p:spPr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Porovnanie výskumných paradigiem</a:t>
            </a:r>
            <a:endParaRPr lang="cs-CZ" b="1" dirty="0" smtClean="0">
              <a:latin typeface="Arial Narrow" pitchFamily="34" charset="0"/>
            </a:endParaRPr>
          </a:p>
        </p:txBody>
      </p:sp>
      <p:graphicFrame>
        <p:nvGraphicFramePr>
          <p:cNvPr id="88124" name="Group 60"/>
          <p:cNvGraphicFramePr>
            <a:graphicFrameLocks noGrp="1"/>
          </p:cNvGraphicFramePr>
          <p:nvPr>
            <p:ph type="tbl" idx="1"/>
          </p:nvPr>
        </p:nvGraphicFramePr>
        <p:xfrm>
          <a:off x="323528" y="1052736"/>
          <a:ext cx="8353425" cy="5534509"/>
        </p:xfrm>
        <a:graphic>
          <a:graphicData uri="http://schemas.openxmlformats.org/drawingml/2006/table">
            <a:tbl>
              <a:tblPr/>
              <a:tblGrid>
                <a:gridCol w="1655762"/>
                <a:gridCol w="1981200"/>
                <a:gridCol w="2287588"/>
                <a:gridCol w="2428875"/>
              </a:tblGrid>
              <a:tr h="560388"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cs-CZ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Mihelj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 2004)</a:t>
                      </a:r>
                    </a:p>
                    <a:p>
                      <a:pPr marL="71438" marR="0" lvl="0" indent="-71438" algn="l" defTabSz="719138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Pozitivismus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Interpretativismus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Kritický realismus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Povaha sociální reality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Externí, objektivní, může být zkoumána vědeckými prostředky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Subjektivní, vytvářená v procesu lidské interakce v každodenním životě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Vytvářená v procesu každodenní interakce, ale regulovaná sociálními a kulturními formacemi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Povaha sociálních aktérů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Na sebe zaměření a racionální jedinci, utváření externími silami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Sociální aktéři neustále produkující významy, dávající smysl jejich světům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Sociální aktéři produkující významy, ale současně ovlivňováni širšími strukturami, které existují nezávisle na nich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Role zdravého rozumu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Zřetelně odlišný a méně hodnotný než věda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Každodenní teorie užívané obyčejnými lidmi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Falešné vědomí, které zakrývá mocenské vztahy a širší sociální struktury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Místo pro hodnoty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Věda má být striktně nehodnotící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Žádné hodnoty nejsou špatné, pouze rozdílné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Věda nemůže být hodnotově neutrální; hodnotové pozice lze poměřovat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Motivace pro výzkum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Objevit zákonitosti, umožňující predikci a kontrolu sociálního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Porozumět utváření významů, podpořit úctu k rozmanitosti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Odhalit struktury dominance a nerovnosti 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Závěry jsou platné tehdy, když…</a:t>
                      </a:r>
                      <a:endParaRPr kumimoji="0" lang="cs-CZ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…vycházejí z pozorovatelných faktů a jsou získány podle pravidel vědecké metody</a:t>
                      </a:r>
                      <a:endParaRPr kumimoji="0" lang="cs-CZ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… se s nimi mohou ztotožnit ti, kdo jsou objekty výzkumu </a:t>
                      </a: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itchFamily="34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… poskytují lidem nástroje k tomu, aby změnili sociální realitu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789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4BB23322-B1EB-4C48-A6FE-DA448477E511}" type="slidenum">
              <a:rPr lang="cs-CZ">
                <a:cs typeface="Arial" pitchFamily="34" charset="0"/>
              </a:rPr>
              <a:pPr/>
              <a:t>33</a:t>
            </a:fld>
            <a:endParaRPr lang="cs-CZ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Mediálne štúdiá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95536" y="1484784"/>
            <a:ext cx="8142287" cy="4897437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sk-SK" sz="3200" dirty="0" smtClean="0">
                <a:latin typeface="Arial Narrow" pitchFamily="34" charset="0"/>
              </a:rPr>
              <a:t>Volek, </a:t>
            </a:r>
            <a:r>
              <a:rPr lang="sk-SK" sz="3200" dirty="0" err="1" smtClean="0">
                <a:latin typeface="Arial Narrow" pitchFamily="34" charset="0"/>
              </a:rPr>
              <a:t>Jirák</a:t>
            </a:r>
            <a:r>
              <a:rPr lang="sk-SK" sz="3200" dirty="0" smtClean="0">
                <a:latin typeface="Arial Narrow" pitchFamily="34" charset="0"/>
              </a:rPr>
              <a:t>, K</a:t>
            </a:r>
            <a:r>
              <a:rPr lang="en-US" sz="3200" dirty="0" smtClean="0">
                <a:latin typeface="Arial Narrow" pitchFamily="34" charset="0"/>
                <a:cs typeface="Arial" pitchFamily="34" charset="0"/>
              </a:rPr>
              <a:t>ö</a:t>
            </a:r>
            <a:r>
              <a:rPr lang="sk-SK" sz="3200" dirty="0" err="1" smtClean="0">
                <a:latin typeface="Arial Narrow" pitchFamily="34" charset="0"/>
                <a:cs typeface="Arial" pitchFamily="34" charset="0"/>
              </a:rPr>
              <a:t>pplová</a:t>
            </a:r>
            <a:r>
              <a:rPr lang="sk-SK" sz="3200" dirty="0" smtClean="0">
                <a:latin typeface="Arial Narrow" pitchFamily="34" charset="0"/>
                <a:cs typeface="Arial" pitchFamily="34" charset="0"/>
              </a:rPr>
              <a:t> (2006): </a:t>
            </a:r>
            <a:r>
              <a:rPr lang="sk-SK" sz="3200" dirty="0" smtClean="0">
                <a:latin typeface="Arial Narrow" pitchFamily="34" charset="0"/>
              </a:rPr>
              <a:t>inštitucionalizovaná a etablovaná vedecká disciplína</a:t>
            </a:r>
          </a:p>
          <a:p>
            <a:pPr eaLnBrk="1" hangingPunct="1">
              <a:lnSpc>
                <a:spcPct val="120000"/>
              </a:lnSpc>
            </a:pPr>
            <a:r>
              <a:rPr lang="sk-SK" sz="3200" dirty="0" smtClean="0">
                <a:latin typeface="Arial Narrow" pitchFamily="34" charset="0"/>
              </a:rPr>
              <a:t>odbor reflektuje vývoj mediálnej komunikácie z pohľadu médií:</a:t>
            </a:r>
          </a:p>
          <a:p>
            <a:pPr lvl="1" eaLnBrk="1" hangingPunct="1">
              <a:lnSpc>
                <a:spcPct val="120000"/>
              </a:lnSpc>
            </a:pPr>
            <a:r>
              <a:rPr lang="sk-SK" sz="3200" dirty="0" smtClean="0">
                <a:latin typeface="Arial Narrow" pitchFamily="34" charset="0"/>
              </a:rPr>
              <a:t>primárnych</a:t>
            </a:r>
          </a:p>
          <a:p>
            <a:pPr lvl="1" eaLnBrk="1" hangingPunct="1">
              <a:lnSpc>
                <a:spcPct val="120000"/>
              </a:lnSpc>
            </a:pPr>
            <a:r>
              <a:rPr lang="sk-SK" sz="3200" dirty="0" smtClean="0">
                <a:latin typeface="Arial Narrow" pitchFamily="34" charset="0"/>
              </a:rPr>
              <a:t>sekundárnych</a:t>
            </a:r>
          </a:p>
          <a:p>
            <a:pPr lvl="1" eaLnBrk="1" hangingPunct="1">
              <a:lnSpc>
                <a:spcPct val="120000"/>
              </a:lnSpc>
            </a:pPr>
            <a:r>
              <a:rPr lang="sk-SK" sz="3200" dirty="0" smtClean="0">
                <a:latin typeface="Arial Narrow" pitchFamily="34" charset="0"/>
              </a:rPr>
              <a:t>terciárnych</a:t>
            </a:r>
          </a:p>
          <a:p>
            <a:pPr lvl="1" eaLnBrk="1" hangingPunct="1">
              <a:lnSpc>
                <a:spcPct val="120000"/>
              </a:lnSpc>
            </a:pPr>
            <a:r>
              <a:rPr lang="sk-SK" sz="3200" dirty="0" smtClean="0">
                <a:latin typeface="Arial Narrow" pitchFamily="34" charset="0"/>
              </a:rPr>
              <a:t>kvartérnych</a:t>
            </a:r>
            <a:endParaRPr lang="cs-CZ" sz="3200" dirty="0" smtClean="0">
              <a:latin typeface="Arial Narrow" pitchFamily="34" charset="0"/>
            </a:endParaRPr>
          </a:p>
        </p:txBody>
      </p:sp>
      <p:sp>
        <p:nvSpPr>
          <p:cNvPr id="3277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53399BAE-EBAE-432F-A494-7FD8267F7E83}" type="slidenum">
              <a:rPr lang="cs-CZ">
                <a:cs typeface="Arial" pitchFamily="34" charset="0"/>
              </a:rPr>
              <a:pPr/>
              <a:t>34</a:t>
            </a:fld>
            <a:endParaRPr lang="cs-CZ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Mediálne štúdiá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773238"/>
            <a:ext cx="8286750" cy="47513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sz="3200" dirty="0" smtClean="0">
                <a:latin typeface="Arial Narrow" pitchFamily="34" charset="0"/>
              </a:rPr>
              <a:t>nejedná sa len o médiá v zmysle technickom a výrobnom, ale aj o: 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3200" dirty="0" smtClean="0">
                <a:latin typeface="Arial Narrow" pitchFamily="34" charset="0"/>
              </a:rPr>
              <a:t>organizácie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3200" dirty="0" smtClean="0">
                <a:latin typeface="Arial Narrow" pitchFamily="34" charset="0"/>
              </a:rPr>
              <a:t>obsahy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3200" dirty="0" smtClean="0">
                <a:latin typeface="Arial Narrow" pitchFamily="34" charset="0"/>
              </a:rPr>
              <a:t>spoločenské, politické a ekonomické podmienky fungovania týchto organizácií</a:t>
            </a:r>
          </a:p>
          <a:p>
            <a:pPr lvl="1" eaLnBrk="1" hangingPunct="1">
              <a:lnSpc>
                <a:spcPct val="90000"/>
              </a:lnSpc>
            </a:pPr>
            <a:r>
              <a:rPr lang="sk-SK" sz="3200" dirty="0" smtClean="0">
                <a:latin typeface="Arial Narrow" pitchFamily="34" charset="0"/>
              </a:rPr>
              <a:t>prípadné dôsledky</a:t>
            </a:r>
          </a:p>
          <a:p>
            <a:pPr eaLnBrk="1" hangingPunct="1">
              <a:lnSpc>
                <a:spcPct val="90000"/>
              </a:lnSpc>
            </a:pPr>
            <a:r>
              <a:rPr lang="sk-SK" sz="3200" dirty="0" smtClean="0">
                <a:latin typeface="Arial Narrow" pitchFamily="34" charset="0"/>
              </a:rPr>
              <a:t>interdisciplinárna povaha</a:t>
            </a:r>
            <a:endParaRPr lang="cs-CZ" sz="3200" dirty="0" smtClean="0">
              <a:latin typeface="Arial Narrow" pitchFamily="34" charset="0"/>
            </a:endParaRPr>
          </a:p>
        </p:txBody>
      </p:sp>
      <p:sp>
        <p:nvSpPr>
          <p:cNvPr id="3379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AAE32EAF-C452-448E-BD34-5698336D441E}" type="slidenum">
              <a:rPr lang="cs-CZ">
                <a:cs typeface="Arial" pitchFamily="34" charset="0"/>
              </a:rPr>
              <a:pPr/>
              <a:t>35</a:t>
            </a:fld>
            <a:endParaRPr lang="cs-CZ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72400" cy="882352"/>
          </a:xfrm>
        </p:spPr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Mediálne štúdiá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3174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412875"/>
            <a:ext cx="8286750" cy="482441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k-SK" sz="2800" dirty="0" smtClean="0">
                <a:latin typeface="Arial Narrow" pitchFamily="34" charset="0"/>
              </a:rPr>
              <a:t>4 základné výskumné tradície (paradigmy):</a:t>
            </a:r>
            <a:endParaRPr lang="cs-CZ" sz="2800" dirty="0" smtClean="0">
              <a:latin typeface="Arial Narrow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sk-SK" sz="2800" u="sng" dirty="0" smtClean="0">
                <a:latin typeface="Arial Narrow" pitchFamily="34" charset="0"/>
              </a:rPr>
              <a:t>1. kognitívno-empirická</a:t>
            </a:r>
            <a:r>
              <a:rPr lang="sk-SK" sz="2800" dirty="0" smtClean="0">
                <a:latin typeface="Arial Narrow" pitchFamily="34" charset="0"/>
              </a:rPr>
              <a:t>: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k-SK" sz="2800" dirty="0" smtClean="0">
                <a:latin typeface="Arial Narrow" pitchFamily="34" charset="0"/>
              </a:rPr>
              <a:t>určujúcu rolu mal záujem o empirický výskum zameraný zvlášť na účinky masových médií, socio-politické dopady mediálnej komunikácie	</a:t>
            </a:r>
            <a:endParaRPr lang="cs-CZ" sz="2800" dirty="0" smtClean="0">
              <a:latin typeface="Arial Narrow" pitchFamily="34" charset="0"/>
            </a:endParaRP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sk-SK" sz="2800" u="sng" dirty="0" smtClean="0">
                <a:latin typeface="Arial Narrow" pitchFamily="34" charset="0"/>
              </a:rPr>
              <a:t>2. kriticko-špekulatívna</a:t>
            </a:r>
            <a:r>
              <a:rPr lang="sk-SK" sz="2800" dirty="0" smtClean="0">
                <a:latin typeface="Arial Narrow" pitchFamily="34" charset="0"/>
              </a:rPr>
              <a:t>: 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k-SK" sz="2800" dirty="0" smtClean="0">
                <a:latin typeface="Arial Narrow" pitchFamily="34" charset="0"/>
              </a:rPr>
              <a:t>nadväzuje na sociologické myslenie Karla Marxa; Franfurtská školy sociálnovedná (Adorno, Horkheimer)</a:t>
            </a:r>
          </a:p>
          <a:p>
            <a:pPr marL="548640" lvl="1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k-SK" sz="2800" dirty="0" smtClean="0">
                <a:latin typeface="Arial Narrow" pitchFamily="34" charset="0"/>
              </a:rPr>
              <a:t>médiá sú vnímané ako súčasť tzv. kultúrneho priemyslu, respektíve ako producenti ideológie/ideológií slúžiacich mocenskej elite  </a:t>
            </a:r>
            <a:endParaRPr lang="cs-CZ" sz="2800" dirty="0" smtClean="0">
              <a:latin typeface="Arial Narrow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400" dirty="0" smtClean="0"/>
          </a:p>
        </p:txBody>
      </p:sp>
      <p:sp>
        <p:nvSpPr>
          <p:cNvPr id="34820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BC6E11FD-6CDA-44EE-A598-28E94CACCC5F}" type="slidenum">
              <a:rPr lang="cs-CZ">
                <a:cs typeface="Arial" pitchFamily="34" charset="0"/>
              </a:rPr>
              <a:pPr/>
              <a:t>36</a:t>
            </a:fld>
            <a:endParaRPr lang="cs-CZ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Mediálne štúdiá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3277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628775"/>
            <a:ext cx="8359775" cy="4895850"/>
          </a:xfrm>
        </p:spPr>
        <p:txBody>
          <a:bodyPr>
            <a:normAutofit fontScale="85000" lnSpcReduction="20000"/>
          </a:bodyPr>
          <a:lstStyle/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sk-SK" sz="3300" u="sng" dirty="0" smtClean="0">
                <a:latin typeface="Arial Narrow" pitchFamily="34" charset="0"/>
              </a:rPr>
              <a:t>3. kulturálna</a:t>
            </a:r>
            <a:r>
              <a:rPr lang="sk-SK" sz="3300" dirty="0" smtClean="0">
                <a:latin typeface="Arial Narrow" pitchFamily="34" charset="0"/>
              </a:rPr>
              <a:t>: </a:t>
            </a:r>
          </a:p>
          <a:p>
            <a:pPr marL="1050925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k-SK" sz="3300" dirty="0" smtClean="0">
                <a:latin typeface="Arial Narrow" pitchFamily="34" charset="0"/>
              </a:rPr>
              <a:t>model komunikačného procesu a jeho fungovania v sociálnom kontexte</a:t>
            </a:r>
          </a:p>
          <a:p>
            <a:pPr marL="1050925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k-SK" sz="3300" dirty="0" smtClean="0">
                <a:latin typeface="Arial Narrow" pitchFamily="34" charset="0"/>
              </a:rPr>
              <a:t>kvalitatívne postupy a snaha vyvážene analyzovať nielen text, ale aj recepčné stratégie jeho príjemcu</a:t>
            </a:r>
            <a:endParaRPr lang="cs-CZ" sz="3300" dirty="0" smtClean="0">
              <a:latin typeface="Arial Narrow" pitchFamily="34" charset="0"/>
            </a:endParaRPr>
          </a:p>
          <a:p>
            <a:pPr marL="609600" indent="-609600" eaLnBrk="1" fontAlgn="auto" hangingPunct="1">
              <a:spcBef>
                <a:spcPts val="580"/>
              </a:spcBef>
              <a:spcAft>
                <a:spcPts val="0"/>
              </a:spcAft>
              <a:buNone/>
              <a:defRPr/>
            </a:pPr>
            <a:r>
              <a:rPr lang="sk-SK" sz="3300" u="sng" dirty="0" smtClean="0">
                <a:latin typeface="Arial Narrow" pitchFamily="34" charset="0"/>
              </a:rPr>
              <a:t>4. </a:t>
            </a:r>
            <a:r>
              <a:rPr lang="sk-SK" sz="3300" u="sng" dirty="0" smtClean="0">
                <a:latin typeface="Arial Narrow" pitchFamily="34" charset="0"/>
              </a:rPr>
              <a:t>komunikačno-technologická</a:t>
            </a:r>
            <a:r>
              <a:rPr lang="sk-SK" sz="3300" dirty="0" smtClean="0">
                <a:latin typeface="Arial Narrow" pitchFamily="34" charset="0"/>
              </a:rPr>
              <a:t>; </a:t>
            </a:r>
          </a:p>
          <a:p>
            <a:pPr marL="1050925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k-SK" sz="3300" dirty="0" smtClean="0">
                <a:latin typeface="Arial Narrow" pitchFamily="34" charset="0"/>
              </a:rPr>
              <a:t>komunikačné prostriedky ako technológie determinujúce zásadné premeny spoločenských systémov i vzorcov komunikačného správania jednotlivcov</a:t>
            </a:r>
          </a:p>
          <a:p>
            <a:pPr marL="1050925" lvl="1" indent="-60960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sk-SK" sz="3300" dirty="0" smtClean="0">
                <a:latin typeface="Arial Narrow" pitchFamily="34" charset="0"/>
              </a:rPr>
              <a:t>Harold Innis, Marshall McLuhan – Torontská komunikačná škola </a:t>
            </a:r>
            <a:endParaRPr lang="cs-CZ" sz="3300" dirty="0" smtClean="0">
              <a:latin typeface="Arial Narrow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cs-CZ" sz="2000" dirty="0" smtClean="0"/>
          </a:p>
        </p:txBody>
      </p:sp>
      <p:sp>
        <p:nvSpPr>
          <p:cNvPr id="35844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DDDF19C8-C5AD-4006-8C89-807F93EC593D}" type="slidenum">
              <a:rPr lang="cs-CZ">
                <a:cs typeface="Arial" pitchFamily="34" charset="0"/>
              </a:rPr>
              <a:pPr/>
              <a:t>37</a:t>
            </a:fld>
            <a:endParaRPr lang="cs-CZ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Mediálne štúdiá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628775"/>
            <a:ext cx="7772400" cy="4391025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tri kľúčové oblasti štúdia médií:</a:t>
            </a:r>
            <a:endParaRPr lang="cs-CZ" sz="3200" dirty="0" smtClean="0">
              <a:latin typeface="Arial Narrow" pitchFamily="34" charset="0"/>
            </a:endParaRP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mechanizmy konštrukcie mediálnych obsahov </a:t>
            </a:r>
            <a:endParaRPr lang="cs-CZ" sz="3200" dirty="0" smtClean="0">
              <a:latin typeface="Arial Narrow" pitchFamily="34" charset="0"/>
            </a:endParaRP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správanie mediálneho publika (mediálnych publík) a jeho (ich) recepčných stratégií</a:t>
            </a:r>
            <a:endParaRPr lang="cs-CZ" sz="3200" dirty="0" smtClean="0">
              <a:latin typeface="Arial Narrow" pitchFamily="34" charset="0"/>
            </a:endParaRP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rola médií ako politicko-ekonomických inštitúcií</a:t>
            </a:r>
            <a:endParaRPr lang="cs-CZ" sz="2800" dirty="0" smtClean="0">
              <a:latin typeface="Arial Narrow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cs-CZ" dirty="0" smtClean="0"/>
          </a:p>
        </p:txBody>
      </p:sp>
      <p:sp>
        <p:nvSpPr>
          <p:cNvPr id="36868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D3F96106-213F-4DB5-8C27-DD189CB377DD}" type="slidenum">
              <a:rPr lang="cs-CZ">
                <a:cs typeface="Arial" pitchFamily="34" charset="0"/>
              </a:rPr>
              <a:pPr/>
              <a:t>38</a:t>
            </a:fld>
            <a:endParaRPr lang="cs-CZ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Čo je veda?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188" y="1447800"/>
            <a:ext cx="8075612" cy="48609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k-SK" sz="4400" b="1" u="sng" dirty="0" smtClean="0">
                <a:latin typeface="Arial Narrow" pitchFamily="34" charset="0"/>
              </a:rPr>
              <a:t>Veda: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400" dirty="0" smtClean="0">
                <a:latin typeface="Arial Narrow" pitchFamily="34" charset="0"/>
              </a:rPr>
              <a:t>1) súbor systematicky utriedených poznatkov o určitej tematickej oblasti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400" dirty="0" smtClean="0">
                <a:latin typeface="Arial Narrow" pitchFamily="34" charset="0"/>
              </a:rPr>
              <a:t>2) proces generovania týchto poznatkov pomocou pevne stanovených pravidiel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k-SK" sz="4400" dirty="0" smtClean="0">
              <a:latin typeface="Arial Narrow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sk-SK" sz="4400" b="1" u="sng" dirty="0" smtClean="0">
                <a:latin typeface="Arial Narrow" pitchFamily="34" charset="0"/>
              </a:rPr>
              <a:t>Charakteristiky vedeckého poznania: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400" dirty="0" smtClean="0">
                <a:latin typeface="Arial Narrow" pitchFamily="34" charset="0"/>
              </a:rPr>
              <a:t>1) verejné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400" dirty="0" smtClean="0">
                <a:latin typeface="Arial Narrow" pitchFamily="34" charset="0"/>
              </a:rPr>
              <a:t>2) „objektívne“ (</a:t>
            </a:r>
            <a:r>
              <a:rPr lang="sk-SK" sz="4400" dirty="0" err="1" smtClean="0">
                <a:latin typeface="Arial Narrow" pitchFamily="34" charset="0"/>
              </a:rPr>
              <a:t>intersubjektívne</a:t>
            </a:r>
            <a:r>
              <a:rPr lang="sk-SK" sz="4400" dirty="0" smtClean="0">
                <a:latin typeface="Arial Narrow" pitchFamily="34" charset="0"/>
              </a:rPr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k-SK" sz="4400" dirty="0" smtClean="0">
                <a:latin typeface="Arial Narrow" pitchFamily="34" charset="0"/>
              </a:rPr>
              <a:t>3) systematické a kumulatívne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>
              <a:latin typeface="Arial Narrow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Základné otázky vedy</a:t>
            </a:r>
            <a:r>
              <a:rPr lang="sk-SK" dirty="0" smtClean="0">
                <a:latin typeface="Arial Narrow" pitchFamily="34" charset="0"/>
              </a:rPr>
              <a:t/>
            </a:r>
            <a:br>
              <a:rPr lang="sk-SK" dirty="0" smtClean="0">
                <a:latin typeface="Arial Narrow" pitchFamily="34" charset="0"/>
              </a:rPr>
            </a:br>
            <a:endParaRPr lang="cs-CZ" sz="2000" dirty="0" smtClean="0">
              <a:latin typeface="Arial Narrow" pitchFamily="34" charset="0"/>
            </a:endParaRPr>
          </a:p>
        </p:txBody>
      </p:sp>
      <p:graphicFrame>
        <p:nvGraphicFramePr>
          <p:cNvPr id="4" name="Group 119"/>
          <p:cNvGraphicFramePr>
            <a:graphicFrameLocks noGrp="1"/>
          </p:cNvGraphicFramePr>
          <p:nvPr/>
        </p:nvGraphicFramePr>
        <p:xfrm>
          <a:off x="611560" y="1196974"/>
          <a:ext cx="7992888" cy="4747255"/>
        </p:xfrm>
        <a:graphic>
          <a:graphicData uri="http://schemas.openxmlformats.org/drawingml/2006/table">
            <a:tbl>
              <a:tblPr/>
              <a:tblGrid>
                <a:gridCol w="3024336"/>
                <a:gridCol w="4968552"/>
              </a:tblGrid>
              <a:tr h="746234"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Ontologie</a:t>
                      </a:r>
                    </a:p>
                  </a:txBody>
                  <a:tcPr marL="91437" marR="9143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Co je realita?</a:t>
                      </a:r>
                    </a:p>
                  </a:txBody>
                  <a:tcPr marL="91437" marR="91437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514"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Epistemologie</a:t>
                      </a:r>
                    </a:p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(gnozeologie)</a:t>
                      </a:r>
                    </a:p>
                  </a:txBody>
                  <a:tcPr marL="91437" marR="9143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Jak ji můžeme poznat?</a:t>
                      </a:r>
                    </a:p>
                  </a:txBody>
                  <a:tcPr marL="91437" marR="91437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4795"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Metodologie </a:t>
                      </a:r>
                    </a:p>
                  </a:txBody>
                  <a:tcPr marL="91437" marR="9143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Jaký postup zvolit pro její analýzu?</a:t>
                      </a:r>
                    </a:p>
                  </a:txBody>
                  <a:tcPr marL="91437" marR="91437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234"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Rétorika</a:t>
                      </a:r>
                    </a:p>
                  </a:txBody>
                  <a:tcPr marL="91437" marR="9143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Jakým jazykem ji máme popisovat?</a:t>
                      </a:r>
                    </a:p>
                  </a:txBody>
                  <a:tcPr marL="91437" marR="91437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5514"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Axiologie</a:t>
                      </a:r>
                    </a:p>
                  </a:txBody>
                  <a:tcPr marL="91437" marR="91437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71438" marR="0" lvl="0" indent="-71438" algn="l" defTabSz="719138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FF9966"/>
                        </a:buClr>
                        <a:buSzPct val="75000"/>
                        <a:buFont typeface="StarSymbol"/>
                        <a:buNone/>
                        <a:tabLst/>
                      </a:pPr>
                      <a:r>
                        <a:rPr kumimoji="0" lang="cs-CZ" sz="2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cs typeface="Arial" pitchFamily="34" charset="0"/>
                        </a:rPr>
                        <a:t>Jaká je role hodnot a etiky ve vědeckém poznání?</a:t>
                      </a:r>
                    </a:p>
                  </a:txBody>
                  <a:tcPr marL="91437" marR="91437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59" name="TextovéPole 5"/>
          <p:cNvSpPr txBox="1">
            <a:spLocks noChangeArrowheads="1"/>
          </p:cNvSpPr>
          <p:nvPr/>
        </p:nvSpPr>
        <p:spPr bwMode="auto">
          <a:xfrm>
            <a:off x="6156325" y="5876925"/>
            <a:ext cx="2714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sk-SK" dirty="0">
                <a:latin typeface="+mn-lt"/>
              </a:rPr>
              <a:t>podľa </a:t>
            </a:r>
            <a:r>
              <a:rPr lang="sk-SK" dirty="0" err="1">
                <a:latin typeface="+mn-lt"/>
              </a:rPr>
              <a:t>Hendl</a:t>
            </a:r>
            <a:r>
              <a:rPr lang="sk-SK" dirty="0">
                <a:latin typeface="+mn-lt"/>
              </a:rPr>
              <a:t> 2005</a:t>
            </a:r>
            <a:endParaRPr lang="cs-CZ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7772400" cy="1143000"/>
          </a:xfrm>
        </p:spPr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Základné pojmy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916113"/>
            <a:ext cx="7772400" cy="4103687"/>
          </a:xfrm>
        </p:spPr>
        <p:txBody>
          <a:bodyPr/>
          <a:lstStyle/>
          <a:p>
            <a:pPr algn="just" eaLnBrk="1" hangingPunct="1"/>
            <a:r>
              <a:rPr lang="sk-SK" sz="3200" dirty="0" smtClean="0">
                <a:latin typeface="Arial Narrow" pitchFamily="34" charset="0"/>
              </a:rPr>
              <a:t>metodológia</a:t>
            </a:r>
          </a:p>
          <a:p>
            <a:pPr algn="just" eaLnBrk="1" hangingPunct="1">
              <a:buFont typeface="Wingdings 2" pitchFamily="18" charset="2"/>
              <a:buNone/>
            </a:pPr>
            <a:endParaRPr lang="cs-CZ" sz="3200" dirty="0" smtClean="0">
              <a:latin typeface="Arial Narrow" pitchFamily="34" charset="0"/>
            </a:endParaRPr>
          </a:p>
          <a:p>
            <a:pPr algn="just" eaLnBrk="1" hangingPunct="1"/>
            <a:r>
              <a:rPr lang="sk-SK" sz="3200" dirty="0" smtClean="0">
                <a:latin typeface="Arial Narrow" pitchFamily="34" charset="0"/>
              </a:rPr>
              <a:t>metóda</a:t>
            </a:r>
          </a:p>
          <a:p>
            <a:pPr algn="just" eaLnBrk="1" hangingPunct="1"/>
            <a:endParaRPr lang="sk-SK" sz="3200" dirty="0" smtClean="0">
              <a:latin typeface="Arial Narrow" pitchFamily="34" charset="0"/>
            </a:endParaRPr>
          </a:p>
          <a:p>
            <a:pPr algn="just" eaLnBrk="1" hangingPunct="1"/>
            <a:r>
              <a:rPr lang="sk-SK" sz="3200" dirty="0" smtClean="0">
                <a:latin typeface="Arial Narrow" pitchFamily="34" charset="0"/>
              </a:rPr>
              <a:t>výskum</a:t>
            </a:r>
          </a:p>
          <a:p>
            <a:pPr algn="just" eaLnBrk="1" hangingPunct="1"/>
            <a:endParaRPr lang="cs-CZ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Sociálne vedy </a:t>
            </a:r>
            <a:r>
              <a:rPr lang="sk-SK" b="1" dirty="0" err="1" smtClean="0">
                <a:latin typeface="Arial Narrow" pitchFamily="34" charset="0"/>
              </a:rPr>
              <a:t>vs</a:t>
            </a:r>
            <a:r>
              <a:rPr lang="sk-SK" b="1" dirty="0" smtClean="0">
                <a:latin typeface="Arial Narrow" pitchFamily="34" charset="0"/>
              </a:rPr>
              <a:t>. prírodné vedy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650" y="1628775"/>
            <a:ext cx="7920806" cy="4572000"/>
          </a:xfrm>
        </p:spPr>
        <p:txBody>
          <a:bodyPr/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 dirty="0" smtClean="0">
                <a:latin typeface="Arial Narrow" pitchFamily="34" charset="0"/>
              </a:rPr>
              <a:t>závery sociálnych vied majú vždy </a:t>
            </a:r>
            <a:r>
              <a:rPr lang="sk-SK" sz="3200" u="sng" dirty="0" smtClean="0">
                <a:latin typeface="Arial Narrow" pitchFamily="34" charset="0"/>
              </a:rPr>
              <a:t>pravdepodobnostný</a:t>
            </a:r>
            <a:r>
              <a:rPr lang="sk-SK" sz="3200" dirty="0" smtClean="0">
                <a:latin typeface="Arial Narrow" pitchFamily="34" charset="0"/>
              </a:rPr>
              <a:t> (</a:t>
            </a:r>
            <a:r>
              <a:rPr lang="sk-SK" sz="3200" dirty="0" err="1" smtClean="0">
                <a:latin typeface="Arial Narrow" pitchFamily="34" charset="0"/>
              </a:rPr>
              <a:t>stochastický</a:t>
            </a:r>
            <a:r>
              <a:rPr lang="sk-SK" sz="3200" dirty="0" smtClean="0">
                <a:latin typeface="Arial Narrow" pitchFamily="34" charset="0"/>
              </a:rPr>
              <a:t>) charakter (problém reprodukcie zistení deterministického charakteru)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 dirty="0" smtClean="0">
                <a:latin typeface="Arial Narrow" pitchFamily="34" charset="0"/>
              </a:rPr>
              <a:t>nálezy sociálnych vied nemajú </a:t>
            </a:r>
            <a:r>
              <a:rPr lang="sk-SK" sz="3200" u="sng" dirty="0" smtClean="0">
                <a:latin typeface="Arial Narrow" pitchFamily="34" charset="0"/>
              </a:rPr>
              <a:t>univerzálnu platnosť</a:t>
            </a:r>
            <a:r>
              <a:rPr lang="sk-SK" sz="3200" dirty="0" smtClean="0">
                <a:latin typeface="Arial Narrow" pitchFamily="34" charset="0"/>
              </a:rPr>
              <a:t> – platia obvykle len pre prostredie, z ktorého sme pozbierali dáta</a:t>
            </a: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sk-SK" sz="3200" dirty="0" smtClean="0">
                <a:latin typeface="Arial Narrow" pitchFamily="34" charset="0"/>
              </a:rPr>
              <a:t>v sociálnych vedách je omnoho náročnejšie ponúknuť spoľahlivú </a:t>
            </a:r>
            <a:r>
              <a:rPr lang="sk-SK" sz="3200" u="sng" dirty="0" smtClean="0">
                <a:latin typeface="Arial Narrow" pitchFamily="34" charset="0"/>
              </a:rPr>
              <a:t>kauzálnu analýzu</a:t>
            </a:r>
            <a:r>
              <a:rPr lang="sk-SK" sz="3200" dirty="0" smtClean="0">
                <a:latin typeface="Arial Narrow" pitchFamily="34" charset="0"/>
              </a:rPr>
              <a:t> javov</a:t>
            </a:r>
            <a:endParaRPr lang="en-GB" sz="2800" b="1" dirty="0" smtClean="0">
              <a:latin typeface="Arial Narrow" pitchFamily="34" charset="0"/>
            </a:endParaRPr>
          </a:p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endParaRPr lang="cs-CZ" dirty="0" smtClean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Kritériá dôkazu kauzality</a:t>
            </a:r>
            <a:endParaRPr lang="cs-CZ" b="1" dirty="0" smtClean="0">
              <a:latin typeface="Arial Narrow" pitchFamily="34" charset="0"/>
            </a:endParaRPr>
          </a:p>
        </p:txBody>
      </p:sp>
      <p:sp>
        <p:nvSpPr>
          <p:cNvPr id="102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2808312"/>
          </a:xfrm>
        </p:spPr>
        <p:txBody>
          <a:bodyPr rtlCol="0">
            <a:normAutofit fontScale="70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4000" dirty="0" smtClean="0">
                <a:latin typeface="Arial Narrow" pitchFamily="34" charset="0"/>
              </a:rPr>
              <a:t>časová pos</a:t>
            </a:r>
            <a:r>
              <a:rPr lang="sk-SK" sz="4000" dirty="0" smtClean="0">
                <a:latin typeface="Arial Narrow" pitchFamily="34" charset="0"/>
              </a:rPr>
              <a:t>t</a:t>
            </a:r>
            <a:r>
              <a:rPr lang="en-GB" sz="4000" dirty="0" smtClean="0">
                <a:latin typeface="Arial Narrow" pitchFamily="34" charset="0"/>
              </a:rPr>
              <a:t>upnos</a:t>
            </a:r>
            <a:r>
              <a:rPr lang="sk-SK" sz="4000" dirty="0" smtClean="0">
                <a:latin typeface="Arial Narrow" pitchFamily="34" charset="0"/>
              </a:rPr>
              <a:t>ť</a:t>
            </a:r>
            <a:r>
              <a:rPr lang="en-GB" sz="4000" dirty="0" smtClean="0">
                <a:latin typeface="Arial Narrow" pitchFamily="34" charset="0"/>
              </a:rPr>
              <a:t> = možnos</a:t>
            </a:r>
            <a:r>
              <a:rPr lang="sk-SK" sz="4000" dirty="0" smtClean="0">
                <a:latin typeface="Arial Narrow" pitchFamily="34" charset="0"/>
              </a:rPr>
              <a:t>ť</a:t>
            </a:r>
            <a:r>
              <a:rPr lang="en-GB" sz="4000" dirty="0" smtClean="0">
                <a:latin typeface="Arial Narrow" pitchFamily="34" charset="0"/>
              </a:rPr>
              <a:t> určen</a:t>
            </a:r>
            <a:r>
              <a:rPr lang="sk-SK" sz="4000" dirty="0" smtClean="0">
                <a:latin typeface="Arial Narrow" pitchFamily="34" charset="0"/>
              </a:rPr>
              <a:t>ia</a:t>
            </a:r>
            <a:r>
              <a:rPr lang="en-GB" sz="4000" dirty="0" smtClean="0">
                <a:latin typeface="Arial Narrow" pitchFamily="34" charset="0"/>
              </a:rPr>
              <a:t>, </a:t>
            </a:r>
            <a:r>
              <a:rPr lang="sk-SK" sz="4000" dirty="0" smtClean="0">
                <a:latin typeface="Arial Narrow" pitchFamily="34" charset="0"/>
              </a:rPr>
              <a:t>č</a:t>
            </a:r>
            <a:r>
              <a:rPr lang="en-GB" sz="4000" dirty="0" smtClean="0">
                <a:latin typeface="Arial Narrow" pitchFamily="34" charset="0"/>
              </a:rPr>
              <a:t>o b</a:t>
            </a:r>
            <a:r>
              <a:rPr lang="sk-SK" sz="4000" dirty="0" smtClean="0">
                <a:latin typeface="Arial Narrow" pitchFamily="34" charset="0"/>
              </a:rPr>
              <a:t>o</a:t>
            </a:r>
            <a:r>
              <a:rPr lang="en-GB" sz="4000" dirty="0" smtClean="0">
                <a:latin typeface="Arial Narrow" pitchFamily="34" charset="0"/>
              </a:rPr>
              <a:t>lo </a:t>
            </a:r>
            <a:r>
              <a:rPr lang="sk-SK" sz="4000" dirty="0" smtClean="0">
                <a:latin typeface="Arial Narrow" pitchFamily="34" charset="0"/>
              </a:rPr>
              <a:t>skôr</a:t>
            </a:r>
            <a:r>
              <a:rPr lang="en-GB" sz="4000" dirty="0" smtClean="0">
                <a:latin typeface="Arial Narrow" pitchFamily="34" charset="0"/>
              </a:rPr>
              <a:t> a </a:t>
            </a:r>
            <a:r>
              <a:rPr lang="sk-SK" sz="4000" dirty="0" smtClean="0">
                <a:latin typeface="Arial Narrow" pitchFamily="34" charset="0"/>
              </a:rPr>
              <a:t>č</a:t>
            </a:r>
            <a:r>
              <a:rPr lang="en-GB" sz="4000" dirty="0" smtClean="0">
                <a:latin typeface="Arial Narrow" pitchFamily="34" charset="0"/>
              </a:rPr>
              <a:t>o </a:t>
            </a:r>
            <a:r>
              <a:rPr lang="sk-SK" sz="4000" dirty="0" smtClean="0">
                <a:latin typeface="Arial Narrow" pitchFamily="34" charset="0"/>
              </a:rPr>
              <a:t>neskôr</a:t>
            </a:r>
            <a:endParaRPr lang="en-GB" sz="4000" dirty="0" smtClean="0">
              <a:latin typeface="Arial Narrow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4000" dirty="0" smtClean="0">
                <a:latin typeface="Arial Narrow" pitchFamily="34" charset="0"/>
              </a:rPr>
              <a:t>zm</a:t>
            </a:r>
            <a:r>
              <a:rPr lang="sk-SK" sz="4000" dirty="0" smtClean="0">
                <a:latin typeface="Arial Narrow" pitchFamily="34" charset="0"/>
              </a:rPr>
              <a:t>e</a:t>
            </a:r>
            <a:r>
              <a:rPr lang="en-GB" sz="4000" dirty="0" smtClean="0">
                <a:latin typeface="Arial Narrow" pitchFamily="34" charset="0"/>
              </a:rPr>
              <a:t>na musí pr</a:t>
            </a:r>
            <a:r>
              <a:rPr lang="sk-SK" sz="4000" dirty="0" smtClean="0">
                <a:latin typeface="Arial Narrow" pitchFamily="34" charset="0"/>
              </a:rPr>
              <a:t>e</a:t>
            </a:r>
            <a:r>
              <a:rPr lang="en-GB" sz="4000" dirty="0" smtClean="0">
                <a:latin typeface="Arial Narrow" pitchFamily="34" charset="0"/>
              </a:rPr>
              <a:t>b</a:t>
            </a:r>
            <a:r>
              <a:rPr lang="sk-SK" sz="4000" dirty="0" smtClean="0">
                <a:latin typeface="Arial Narrow" pitchFamily="34" charset="0"/>
              </a:rPr>
              <a:t>e</a:t>
            </a:r>
            <a:r>
              <a:rPr lang="en-GB" sz="4000" dirty="0" smtClean="0">
                <a:latin typeface="Arial Narrow" pitchFamily="34" charset="0"/>
              </a:rPr>
              <a:t>hn</a:t>
            </a:r>
            <a:r>
              <a:rPr lang="sk-SK" sz="4000" dirty="0" smtClean="0">
                <a:latin typeface="Arial Narrow" pitchFamily="34" charset="0"/>
              </a:rPr>
              <a:t>úť</a:t>
            </a:r>
            <a:r>
              <a:rPr lang="en-GB" sz="4000" dirty="0" smtClean="0">
                <a:latin typeface="Arial Narrow" pitchFamily="34" charset="0"/>
              </a:rPr>
              <a:t> s</a:t>
            </a:r>
            <a:r>
              <a:rPr lang="sk-SK" sz="4000" dirty="0" smtClean="0">
                <a:latin typeface="Arial Narrow" pitchFamily="34" charset="0"/>
              </a:rPr>
              <a:t>ú</a:t>
            </a:r>
            <a:r>
              <a:rPr lang="en-GB" sz="4000" dirty="0" smtClean="0">
                <a:latin typeface="Arial Narrow" pitchFamily="34" charset="0"/>
              </a:rPr>
              <a:t>b</a:t>
            </a:r>
            <a:r>
              <a:rPr lang="sk-SK" sz="4000" dirty="0" smtClean="0">
                <a:latin typeface="Arial Narrow" pitchFamily="34" charset="0"/>
              </a:rPr>
              <a:t>e</a:t>
            </a:r>
            <a:r>
              <a:rPr lang="en-GB" sz="4000" dirty="0" smtClean="0">
                <a:latin typeface="Arial Narrow" pitchFamily="34" charset="0"/>
              </a:rPr>
              <a:t>žn</a:t>
            </a:r>
            <a:r>
              <a:rPr lang="sk-SK" sz="4000" dirty="0" smtClean="0">
                <a:latin typeface="Arial Narrow" pitchFamily="34" charset="0"/>
              </a:rPr>
              <a:t>e</a:t>
            </a:r>
            <a:endParaRPr lang="en-GB" sz="4000" dirty="0" smtClean="0">
              <a:latin typeface="Arial Narrow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en-GB" sz="4000" dirty="0" smtClean="0">
                <a:latin typeface="Arial Narrow" pitchFamily="34" charset="0"/>
              </a:rPr>
              <a:t>možnos</a:t>
            </a:r>
            <a:r>
              <a:rPr lang="sk-SK" sz="4000" dirty="0" smtClean="0">
                <a:latin typeface="Arial Narrow" pitchFamily="34" charset="0"/>
              </a:rPr>
              <a:t>ť</a:t>
            </a:r>
            <a:r>
              <a:rPr lang="en-GB" sz="4000" dirty="0" smtClean="0">
                <a:latin typeface="Arial Narrow" pitchFamily="34" charset="0"/>
              </a:rPr>
              <a:t> vyl</a:t>
            </a:r>
            <a:r>
              <a:rPr lang="sk-SK" sz="4000" dirty="0" smtClean="0">
                <a:latin typeface="Arial Narrow" pitchFamily="34" charset="0"/>
              </a:rPr>
              <a:t>ú</a:t>
            </a:r>
            <a:r>
              <a:rPr lang="en-GB" sz="4000" dirty="0" smtClean="0">
                <a:latin typeface="Arial Narrow" pitchFamily="34" charset="0"/>
              </a:rPr>
              <a:t>čen</a:t>
            </a:r>
            <a:r>
              <a:rPr lang="sk-SK" sz="4000" dirty="0" smtClean="0">
                <a:latin typeface="Arial Narrow" pitchFamily="34" charset="0"/>
              </a:rPr>
              <a:t>ia</a:t>
            </a:r>
            <a:r>
              <a:rPr lang="en-GB" sz="4000" dirty="0" smtClean="0">
                <a:latin typeface="Arial Narrow" pitchFamily="34" charset="0"/>
              </a:rPr>
              <a:t> nekontrolovate</a:t>
            </a:r>
            <a:r>
              <a:rPr lang="sk-SK" sz="4000" dirty="0" smtClean="0">
                <a:latin typeface="Arial Narrow" pitchFamily="34" charset="0"/>
              </a:rPr>
              <a:t>ľ</a:t>
            </a:r>
            <a:r>
              <a:rPr lang="en-GB" sz="4000" dirty="0" smtClean="0">
                <a:latin typeface="Arial Narrow" pitchFamily="34" charset="0"/>
              </a:rPr>
              <a:t>ného v</a:t>
            </a:r>
            <a:r>
              <a:rPr lang="sk-SK" sz="4000" dirty="0" smtClean="0">
                <a:latin typeface="Arial Narrow" pitchFamily="34" charset="0"/>
              </a:rPr>
              <a:t>onkajšieho</a:t>
            </a:r>
            <a:r>
              <a:rPr lang="en-GB" sz="4000" dirty="0" smtClean="0">
                <a:latin typeface="Arial Narrow" pitchFamily="34" charset="0"/>
              </a:rPr>
              <a:t> v</a:t>
            </a:r>
            <a:r>
              <a:rPr lang="sk-SK" sz="4000" dirty="0" smtClean="0">
                <a:latin typeface="Arial Narrow" pitchFamily="34" charset="0"/>
              </a:rPr>
              <a:t>ply</a:t>
            </a:r>
            <a:r>
              <a:rPr lang="en-GB" sz="4000" dirty="0" smtClean="0">
                <a:latin typeface="Arial Narrow" pitchFamily="34" charset="0"/>
              </a:rPr>
              <a:t>vu</a:t>
            </a:r>
            <a:endParaRPr lang="cs-CZ" sz="4000" dirty="0" smtClean="0">
              <a:latin typeface="Arial Narrow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sz="4000" dirty="0" smtClean="0">
              <a:latin typeface="Arial Narrow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StarSymbol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r>
              <a:rPr lang="cs-CZ" sz="4000" dirty="0" smtClean="0">
                <a:latin typeface="Arial Narrow" pitchFamily="34" charset="0"/>
              </a:rPr>
              <a:t>Experiment: </a:t>
            </a:r>
            <a:endParaRPr lang="en-GB" sz="4000" dirty="0" smtClean="0">
              <a:latin typeface="Arial Narrow" pitchFamily="34" charset="0"/>
            </a:endParaRPr>
          </a:p>
          <a:p>
            <a:pPr eaLnBrk="1" fontAlgn="auto" hangingPunct="1">
              <a:spcAft>
                <a:spcPts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/>
            </a:pPr>
            <a:endParaRPr lang="cs-CZ" dirty="0" smtClean="0">
              <a:latin typeface="Arial Narrow" pitchFamily="34" charset="0"/>
            </a:endParaRPr>
          </a:p>
        </p:txBody>
      </p:sp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-2071688" y="4357688"/>
          <a:ext cx="12380913" cy="1628775"/>
        </p:xfrm>
        <a:graphic>
          <a:graphicData uri="http://schemas.openxmlformats.org/presentationml/2006/ole">
            <p:oleObj spid="_x0000_s19460" name="Dokument" r:id="rId3" imgW="5762520" imgH="65736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round/>
            <a:headEnd/>
            <a:tailEnd/>
          </a:ln>
        </p:spPr>
        <p:txBody>
          <a:bodyPr/>
          <a:lstStyle/>
          <a:p>
            <a:fld id="{74B6FA7B-3477-443D-B5C9-663195BCD469}" type="slidenum">
              <a:rPr lang="cs-CZ">
                <a:cs typeface="Arial" pitchFamily="34" charset="0"/>
              </a:rPr>
              <a:pPr/>
              <a:t>9</a:t>
            </a:fld>
            <a:endParaRPr lang="cs-CZ">
              <a:cs typeface="Arial" pitchFamily="34" charset="0"/>
            </a:endParaRPr>
          </a:p>
        </p:txBody>
      </p:sp>
      <p:sp>
        <p:nvSpPr>
          <p:cNvPr id="7171" name="Nadpis 1"/>
          <p:cNvSpPr>
            <a:spLocks noGrp="1"/>
          </p:cNvSpPr>
          <p:nvPr>
            <p:ph type="title" idx="4294967295"/>
          </p:nvPr>
        </p:nvSpPr>
        <p:spPr>
          <a:xfrm>
            <a:off x="1331913" y="322263"/>
            <a:ext cx="7158037" cy="1412875"/>
          </a:xfrm>
        </p:spPr>
        <p:txBody>
          <a:bodyPr anchor="ctr"/>
          <a:lstStyle/>
          <a:p>
            <a:pPr eaLnBrk="1" hangingPunct="1"/>
            <a:r>
              <a:rPr lang="sk-SK" b="1" dirty="0" smtClean="0">
                <a:latin typeface="Arial Narrow" pitchFamily="34" charset="0"/>
              </a:rPr>
              <a:t>Teória vedy</a:t>
            </a:r>
          </a:p>
        </p:txBody>
      </p:sp>
      <p:sp>
        <p:nvSpPr>
          <p:cNvPr id="7172" name="Zástupný symbol pro obsah 2"/>
          <p:cNvSpPr>
            <a:spLocks noGrp="1"/>
          </p:cNvSpPr>
          <p:nvPr>
            <p:ph idx="4294967295"/>
          </p:nvPr>
        </p:nvSpPr>
        <p:spPr>
          <a:xfrm>
            <a:off x="684213" y="1746250"/>
            <a:ext cx="7186612" cy="4248150"/>
          </a:xfrm>
        </p:spPr>
        <p:txBody>
          <a:bodyPr/>
          <a:lstStyle/>
          <a:p>
            <a:pPr eaLnBrk="1" hangingPunct="1"/>
            <a:r>
              <a:rPr lang="sk-SK" sz="3200" dirty="0" smtClean="0">
                <a:latin typeface="Arial Narrow" pitchFamily="34" charset="0"/>
              </a:rPr>
              <a:t>4 základné teórie vedy: </a:t>
            </a: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pozitivizmus, </a:t>
            </a:r>
          </a:p>
          <a:p>
            <a:pPr lvl="1" eaLnBrk="1" hangingPunct="1"/>
            <a:r>
              <a:rPr lang="sk-SK" sz="3200" dirty="0" err="1" smtClean="0">
                <a:latin typeface="Arial Narrow" pitchFamily="34" charset="0"/>
              </a:rPr>
              <a:t>falibilizmus</a:t>
            </a:r>
            <a:r>
              <a:rPr lang="sk-SK" sz="3200" dirty="0" smtClean="0">
                <a:latin typeface="Arial Narrow" pitchFamily="34" charset="0"/>
              </a:rPr>
              <a:t>, </a:t>
            </a:r>
          </a:p>
          <a:p>
            <a:pPr lvl="1" eaLnBrk="1" hangingPunct="1"/>
            <a:r>
              <a:rPr lang="sk-SK" sz="3200" dirty="0" smtClean="0">
                <a:latin typeface="Arial Narrow" pitchFamily="34" charset="0"/>
              </a:rPr>
              <a:t>teória vedeckých revolúcií </a:t>
            </a:r>
          </a:p>
          <a:p>
            <a:pPr lvl="1" eaLnBrk="1" hangingPunct="1"/>
            <a:r>
              <a:rPr lang="sk-SK" sz="3200" dirty="0" err="1" smtClean="0">
                <a:latin typeface="Arial Narrow" pitchFamily="34" charset="0"/>
              </a:rPr>
              <a:t>epistemologický</a:t>
            </a:r>
            <a:r>
              <a:rPr lang="sk-SK" sz="3200" dirty="0" smtClean="0">
                <a:latin typeface="Arial Narrow" pitchFamily="34" charset="0"/>
              </a:rPr>
              <a:t> anarchizmus</a:t>
            </a:r>
            <a:endParaRPr lang="cs-CZ" sz="3200" dirty="0" smtClean="0">
              <a:latin typeface="Arial Narrow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946</TotalTime>
  <Words>1212</Words>
  <Application>Microsoft Office PowerPoint</Application>
  <PresentationFormat>Prezentácia na obrazovke (4:3)</PresentationFormat>
  <Paragraphs>268</Paragraphs>
  <Slides>38</Slides>
  <Notes>1</Notes>
  <HiddenSlides>0</HiddenSlides>
  <MMClips>0</MMClips>
  <ScaleCrop>false</ScaleCrop>
  <HeadingPairs>
    <vt:vector size="6" baseType="variant"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38</vt:i4>
      </vt:variant>
    </vt:vector>
  </HeadingPairs>
  <TitlesOfParts>
    <vt:vector size="40" baseType="lpstr">
      <vt:lpstr>Motiv1</vt:lpstr>
      <vt:lpstr>Dokument</vt:lpstr>
      <vt:lpstr>Prednáška 2: Veda a vedecké poznanie. Teórie vedy. Hlavné výskumné paradigmy sociálnych vied. Mediálne štúdiá ako vedecká disciplína.  </vt:lpstr>
      <vt:lpstr>Veda</vt:lpstr>
      <vt:lpstr>Od pochybovania k stavu trvalej viery</vt:lpstr>
      <vt:lpstr>Čo je veda?</vt:lpstr>
      <vt:lpstr>Základné otázky vedy </vt:lpstr>
      <vt:lpstr>Základné pojmy</vt:lpstr>
      <vt:lpstr>Sociálne vedy vs. prírodné vedy</vt:lpstr>
      <vt:lpstr>Kritériá dôkazu kauzality</vt:lpstr>
      <vt:lpstr>Teória vedy</vt:lpstr>
      <vt:lpstr>Pozitivizmus</vt:lpstr>
      <vt:lpstr>Karl Raimund Popper (1902-1994)</vt:lpstr>
      <vt:lpstr>Popper a falibilizmus</vt:lpstr>
      <vt:lpstr>Popper a falibilizmus</vt:lpstr>
      <vt:lpstr>Thomas Samuel Kuhn (1922-1996)</vt:lpstr>
      <vt:lpstr>Kuhn a koncept vedeckých revolúcií </vt:lpstr>
      <vt:lpstr>Kuhn a koncept vedeckých revolúcií</vt:lpstr>
      <vt:lpstr>Paul Karl Feyerabend (1924-1994)</vt:lpstr>
      <vt:lpstr>Feyerabend a epistemologický anarchizmus</vt:lpstr>
      <vt:lpstr>Feyerabend a epistemologický anarchizmus</vt:lpstr>
      <vt:lpstr>Feyerabend a epistemologický anarchizmus</vt:lpstr>
      <vt:lpstr>Hlavné paradigmy sociálnych vied</vt:lpstr>
      <vt:lpstr>Auguste Comte (1798-1857)</vt:lpstr>
      <vt:lpstr>Comte: Zákon troch štádií (vývoja ľudského ducha)</vt:lpstr>
      <vt:lpstr>Snímka 24</vt:lpstr>
      <vt:lpstr>Pozitivizmus</vt:lpstr>
      <vt:lpstr>Pozitivizmus</vt:lpstr>
      <vt:lpstr>Snímka 27</vt:lpstr>
      <vt:lpstr>Príklad pozitivistickej paradigmy vo výskume</vt:lpstr>
      <vt:lpstr>Interpretatívne prístupy</vt:lpstr>
      <vt:lpstr>Interpretatívne prístupy</vt:lpstr>
      <vt:lpstr>Príklad interpretatívnej paradigmy vo výskume</vt:lpstr>
      <vt:lpstr>Kritický realizmus</vt:lpstr>
      <vt:lpstr>Porovnanie výskumných paradigiem</vt:lpstr>
      <vt:lpstr>Mediálne štúdiá</vt:lpstr>
      <vt:lpstr>Mediálne štúdiá</vt:lpstr>
      <vt:lpstr>Mediálne štúdiá</vt:lpstr>
      <vt:lpstr>Mediálne štúdiá</vt:lpstr>
      <vt:lpstr>Mediálne štúdiá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Prednáška 1: Veda a vedecké poznanie</dc:title>
  <dc:creator>pokladnicevin</dc:creator>
  <cp:lastModifiedBy>Marina Urbanikova</cp:lastModifiedBy>
  <cp:revision>63</cp:revision>
  <dcterms:created xsi:type="dcterms:W3CDTF">2012-02-22T09:48:11Z</dcterms:created>
  <dcterms:modified xsi:type="dcterms:W3CDTF">2015-09-29T19:33:21Z</dcterms:modified>
</cp:coreProperties>
</file>