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Default Extension="doc" ContentType="application/msword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43"/>
  </p:notesMasterIdLst>
  <p:sldIdLst>
    <p:sldId id="331" r:id="rId2"/>
    <p:sldId id="378" r:id="rId3"/>
    <p:sldId id="379" r:id="rId4"/>
    <p:sldId id="380" r:id="rId5"/>
    <p:sldId id="381" r:id="rId6"/>
    <p:sldId id="382" r:id="rId7"/>
    <p:sldId id="383" r:id="rId8"/>
    <p:sldId id="384" r:id="rId9"/>
    <p:sldId id="390" r:id="rId10"/>
    <p:sldId id="391" r:id="rId11"/>
    <p:sldId id="332" r:id="rId12"/>
    <p:sldId id="273" r:id="rId13"/>
    <p:sldId id="370" r:id="rId14"/>
    <p:sldId id="336" r:id="rId15"/>
    <p:sldId id="371" r:id="rId16"/>
    <p:sldId id="337" r:id="rId17"/>
    <p:sldId id="338" r:id="rId18"/>
    <p:sldId id="373" r:id="rId19"/>
    <p:sldId id="374" r:id="rId20"/>
    <p:sldId id="375" r:id="rId21"/>
    <p:sldId id="372" r:id="rId22"/>
    <p:sldId id="345" r:id="rId23"/>
    <p:sldId id="348" r:id="rId24"/>
    <p:sldId id="350" r:id="rId25"/>
    <p:sldId id="351" r:id="rId26"/>
    <p:sldId id="352" r:id="rId27"/>
    <p:sldId id="354" r:id="rId28"/>
    <p:sldId id="355" r:id="rId29"/>
    <p:sldId id="356" r:id="rId30"/>
    <p:sldId id="357" r:id="rId31"/>
    <p:sldId id="359" r:id="rId32"/>
    <p:sldId id="361" r:id="rId33"/>
    <p:sldId id="362" r:id="rId34"/>
    <p:sldId id="363" r:id="rId35"/>
    <p:sldId id="364" r:id="rId36"/>
    <p:sldId id="365" r:id="rId37"/>
    <p:sldId id="366" r:id="rId38"/>
    <p:sldId id="393" r:id="rId39"/>
    <p:sldId id="394" r:id="rId40"/>
    <p:sldId id="395" r:id="rId41"/>
    <p:sldId id="392" r:id="rId4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4660"/>
  </p:normalViewPr>
  <p:slideViewPr>
    <p:cSldViewPr>
      <p:cViewPr varScale="1">
        <p:scale>
          <a:sx n="64" d="100"/>
          <a:sy n="64" d="100"/>
        </p:scale>
        <p:origin x="-14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D0C8912-6794-4033-97BD-410467A40EB3}" type="datetimeFigureOut">
              <a:rPr lang="cs-CZ"/>
              <a:pPr>
                <a:defRPr/>
              </a:pPr>
              <a:t>7. 10. 2015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cs-CZ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7DF5B4C4-F56B-4FED-9F32-272DAA5DBFF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37310067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E7B87437-26C9-4CAD-8E9E-B57432D0CA9F}" type="slidenum">
              <a:rPr lang="cs-CZ" altLang="cs-CZ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2</a:t>
            </a:fld>
            <a:endParaRPr lang="cs-CZ" altLang="cs-CZ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403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4403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25884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k-SK" alt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AB34B0B-EA7A-4EEB-B507-70081329215D}" type="slidenum">
              <a:rPr lang="cs-CZ" altLang="cs-CZ">
                <a:latin typeface="Calibri" panose="020F0502020204030204" pitchFamily="34" charset="0"/>
              </a:rPr>
              <a:pPr eaLnBrk="1" hangingPunct="1"/>
              <a:t>19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54264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174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20F971B-442B-40F8-B943-B9395B978C12}" type="slidenum">
              <a:rPr lang="cs-CZ" altLang="cs-CZ">
                <a:latin typeface="Calibri" panose="020F0502020204030204" pitchFamily="34" charset="0"/>
              </a:rPr>
              <a:pPr eaLnBrk="1" hangingPunct="1"/>
              <a:t>25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4774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561F3786-1FD4-4A37-8C3C-53E9BBF0742D}" type="slidenum">
              <a:rPr lang="cs-CZ"/>
              <a:pPr/>
              <a:t>41</a:t>
            </a:fld>
            <a:endParaRPr lang="cs-CZ"/>
          </a:p>
        </p:txBody>
      </p:sp>
      <p:sp>
        <p:nvSpPr>
          <p:cNvPr id="4096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4096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AC0A2304-8948-4A79-963E-6DF1C2B0FAC7}" type="slidenum">
              <a:rPr lang="cs-CZ" altLang="cs-CZ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3</a:t>
            </a:fld>
            <a:endParaRPr lang="cs-CZ" altLang="cs-CZ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505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4506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40092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0A805EFE-A4E4-4F14-A895-8B5E26513ED5}" type="slidenum">
              <a:rPr lang="cs-CZ" altLang="cs-CZ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4</a:t>
            </a:fld>
            <a:endParaRPr lang="cs-CZ" altLang="cs-CZ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608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4608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91442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B74E25F6-E2E8-4EEF-93C6-743E42868D62}" type="slidenum">
              <a:rPr lang="cs-CZ" altLang="cs-CZ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5</a:t>
            </a:fld>
            <a:endParaRPr lang="cs-CZ" altLang="cs-CZ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710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4710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cs-CZ" smtClean="0">
              <a:latin typeface="Times New Roman" panose="02020603050405020304" pitchFamily="18" charset="0"/>
            </a:endParaRPr>
          </a:p>
        </p:txBody>
      </p:sp>
      <p:sp>
        <p:nvSpPr>
          <p:cNvPr id="47109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60269921-A54E-4FE7-953E-72B155A31D70}" type="slidenum">
              <a:rPr lang="cs-CZ" altLang="cs-CZ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>
                <a:buClrTx/>
                <a:buFontTx/>
                <a:buNone/>
              </a:pPr>
              <a:t>5</a:t>
            </a:fld>
            <a:endParaRPr lang="cs-CZ" altLang="cs-CZ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23089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371251E8-2DE7-4B6B-9721-2E0D889B24ED}" type="slidenum">
              <a:rPr lang="cs-CZ" altLang="cs-CZ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6</a:t>
            </a:fld>
            <a:endParaRPr lang="cs-CZ" altLang="cs-CZ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813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4813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21305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7E82A99C-FADC-4871-9AF1-F6C1B9637FB1}" type="slidenum">
              <a:rPr lang="cs-CZ" altLang="cs-CZ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7</a:t>
            </a:fld>
            <a:endParaRPr lang="cs-CZ" altLang="cs-CZ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915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4915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06940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A7B9B620-CA53-4CBF-BAF1-1BE817C4CDD1}" type="slidenum">
              <a:rPr lang="cs-CZ" altLang="cs-CZ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8</a:t>
            </a:fld>
            <a:endParaRPr lang="cs-CZ" altLang="cs-CZ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017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018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cs-CZ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8576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464A6977-B734-40DB-A92E-8002C1530B17}" type="slidenum">
              <a:rPr lang="cs-CZ" altLang="cs-CZ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9</a:t>
            </a:fld>
            <a:endParaRPr lang="cs-CZ" altLang="cs-CZ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6323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2073D2C7-99D5-4122-9026-9BEBF292629B}" type="slidenum">
              <a:rPr lang="cs-CZ" altLang="cs-CZ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>
                <a:buClrTx/>
                <a:buFontTx/>
                <a:buNone/>
              </a:pPr>
              <a:t>9</a:t>
            </a:fld>
            <a:endParaRPr lang="cs-CZ" altLang="cs-CZ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6324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9213" y="877888"/>
            <a:ext cx="4219575" cy="3165475"/>
          </a:xfrm>
          <a:solidFill>
            <a:srgbClr val="FFFFFF"/>
          </a:solidFill>
          <a:ln/>
        </p:spPr>
      </p:sp>
      <p:sp>
        <p:nvSpPr>
          <p:cNvPr id="56325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1062038" y="4349750"/>
            <a:ext cx="4740275" cy="351472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altLang="cs-CZ" smtClean="0">
              <a:latin typeface="Calibri" panose="020F0502020204030204" pitchFamily="34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39741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7DEFE105-1D11-4CD8-9219-3BACF1F1B322}" type="slidenum">
              <a:rPr lang="cs-CZ" altLang="cs-CZ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10</a:t>
            </a:fld>
            <a:endParaRPr lang="cs-CZ" altLang="cs-CZ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734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AE8387C7-F301-4D00-BDB3-9801A8D15E8A}" type="slidenum">
              <a:rPr lang="cs-CZ" altLang="cs-CZ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>
                <a:buClrTx/>
                <a:buFontTx/>
                <a:buNone/>
              </a:pPr>
              <a:t>10</a:t>
            </a:fld>
            <a:endParaRPr lang="cs-CZ" altLang="cs-CZ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7348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9213" y="877888"/>
            <a:ext cx="4219575" cy="3165475"/>
          </a:xfrm>
          <a:solidFill>
            <a:srgbClr val="FFFFFF"/>
          </a:solidFill>
          <a:ln/>
        </p:spPr>
      </p:sp>
      <p:sp>
        <p:nvSpPr>
          <p:cNvPr id="57349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1062038" y="4349750"/>
            <a:ext cx="4740275" cy="351472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altLang="cs-CZ" smtClean="0">
              <a:latin typeface="Calibri" panose="020F0502020204030204" pitchFamily="34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6820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10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11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14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15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566AB-11B0-4370-A9D7-991260CF3989}" type="datetimeFigureOut">
              <a:rPr lang="cs-CZ"/>
              <a:pPr>
                <a:defRPr/>
              </a:pPr>
              <a:t>7. 10. 2015</a:t>
            </a:fld>
            <a:endParaRPr lang="cs-CZ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C3833D-F3C0-4CAF-9A0E-306A88F2828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9544149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68E1F-DC54-48CA-A203-6FF9D6BB2A95}" type="datetimeFigureOut">
              <a:rPr lang="cs-CZ"/>
              <a:pPr>
                <a:defRPr/>
              </a:pPr>
              <a:t>7. 10. 2015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5FD4A8-E0D8-41DF-B72D-4566C039844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2337536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2D3D5-BC90-4EF4-BA0B-550DF2BDC763}" type="datetimeFigureOut">
              <a:rPr lang="cs-CZ"/>
              <a:pPr>
                <a:defRPr/>
              </a:pPr>
              <a:t>7. 10. 2015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265A50-4F52-4182-B9C5-B11381840B1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2920676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D09EC-CF3F-4A9D-95FD-D7419C0CD74A}" type="datetimeFigureOut">
              <a:rPr lang="cs-CZ"/>
              <a:pPr>
                <a:defRPr/>
              </a:pPr>
              <a:t>7. 10. 2015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5D5F25-89E9-4209-844F-194D22B45F2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016958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10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11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14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5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3F9BD-0EA3-4323-A9C5-7EF9E59B9A85}" type="datetimeFigureOut">
              <a:rPr lang="cs-CZ"/>
              <a:pPr>
                <a:defRPr/>
              </a:pPr>
              <a:t>7. 10. 2015</a:t>
            </a:fld>
            <a:endParaRPr lang="cs-CZ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4C558CA1-24A7-4560-A0A4-4628FB71DF9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30345497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ECB66-990F-40F6-BCDC-6DC09B73B024}" type="datetimeFigureOut">
              <a:rPr lang="cs-CZ"/>
              <a:pPr>
                <a:defRPr/>
              </a:pPr>
              <a:t>7. 10. 2015</a:t>
            </a:fld>
            <a:endParaRPr lang="cs-CZ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F14A82-E55C-480E-B170-F478F7A5B26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2551093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B1E6C-7F63-4E18-9C23-05EB2BD46390}" type="datetimeFigureOut">
              <a:rPr lang="cs-CZ"/>
              <a:pPr>
                <a:defRPr/>
              </a:pPr>
              <a:t>7. 10. 2015</a:t>
            </a:fld>
            <a:endParaRPr lang="cs-CZ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F8A4AA-6C62-48B7-AD9C-C4962B0FC9B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2274470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50CD2-920B-4F87-A905-117B36CC4737}" type="datetimeFigureOut">
              <a:rPr lang="cs-CZ"/>
              <a:pPr>
                <a:defRPr/>
              </a:pPr>
              <a:t>7. 10. 2015</a:t>
            </a:fld>
            <a:endParaRPr lang="cs-CZ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0293B9-B8EA-4A8A-B666-D1811EED536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56062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D43E4-8BAC-4758-A519-E8570DAD42F1}" type="datetimeFigureOut">
              <a:rPr lang="cs-CZ"/>
              <a:pPr>
                <a:defRPr/>
              </a:pPr>
              <a:t>7. 10. 2015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B1E0CA-433B-47F5-9A80-A69D8E1FE77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3095875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Rounded Rectangle 10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33656-18BD-4350-BA77-70E602DCB1AB}" type="datetimeFigureOut">
              <a:rPr lang="cs-CZ"/>
              <a:pPr>
                <a:defRPr/>
              </a:pPr>
              <a:t>7. 10. 2015</a:t>
            </a:fld>
            <a:endParaRPr lang="cs-CZ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B9C804-4D22-4C5A-B876-1CE8DAA021C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487958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BF365-CA31-4704-B151-654D3F146202}" type="datetimeFigureOut">
              <a:rPr lang="cs-CZ"/>
              <a:pPr>
                <a:defRPr/>
              </a:pPr>
              <a:t>7. 10. 2015</a:t>
            </a:fld>
            <a:endParaRPr lang="cs-C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4C45C0FB-527A-49E3-977B-956105AC354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3632142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Click to edit Master text styles</a:t>
            </a:r>
          </a:p>
          <a:p>
            <a:pPr lvl="1"/>
            <a:r>
              <a:rPr lang="en-US" altLang="cs-CZ" smtClean="0"/>
              <a:t>Second level</a:t>
            </a:r>
          </a:p>
          <a:p>
            <a:pPr lvl="2"/>
            <a:r>
              <a:rPr lang="en-US" altLang="cs-CZ" smtClean="0"/>
              <a:t>Third level</a:t>
            </a:r>
          </a:p>
          <a:p>
            <a:pPr lvl="3"/>
            <a:r>
              <a:rPr lang="en-US" altLang="cs-CZ" smtClean="0"/>
              <a:t>Fourth level</a:t>
            </a:r>
          </a:p>
          <a:p>
            <a:pPr lvl="4"/>
            <a:r>
              <a:rPr lang="en-US" altLang="cs-CZ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EA0B58A-33AB-495A-A477-A4C4FD6B3BB6}" type="datetimeFigureOut">
              <a:rPr lang="cs-CZ"/>
              <a:pPr>
                <a:defRPr/>
              </a:pPr>
              <a:t>7. 10. 2015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>
              <a:defRPr sz="1400">
                <a:solidFill>
                  <a:srgbClr val="FFFFFF"/>
                </a:solidFill>
                <a:latin typeface="Franklin Gothic Book" pitchFamily="34" charset="0"/>
              </a:defRPr>
            </a:lvl1pPr>
          </a:lstStyle>
          <a:p>
            <a:fld id="{E7B1A503-2E9A-4D56-8A75-844797F5B1D6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1" r:id="rId2"/>
    <p:sldLayoutId id="2147483859" r:id="rId3"/>
    <p:sldLayoutId id="2147483852" r:id="rId4"/>
    <p:sldLayoutId id="2147483853" r:id="rId5"/>
    <p:sldLayoutId id="2147483854" r:id="rId6"/>
    <p:sldLayoutId id="2147483855" r:id="rId7"/>
    <p:sldLayoutId id="2147483860" r:id="rId8"/>
    <p:sldLayoutId id="2147483861" r:id="rId9"/>
    <p:sldLayoutId id="2147483856" r:id="rId10"/>
    <p:sldLayoutId id="214748385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Dokument_programu_Microsoft_Office_Word_97_-_20032.doc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Dokument_programu_Microsoft_Office_Word_97_-_20031.doc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2"/>
          <p:cNvSpPr>
            <a:spLocks noGrp="1"/>
          </p:cNvSpPr>
          <p:nvPr>
            <p:ph type="subTitle" idx="1"/>
          </p:nvPr>
        </p:nvSpPr>
        <p:spPr>
          <a:xfrm>
            <a:off x="533400" y="3886200"/>
            <a:ext cx="7696200" cy="1752600"/>
          </a:xfrm>
        </p:spPr>
        <p:txBody>
          <a:bodyPr/>
          <a:lstStyle/>
          <a:p>
            <a:pPr eaLnBrk="1" hangingPunct="1"/>
            <a:r>
              <a:rPr lang="sk-SK" sz="2800" dirty="0">
                <a:latin typeface="Arial Narrow" pitchFamily="34" charset="0"/>
              </a:rPr>
              <a:t>ZUR 434 </a:t>
            </a:r>
            <a:r>
              <a:rPr lang="sk-SK" sz="2800" dirty="0" err="1">
                <a:latin typeface="Arial Narrow" pitchFamily="34" charset="0"/>
              </a:rPr>
              <a:t>Metodologie</a:t>
            </a:r>
            <a:r>
              <a:rPr lang="sk-SK" sz="2800" dirty="0">
                <a:latin typeface="Arial Narrow" pitchFamily="34" charset="0"/>
              </a:rPr>
              <a:t> </a:t>
            </a:r>
            <a:r>
              <a:rPr lang="sk-SK" sz="2800" dirty="0" err="1">
                <a:latin typeface="Arial Narrow" pitchFamily="34" charset="0"/>
              </a:rPr>
              <a:t>mediálního</a:t>
            </a:r>
            <a:r>
              <a:rPr lang="sk-SK" sz="2800" dirty="0">
                <a:latin typeface="Arial Narrow" pitchFamily="34" charset="0"/>
              </a:rPr>
              <a:t> </a:t>
            </a:r>
            <a:r>
              <a:rPr lang="sk-SK" sz="2800" dirty="0" err="1">
                <a:latin typeface="Arial Narrow" pitchFamily="34" charset="0"/>
              </a:rPr>
              <a:t>výzkumu</a:t>
            </a:r>
            <a:endParaRPr lang="sk-SK" sz="2800" dirty="0">
              <a:latin typeface="Arial Narrow" pitchFamily="34" charset="0"/>
            </a:endParaRPr>
          </a:p>
          <a:p>
            <a:pPr eaLnBrk="1" hangingPunct="1"/>
            <a:r>
              <a:rPr lang="sk-SK" sz="2800" dirty="0" smtClean="0">
                <a:latin typeface="Arial Narrow" pitchFamily="34" charset="0"/>
              </a:rPr>
              <a:t>7. 10. </a:t>
            </a:r>
            <a:r>
              <a:rPr lang="sk-SK" sz="2800" dirty="0">
                <a:latin typeface="Arial Narrow" pitchFamily="34" charset="0"/>
              </a:rPr>
              <a:t>2015</a:t>
            </a:r>
          </a:p>
        </p:txBody>
      </p:sp>
      <p:sp>
        <p:nvSpPr>
          <p:cNvPr id="6147" name="Title 1"/>
          <p:cNvSpPr>
            <a:spLocks noGrp="1"/>
          </p:cNvSpPr>
          <p:nvPr>
            <p:ph type="ctrTitle"/>
          </p:nvPr>
        </p:nvSpPr>
        <p:spPr>
          <a:xfrm>
            <a:off x="0" y="1524000"/>
            <a:ext cx="9144000" cy="2076450"/>
          </a:xfrm>
        </p:spPr>
        <p:txBody>
          <a:bodyPr/>
          <a:lstStyle/>
          <a:p>
            <a:pPr lvl="0" eaLnBrk="1" hangingPunct="1"/>
            <a:r>
              <a:rPr lang="sk-SK" altLang="cs-CZ" b="1" i="1" dirty="0" smtClean="0"/>
              <a:t>Prednáška 3: </a:t>
            </a:r>
            <a:r>
              <a:rPr lang="cs-CZ" b="1" dirty="0"/>
              <a:t>Logika a design </a:t>
            </a:r>
            <a:r>
              <a:rPr lang="cs-CZ" b="1" dirty="0" smtClean="0"/>
              <a:t>sociálno-</a:t>
            </a:r>
            <a:r>
              <a:rPr lang="cs-CZ" b="1" dirty="0" err="1" smtClean="0"/>
              <a:t>vedného</a:t>
            </a:r>
            <a:r>
              <a:rPr lang="cs-CZ" b="1" dirty="0" smtClean="0"/>
              <a:t> </a:t>
            </a:r>
            <a:r>
              <a:rPr lang="cs-CZ" b="1" dirty="0" err="1" smtClean="0"/>
              <a:t>výskumu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1"/>
          <p:cNvGraphicFramePr>
            <a:graphicFrameLocks noChangeAspect="1"/>
          </p:cNvGraphicFramePr>
          <p:nvPr/>
        </p:nvGraphicFramePr>
        <p:xfrm>
          <a:off x="609600" y="381000"/>
          <a:ext cx="7086600" cy="5867400"/>
        </p:xfrm>
        <a:graphic>
          <a:graphicData uri="http://schemas.openxmlformats.org/presentationml/2006/ole">
            <p:oleObj spid="_x0000_s76803" r:id="rId4" imgW="7000920" imgH="6296040" progId="Word.Document.8">
              <p:embed/>
            </p:oleObj>
          </a:graphicData>
        </a:graphic>
      </p:graphicFrame>
      <p:sp>
        <p:nvSpPr>
          <p:cNvPr id="2051" name="WordArt 2"/>
          <p:cNvSpPr>
            <a:spLocks noChangeArrowheads="1" noChangeShapeType="1" noTextEdit="1"/>
          </p:cNvSpPr>
          <p:nvPr/>
        </p:nvSpPr>
        <p:spPr bwMode="auto">
          <a:xfrm>
            <a:off x="1241425" y="6369050"/>
            <a:ext cx="2220913" cy="3206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cs-CZ" sz="3600" kern="10"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KVALITATIVNÍ</a:t>
            </a:r>
          </a:p>
        </p:txBody>
      </p:sp>
      <p:sp>
        <p:nvSpPr>
          <p:cNvPr id="2052" name="WordArt 3"/>
          <p:cNvSpPr>
            <a:spLocks noChangeArrowheads="1" noChangeShapeType="1" noTextEdit="1"/>
          </p:cNvSpPr>
          <p:nvPr/>
        </p:nvSpPr>
        <p:spPr bwMode="auto">
          <a:xfrm>
            <a:off x="5159375" y="6369050"/>
            <a:ext cx="2220913" cy="3206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cs-CZ" sz="3600" kern="10"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KVANTITATIVNÍ</a:t>
            </a:r>
          </a:p>
        </p:txBody>
      </p:sp>
    </p:spTree>
    <p:extLst>
      <p:ext uri="{BB962C8B-B14F-4D97-AF65-F5344CB8AC3E}">
        <p14:creationId xmlns:p14="http://schemas.microsoft.com/office/powerpoint/2010/main" xmlns="" val="17747657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44562"/>
          </a:xfrm>
        </p:spPr>
        <p:txBody>
          <a:bodyPr/>
          <a:lstStyle/>
          <a:p>
            <a:pPr eaLnBrk="1" hangingPunct="1"/>
            <a:r>
              <a:rPr lang="sk-SK" altLang="cs-CZ" b="1" dirty="0" smtClean="0">
                <a:latin typeface="Arial Narrow" pitchFamily="34" charset="0"/>
              </a:rPr>
              <a:t>Hlavné fázy </a:t>
            </a:r>
            <a:r>
              <a:rPr lang="sk-SK" altLang="cs-CZ" b="1" dirty="0">
                <a:latin typeface="Arial Narrow" pitchFamily="34" charset="0"/>
              </a:rPr>
              <a:t>empirického výskumu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295400"/>
            <a:ext cx="8153400" cy="51054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sk-SK" sz="2400" dirty="0" smtClean="0">
                <a:latin typeface="Arial Narrow" panose="020B0606020202030204" pitchFamily="34" charset="0"/>
              </a:rPr>
              <a:t>formulácia témy výskumu a výskumného problému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sk-SK" sz="2400" dirty="0" smtClean="0">
                <a:latin typeface="Arial Narrow" panose="020B0606020202030204" pitchFamily="34" charset="0"/>
              </a:rPr>
              <a:t>formulácia cieľa výskumu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sk-SK" sz="2400" dirty="0" smtClean="0">
                <a:latin typeface="Arial Narrow" panose="020B0606020202030204" pitchFamily="34" charset="0"/>
              </a:rPr>
              <a:t>prehľad literatúry (kontext výskumu)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sk-SK" sz="2400" dirty="0" smtClean="0">
                <a:latin typeface="Arial Narrow" panose="020B0606020202030204" pitchFamily="34" charset="0"/>
              </a:rPr>
              <a:t>formulácia výskumných otázok a hypotéz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sk-SK" sz="2400" dirty="0" smtClean="0">
                <a:latin typeface="Arial Narrow" panose="020B0606020202030204" pitchFamily="34" charset="0"/>
              </a:rPr>
              <a:t>rozhodnutie o výskumnej stratégii, výskumnej metóde a technike zberu dát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sk-SK" sz="2400" dirty="0" smtClean="0">
                <a:latin typeface="Arial Narrow" panose="020B0606020202030204" pitchFamily="34" charset="0"/>
              </a:rPr>
              <a:t>rozhodnutie o základnom súbore a vzorke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sk-SK" sz="2400" dirty="0" err="1" smtClean="0">
                <a:latin typeface="Arial Narrow" panose="020B0606020202030204" pitchFamily="34" charset="0"/>
              </a:rPr>
              <a:t>operacionalizácia</a:t>
            </a:r>
            <a:r>
              <a:rPr lang="sk-SK" sz="2400" dirty="0" smtClean="0">
                <a:latin typeface="Arial Narrow" panose="020B0606020202030204" pitchFamily="34" charset="0"/>
              </a:rPr>
              <a:t> výskumných otázok a hypotéz, hľadanie indikátorov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sk-SK" sz="2400" dirty="0" smtClean="0">
                <a:latin typeface="Arial Narrow" panose="020B0606020202030204" pitchFamily="34" charset="0"/>
              </a:rPr>
              <a:t>konštrukcia výskumného nástroja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sk-SK" sz="2400" dirty="0" smtClean="0">
                <a:latin typeface="Arial Narrow" panose="020B0606020202030204" pitchFamily="34" charset="0"/>
              </a:rPr>
              <a:t>pilotáž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sk-SK" sz="2400" dirty="0" smtClean="0">
                <a:latin typeface="Arial Narrow" panose="020B0606020202030204" pitchFamily="34" charset="0"/>
              </a:rPr>
              <a:t>zber dát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sk-SK" sz="2400" dirty="0" smtClean="0">
                <a:latin typeface="Arial Narrow" panose="020B0606020202030204" pitchFamily="34" charset="0"/>
              </a:rPr>
              <a:t>analýza a interpretácia dát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sk-SK" sz="2400" dirty="0" smtClean="0">
                <a:latin typeface="Arial Narrow" panose="020B0606020202030204" pitchFamily="34" charset="0"/>
              </a:rPr>
              <a:t>zodpovedanie položených výskumných otázok/hypotéz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90600"/>
          </a:xfrm>
        </p:spPr>
        <p:txBody>
          <a:bodyPr/>
          <a:lstStyle/>
          <a:p>
            <a:r>
              <a:rPr lang="sk-SK" altLang="cs-CZ" b="1" dirty="0" smtClean="0">
                <a:latin typeface="Arial Narrow" pitchFamily="34" charset="0"/>
              </a:rPr>
              <a:t>Výskumný projekt</a:t>
            </a:r>
            <a:endParaRPr lang="cs-CZ" altLang="cs-CZ" b="1" dirty="0">
              <a:latin typeface="Arial Narrow" pitchFamily="34" charset="0"/>
            </a:endParaRPr>
          </a:p>
        </p:txBody>
      </p:sp>
      <p:sp>
        <p:nvSpPr>
          <p:cNvPr id="921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3340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sk-SK" altLang="cs-CZ" sz="2400" dirty="0" smtClean="0">
                <a:latin typeface="Arial Narrow" panose="020B0606020202030204" pitchFamily="34" charset="0"/>
              </a:rPr>
              <a:t>názov</a:t>
            </a:r>
          </a:p>
          <a:p>
            <a:pPr marL="457200" indent="-457200">
              <a:buFont typeface="+mj-lt"/>
              <a:buAutoNum type="arabicPeriod"/>
            </a:pPr>
            <a:r>
              <a:rPr lang="sk-SK" altLang="cs-CZ" sz="2400" dirty="0" smtClean="0">
                <a:latin typeface="Arial Narrow" panose="020B0606020202030204" pitchFamily="34" charset="0"/>
              </a:rPr>
              <a:t>stanovenie výskumnej témy/problému</a:t>
            </a:r>
          </a:p>
          <a:p>
            <a:pPr marL="457200" indent="-457200">
              <a:buFont typeface="+mj-lt"/>
              <a:buAutoNum type="arabicPeriod"/>
            </a:pPr>
            <a:r>
              <a:rPr lang="sk-SK" altLang="cs-CZ" sz="2400" dirty="0" smtClean="0">
                <a:latin typeface="Arial Narrow" panose="020B0606020202030204" pitchFamily="34" charset="0"/>
              </a:rPr>
              <a:t>motívy a význam</a:t>
            </a:r>
          </a:p>
          <a:p>
            <a:pPr marL="457200" indent="-457200">
              <a:buFont typeface="+mj-lt"/>
              <a:buAutoNum type="arabicPeriod"/>
            </a:pPr>
            <a:r>
              <a:rPr lang="sk-SK" altLang="cs-CZ" sz="2400" dirty="0" smtClean="0">
                <a:latin typeface="Arial Narrow" panose="020B0606020202030204" pitchFamily="34" charset="0"/>
              </a:rPr>
              <a:t>výskumné otázky a ciele</a:t>
            </a:r>
          </a:p>
          <a:p>
            <a:pPr marL="457200" indent="-457200">
              <a:buFont typeface="+mj-lt"/>
              <a:buAutoNum type="arabicPeriod"/>
            </a:pPr>
            <a:r>
              <a:rPr lang="sk-SK" altLang="cs-CZ" sz="2400" dirty="0" smtClean="0">
                <a:latin typeface="Arial Narrow" panose="020B0606020202030204" pitchFamily="34" charset="0"/>
              </a:rPr>
              <a:t>prehľad literatúry; koncepty, teórie, hypotézy a modely</a:t>
            </a:r>
          </a:p>
          <a:p>
            <a:pPr marL="457200" indent="-457200">
              <a:buFont typeface="+mj-lt"/>
              <a:buAutoNum type="arabicPeriod"/>
            </a:pPr>
            <a:r>
              <a:rPr lang="sk-SK" altLang="cs-CZ" sz="2400" dirty="0" smtClean="0">
                <a:latin typeface="Arial Narrow" panose="020B0606020202030204" pitchFamily="34" charset="0"/>
              </a:rPr>
              <a:t>výskumná stratégia, výskumné metódy a techniky zberu dát</a:t>
            </a:r>
          </a:p>
          <a:p>
            <a:pPr marL="457200" indent="-457200">
              <a:buFont typeface="+mj-lt"/>
              <a:buAutoNum type="arabicPeriod"/>
            </a:pPr>
            <a:r>
              <a:rPr lang="sk-SK" altLang="cs-CZ" sz="2400" dirty="0" smtClean="0">
                <a:latin typeface="Arial Narrow" panose="020B0606020202030204" pitchFamily="34" charset="0"/>
              </a:rPr>
              <a:t>zdroje, typy a formy dát</a:t>
            </a:r>
          </a:p>
          <a:p>
            <a:pPr marL="457200" indent="-457200">
              <a:buFont typeface="+mj-lt"/>
              <a:buAutoNum type="arabicPeriod"/>
            </a:pPr>
            <a:r>
              <a:rPr lang="sk-SK" altLang="cs-CZ" sz="2400" dirty="0" smtClean="0">
                <a:latin typeface="Arial Narrow" panose="020B0606020202030204" pitchFamily="34" charset="0"/>
              </a:rPr>
              <a:t>rozhodnutie o základnom súbore a vzorke</a:t>
            </a:r>
          </a:p>
          <a:p>
            <a:pPr marL="457200" indent="-457200">
              <a:buFont typeface="+mj-lt"/>
              <a:buAutoNum type="arabicPeriod"/>
            </a:pPr>
            <a:r>
              <a:rPr lang="sk-SK" altLang="cs-CZ" sz="2400" dirty="0" smtClean="0">
                <a:latin typeface="Arial Narrow" panose="020B0606020202030204" pitchFamily="34" charset="0"/>
              </a:rPr>
              <a:t>zber dát a jeho časový rozvrh</a:t>
            </a:r>
          </a:p>
          <a:p>
            <a:pPr marL="457200" indent="-457200">
              <a:buFont typeface="+mj-lt"/>
              <a:buAutoNum type="arabicPeriod"/>
            </a:pPr>
            <a:r>
              <a:rPr lang="sk-SK" altLang="cs-CZ" sz="2400" dirty="0" smtClean="0">
                <a:latin typeface="Arial Narrow" panose="020B0606020202030204" pitchFamily="34" charset="0"/>
              </a:rPr>
              <a:t>redukcia a analýza dát</a:t>
            </a:r>
          </a:p>
          <a:p>
            <a:pPr marL="457200" indent="-457200">
              <a:buFont typeface="+mj-lt"/>
              <a:buAutoNum type="arabicPeriod"/>
            </a:pPr>
            <a:r>
              <a:rPr lang="sk-SK" altLang="cs-CZ" sz="2400" dirty="0" smtClean="0">
                <a:latin typeface="Arial Narrow" panose="020B0606020202030204" pitchFamily="34" charset="0"/>
              </a:rPr>
              <a:t>problémy a limity</a:t>
            </a:r>
          </a:p>
          <a:p>
            <a:endParaRPr lang="sk-SK" altLang="cs-CZ" sz="2400" dirty="0" smtClean="0"/>
          </a:p>
          <a:p>
            <a:endParaRPr lang="cs-CZ" altLang="cs-CZ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2400" cy="1143000"/>
          </a:xfrm>
        </p:spPr>
        <p:txBody>
          <a:bodyPr/>
          <a:lstStyle/>
          <a:p>
            <a:r>
              <a:rPr lang="sk-SK" altLang="cs-CZ" b="1" dirty="0">
                <a:latin typeface="Arial Narrow" pitchFamily="34" charset="0"/>
              </a:rPr>
              <a:t>Stanovenie výskumnej témy a problému</a:t>
            </a:r>
            <a:endParaRPr lang="cs-CZ" altLang="cs-CZ" b="1" dirty="0">
              <a:latin typeface="Arial Narrow" pitchFamily="34" charset="0"/>
            </a:endParaRPr>
          </a:p>
        </p:txBody>
      </p:sp>
      <p:sp>
        <p:nvSpPr>
          <p:cNvPr id="1229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28734" y="1752600"/>
            <a:ext cx="8539066" cy="4648200"/>
          </a:xfrm>
        </p:spPr>
        <p:txBody>
          <a:bodyPr/>
          <a:lstStyle/>
          <a:p>
            <a:r>
              <a:rPr lang="sk-SK" altLang="cs-CZ" sz="2400" dirty="0" smtClean="0">
                <a:latin typeface="Arial Narrow" panose="020B0606020202030204" pitchFamily="34" charset="0"/>
              </a:rPr>
              <a:t>pár odstavcov, ktoré popisujú povahu problému, ktorému sa budeme venovať</a:t>
            </a:r>
          </a:p>
          <a:p>
            <a:r>
              <a:rPr lang="sk-SK" altLang="cs-CZ" sz="2400" b="1" dirty="0" smtClean="0">
                <a:latin typeface="Arial Narrow" panose="020B0606020202030204" pitchFamily="34" charset="0"/>
              </a:rPr>
              <a:t>téma</a:t>
            </a:r>
            <a:r>
              <a:rPr lang="sk-SK" altLang="cs-CZ" sz="2400" dirty="0" smtClean="0">
                <a:latin typeface="Arial Narrow" panose="020B0606020202030204" pitchFamily="34" charset="0"/>
              </a:rPr>
              <a:t> = čo skúmame? </a:t>
            </a:r>
          </a:p>
          <a:p>
            <a:r>
              <a:rPr lang="sk-SK" altLang="cs-CZ" sz="2400" dirty="0" smtClean="0">
                <a:latin typeface="Arial Narrow" panose="020B0606020202030204" pitchFamily="34" charset="0"/>
              </a:rPr>
              <a:t>výskumný </a:t>
            </a:r>
            <a:r>
              <a:rPr lang="sk-SK" altLang="cs-CZ" sz="2400" b="1" dirty="0" smtClean="0">
                <a:latin typeface="Arial Narrow" panose="020B0606020202030204" pitchFamily="34" charset="0"/>
              </a:rPr>
              <a:t>problém</a:t>
            </a:r>
            <a:r>
              <a:rPr lang="sk-SK" altLang="cs-CZ" sz="2400" dirty="0">
                <a:latin typeface="Arial Narrow" panose="020B0606020202030204" pitchFamily="34" charset="0"/>
              </a:rPr>
              <a:t> </a:t>
            </a:r>
            <a:endParaRPr lang="sk-SK" altLang="cs-CZ" sz="2400" dirty="0" smtClean="0">
              <a:latin typeface="Arial Narrow" panose="020B0606020202030204" pitchFamily="34" charset="0"/>
            </a:endParaRPr>
          </a:p>
          <a:p>
            <a:r>
              <a:rPr lang="sk-SK" altLang="cs-CZ" sz="2400" dirty="0" smtClean="0">
                <a:latin typeface="Arial Narrow" panose="020B0606020202030204" pitchFamily="34" charset="0"/>
              </a:rPr>
              <a:t>relevancia</a:t>
            </a:r>
          </a:p>
          <a:p>
            <a:r>
              <a:rPr lang="sk-SK" altLang="cs-CZ" sz="2400" dirty="0" smtClean="0">
                <a:latin typeface="Arial Narrow" panose="020B0606020202030204" pitchFamily="34" charset="0"/>
              </a:rPr>
              <a:t>kde hľadať výskumnú tému a problém?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k-SK" altLang="cs-CZ" dirty="0" smtClean="0">
                <a:latin typeface="Arial Narrow" panose="020B0606020202030204" pitchFamily="34" charset="0"/>
              </a:rPr>
              <a:t>realita životného sveta (osobná, politická)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k-SK" altLang="cs-CZ" dirty="0" smtClean="0">
                <a:latin typeface="Arial Narrow" panose="020B0606020202030204" pitchFamily="34" charset="0"/>
              </a:rPr>
              <a:t>literatúra (odborná i populárna)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k-SK" altLang="cs-CZ" dirty="0" smtClean="0">
                <a:latin typeface="Arial Narrow" panose="020B0606020202030204" pitchFamily="34" charset="0"/>
              </a:rPr>
              <a:t>diskusia s kolegami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k-SK" altLang="cs-CZ" dirty="0" smtClean="0">
                <a:latin typeface="Arial Narrow" panose="020B0606020202030204" pitchFamily="34" charset="0"/>
              </a:rPr>
              <a:t>predchádzajúca výskumná skúsenosť</a:t>
            </a:r>
          </a:p>
          <a:p>
            <a:endParaRPr lang="sk-SK" altLang="cs-CZ" sz="2800" dirty="0" smtClean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cs-CZ" b="1" dirty="0">
                <a:latin typeface="Arial Narrow" pitchFamily="34" charset="0"/>
              </a:rPr>
              <a:t>Nevhodné témy</a:t>
            </a:r>
            <a:endParaRPr lang="cs-CZ" altLang="cs-CZ" b="1" dirty="0">
              <a:latin typeface="Arial Narrow" pitchFamily="34" charset="0"/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81000" y="1676400"/>
            <a:ext cx="8305800" cy="4343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k-SK" altLang="cs-CZ" sz="3200" dirty="0" smtClean="0">
                <a:latin typeface="Arial Narrow" panose="020B0606020202030204" pitchFamily="34" charset="0"/>
              </a:rPr>
              <a:t>príliš všeobecné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endParaRPr lang="sk-SK" altLang="cs-CZ" sz="3200" dirty="0" smtClean="0">
              <a:latin typeface="Arial Narrow" panose="020B0606020202030204" pitchFamily="34" charset="0"/>
            </a:endParaRPr>
          </a:p>
          <a:p>
            <a:pPr>
              <a:lnSpc>
                <a:spcPct val="80000"/>
              </a:lnSpc>
            </a:pPr>
            <a:r>
              <a:rPr lang="sk-SK" altLang="cs-CZ" sz="3200" dirty="0" smtClean="0">
                <a:latin typeface="Arial Narrow" panose="020B0606020202030204" pitchFamily="34" charset="0"/>
              </a:rPr>
              <a:t>príliš rozostrené, nejasne zacielené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endParaRPr lang="sk-SK" altLang="cs-CZ" sz="3200" dirty="0" smtClean="0">
              <a:latin typeface="Arial Narrow" panose="020B0606020202030204" pitchFamily="34" charset="0"/>
            </a:endParaRPr>
          </a:p>
          <a:p>
            <a:pPr>
              <a:lnSpc>
                <a:spcPct val="80000"/>
              </a:lnSpc>
            </a:pPr>
            <a:r>
              <a:rPr lang="sk-SK" altLang="cs-CZ" sz="3200" dirty="0" smtClean="0">
                <a:latin typeface="Arial Narrow" panose="020B0606020202030204" pitchFamily="34" charset="0"/>
              </a:rPr>
              <a:t>nevyhovujúce charakteru empirického výskumu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endParaRPr lang="sk-SK" altLang="cs-CZ" sz="3200" dirty="0" smtClean="0">
              <a:latin typeface="Arial Narrow" panose="020B0606020202030204" pitchFamily="34" charset="0"/>
            </a:endParaRPr>
          </a:p>
          <a:p>
            <a:pPr>
              <a:lnSpc>
                <a:spcPct val="80000"/>
              </a:lnSpc>
            </a:pPr>
            <a:r>
              <a:rPr lang="sk-SK" altLang="cs-CZ" sz="3200" dirty="0" smtClean="0">
                <a:latin typeface="Arial Narrow" panose="020B0606020202030204" pitchFamily="34" charset="0"/>
              </a:rPr>
              <a:t>zasahujúce mimo odbor mediálnych a komunikačných štúdií</a:t>
            </a:r>
          </a:p>
          <a:p>
            <a:endParaRPr lang="cs-CZ" altLang="cs-CZ" sz="30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cs-CZ" b="1" dirty="0" smtClean="0">
                <a:latin typeface="Arial Narrow" pitchFamily="34" charset="0"/>
              </a:rPr>
              <a:t>Motívy </a:t>
            </a:r>
            <a:r>
              <a:rPr lang="sk-SK" altLang="cs-CZ" b="1" dirty="0">
                <a:latin typeface="Arial Narrow" pitchFamily="34" charset="0"/>
              </a:rPr>
              <a:t>a význam</a:t>
            </a:r>
            <a:endParaRPr lang="cs-CZ" altLang="cs-CZ" b="1" dirty="0">
              <a:latin typeface="Arial Narrow" pitchFamily="34" charset="0"/>
            </a:endParaRPr>
          </a:p>
        </p:txBody>
      </p:sp>
      <p:sp>
        <p:nvSpPr>
          <p:cNvPr id="1536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676400"/>
            <a:ext cx="8077200" cy="4343400"/>
          </a:xfrm>
        </p:spPr>
        <p:txBody>
          <a:bodyPr/>
          <a:lstStyle/>
          <a:p>
            <a:r>
              <a:rPr lang="sk-SK" altLang="cs-CZ" sz="2800" dirty="0" smtClean="0">
                <a:latin typeface="Arial Narrow" panose="020B0606020202030204" pitchFamily="34" charset="0"/>
              </a:rPr>
              <a:t>odôvodnenie toho, prečo je naša téma hodná výskumu</a:t>
            </a:r>
            <a:endParaRPr lang="cs-CZ" altLang="cs-CZ" sz="2800" dirty="0" smtClean="0">
              <a:latin typeface="Arial Narrow" panose="020B0606020202030204" pitchFamily="34" charset="0"/>
            </a:endParaRPr>
          </a:p>
          <a:p>
            <a:pPr marL="625475" indent="-271463">
              <a:buFont typeface="Wingdings 2" panose="05020102010507070707" pitchFamily="18" charset="2"/>
              <a:buNone/>
            </a:pPr>
            <a:r>
              <a:rPr lang="sk-SK" altLang="cs-CZ" sz="2800" dirty="0" smtClean="0">
                <a:latin typeface="Arial Narrow" panose="020B0606020202030204" pitchFamily="34" charset="0"/>
              </a:rPr>
              <a:t>1. osobné dôvody </a:t>
            </a:r>
          </a:p>
          <a:p>
            <a:pPr marL="625475" indent="-271463">
              <a:buFont typeface="Wingdings 2" panose="05020102010507070707" pitchFamily="18" charset="2"/>
              <a:buNone/>
            </a:pPr>
            <a:r>
              <a:rPr lang="sk-SK" altLang="cs-CZ" sz="2800" dirty="0" smtClean="0">
                <a:latin typeface="Arial Narrow" panose="020B0606020202030204" pitchFamily="34" charset="0"/>
              </a:rPr>
              <a:t>2. akademické dôvody</a:t>
            </a:r>
          </a:p>
          <a:p>
            <a:pPr marL="625475" indent="-271463">
              <a:buFont typeface="Wingdings 2" panose="05020102010507070707" pitchFamily="18" charset="2"/>
              <a:buNone/>
            </a:pPr>
            <a:r>
              <a:rPr lang="sk-SK" altLang="cs-CZ" sz="2800" dirty="0" smtClean="0">
                <a:latin typeface="Arial Narrow" panose="020B0606020202030204" pitchFamily="34" charset="0"/>
              </a:rPr>
              <a:t>3. spoločenské dôvody</a:t>
            </a:r>
          </a:p>
          <a:p>
            <a:r>
              <a:rPr lang="sk-SK" altLang="cs-CZ" sz="2800" dirty="0" smtClean="0">
                <a:latin typeface="Arial Narrow" panose="020B0606020202030204" pitchFamily="34" charset="0"/>
              </a:rPr>
              <a:t>značný spoločenský význam</a:t>
            </a:r>
          </a:p>
          <a:p>
            <a:r>
              <a:rPr lang="sk-SK" altLang="cs-CZ" sz="2800" dirty="0" smtClean="0">
                <a:latin typeface="Arial Narrow" panose="020B0606020202030204" pitchFamily="34" charset="0"/>
              </a:rPr>
              <a:t>nedostatočne preskúmaný problém</a:t>
            </a:r>
          </a:p>
          <a:p>
            <a:r>
              <a:rPr lang="sk-SK" altLang="cs-CZ" sz="2800" dirty="0" smtClean="0">
                <a:latin typeface="Arial Narrow" panose="020B0606020202030204" pitchFamily="34" charset="0"/>
              </a:rPr>
              <a:t>snaha prispieť k hlbšiemu poznaniu problematiky</a:t>
            </a:r>
          </a:p>
          <a:p>
            <a:r>
              <a:rPr lang="sk-SK" altLang="cs-CZ" sz="2800" dirty="0" smtClean="0">
                <a:latin typeface="Arial Narrow" panose="020B0606020202030204" pitchFamily="34" charset="0"/>
              </a:rPr>
              <a:t>odkazy na literatúru (teoretické state, výsledky výskumov), štatistiky</a:t>
            </a:r>
          </a:p>
          <a:p>
            <a:pPr>
              <a:buFont typeface="Wingdings 2" panose="05020102010507070707" pitchFamily="18" charset="2"/>
              <a:buNone/>
            </a:pPr>
            <a:endParaRPr lang="sk-SK" altLang="cs-CZ" sz="2800" dirty="0" smtClean="0"/>
          </a:p>
          <a:p>
            <a:endParaRPr lang="sk-SK" altLang="cs-CZ" sz="2800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020762"/>
          </a:xfrm>
        </p:spPr>
        <p:txBody>
          <a:bodyPr/>
          <a:lstStyle/>
          <a:p>
            <a:r>
              <a:rPr lang="sk-SK" altLang="cs-CZ" b="1" dirty="0">
                <a:latin typeface="Arial Narrow" pitchFamily="34" charset="0"/>
              </a:rPr>
              <a:t>Cieľ výskumu</a:t>
            </a:r>
            <a:endParaRPr lang="cs-CZ" altLang="cs-CZ" b="1" dirty="0">
              <a:latin typeface="Arial Narrow" pitchFamily="34" charset="0"/>
            </a:endParaRPr>
          </a:p>
        </p:txBody>
      </p:sp>
      <p:sp>
        <p:nvSpPr>
          <p:cNvPr id="1741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k-SK" altLang="cs-CZ" sz="2800" dirty="0" smtClean="0">
                <a:latin typeface="Arial Narrow" panose="020B0606020202030204" pitchFamily="34" charset="0"/>
              </a:rPr>
              <a:t>mala by zaznieť veta „cieľom tohto výskumu je...(popísať, objasniť, vysvetliť, preskúmať, analyzovať, pochopiť, zhodnotiť, odhaliť, zmeniť...)“</a:t>
            </a:r>
          </a:p>
          <a:p>
            <a:r>
              <a:rPr lang="sk-SK" altLang="cs-CZ" sz="2800" dirty="0" smtClean="0">
                <a:latin typeface="Arial Narrow" panose="020B0606020202030204" pitchFamily="34" charset="0"/>
              </a:rPr>
              <a:t>nemiešať výskumné ciele s aktivitami, ktoré sú nevyhnutné pre samotné vykonanie výskumu</a:t>
            </a:r>
          </a:p>
          <a:p>
            <a:pPr>
              <a:buFont typeface="Wingdings 2" panose="05020102010507070707" pitchFamily="18" charset="2"/>
              <a:buNone/>
            </a:pPr>
            <a:endParaRPr lang="sk-SK" altLang="cs-CZ" sz="2800" dirty="0" smtClean="0">
              <a:latin typeface="Arial Narrow" panose="020B0606020202030204" pitchFamily="34" charset="0"/>
            </a:endParaRPr>
          </a:p>
          <a:p>
            <a:pPr marL="742950" lvl="1" indent="-285750"/>
            <a:r>
              <a:rPr lang="sk-SK" altLang="cs-CZ" sz="2800" dirty="0" smtClean="0">
                <a:latin typeface="Arial Narrow" panose="020B0606020202030204" pitchFamily="34" charset="0"/>
              </a:rPr>
              <a:t>preskúmať</a:t>
            </a:r>
          </a:p>
          <a:p>
            <a:pPr marL="742950" lvl="1" indent="-285750"/>
            <a:r>
              <a:rPr lang="sk-SK" altLang="cs-CZ" sz="2800" dirty="0" smtClean="0">
                <a:latin typeface="Arial Narrow" panose="020B0606020202030204" pitchFamily="34" charset="0"/>
              </a:rPr>
              <a:t>popísať</a:t>
            </a:r>
          </a:p>
          <a:p>
            <a:pPr marL="742950" lvl="1" indent="-285750"/>
            <a:r>
              <a:rPr lang="sk-SK" altLang="cs-CZ" sz="2800" dirty="0" smtClean="0">
                <a:latin typeface="Arial Narrow" panose="020B0606020202030204" pitchFamily="34" charset="0"/>
              </a:rPr>
              <a:t>vysvetliť</a:t>
            </a:r>
            <a:endParaRPr lang="cs-CZ" altLang="cs-CZ" dirty="0" smtClean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821" name="Group 29"/>
          <p:cNvGraphicFramePr>
            <a:graphicFrameLocks noGrp="1"/>
          </p:cNvGraphicFramePr>
          <p:nvPr/>
        </p:nvGraphicFramePr>
        <p:xfrm>
          <a:off x="228600" y="381000"/>
          <a:ext cx="8458200" cy="6017851"/>
        </p:xfrm>
        <a:graphic>
          <a:graphicData uri="http://schemas.openxmlformats.org/drawingml/2006/table">
            <a:tbl>
              <a:tblPr/>
              <a:tblGrid>
                <a:gridCol w="2633663"/>
                <a:gridCol w="3005137"/>
                <a:gridCol w="2819400"/>
              </a:tblGrid>
              <a:tr h="3765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názov</a:t>
                      </a:r>
                      <a:endParaRPr kumimoji="0" lang="cs-CZ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T="43452" marB="4345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téma</a:t>
                      </a:r>
                      <a:endParaRPr kumimoji="0" lang="cs-CZ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T="43452" marB="4345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cieľ</a:t>
                      </a:r>
                      <a:endParaRPr kumimoji="0" lang="cs-CZ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T="43452" marB="4345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5353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Vybrané </a:t>
                      </a:r>
                      <a:r>
                        <a:rPr kumimoji="0" lang="sk-SK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atributy</a:t>
                      </a:r>
                      <a:r>
                        <a:rPr kumimoji="0" lang="sk-S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sk-SK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profesního</a:t>
                      </a:r>
                      <a:r>
                        <a:rPr kumimoji="0" lang="sk-S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sk-SK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sebepojetí</a:t>
                      </a:r>
                      <a:r>
                        <a:rPr kumimoji="0" lang="sk-S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českých </a:t>
                      </a:r>
                      <a:r>
                        <a:rPr kumimoji="0" lang="sk-SK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novinář</a:t>
                      </a: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T="43452" marB="4345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profesné</a:t>
                      </a: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sk-S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sebapoňatie</a:t>
                      </a: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českých novinárov (ich vzťah k vlastnému povolaniu, predstavy o jeho roli, zodpovednosti...)</a:t>
                      </a:r>
                    </a:p>
                  </a:txBody>
                  <a:tcPr marT="43452" marB="4345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poskytnúť základnú informáciu o aktuálnom stave procesu hľadania profesnej sebadefinície českých novinárov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T="43452" marB="4345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</a:tr>
              <a:tr h="15353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Media coverage of women in politics: The curious case of Sarah Palin</a:t>
                      </a: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</a:p>
                  </a:txBody>
                  <a:tcPr marT="43452" marB="4345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mediálny obraz žien v politike</a:t>
                      </a:r>
                    </a:p>
                  </a:txBody>
                  <a:tcPr marT="43452" marB="4345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preskúmať spôsoby, ktorými americké komerčné spravodajské médiá informujú o kandidatúre Sarah Palin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T="43452" marB="4345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</a:tr>
              <a:tr h="240433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Proměny mediální reprezentace agendy EU v českých parlamentních volbách: místo pro euroskepsi, nebo eurooptimismus? </a:t>
                      </a:r>
                    </a:p>
                  </a:txBody>
                  <a:tcPr marT="43452" marB="4345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mediálna prezentácia agendy EU v českých parlamentných predvolebných kampaniach</a:t>
                      </a:r>
                    </a:p>
                  </a:txBody>
                  <a:tcPr marT="43452" marB="4345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analyzovať spôsob, akým české mienkotvorné denníky pracujú s európskou agendou v posledných troch kampaniach pred českými parlamentnými voľbami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</a:p>
                  </a:txBody>
                  <a:tcPr marT="43452" marB="4345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/>
          <a:lstStyle/>
          <a:p>
            <a:r>
              <a:rPr lang="sk-SK" altLang="cs-CZ" b="1" dirty="0" smtClean="0">
                <a:latin typeface="Arial Narrow" pitchFamily="34" charset="0"/>
              </a:rPr>
              <a:t>Teoretický </a:t>
            </a:r>
            <a:r>
              <a:rPr lang="sk-SK" altLang="cs-CZ" b="1" dirty="0">
                <a:latin typeface="Arial Narrow" pitchFamily="34" charset="0"/>
              </a:rPr>
              <a:t>kontext výskumu 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8305800" cy="4648200"/>
          </a:xfrm>
        </p:spPr>
        <p:txBody>
          <a:bodyPr/>
          <a:lstStyle/>
          <a:p>
            <a:r>
              <a:rPr lang="sk-SK" altLang="cs-CZ" sz="2800" dirty="0">
                <a:latin typeface="Arial Narrow" panose="020B0606020202030204" pitchFamily="34" charset="0"/>
              </a:rPr>
              <a:t>účel:</a:t>
            </a:r>
            <a:r>
              <a:rPr lang="cs-CZ" altLang="cs-CZ" sz="2800" dirty="0">
                <a:latin typeface="Arial Narrow" panose="020B0606020202030204" pitchFamily="34" charset="0"/>
              </a:rPr>
              <a:t> </a:t>
            </a:r>
            <a:r>
              <a:rPr lang="sk-SK" altLang="cs-CZ" sz="2800" dirty="0">
                <a:latin typeface="Arial Narrow" panose="020B0606020202030204" pitchFamily="34" charset="0"/>
              </a:rPr>
              <a:t>popísať stav poznatkov, ktoré sa vzťahujú k výskumnému problému, cieľu a </a:t>
            </a:r>
            <a:r>
              <a:rPr lang="sk-SK" altLang="cs-CZ" sz="2800" dirty="0" smtClean="0">
                <a:latin typeface="Arial Narrow" panose="020B0606020202030204" pitchFamily="34" charset="0"/>
              </a:rPr>
              <a:t>otázkam; preskúmanie a rešerš literatúry</a:t>
            </a:r>
          </a:p>
          <a:p>
            <a:pPr lvl="1"/>
            <a:r>
              <a:rPr lang="sk-SK" altLang="cs-CZ" dirty="0">
                <a:latin typeface="Arial Narrow" panose="020B0606020202030204" pitchFamily="34" charset="0"/>
              </a:rPr>
              <a:t>zvýrazniť dôležitosť</a:t>
            </a:r>
            <a:endParaRPr lang="cs-CZ" altLang="cs-CZ" dirty="0">
              <a:latin typeface="Arial Narrow" panose="020B0606020202030204" pitchFamily="34" charset="0"/>
            </a:endParaRPr>
          </a:p>
          <a:p>
            <a:pPr lvl="1"/>
            <a:r>
              <a:rPr lang="sk-SK" altLang="cs-CZ" dirty="0" smtClean="0">
                <a:latin typeface="Arial Narrow" panose="020B0606020202030204" pitchFamily="34" charset="0"/>
              </a:rPr>
              <a:t>spojiť navrhovaný výskum s existujúcimi relevantnými poznatkami</a:t>
            </a:r>
          </a:p>
          <a:p>
            <a:pPr lvl="1" eaLnBrk="1" hangingPunct="1"/>
            <a:r>
              <a:rPr lang="sk-SK" altLang="cs-CZ" dirty="0" smtClean="0">
                <a:latin typeface="Arial Narrow" panose="020B0606020202030204" pitchFamily="34" charset="0"/>
              </a:rPr>
              <a:t>stanoviť rozdiel medzi doterajšími výskumami a tým naším </a:t>
            </a:r>
          </a:p>
          <a:p>
            <a:pPr lvl="1" eaLnBrk="1" hangingPunct="1"/>
            <a:r>
              <a:rPr lang="sk-SK" altLang="cs-CZ" dirty="0" smtClean="0">
                <a:latin typeface="Arial Narrow" panose="020B0606020202030204" pitchFamily="34" charset="0"/>
              </a:rPr>
              <a:t>uviesť čo najviac slabín, nedostatkov, prehliadnutých </a:t>
            </a:r>
            <a:r>
              <a:rPr lang="sk-SK" altLang="cs-CZ" dirty="0">
                <a:latin typeface="Arial Narrow" panose="020B0606020202030204" pitchFamily="34" charset="0"/>
              </a:rPr>
              <a:t>oblastí </a:t>
            </a:r>
          </a:p>
          <a:p>
            <a:pPr lvl="1" eaLnBrk="1" hangingPunct="1"/>
            <a:r>
              <a:rPr lang="sk-SK" altLang="cs-CZ" dirty="0">
                <a:latin typeface="Arial Narrow" panose="020B0606020202030204" pitchFamily="34" charset="0"/>
              </a:rPr>
              <a:t>opísať, ako náš výskum tieto nedostatky nahradí</a:t>
            </a:r>
          </a:p>
          <a:p>
            <a:pPr lvl="1" eaLnBrk="1" hangingPunct="1"/>
            <a:r>
              <a:rPr lang="sk-SK" altLang="cs-CZ" dirty="0">
                <a:latin typeface="Arial Narrow" panose="020B0606020202030204" pitchFamily="34" charset="0"/>
              </a:rPr>
              <a:t>možné odpovede na naše výskumné otázky (hypotézy) </a:t>
            </a:r>
          </a:p>
          <a:p>
            <a:pPr lvl="1" eaLnBrk="1" hangingPunct="1"/>
            <a:r>
              <a:rPr lang="sk-SK" altLang="cs-CZ" dirty="0" smtClean="0">
                <a:latin typeface="Arial Narrow" panose="020B0606020202030204" pitchFamily="34" charset="0"/>
              </a:rPr>
              <a:t>vyhnúť sa „objavovaniu objaveného“</a:t>
            </a:r>
          </a:p>
          <a:p>
            <a:pPr marL="319088" lvl="1" indent="0" eaLnBrk="1" hangingPunct="1">
              <a:buNone/>
            </a:pPr>
            <a:endParaRPr lang="sk-SK" altLang="cs-CZ" sz="2800" dirty="0" smtClean="0">
              <a:latin typeface="Arial Narrow" panose="020B0606020202030204" pitchFamily="34" charset="0"/>
            </a:endParaRPr>
          </a:p>
          <a:p>
            <a:pPr>
              <a:buFont typeface="Wingdings 2" panose="05020102010507070707" pitchFamily="18" charset="2"/>
              <a:buNone/>
            </a:pPr>
            <a:endParaRPr lang="cs-CZ" altLang="cs-CZ" sz="2800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cs-CZ" altLang="cs-CZ" sz="2400" dirty="0" smtClean="0"/>
          </a:p>
          <a:p>
            <a:endParaRPr lang="cs-CZ" altLang="cs-CZ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cs-CZ" b="1" dirty="0">
                <a:latin typeface="Arial Narrow" pitchFamily="34" charset="0"/>
              </a:rPr>
              <a:t>Teoretický kontext výskumu</a:t>
            </a:r>
          </a:p>
        </p:txBody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>
          <a:xfrm>
            <a:off x="381000" y="1447800"/>
            <a:ext cx="8305800" cy="45720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sk-SK" altLang="cs-CZ" sz="3200" b="1" u="sng" dirty="0" smtClean="0">
                <a:latin typeface="Arial Narrow" panose="020B0606020202030204" pitchFamily="34" charset="0"/>
              </a:rPr>
              <a:t>Postup: </a:t>
            </a:r>
          </a:p>
          <a:p>
            <a:pPr>
              <a:lnSpc>
                <a:spcPct val="80000"/>
              </a:lnSpc>
            </a:pPr>
            <a:r>
              <a:rPr lang="sk-SK" altLang="cs-CZ" sz="3200" dirty="0" smtClean="0">
                <a:latin typeface="Arial Narrow" panose="020B0606020202030204" pitchFamily="34" charset="0"/>
              </a:rPr>
              <a:t>identifikácia kľúčových slov</a:t>
            </a:r>
          </a:p>
          <a:p>
            <a:pPr>
              <a:lnSpc>
                <a:spcPct val="80000"/>
              </a:lnSpc>
            </a:pPr>
            <a:r>
              <a:rPr lang="sk-SK" altLang="cs-CZ" sz="3200" dirty="0" smtClean="0">
                <a:latin typeface="Arial Narrow" panose="020B0606020202030204" pitchFamily="34" charset="0"/>
              </a:rPr>
              <a:t>prehľadanie knihovníckych databáz (fyzických, elektronických)</a:t>
            </a:r>
          </a:p>
          <a:p>
            <a:pPr eaLnBrk="1" hangingPunct="1"/>
            <a:r>
              <a:rPr lang="sk-SK" altLang="cs-CZ" sz="3200" dirty="0" smtClean="0">
                <a:latin typeface="Arial Narrow" panose="020B0606020202030204" pitchFamily="34" charset="0"/>
              </a:rPr>
              <a:t>ukončenie prieskumu: keď sa prestávajú objavovať nové témy (stav „nasýtenosti“ teórie)</a:t>
            </a:r>
          </a:p>
          <a:p>
            <a:pPr>
              <a:lnSpc>
                <a:spcPct val="80000"/>
              </a:lnSpc>
            </a:pPr>
            <a:r>
              <a:rPr lang="sk-SK" altLang="cs-CZ" sz="3200" dirty="0" smtClean="0">
                <a:latin typeface="Arial Narrow" panose="020B0606020202030204" pitchFamily="34" charset="0"/>
              </a:rPr>
              <a:t>rešerše</a:t>
            </a:r>
          </a:p>
          <a:p>
            <a:pPr>
              <a:lnSpc>
                <a:spcPct val="80000"/>
              </a:lnSpc>
            </a:pPr>
            <a:r>
              <a:rPr lang="sk-SK" altLang="cs-CZ" sz="3200" dirty="0" smtClean="0">
                <a:latin typeface="Arial Narrow" panose="020B0606020202030204" pitchFamily="34" charset="0"/>
              </a:rPr>
              <a:t>kategorizácia čiastkových tém</a:t>
            </a:r>
          </a:p>
          <a:p>
            <a:pPr eaLnBrk="1" hangingPunct="1"/>
            <a:r>
              <a:rPr lang="sk-SK" altLang="cs-CZ" sz="3200" dirty="0" smtClean="0">
                <a:latin typeface="Arial Narrow" panose="020B0606020202030204" pitchFamily="34" charset="0"/>
              </a:rPr>
              <a:t>zosumarizovať výsledky predchádzajúcich výskumov </a:t>
            </a:r>
          </a:p>
          <a:p>
            <a:pPr>
              <a:lnSpc>
                <a:spcPct val="80000"/>
              </a:lnSpc>
            </a:pPr>
            <a:endParaRPr lang="cs-CZ" altLang="cs-CZ" sz="2200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915955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914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endParaRPr lang="cs-CZ" altLang="cs-CZ" sz="4800" dirty="0" smtClean="0">
              <a:solidFill>
                <a:srgbClr val="696464"/>
              </a:solidFill>
              <a:latin typeface="Franklin Gothic Book" pitchFamily="34" charset="0"/>
            </a:endParaRPr>
          </a:p>
          <a:p>
            <a:pPr eaLnBrk="1" hangingPunct="1">
              <a:buClrTx/>
              <a:buFontTx/>
              <a:buNone/>
            </a:pPr>
            <a:endParaRPr lang="cs-CZ" altLang="cs-CZ" sz="4800" dirty="0">
              <a:solidFill>
                <a:srgbClr val="696464"/>
              </a:solidFill>
              <a:latin typeface="Franklin Gothic Book" pitchFamily="34" charset="0"/>
            </a:endParaRPr>
          </a:p>
          <a:p>
            <a:pPr eaLnBrk="1" hangingPunct="1">
              <a:buClrTx/>
              <a:buFontTx/>
              <a:buNone/>
            </a:pPr>
            <a:r>
              <a:rPr lang="cs-CZ" altLang="cs-CZ" sz="4000" b="1" dirty="0">
                <a:solidFill>
                  <a:schemeClr val="tx2"/>
                </a:solidFill>
                <a:latin typeface="Arial Narrow" pitchFamily="34" charset="0"/>
                <a:ea typeface="+mj-ea"/>
                <a:cs typeface="+mj-cs"/>
              </a:rPr>
              <a:t>Osnova</a:t>
            </a:r>
            <a:endParaRPr lang="sk-SK" altLang="cs-CZ" sz="4000" b="1" dirty="0">
              <a:solidFill>
                <a:schemeClr val="tx2"/>
              </a:solidFill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898849" y="1600200"/>
            <a:ext cx="77724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71463" indent="-27146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Dimenzie empirického výskumu</a:t>
            </a:r>
          </a:p>
          <a:p>
            <a:pPr lvl="1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účel výskumu</a:t>
            </a:r>
          </a:p>
          <a:p>
            <a:pPr lvl="1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použitie výskumu</a:t>
            </a:r>
          </a:p>
          <a:p>
            <a:pPr lvl="1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časová dimenzia</a:t>
            </a:r>
          </a:p>
          <a:p>
            <a:pPr lvl="1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výskumné stratégie</a:t>
            </a:r>
          </a:p>
          <a:p>
            <a:pPr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Design empirického výskumu</a:t>
            </a:r>
            <a:endParaRPr lang="sk-SK" altLang="cs-CZ" sz="3200" dirty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83835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62"/>
          </a:xfrm>
        </p:spPr>
        <p:txBody>
          <a:bodyPr/>
          <a:lstStyle/>
          <a:p>
            <a:r>
              <a:rPr lang="sk-SK" altLang="cs-CZ" b="1" dirty="0" smtClean="0">
                <a:latin typeface="Arial Narrow" pitchFamily="34" charset="0"/>
              </a:rPr>
              <a:t>Teórie</a:t>
            </a:r>
            <a:r>
              <a:rPr lang="sk-SK" altLang="cs-CZ" b="1" dirty="0">
                <a:latin typeface="Arial Narrow" pitchFamily="34" charset="0"/>
              </a:rPr>
              <a:t>, </a:t>
            </a:r>
            <a:r>
              <a:rPr lang="sk-SK" altLang="cs-CZ" b="1" dirty="0" smtClean="0">
                <a:latin typeface="Arial Narrow" pitchFamily="34" charset="0"/>
              </a:rPr>
              <a:t>koncepty</a:t>
            </a:r>
            <a:endParaRPr lang="cs-CZ" altLang="cs-CZ" b="1" dirty="0">
              <a:latin typeface="Arial Narrow" pitchFamily="34" charset="0"/>
            </a:endParaRPr>
          </a:p>
        </p:txBody>
      </p:sp>
      <p:sp>
        <p:nvSpPr>
          <p:cNvPr id="2253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4800" y="1143000"/>
            <a:ext cx="8610600" cy="5410200"/>
          </a:xfrm>
        </p:spPr>
        <p:txBody>
          <a:bodyPr/>
          <a:lstStyle/>
          <a:p>
            <a:r>
              <a:rPr lang="sk-SK" altLang="cs-CZ" sz="2000" dirty="0" smtClean="0">
                <a:latin typeface="Arial Narrow" pitchFamily="34" charset="0"/>
              </a:rPr>
              <a:t>koncept: abstrakcia reprezentujúca nejaký objekt, jeho vlastnosť alebo fenomén</a:t>
            </a:r>
          </a:p>
          <a:p>
            <a:r>
              <a:rPr lang="sk-SK" altLang="cs-CZ" sz="2000" dirty="0" smtClean="0">
                <a:latin typeface="Arial Narrow" pitchFamily="34" charset="0"/>
              </a:rPr>
              <a:t>zachytáva základné črty sociálneho sveta a definuje ich</a:t>
            </a:r>
          </a:p>
          <a:p>
            <a:r>
              <a:rPr lang="sk-SK" altLang="cs-CZ" sz="2000" dirty="0" smtClean="0">
                <a:latin typeface="Arial Narrow" pitchFamily="34" charset="0"/>
              </a:rPr>
              <a:t>teória: špecifikuje vzťahy medzi konceptmi a vysvetľuje, prečo tieto vzťahy existujú</a:t>
            </a:r>
          </a:p>
        </p:txBody>
      </p:sp>
      <p:pic>
        <p:nvPicPr>
          <p:cNvPr id="2253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2895600"/>
            <a:ext cx="70104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7772400" cy="990600"/>
          </a:xfrm>
        </p:spPr>
        <p:txBody>
          <a:bodyPr/>
          <a:lstStyle/>
          <a:p>
            <a:r>
              <a:rPr lang="sk-SK" altLang="cs-CZ" dirty="0" smtClean="0"/>
              <a:t/>
            </a:r>
            <a:br>
              <a:rPr lang="sk-SK" altLang="cs-CZ" dirty="0" smtClean="0"/>
            </a:br>
            <a:r>
              <a:rPr lang="sk-SK" altLang="cs-CZ" dirty="0" smtClean="0"/>
              <a:t/>
            </a:r>
            <a:br>
              <a:rPr lang="sk-SK" altLang="cs-CZ" dirty="0" smtClean="0"/>
            </a:br>
            <a:r>
              <a:rPr lang="sk-SK" altLang="cs-CZ" dirty="0" smtClean="0"/>
              <a:t/>
            </a:r>
            <a:br>
              <a:rPr lang="sk-SK" altLang="cs-CZ" dirty="0" smtClean="0"/>
            </a:br>
            <a:r>
              <a:rPr lang="sk-SK" altLang="cs-CZ" b="1" dirty="0" smtClean="0">
                <a:latin typeface="Arial Narrow" pitchFamily="34" charset="0"/>
              </a:rPr>
              <a:t>Výskumné </a:t>
            </a:r>
            <a:r>
              <a:rPr lang="sk-SK" altLang="cs-CZ" b="1" dirty="0">
                <a:latin typeface="Arial Narrow" pitchFamily="34" charset="0"/>
              </a:rPr>
              <a:t>otázky</a:t>
            </a:r>
            <a:endParaRPr lang="cs-CZ" altLang="cs-CZ" b="1" dirty="0">
              <a:latin typeface="Arial Narrow" pitchFamily="34" charset="0"/>
            </a:endParaRPr>
          </a:p>
        </p:txBody>
      </p:sp>
      <p:sp>
        <p:nvSpPr>
          <p:cNvPr id="2560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524000"/>
            <a:ext cx="77724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k-SK" altLang="cs-CZ" sz="2800" dirty="0" smtClean="0">
                <a:latin typeface="Arial Narrow" panose="020B0606020202030204" pitchFamily="34" charset="0"/>
              </a:rPr>
              <a:t>prevádza výskumný cieľ do podoby otázky, na ktorú má výskum odpovedať</a:t>
            </a:r>
          </a:p>
          <a:p>
            <a:pPr>
              <a:lnSpc>
                <a:spcPct val="90000"/>
              </a:lnSpc>
            </a:pPr>
            <a:r>
              <a:rPr lang="sk-SK" altLang="cs-CZ" sz="2800" dirty="0" smtClean="0">
                <a:latin typeface="Arial Narrow" panose="020B0606020202030204" pitchFamily="34" charset="0"/>
              </a:rPr>
              <a:t>obsahuje základné premenné (príp. koncepty), ktoré charakterizujú skúmaný problém  </a:t>
            </a:r>
          </a:p>
          <a:p>
            <a:pPr>
              <a:lnSpc>
                <a:spcPct val="90000"/>
              </a:lnSpc>
            </a:pPr>
            <a:r>
              <a:rPr lang="sk-SK" altLang="cs-CZ" sz="2800" dirty="0" smtClean="0">
                <a:latin typeface="Arial Narrow" panose="020B0606020202030204" pitchFamily="34" charset="0"/>
              </a:rPr>
              <a:t>od nej sa spravidla odvodzujú vedľajšie výskumné otázky, príp. hypotézy</a:t>
            </a:r>
          </a:p>
          <a:p>
            <a:r>
              <a:rPr lang="sk-SK" altLang="cs-CZ" sz="2800" dirty="0" smtClean="0">
                <a:latin typeface="Arial Narrow" panose="020B0606020202030204" pitchFamily="34" charset="0"/>
              </a:rPr>
              <a:t>tri základné typy otázok</a:t>
            </a:r>
          </a:p>
          <a:p>
            <a:pPr lvl="1"/>
            <a:r>
              <a:rPr lang="sk-SK" altLang="cs-CZ" sz="2800" dirty="0" smtClean="0">
                <a:latin typeface="Arial Narrow" panose="020B0606020202030204" pitchFamily="34" charset="0"/>
              </a:rPr>
              <a:t>čo? (popis)</a:t>
            </a:r>
          </a:p>
          <a:p>
            <a:pPr lvl="1"/>
            <a:r>
              <a:rPr lang="sk-SK" altLang="cs-CZ" sz="2800" dirty="0" smtClean="0">
                <a:latin typeface="Arial Narrow" panose="020B0606020202030204" pitchFamily="34" charset="0"/>
              </a:rPr>
              <a:t>prečo? (vysvetlenie)</a:t>
            </a:r>
          </a:p>
          <a:p>
            <a:pPr lvl="1"/>
            <a:r>
              <a:rPr lang="sk-SK" altLang="cs-CZ" sz="2800" dirty="0" smtClean="0">
                <a:latin typeface="Arial Narrow" panose="020B0606020202030204" pitchFamily="34" charset="0"/>
              </a:rPr>
              <a:t>ako? (intervencia)</a:t>
            </a:r>
          </a:p>
          <a:p>
            <a:r>
              <a:rPr lang="sk-SK" altLang="cs-CZ" sz="2800" dirty="0" smtClean="0">
                <a:latin typeface="Arial Narrow" panose="020B0606020202030204" pitchFamily="34" charset="0"/>
              </a:rPr>
              <a:t>vedľajšie výskumné otázky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305800" cy="944562"/>
          </a:xfrm>
        </p:spPr>
        <p:txBody>
          <a:bodyPr/>
          <a:lstStyle/>
          <a:p>
            <a:r>
              <a:rPr lang="sk-SK" altLang="cs-CZ" b="1" dirty="0" smtClean="0">
                <a:latin typeface="Arial Narrow" pitchFamily="34" charset="0"/>
              </a:rPr>
              <a:t>Výskumné otázky</a:t>
            </a:r>
            <a:r>
              <a:rPr lang="sk-SK" altLang="cs-CZ" b="1" dirty="0" smtClean="0">
                <a:latin typeface="Arial Narrow" pitchFamily="34" charset="0"/>
              </a:rPr>
              <a:t>: typy </a:t>
            </a:r>
            <a:endParaRPr lang="sk-SK" altLang="cs-CZ" b="1" dirty="0" smtClean="0">
              <a:latin typeface="Arial Narrow" pitchFamily="34" charset="0"/>
            </a:endParaRPr>
          </a:p>
        </p:txBody>
      </p:sp>
      <p:sp>
        <p:nvSpPr>
          <p:cNvPr id="2765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81000" y="1219200"/>
            <a:ext cx="8458200" cy="5334000"/>
          </a:xfrm>
        </p:spPr>
        <p:txBody>
          <a:bodyPr/>
          <a:lstStyle/>
          <a:p>
            <a:pPr>
              <a:buNone/>
            </a:pPr>
            <a:r>
              <a:rPr lang="sk-SK" altLang="cs-CZ" sz="2800" u="sng" dirty="0" smtClean="0">
                <a:latin typeface="Arial Narrow" pitchFamily="34" charset="0"/>
              </a:rPr>
              <a:t>1. čo? (</a:t>
            </a:r>
            <a:r>
              <a:rPr lang="sk-SK" altLang="cs-CZ" sz="2800" u="sng" dirty="0" err="1" smtClean="0">
                <a:latin typeface="Arial Narrow" pitchFamily="34" charset="0"/>
              </a:rPr>
              <a:t>what</a:t>
            </a:r>
            <a:r>
              <a:rPr lang="sk-SK" altLang="cs-CZ" sz="2800" u="sng" dirty="0" smtClean="0">
                <a:latin typeface="Arial Narrow" pitchFamily="34" charset="0"/>
              </a:rPr>
              <a:t>?) </a:t>
            </a:r>
          </a:p>
          <a:p>
            <a:r>
              <a:rPr lang="sk-SK" altLang="cs-CZ" sz="2800" dirty="0" smtClean="0">
                <a:latin typeface="Arial Narrow" pitchFamily="34" charset="0"/>
              </a:rPr>
              <a:t>(kto, aký, kde, kedy, koľko, ako často)</a:t>
            </a:r>
          </a:p>
          <a:p>
            <a:r>
              <a:rPr lang="sk-SK" altLang="cs-CZ" sz="2800" dirty="0" smtClean="0">
                <a:latin typeface="Arial Narrow" pitchFamily="34" charset="0"/>
              </a:rPr>
              <a:t>deskripcia</a:t>
            </a:r>
          </a:p>
          <a:p>
            <a:r>
              <a:rPr lang="sk-SK" altLang="cs-CZ" sz="2800" dirty="0" smtClean="0">
                <a:latin typeface="Arial Narrow" pitchFamily="34" charset="0"/>
              </a:rPr>
              <a:t>objavovanie a popisovanie charakteristík alebo </a:t>
            </a:r>
            <a:r>
              <a:rPr lang="sk-SK" altLang="cs-CZ" sz="2800" dirty="0" smtClean="0">
                <a:latin typeface="Arial Narrow" pitchFamily="34" charset="0"/>
              </a:rPr>
              <a:t>vzorcov</a:t>
            </a:r>
            <a:r>
              <a:rPr lang="sk-SK" sz="2800" dirty="0" smtClean="0">
                <a:latin typeface="Arial Narrow" pitchFamily="34" charset="0"/>
              </a:rPr>
              <a:t> určitého fenoménu</a:t>
            </a:r>
            <a:endParaRPr lang="en-GB" altLang="cs-CZ" sz="2800" dirty="0" smtClean="0">
              <a:latin typeface="Arial Narrow" pitchFamily="34" charset="0"/>
            </a:endParaRPr>
          </a:p>
          <a:p>
            <a:pPr>
              <a:buNone/>
              <a:defRPr/>
            </a:pPr>
            <a:r>
              <a:rPr lang="sk-SK" sz="2800" u="sng" dirty="0" smtClean="0">
                <a:latin typeface="Arial Narrow" pitchFamily="34" charset="0"/>
              </a:rPr>
              <a:t>2. prečo?</a:t>
            </a:r>
            <a:r>
              <a:rPr lang="sk-SK" sz="2800" dirty="0" smtClean="0">
                <a:latin typeface="Arial Narrow" pitchFamily="34" charset="0"/>
              </a:rPr>
              <a:t> (</a:t>
            </a:r>
            <a:r>
              <a:rPr lang="sk-SK" sz="2800" dirty="0" err="1" smtClean="0">
                <a:latin typeface="Arial Narrow" pitchFamily="34" charset="0"/>
              </a:rPr>
              <a:t>why</a:t>
            </a:r>
            <a:r>
              <a:rPr lang="sk-SK" sz="2800" dirty="0" smtClean="0">
                <a:latin typeface="Arial Narrow" pitchFamily="34" charset="0"/>
              </a:rPr>
              <a:t>?)</a:t>
            </a:r>
          </a:p>
          <a:p>
            <a:pPr>
              <a:defRPr/>
            </a:pPr>
            <a:r>
              <a:rPr lang="sk-SK" sz="2800" dirty="0" smtClean="0">
                <a:latin typeface="Arial Narrow" pitchFamily="34" charset="0"/>
              </a:rPr>
              <a:t>príčiny existencie určitých charakteristík alebo </a:t>
            </a:r>
            <a:r>
              <a:rPr lang="sk-SK" sz="2800" dirty="0" smtClean="0">
                <a:latin typeface="Arial Narrow" pitchFamily="34" charset="0"/>
              </a:rPr>
              <a:t>vzorcov</a:t>
            </a:r>
            <a:endParaRPr lang="sk-SK" sz="2800" dirty="0" smtClean="0">
              <a:latin typeface="Arial Narrow" pitchFamily="34" charset="0"/>
            </a:endParaRPr>
          </a:p>
          <a:p>
            <a:pPr>
              <a:defRPr/>
            </a:pPr>
            <a:r>
              <a:rPr lang="sk-SK" sz="2800" dirty="0" smtClean="0">
                <a:latin typeface="Arial Narrow" pitchFamily="34" charset="0"/>
              </a:rPr>
              <a:t>vzťahy medzi udalosťami, sociálnymi aktivitami alebo </a:t>
            </a:r>
            <a:r>
              <a:rPr lang="sk-SK" sz="2800" dirty="0" smtClean="0">
                <a:latin typeface="Arial Narrow" pitchFamily="34" charset="0"/>
              </a:rPr>
              <a:t>procesmi</a:t>
            </a:r>
            <a:endParaRPr lang="en-GB" sz="2800" dirty="0" smtClean="0">
              <a:latin typeface="Arial Narrow" pitchFamily="34" charset="0"/>
            </a:endParaRPr>
          </a:p>
          <a:p>
            <a:pPr>
              <a:buNone/>
            </a:pPr>
            <a:r>
              <a:rPr lang="sk-SK" altLang="cs-CZ" sz="2800" u="sng" dirty="0" smtClean="0">
                <a:latin typeface="Arial Narrow" pitchFamily="34" charset="0"/>
              </a:rPr>
              <a:t>3. ako?</a:t>
            </a:r>
            <a:r>
              <a:rPr lang="sk-SK" altLang="cs-CZ" sz="2800" dirty="0" smtClean="0">
                <a:latin typeface="Arial Narrow" pitchFamily="34" charset="0"/>
              </a:rPr>
              <a:t>  (</a:t>
            </a:r>
            <a:r>
              <a:rPr lang="sk-SK" altLang="cs-CZ" sz="2800" dirty="0" err="1" smtClean="0">
                <a:latin typeface="Arial Narrow" pitchFamily="34" charset="0"/>
              </a:rPr>
              <a:t>how</a:t>
            </a:r>
            <a:r>
              <a:rPr lang="sk-SK" altLang="cs-CZ" sz="2800" dirty="0" smtClean="0">
                <a:latin typeface="Arial Narrow" pitchFamily="34" charset="0"/>
              </a:rPr>
              <a:t>?)</a:t>
            </a:r>
          </a:p>
          <a:p>
            <a:r>
              <a:rPr lang="sk-SK" altLang="cs-CZ" sz="2800" dirty="0" smtClean="0">
                <a:latin typeface="Arial Narrow" pitchFamily="34" charset="0"/>
              </a:rPr>
              <a:t>dosiahnutie zmeny, praktický výsledok a intervencia</a:t>
            </a:r>
          </a:p>
          <a:p>
            <a:pPr>
              <a:buNone/>
              <a:defRPr/>
            </a:pPr>
            <a:endParaRPr lang="sk-SK" sz="2800" dirty="0" smtClean="0"/>
          </a:p>
          <a:p>
            <a:endParaRPr lang="sk-SK" altLang="cs-CZ" sz="2800" dirty="0" smtClean="0"/>
          </a:p>
          <a:p>
            <a:endParaRPr lang="sk-SK" altLang="cs-CZ" sz="2400" dirty="0" smtClean="0"/>
          </a:p>
          <a:p>
            <a:endParaRPr lang="sk-SK" altLang="cs-CZ" sz="2000" dirty="0" smtClean="0"/>
          </a:p>
          <a:p>
            <a:endParaRPr lang="cs-CZ" alt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305800" cy="1143000"/>
          </a:xfrm>
        </p:spPr>
        <p:txBody>
          <a:bodyPr/>
          <a:lstStyle/>
          <a:p>
            <a:r>
              <a:rPr lang="sk-SK" altLang="cs-CZ" b="1" dirty="0" smtClean="0">
                <a:latin typeface="Arial Narrow" pitchFamily="34" charset="0"/>
              </a:rPr>
              <a:t>Výskumná otázka – postup tvorby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8382000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sk-SK" dirty="0" smtClean="0">
                <a:latin typeface="Arial Narrow" pitchFamily="34" charset="0"/>
              </a:rPr>
              <a:t>zapíšte </a:t>
            </a:r>
            <a:r>
              <a:rPr lang="sk-SK" dirty="0" smtClean="0">
                <a:latin typeface="Arial Narrow" pitchFamily="34" charset="0"/>
              </a:rPr>
              <a:t>si každú otázku, ktorá vám v rámci danej témy príde na um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sk-SK" dirty="0" smtClean="0">
                <a:latin typeface="Arial Narrow" pitchFamily="34" charset="0"/>
              </a:rPr>
              <a:t>po vyčerpaní všetkých nápadov prehodnoťte zoznam: </a:t>
            </a:r>
          </a:p>
          <a:p>
            <a:pPr marL="514350" indent="-514350">
              <a:buFont typeface="Wingdings 2" panose="05020102010507070707" pitchFamily="18" charset="2"/>
              <a:buNone/>
              <a:defRPr/>
            </a:pPr>
            <a:r>
              <a:rPr lang="sk-SK" dirty="0" smtClean="0">
                <a:latin typeface="Arial Narrow" pitchFamily="34" charset="0"/>
              </a:rPr>
              <a:t>	a) zoskupte otázky týkajúce sa podobnej témy, rozdeľte/zovšeobecnite otázky</a:t>
            </a:r>
          </a:p>
          <a:p>
            <a:pPr marL="514350" indent="-514350">
              <a:buFont typeface="Wingdings 2" panose="05020102010507070707" pitchFamily="18" charset="2"/>
              <a:buNone/>
              <a:defRPr/>
            </a:pPr>
            <a:r>
              <a:rPr lang="sk-SK" dirty="0" smtClean="0">
                <a:latin typeface="Arial Narrow" pitchFamily="34" charset="0"/>
              </a:rPr>
              <a:t>	b) vyraďte otázky, ktoré sú mimo témy, sú príliš náročné na </a:t>
            </a:r>
            <a:r>
              <a:rPr lang="sk-SK" dirty="0" smtClean="0">
                <a:latin typeface="Arial Narrow" pitchFamily="34" charset="0"/>
              </a:rPr>
              <a:t>zodpovedanie </a:t>
            </a:r>
          </a:p>
          <a:p>
            <a:pPr marL="514350" indent="-514350">
              <a:buFont typeface="+mj-lt"/>
              <a:buAutoNum type="arabicPeriod" startAt="3"/>
              <a:defRPr/>
            </a:pPr>
            <a:r>
              <a:rPr lang="sk-SK" altLang="cs-CZ" dirty="0" smtClean="0">
                <a:latin typeface="Arial Narrow" pitchFamily="34" charset="0"/>
              </a:rPr>
              <a:t>také </a:t>
            </a:r>
            <a:r>
              <a:rPr lang="sk-SK" altLang="cs-CZ" dirty="0" smtClean="0">
                <a:latin typeface="Arial Narrow" pitchFamily="34" charset="0"/>
              </a:rPr>
              <a:t>jasné a jednoduché formulácie, ako sa len dá</a:t>
            </a:r>
          </a:p>
          <a:p>
            <a:pPr marL="514350" indent="-514350">
              <a:buFont typeface="Franklin Gothic Book" pitchFamily="34" charset="0"/>
              <a:buAutoNum type="arabicPeriod" startAt="3"/>
            </a:pPr>
            <a:r>
              <a:rPr lang="sk-SK" altLang="cs-CZ" dirty="0" smtClean="0">
                <a:latin typeface="Arial Narrow" pitchFamily="34" charset="0"/>
              </a:rPr>
              <a:t>oddeľte hlavné a vedľajšie otázky</a:t>
            </a:r>
          </a:p>
          <a:p>
            <a:pPr marL="514350" indent="-514350">
              <a:buFont typeface="Franklin Gothic Book" pitchFamily="34" charset="0"/>
              <a:buAutoNum type="arabicPeriod" startAt="3"/>
            </a:pPr>
            <a:r>
              <a:rPr lang="sk-SK" altLang="cs-CZ" dirty="0" smtClean="0">
                <a:latin typeface="Arial Narrow" pitchFamily="34" charset="0"/>
              </a:rPr>
              <a:t>upravte </a:t>
            </a:r>
            <a:r>
              <a:rPr lang="sk-SK" altLang="cs-CZ" dirty="0" smtClean="0">
                <a:latin typeface="Arial Narrow" pitchFamily="34" charset="0"/>
              </a:rPr>
              <a:t>zoznam na zvládnuteľný </a:t>
            </a:r>
            <a:r>
              <a:rPr lang="sk-SK" altLang="cs-CZ" dirty="0" smtClean="0">
                <a:latin typeface="Arial Narrow" pitchFamily="34" charset="0"/>
              </a:rPr>
              <a:t>rozsah; je </a:t>
            </a:r>
            <a:r>
              <a:rPr lang="sk-SK" altLang="cs-CZ" dirty="0" smtClean="0">
                <a:latin typeface="Arial Narrow" pitchFamily="34" charset="0"/>
              </a:rPr>
              <a:t>každá z otázok naozaj nevyhnutná? </a:t>
            </a:r>
          </a:p>
          <a:p>
            <a:pPr marL="514350" indent="-514350">
              <a:buFont typeface="Wingdings 2" panose="05020102010507070707" pitchFamily="18" charset="2"/>
              <a:buNone/>
              <a:defRPr/>
            </a:pPr>
            <a:endParaRPr lang="cs-CZ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020762"/>
          </a:xfrm>
        </p:spPr>
        <p:txBody>
          <a:bodyPr/>
          <a:lstStyle/>
          <a:p>
            <a:r>
              <a:rPr lang="sk-SK" altLang="cs-CZ" b="1" dirty="0" smtClean="0">
                <a:latin typeface="Arial Narrow" pitchFamily="34" charset="0"/>
              </a:rPr>
              <a:t>Príklad výskumných otázok</a:t>
            </a:r>
            <a:endParaRPr lang="cs-CZ" altLang="cs-CZ" b="1" dirty="0" smtClean="0">
              <a:latin typeface="Arial Narrow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8305800" cy="4953000"/>
          </a:xfrm>
        </p:spPr>
        <p:txBody>
          <a:bodyPr/>
          <a:lstStyle/>
          <a:p>
            <a:pPr>
              <a:defRPr/>
            </a:pPr>
            <a:r>
              <a:rPr lang="sk-SK" sz="2800" u="sng" dirty="0" smtClean="0">
                <a:latin typeface="Arial Narrow" pitchFamily="34" charset="0"/>
              </a:rPr>
              <a:t>názov</a:t>
            </a:r>
            <a:r>
              <a:rPr lang="sk-SK" sz="2800" dirty="0" smtClean="0">
                <a:latin typeface="Arial Narrow" pitchFamily="34" charset="0"/>
              </a:rPr>
              <a:t>: Vybrané atributy profesního sebepojetí českých noviná</a:t>
            </a:r>
            <a:r>
              <a:rPr lang="cs-CZ" sz="2800" dirty="0" smtClean="0">
                <a:latin typeface="Arial Narrow" pitchFamily="34" charset="0"/>
              </a:rPr>
              <a:t>řů (Volek, Jirák 2006)</a:t>
            </a:r>
          </a:p>
          <a:p>
            <a:pPr>
              <a:defRPr/>
            </a:pPr>
            <a:r>
              <a:rPr lang="sk-SK" sz="2800" u="sng" dirty="0" smtClean="0">
                <a:latin typeface="Arial Narrow" pitchFamily="34" charset="0"/>
              </a:rPr>
              <a:t>výskumné otázky</a:t>
            </a:r>
            <a:r>
              <a:rPr lang="sk-SK" sz="2800" dirty="0" smtClean="0">
                <a:latin typeface="Arial Narrow" pitchFamily="34" charset="0"/>
              </a:rPr>
              <a:t>: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sk-SK" sz="2800" dirty="0" smtClean="0">
                <a:latin typeface="Arial Narrow" pitchFamily="34" charset="0"/>
              </a:rPr>
              <a:t>Aký majú českí novinári vzťah k vybraným atribútom svojej profesnej aktivity? (konceptualizácia: pátračské, advokátske, </a:t>
            </a:r>
            <a:r>
              <a:rPr lang="sk-SK" sz="2800" dirty="0" err="1" smtClean="0">
                <a:latin typeface="Arial Narrow" pitchFamily="34" charset="0"/>
              </a:rPr>
              <a:t>kariéristické</a:t>
            </a:r>
            <a:r>
              <a:rPr lang="sk-SK" sz="2800" dirty="0" smtClean="0">
                <a:latin typeface="Arial Narrow" pitchFamily="34" charset="0"/>
              </a:rPr>
              <a:t> hodnoty...)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sk-SK" sz="2800" dirty="0" smtClean="0">
                <a:latin typeface="Arial Narrow" pitchFamily="34" charset="0"/>
              </a:rPr>
              <a:t>Do akej miery sa českí žurnalisti odlišujú v sledovaných aspektoch od svojich zahraničných kolegov?</a:t>
            </a:r>
            <a:endParaRPr lang="cs-CZ" sz="3200" b="1" dirty="0" smtClean="0">
              <a:solidFill>
                <a:srgbClr val="000000"/>
              </a:solidFill>
              <a:latin typeface="Arial Narrow" pitchFamily="34" charset="0"/>
              <a:cs typeface="Arial" charset="0"/>
            </a:endParaRP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cs-CZ" b="1" dirty="0" smtClean="0">
                <a:latin typeface="Arial Narrow" pitchFamily="34" charset="0"/>
              </a:rPr>
              <a:t>Príklad výskumných otázok</a:t>
            </a:r>
            <a:endParaRPr lang="cs-CZ" altLang="cs-CZ" b="1" dirty="0" smtClean="0">
              <a:latin typeface="Arial Narrow" pitchFamily="34" charset="0"/>
            </a:endParaRPr>
          </a:p>
        </p:txBody>
      </p:sp>
      <p:sp>
        <p:nvSpPr>
          <p:cNvPr id="3379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8153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k-SK" altLang="cs-CZ" sz="2800" u="sng" dirty="0" smtClean="0">
                <a:latin typeface="Arial Narrow" pitchFamily="34" charset="0"/>
              </a:rPr>
              <a:t>názov</a:t>
            </a:r>
            <a:r>
              <a:rPr lang="sk-SK" altLang="cs-CZ" sz="2800" dirty="0" smtClean="0">
                <a:latin typeface="Arial Narrow" pitchFamily="34" charset="0"/>
              </a:rPr>
              <a:t>: </a:t>
            </a:r>
            <a:r>
              <a:rPr lang="sk-SK" altLang="cs-CZ" sz="2800" dirty="0" err="1" smtClean="0">
                <a:latin typeface="Arial Narrow" pitchFamily="34" charset="0"/>
              </a:rPr>
              <a:t>Parental</a:t>
            </a:r>
            <a:r>
              <a:rPr lang="sk-SK" altLang="cs-CZ" sz="2800" dirty="0" smtClean="0">
                <a:latin typeface="Arial Narrow" pitchFamily="34" charset="0"/>
              </a:rPr>
              <a:t> </a:t>
            </a:r>
            <a:r>
              <a:rPr lang="sk-SK" altLang="cs-CZ" sz="2800" dirty="0" err="1" smtClean="0">
                <a:latin typeface="Arial Narrow" pitchFamily="34" charset="0"/>
              </a:rPr>
              <a:t>Mediation</a:t>
            </a:r>
            <a:r>
              <a:rPr lang="sk-SK" altLang="cs-CZ" sz="2800" dirty="0" smtClean="0">
                <a:latin typeface="Arial Narrow" pitchFamily="34" charset="0"/>
              </a:rPr>
              <a:t> </a:t>
            </a:r>
            <a:r>
              <a:rPr lang="sk-SK" altLang="cs-CZ" sz="2800" dirty="0" err="1" smtClean="0">
                <a:latin typeface="Arial Narrow" pitchFamily="34" charset="0"/>
              </a:rPr>
              <a:t>of</a:t>
            </a:r>
            <a:r>
              <a:rPr lang="sk-SK" altLang="cs-CZ" sz="2800" dirty="0" smtClean="0">
                <a:latin typeface="Arial Narrow" pitchFamily="34" charset="0"/>
              </a:rPr>
              <a:t> </a:t>
            </a:r>
            <a:r>
              <a:rPr lang="sk-SK" altLang="cs-CZ" sz="2800" dirty="0" err="1" smtClean="0">
                <a:latin typeface="Arial Narrow" pitchFamily="34" charset="0"/>
              </a:rPr>
              <a:t>Children’s</a:t>
            </a:r>
            <a:r>
              <a:rPr lang="sk-SK" altLang="cs-CZ" sz="2800" dirty="0" smtClean="0">
                <a:latin typeface="Arial Narrow" pitchFamily="34" charset="0"/>
              </a:rPr>
              <a:t> </a:t>
            </a:r>
            <a:r>
              <a:rPr lang="sk-SK" altLang="cs-CZ" sz="2800" dirty="0" err="1" smtClean="0">
                <a:latin typeface="Arial Narrow" pitchFamily="34" charset="0"/>
              </a:rPr>
              <a:t>Emotional</a:t>
            </a:r>
            <a:r>
              <a:rPr lang="sk-SK" altLang="cs-CZ" sz="2800" dirty="0" smtClean="0">
                <a:latin typeface="Arial Narrow" pitchFamily="34" charset="0"/>
              </a:rPr>
              <a:t> </a:t>
            </a:r>
            <a:r>
              <a:rPr lang="sk-SK" altLang="cs-CZ" sz="2800" dirty="0" err="1" smtClean="0">
                <a:latin typeface="Arial Narrow" pitchFamily="34" charset="0"/>
              </a:rPr>
              <a:t>Responses</a:t>
            </a:r>
            <a:r>
              <a:rPr lang="sk-SK" altLang="cs-CZ" sz="2800" dirty="0" smtClean="0">
                <a:latin typeface="Arial Narrow" pitchFamily="34" charset="0"/>
              </a:rPr>
              <a:t> to a </a:t>
            </a:r>
            <a:r>
              <a:rPr lang="sk-SK" altLang="cs-CZ" sz="2800" dirty="0" err="1" smtClean="0">
                <a:latin typeface="Arial Narrow" pitchFamily="34" charset="0"/>
              </a:rPr>
              <a:t>Violent</a:t>
            </a:r>
            <a:r>
              <a:rPr lang="sk-SK" altLang="cs-CZ" sz="2800" dirty="0" smtClean="0">
                <a:latin typeface="Arial Narrow" pitchFamily="34" charset="0"/>
              </a:rPr>
              <a:t> </a:t>
            </a:r>
            <a:r>
              <a:rPr lang="sk-SK" altLang="cs-CZ" sz="2800" dirty="0" err="1" smtClean="0">
                <a:latin typeface="Arial Narrow" pitchFamily="34" charset="0"/>
              </a:rPr>
              <a:t>News</a:t>
            </a:r>
            <a:r>
              <a:rPr lang="sk-SK" altLang="cs-CZ" sz="2800" dirty="0" smtClean="0">
                <a:latin typeface="Arial Narrow" pitchFamily="34" charset="0"/>
              </a:rPr>
              <a:t> </a:t>
            </a:r>
            <a:r>
              <a:rPr lang="sk-SK" altLang="cs-CZ" sz="2800" dirty="0" err="1" smtClean="0">
                <a:latin typeface="Arial Narrow" pitchFamily="34" charset="0"/>
              </a:rPr>
              <a:t>Event</a:t>
            </a:r>
            <a:r>
              <a:rPr lang="sk-SK" altLang="cs-CZ" sz="2800" dirty="0" smtClean="0">
                <a:latin typeface="Arial Narrow" pitchFamily="34" charset="0"/>
              </a:rPr>
              <a:t> </a:t>
            </a:r>
            <a:r>
              <a:rPr lang="sk-SK" altLang="cs-CZ" sz="2800" dirty="0" smtClean="0">
                <a:latin typeface="Arial Narrow" pitchFamily="34" charset="0"/>
              </a:rPr>
              <a:t>(</a:t>
            </a:r>
            <a:r>
              <a:rPr lang="sk-SK" altLang="cs-CZ" sz="2800" dirty="0" err="1" smtClean="0">
                <a:latin typeface="Arial Narrow" pitchFamily="34" charset="0"/>
              </a:rPr>
              <a:t>Buijzen</a:t>
            </a:r>
            <a:r>
              <a:rPr lang="sk-SK" altLang="cs-CZ" sz="2800" dirty="0" smtClean="0">
                <a:latin typeface="Arial Narrow" pitchFamily="34" charset="0"/>
              </a:rPr>
              <a:t>, M. </a:t>
            </a:r>
            <a:r>
              <a:rPr lang="sk-SK" altLang="cs-CZ" sz="2800" dirty="0" err="1" smtClean="0">
                <a:latin typeface="Arial Narrow" pitchFamily="34" charset="0"/>
              </a:rPr>
              <a:t>et</a:t>
            </a:r>
            <a:r>
              <a:rPr lang="sk-SK" altLang="cs-CZ" sz="2800" dirty="0" smtClean="0">
                <a:latin typeface="Arial Narrow" pitchFamily="34" charset="0"/>
              </a:rPr>
              <a:t> al. 2006)</a:t>
            </a:r>
          </a:p>
          <a:p>
            <a:pPr>
              <a:lnSpc>
                <a:spcPct val="90000"/>
              </a:lnSpc>
            </a:pPr>
            <a:r>
              <a:rPr lang="sk-SK" altLang="cs-CZ" sz="2800" u="sng" dirty="0" smtClean="0">
                <a:latin typeface="Arial Narrow" pitchFamily="34" charset="0"/>
              </a:rPr>
              <a:t>otázky</a:t>
            </a:r>
            <a:r>
              <a:rPr lang="sk-SK" altLang="cs-CZ" sz="2800" dirty="0" smtClean="0">
                <a:latin typeface="Arial Narrow" pitchFamily="34" charset="0"/>
              </a:rPr>
              <a:t>: </a:t>
            </a:r>
          </a:p>
          <a:p>
            <a:pPr>
              <a:lnSpc>
                <a:spcPct val="90000"/>
              </a:lnSpc>
            </a:pPr>
            <a:r>
              <a:rPr lang="sk-SK" altLang="cs-CZ" sz="2800" dirty="0" smtClean="0">
                <a:latin typeface="Arial Narrow" pitchFamily="34" charset="0"/>
              </a:rPr>
              <a:t>VO1: Do akej miery sú pocity obáv, strachu, smútku či zlosti u detí viazané na vystavovanie sa správam o násilných udalostiach? </a:t>
            </a:r>
          </a:p>
          <a:p>
            <a:pPr>
              <a:lnSpc>
                <a:spcPct val="90000"/>
              </a:lnSpc>
            </a:pPr>
            <a:r>
              <a:rPr lang="sk-SK" altLang="cs-CZ" sz="2800" dirty="0" smtClean="0">
                <a:latin typeface="Arial Narrow" pitchFamily="34" charset="0"/>
              </a:rPr>
              <a:t>VO2: Do akej miery pomáhajú aktívne a reštriktívne </a:t>
            </a:r>
            <a:r>
              <a:rPr lang="sk-SK" altLang="cs-CZ" sz="2800" dirty="0" err="1" smtClean="0">
                <a:latin typeface="Arial Narrow" pitchFamily="34" charset="0"/>
              </a:rPr>
              <a:t>mediácie</a:t>
            </a:r>
            <a:r>
              <a:rPr lang="sk-SK" altLang="cs-CZ" sz="2800" dirty="0" smtClean="0">
                <a:latin typeface="Arial Narrow" pitchFamily="34" charset="0"/>
              </a:rPr>
              <a:t> rodičov zmierňovať vplyv tohto spravodajstva?</a:t>
            </a:r>
            <a:endParaRPr lang="sk-SK" altLang="cs-CZ" sz="3200" dirty="0" smtClean="0">
              <a:latin typeface="Arial Narrow" pitchFamily="34" charset="0"/>
            </a:endParaRPr>
          </a:p>
          <a:p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772400" cy="1096962"/>
          </a:xfrm>
        </p:spPr>
        <p:txBody>
          <a:bodyPr/>
          <a:lstStyle/>
          <a:p>
            <a:r>
              <a:rPr lang="cs-CZ" altLang="cs-CZ" b="1" dirty="0" smtClean="0">
                <a:latin typeface="Arial Narrow" pitchFamily="34" charset="0"/>
              </a:rPr>
              <a:t>Hypotézy</a:t>
            </a:r>
            <a:endParaRPr lang="cs-CZ" altLang="cs-CZ" b="1" dirty="0" smtClean="0">
              <a:latin typeface="Arial Narrow" pitchFamily="34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610600" cy="5029200"/>
          </a:xfrm>
        </p:spPr>
        <p:txBody>
          <a:bodyPr/>
          <a:lstStyle/>
          <a:p>
            <a:r>
              <a:rPr lang="sk-SK" altLang="cs-CZ" sz="2400" dirty="0" smtClean="0">
                <a:latin typeface="Arial Narrow" pitchFamily="34" charset="0"/>
              </a:rPr>
              <a:t>predbežný predpoklad, domnienka o: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sk-SK" altLang="cs-CZ" sz="2400" dirty="0" smtClean="0">
                <a:latin typeface="Arial Narrow" pitchFamily="34" charset="0"/>
              </a:rPr>
              <a:t>	(1) existencii javu</a:t>
            </a:r>
          </a:p>
          <a:p>
            <a:pPr>
              <a:buFont typeface="Wingdings 2" panose="05020102010507070707" pitchFamily="18" charset="2"/>
              <a:buNone/>
            </a:pPr>
            <a:r>
              <a:rPr lang="sk-SK" altLang="cs-CZ" sz="2400" dirty="0" smtClean="0">
                <a:latin typeface="Arial Narrow" pitchFamily="34" charset="0"/>
              </a:rPr>
              <a:t>	(2) príčine javu</a:t>
            </a:r>
          </a:p>
          <a:p>
            <a:pPr>
              <a:buFont typeface="Wingdings 2" panose="05020102010507070707" pitchFamily="18" charset="2"/>
              <a:buNone/>
            </a:pPr>
            <a:r>
              <a:rPr lang="sk-SK" altLang="cs-CZ" sz="2400" dirty="0" smtClean="0">
                <a:latin typeface="Arial Narrow" pitchFamily="34" charset="0"/>
              </a:rPr>
              <a:t>	(3) vzťahu medzi javmi</a:t>
            </a:r>
          </a:p>
          <a:p>
            <a:pPr>
              <a:buFont typeface="Wingdings 2" panose="05020102010507070707" pitchFamily="18" charset="2"/>
              <a:buNone/>
            </a:pPr>
            <a:r>
              <a:rPr lang="sk-SK" altLang="cs-CZ" sz="2400" dirty="0" smtClean="0">
                <a:latin typeface="Arial Narrow" pitchFamily="34" charset="0"/>
              </a:rPr>
              <a:t>	(4) priebehu nejakého procesu</a:t>
            </a:r>
          </a:p>
          <a:p>
            <a:pPr>
              <a:buFont typeface="Wingdings 2" panose="05020102010507070707" pitchFamily="18" charset="2"/>
              <a:buNone/>
            </a:pPr>
            <a:r>
              <a:rPr lang="sk-SK" altLang="cs-CZ" sz="2400" dirty="0" smtClean="0">
                <a:latin typeface="Arial Narrow" pitchFamily="34" charset="0"/>
              </a:rPr>
              <a:t>	(5) zmene apod.</a:t>
            </a:r>
          </a:p>
          <a:p>
            <a:r>
              <a:rPr lang="sk-SK" altLang="cs-CZ" sz="2400" dirty="0" smtClean="0">
                <a:latin typeface="Arial Narrow" pitchFamily="34" charset="0"/>
              </a:rPr>
              <a:t>má charakter výroku, tvrdenia, ktoré ešte doteraz nebolo prijaté ako všeobecne platné</a:t>
            </a:r>
          </a:p>
          <a:p>
            <a:r>
              <a:rPr lang="sk-SK" altLang="cs-CZ" sz="2400" dirty="0" smtClean="0">
                <a:latin typeface="Arial Narrow" pitchFamily="34" charset="0"/>
              </a:rPr>
              <a:t>empiricky testovateľné</a:t>
            </a:r>
          </a:p>
          <a:p>
            <a:r>
              <a:rPr lang="sk-SK" altLang="cs-CZ" sz="2400" dirty="0" smtClean="0">
                <a:latin typeface="Arial Narrow" pitchFamily="34" charset="0"/>
              </a:rPr>
              <a:t>nulová hypotéza: medzi dvoma premennými neexistuje vzťah</a:t>
            </a:r>
          </a:p>
          <a:p>
            <a:r>
              <a:rPr lang="sk-SK" altLang="cs-CZ" sz="2400" dirty="0" smtClean="0">
                <a:latin typeface="Arial Narrow" pitchFamily="34" charset="0"/>
              </a:rPr>
              <a:t>alternatívna hypotéza: vzťah medzi premennými</a:t>
            </a:r>
          </a:p>
          <a:p>
            <a:endParaRPr lang="sk-SK" altLang="cs-CZ" sz="2800" dirty="0" smtClean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cs-CZ" b="1" dirty="0" smtClean="0">
                <a:latin typeface="Arial Narrow" pitchFamily="34" charset="0"/>
              </a:rPr>
              <a:t>Typy hypotéz</a:t>
            </a:r>
            <a:endParaRPr lang="cs-CZ" altLang="cs-CZ" b="1" dirty="0" smtClean="0">
              <a:latin typeface="Arial Narrow" pitchFamily="34" charset="0"/>
            </a:endParaRPr>
          </a:p>
        </p:txBody>
      </p:sp>
      <p:sp>
        <p:nvSpPr>
          <p:cNvPr id="3686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828800"/>
            <a:ext cx="8305800" cy="4572000"/>
          </a:xfrm>
        </p:spPr>
        <p:txBody>
          <a:bodyPr/>
          <a:lstStyle/>
          <a:p>
            <a:pPr marL="514350" indent="-514350">
              <a:buFont typeface="Franklin Gothic Book" pitchFamily="34" charset="0"/>
              <a:buAutoNum type="arabicPeriod"/>
            </a:pPr>
            <a:r>
              <a:rPr lang="sk-SK" altLang="cs-CZ" sz="2800" dirty="0" smtClean="0">
                <a:latin typeface="Arial Narrow" pitchFamily="34" charset="0"/>
              </a:rPr>
              <a:t>o rozložení dát (početnosť jednotlivých kategórií) či ich stredných hodnôt</a:t>
            </a:r>
          </a:p>
          <a:p>
            <a:pPr marL="514350" indent="-514350">
              <a:buFont typeface="Franklin Gothic Book" pitchFamily="34" charset="0"/>
              <a:buAutoNum type="arabicPeriod"/>
            </a:pPr>
            <a:r>
              <a:rPr lang="sk-SK" altLang="cs-CZ" sz="2800" dirty="0" smtClean="0">
                <a:latin typeface="Arial Narrow" pitchFamily="34" charset="0"/>
              </a:rPr>
              <a:t>o vzťahoch dvoch (</a:t>
            </a:r>
            <a:r>
              <a:rPr lang="sk-SK" altLang="cs-CZ" sz="2800" dirty="0" err="1" smtClean="0">
                <a:latin typeface="Arial Narrow" pitchFamily="34" charset="0"/>
              </a:rPr>
              <a:t>univariačná</a:t>
            </a:r>
            <a:r>
              <a:rPr lang="sk-SK" altLang="cs-CZ" sz="2800" dirty="0" smtClean="0">
                <a:latin typeface="Arial Narrow" pitchFamily="34" charset="0"/>
              </a:rPr>
              <a:t> analýza) a viacerých (</a:t>
            </a:r>
            <a:r>
              <a:rPr lang="sk-SK" altLang="cs-CZ" sz="2800" dirty="0" err="1" smtClean="0">
                <a:latin typeface="Arial Narrow" pitchFamily="34" charset="0"/>
              </a:rPr>
              <a:t>multivariačná</a:t>
            </a:r>
            <a:r>
              <a:rPr lang="sk-SK" altLang="cs-CZ" sz="2800" dirty="0" smtClean="0">
                <a:latin typeface="Arial Narrow" pitchFamily="34" charset="0"/>
              </a:rPr>
              <a:t> analýza) premenných</a:t>
            </a:r>
          </a:p>
          <a:p>
            <a:pPr marL="514350" indent="-514350">
              <a:buFont typeface="Franklin Gothic Book" pitchFamily="34" charset="0"/>
              <a:buAutoNum type="arabicPeriod"/>
            </a:pPr>
            <a:r>
              <a:rPr lang="sk-SK" altLang="cs-CZ" sz="2800" dirty="0" smtClean="0">
                <a:latin typeface="Arial Narrow" pitchFamily="34" charset="0"/>
              </a:rPr>
              <a:t>o vzťahoch medzi dátami a nejakým modelom dát (napr. normálne rozloženie, určitým štandardom)</a:t>
            </a:r>
          </a:p>
          <a:p>
            <a:pPr marL="514350" indent="-514350">
              <a:buFont typeface="Franklin Gothic Book" pitchFamily="34" charset="0"/>
              <a:buAutoNum type="arabicPeriod"/>
            </a:pPr>
            <a:r>
              <a:rPr lang="sk-SK" altLang="cs-CZ" sz="2800" dirty="0" smtClean="0">
                <a:latin typeface="Arial Narrow" pitchFamily="34" charset="0"/>
              </a:rPr>
              <a:t>o pravdepodobnosti, s akou možno zovšeobecniť výsledky získané vo výberovom súbore na súbor základný (</a:t>
            </a:r>
            <a:r>
              <a:rPr lang="sk-SK" altLang="cs-CZ" sz="2800" dirty="0" err="1" smtClean="0">
                <a:latin typeface="Arial Narrow" pitchFamily="34" charset="0"/>
              </a:rPr>
              <a:t>inferenčná</a:t>
            </a:r>
            <a:r>
              <a:rPr lang="sk-SK" altLang="cs-CZ" sz="2800" dirty="0" smtClean="0">
                <a:latin typeface="Arial Narrow" pitchFamily="34" charset="0"/>
              </a:rPr>
              <a:t> štatistika)</a:t>
            </a:r>
            <a:endParaRPr lang="sk-SK" altLang="cs-CZ" sz="2800" dirty="0" smtClean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82000" cy="944563"/>
          </a:xfrm>
        </p:spPr>
        <p:txBody>
          <a:bodyPr/>
          <a:lstStyle/>
          <a:p>
            <a:r>
              <a:rPr lang="sk-SK" altLang="cs-CZ" b="1" dirty="0" smtClean="0">
                <a:latin typeface="Arial Narrow" pitchFamily="34" charset="0"/>
              </a:rPr>
              <a:t>Kedy nie je hypotéza testovateľná?</a:t>
            </a:r>
            <a:endParaRPr lang="cs-CZ" altLang="cs-CZ" b="1" dirty="0" smtClean="0">
              <a:latin typeface="Arial Narrow" pitchFamily="34" charset="0"/>
            </a:endParaRPr>
          </a:p>
        </p:txBody>
      </p:sp>
      <p:sp>
        <p:nvSpPr>
          <p:cNvPr id="3789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5800" y="1752600"/>
            <a:ext cx="8001000" cy="4724400"/>
          </a:xfrm>
        </p:spPr>
        <p:txBody>
          <a:bodyPr/>
          <a:lstStyle/>
          <a:p>
            <a:r>
              <a:rPr lang="sk-SK" altLang="cs-CZ" sz="3200" dirty="0" smtClean="0">
                <a:latin typeface="Arial Narrow" pitchFamily="34" charset="0"/>
              </a:rPr>
              <a:t>keď obsahuje pojmy, ktoré sú príliš vágne, nejasné, všeobecné alebo mnohovýznamové</a:t>
            </a:r>
          </a:p>
          <a:p>
            <a:r>
              <a:rPr lang="sk-SK" altLang="cs-CZ" sz="3200" dirty="0" smtClean="0">
                <a:latin typeface="Arial Narrow" pitchFamily="34" charset="0"/>
              </a:rPr>
              <a:t>keď </a:t>
            </a:r>
            <a:r>
              <a:rPr lang="sk-SK" altLang="cs-CZ" sz="3200" dirty="0" smtClean="0">
                <a:latin typeface="Arial Narrow" pitchFamily="34" charset="0"/>
              </a:rPr>
              <a:t>je vnútorne protirečivá</a:t>
            </a:r>
          </a:p>
          <a:p>
            <a:r>
              <a:rPr lang="sk-SK" altLang="cs-CZ" sz="3200" dirty="0" smtClean="0">
                <a:latin typeface="Arial Narrow" pitchFamily="34" charset="0"/>
              </a:rPr>
              <a:t>keď obsahuje dve a viac </a:t>
            </a:r>
            <a:r>
              <a:rPr lang="sk-SK" altLang="cs-CZ" sz="3200" dirty="0" smtClean="0">
                <a:latin typeface="Arial Narrow" pitchFamily="34" charset="0"/>
              </a:rPr>
              <a:t>tvrdení</a:t>
            </a:r>
          </a:p>
          <a:p>
            <a:r>
              <a:rPr lang="sk-SK" altLang="cs-CZ" sz="3200" dirty="0" smtClean="0">
                <a:latin typeface="Arial Narrow" pitchFamily="34" charset="0"/>
              </a:rPr>
              <a:t>keď je tautologická (vysvetlenie sa točí v kruhu)</a:t>
            </a:r>
          </a:p>
          <a:p>
            <a:r>
              <a:rPr lang="sk-SK" altLang="cs-CZ" sz="3200" dirty="0" smtClean="0">
                <a:latin typeface="Arial Narrow" pitchFamily="34" charset="0"/>
              </a:rPr>
              <a:t>keď sa odvoláva na sily nebo </a:t>
            </a:r>
            <a:r>
              <a:rPr lang="sk-SK" altLang="cs-CZ" sz="3200" dirty="0" err="1" smtClean="0">
                <a:latin typeface="Arial Narrow" pitchFamily="34" charset="0"/>
              </a:rPr>
              <a:t>ideje</a:t>
            </a:r>
            <a:r>
              <a:rPr lang="sk-SK" altLang="cs-CZ" sz="3200" dirty="0" smtClean="0">
                <a:latin typeface="Arial Narrow" pitchFamily="34" charset="0"/>
              </a:rPr>
              <a:t>, ktoré veda (doteraz) nepozná</a:t>
            </a:r>
          </a:p>
          <a:p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990600"/>
          </a:xfrm>
        </p:spPr>
        <p:txBody>
          <a:bodyPr/>
          <a:lstStyle/>
          <a:p>
            <a:r>
              <a:rPr lang="sk-SK" altLang="cs-CZ" b="1" dirty="0" smtClean="0">
                <a:latin typeface="Arial Narrow" pitchFamily="34" charset="0"/>
              </a:rPr>
              <a:t>Príklad hypotéz </a:t>
            </a:r>
            <a:r>
              <a:rPr lang="en-US" altLang="cs-CZ" sz="1800" b="1" dirty="0" smtClean="0"/>
              <a:t/>
            </a:r>
            <a:br>
              <a:rPr lang="en-US" altLang="cs-CZ" sz="1800" b="1" dirty="0" smtClean="0"/>
            </a:br>
            <a:endParaRPr lang="cs-CZ" altLang="cs-CZ" sz="1800" b="1" dirty="0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868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cs-CZ" sz="2800" b="1" dirty="0" smtClean="0">
                <a:latin typeface="Arial Narrow" pitchFamily="34" charset="0"/>
              </a:rPr>
              <a:t>Parental Mediation of</a:t>
            </a:r>
            <a:r>
              <a:rPr lang="sk-SK" altLang="cs-CZ" sz="2800" b="1" dirty="0" smtClean="0">
                <a:latin typeface="Arial Narrow" pitchFamily="34" charset="0"/>
              </a:rPr>
              <a:t> </a:t>
            </a:r>
            <a:r>
              <a:rPr lang="en-US" altLang="cs-CZ" sz="2800" b="1" dirty="0" smtClean="0">
                <a:latin typeface="Arial Narrow" pitchFamily="34" charset="0"/>
              </a:rPr>
              <a:t>Children’s Emotional Responses</a:t>
            </a:r>
            <a:r>
              <a:rPr lang="sk-SK" altLang="cs-CZ" sz="2800" b="1" dirty="0" smtClean="0">
                <a:latin typeface="Arial Narrow" pitchFamily="34" charset="0"/>
              </a:rPr>
              <a:t> </a:t>
            </a:r>
            <a:r>
              <a:rPr lang="en-US" altLang="cs-CZ" sz="2800" b="1" dirty="0" smtClean="0">
                <a:latin typeface="Arial Narrow" pitchFamily="34" charset="0"/>
              </a:rPr>
              <a:t>to a Violent News Event</a:t>
            </a:r>
            <a:r>
              <a:rPr lang="sk-SK" altLang="cs-CZ" sz="2800" b="1" dirty="0" smtClean="0">
                <a:latin typeface="Arial Narrow" pitchFamily="34" charset="0"/>
              </a:rPr>
              <a:t> (</a:t>
            </a:r>
            <a:r>
              <a:rPr lang="sk-SK" altLang="cs-CZ" sz="2800" b="1" dirty="0" err="1" smtClean="0">
                <a:latin typeface="Arial Narrow" pitchFamily="34" charset="0"/>
              </a:rPr>
              <a:t>Buijzen</a:t>
            </a:r>
            <a:r>
              <a:rPr lang="sk-SK" altLang="cs-CZ" sz="2800" b="1" dirty="0" smtClean="0">
                <a:latin typeface="Arial Narrow" pitchFamily="34" charset="0"/>
              </a:rPr>
              <a:t>, M. </a:t>
            </a:r>
            <a:r>
              <a:rPr lang="sk-SK" altLang="cs-CZ" sz="2800" b="1" dirty="0" err="1" smtClean="0">
                <a:latin typeface="Arial Narrow" pitchFamily="34" charset="0"/>
              </a:rPr>
              <a:t>et</a:t>
            </a:r>
            <a:r>
              <a:rPr lang="sk-SK" altLang="cs-CZ" sz="2800" b="1" dirty="0" smtClean="0">
                <a:latin typeface="Arial Narrow" pitchFamily="34" charset="0"/>
              </a:rPr>
              <a:t> al. 2006) - vplyv </a:t>
            </a:r>
            <a:r>
              <a:rPr lang="sk-SK" altLang="cs-CZ" sz="2800" b="1" dirty="0" err="1" smtClean="0">
                <a:latin typeface="Arial Narrow" pitchFamily="34" charset="0"/>
              </a:rPr>
              <a:t>mediovaného</a:t>
            </a:r>
            <a:r>
              <a:rPr lang="sk-SK" altLang="cs-CZ" sz="2800" b="1" dirty="0" smtClean="0">
                <a:latin typeface="Arial Narrow" pitchFamily="34" charset="0"/>
              </a:rPr>
              <a:t> násilia na deti</a:t>
            </a:r>
          </a:p>
          <a:p>
            <a:pPr>
              <a:lnSpc>
                <a:spcPct val="90000"/>
              </a:lnSpc>
            </a:pPr>
            <a:r>
              <a:rPr lang="sk-SK" altLang="cs-CZ" sz="2800" dirty="0" smtClean="0">
                <a:latin typeface="Arial Narrow" pitchFamily="34" charset="0"/>
              </a:rPr>
              <a:t>H 1: Deti, ktoré sú viac vystavované správam o zavraždení </a:t>
            </a:r>
            <a:r>
              <a:rPr lang="sk-SK" altLang="cs-CZ" sz="2800" dirty="0" err="1" smtClean="0">
                <a:latin typeface="Arial Narrow" pitchFamily="34" charset="0"/>
              </a:rPr>
              <a:t>Theo</a:t>
            </a:r>
            <a:r>
              <a:rPr lang="sk-SK" altLang="cs-CZ" sz="2800" dirty="0" smtClean="0">
                <a:latin typeface="Arial Narrow" pitchFamily="34" charset="0"/>
              </a:rPr>
              <a:t> </a:t>
            </a:r>
            <a:r>
              <a:rPr lang="sk-SK" altLang="cs-CZ" sz="2800" dirty="0" err="1" smtClean="0">
                <a:latin typeface="Arial Narrow" pitchFamily="34" charset="0"/>
              </a:rPr>
              <a:t>van</a:t>
            </a:r>
            <a:r>
              <a:rPr lang="sk-SK" altLang="cs-CZ" sz="2800" dirty="0" smtClean="0">
                <a:latin typeface="Arial Narrow" pitchFamily="34" charset="0"/>
              </a:rPr>
              <a:t> </a:t>
            </a:r>
            <a:r>
              <a:rPr lang="sk-SK" altLang="cs-CZ" sz="2800" dirty="0" err="1" smtClean="0">
                <a:latin typeface="Arial Narrow" pitchFamily="34" charset="0"/>
              </a:rPr>
              <a:t>Gogha</a:t>
            </a:r>
            <a:r>
              <a:rPr lang="sk-SK" altLang="cs-CZ" sz="2800" dirty="0" smtClean="0">
                <a:latin typeface="Arial Narrow" pitchFamily="34" charset="0"/>
              </a:rPr>
              <a:t>, budú reagovať s väčším strachom, zlosťou a smútkom než deti, ktoré sú týmto správam vystavované menej.</a:t>
            </a:r>
          </a:p>
          <a:p>
            <a:pPr>
              <a:lnSpc>
                <a:spcPct val="90000"/>
              </a:lnSpc>
            </a:pPr>
            <a:r>
              <a:rPr lang="sk-SK" altLang="cs-CZ" sz="2800" dirty="0" smtClean="0">
                <a:latin typeface="Arial Narrow" pitchFamily="34" charset="0"/>
              </a:rPr>
              <a:t>H 2: Aktívne mediačné stratégie zo strany rodičov sú efektívnejšie než reštriktívne mediačné stratégie v oslabovaní vzťahov medzi detským vystavovaním sa spravodajstvu a ich emocionálnymi reakciami.</a:t>
            </a:r>
          </a:p>
          <a:p>
            <a:pPr>
              <a:lnSpc>
                <a:spcPct val="90000"/>
              </a:lnSpc>
            </a:pPr>
            <a:r>
              <a:rPr lang="sk-SK" altLang="cs-CZ" sz="2800" dirty="0" smtClean="0">
                <a:latin typeface="Arial Narrow" pitchFamily="34" charset="0"/>
              </a:rPr>
              <a:t>H 3: Mladšie školské deti (tretia a štvrtá trieda) </a:t>
            </a:r>
            <a:r>
              <a:rPr lang="sk-SK" altLang="cs-CZ" sz="2800" dirty="0" err="1" smtClean="0">
                <a:latin typeface="Arial Narrow" pitchFamily="34" charset="0"/>
              </a:rPr>
              <a:t>benefitujú</a:t>
            </a:r>
            <a:r>
              <a:rPr lang="sk-SK" altLang="cs-CZ" sz="2800" dirty="0" smtClean="0">
                <a:latin typeface="Arial Narrow" pitchFamily="34" charset="0"/>
              </a:rPr>
              <a:t> z </a:t>
            </a:r>
            <a:r>
              <a:rPr lang="sk-SK" altLang="cs-CZ" sz="2800" dirty="0" err="1" smtClean="0">
                <a:latin typeface="Arial Narrow" pitchFamily="34" charset="0"/>
              </a:rPr>
              <a:t>mediácie</a:t>
            </a:r>
            <a:r>
              <a:rPr lang="sk-SK" altLang="cs-CZ" sz="2800" dirty="0" smtClean="0">
                <a:latin typeface="Arial Narrow" pitchFamily="34" charset="0"/>
              </a:rPr>
              <a:t> rodičov viac než staršie školské deti (piata a šiesta trieda).</a:t>
            </a:r>
            <a:endParaRPr lang="sk-SK" altLang="cs-CZ" sz="2800" dirty="0" smtClean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381000" y="334963"/>
            <a:ext cx="8229600" cy="80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914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sk-SK" altLang="cs-CZ" sz="4000" b="1" dirty="0" smtClean="0">
                <a:solidFill>
                  <a:schemeClr val="tx2"/>
                </a:solidFill>
                <a:latin typeface="Arial Narrow" pitchFamily="34" charset="0"/>
                <a:ea typeface="+mj-ea"/>
                <a:cs typeface="+mj-cs"/>
              </a:rPr>
              <a:t>Účel výskumu</a:t>
            </a:r>
            <a:endParaRPr lang="sk-SK" altLang="cs-CZ" sz="4000" b="1" dirty="0">
              <a:solidFill>
                <a:schemeClr val="tx2"/>
              </a:solidFill>
              <a:latin typeface="Arial Narrow" pitchFamily="34" charset="0"/>
              <a:ea typeface="+mj-ea"/>
              <a:cs typeface="+mj-cs"/>
            </a:endParaRPr>
          </a:p>
        </p:txBody>
      </p:sp>
      <p:graphicFrame>
        <p:nvGraphicFramePr>
          <p:cNvPr id="10242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12842394"/>
              </p:ext>
            </p:extLst>
          </p:nvPr>
        </p:nvGraphicFramePr>
        <p:xfrm>
          <a:off x="228600" y="1295400"/>
          <a:ext cx="8764588" cy="4495801"/>
        </p:xfrm>
        <a:graphic>
          <a:graphicData uri="http://schemas.openxmlformats.org/drawingml/2006/table">
            <a:tbl>
              <a:tblPr/>
              <a:tblGrid>
                <a:gridCol w="1558925"/>
                <a:gridCol w="2376488"/>
                <a:gridCol w="2390775"/>
                <a:gridCol w="2438400"/>
              </a:tblGrid>
              <a:tr h="642945">
                <a:tc>
                  <a:txBody>
                    <a:bodyPr/>
                    <a:lstStyle/>
                    <a:p>
                      <a:pPr marL="107950" marR="0" lvl="0" indent="-106363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107950" algn="l"/>
                          <a:tab pos="1022350" algn="l"/>
                          <a:tab pos="1936750" algn="l"/>
                          <a:tab pos="2851150" algn="l"/>
                          <a:tab pos="3765550" algn="l"/>
                          <a:tab pos="4679950" algn="l"/>
                          <a:tab pos="5594350" algn="l"/>
                          <a:tab pos="6508750" algn="l"/>
                          <a:tab pos="7423150" algn="l"/>
                          <a:tab pos="8337550" algn="l"/>
                          <a:tab pos="9251950" algn="l"/>
                          <a:tab pos="10166350" algn="l"/>
                        </a:tabLst>
                      </a:pPr>
                      <a:endParaRPr kumimoji="0" lang="sk-SK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Times New Roman" pitchFamily="16" charset="0"/>
                      </a:endParaRPr>
                    </a:p>
                  </a:txBody>
                  <a:tcPr marL="82800" marR="82800" marT="50980" marB="3908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1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exploratórny</a:t>
                      </a:r>
                      <a:endParaRPr kumimoji="0" lang="sk-SK" sz="24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Times New Roman" pitchFamily="16" charset="0"/>
                      </a:endParaRPr>
                    </a:p>
                  </a:txBody>
                  <a:tcPr marL="82800" marR="82800" marT="53359" marB="3908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deskriptívny</a:t>
                      </a:r>
                    </a:p>
                  </a:txBody>
                  <a:tcPr marL="82800" marR="82800" marT="53359" marB="3908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explanačný</a:t>
                      </a:r>
                    </a:p>
                  </a:txBody>
                  <a:tcPr marL="82800" marR="82800" marT="53359" marB="3908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250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existujúci výskum</a:t>
                      </a:r>
                    </a:p>
                  </a:txBody>
                  <a:tcPr marL="82800" marR="82800" marT="53359" marB="3908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veľmi obmezený či vôbec neexistujúci</a:t>
                      </a:r>
                    </a:p>
                  </a:txBody>
                  <a:tcPr marL="82800" marR="82800" marT="50980" marB="3908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existuje, ale je nekompletný, s trhlinami</a:t>
                      </a:r>
                    </a:p>
                  </a:txBody>
                  <a:tcPr marL="82800" marR="82800" marT="50980" marB="3908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veľmi rozpracovaný</a:t>
                      </a:r>
                    </a:p>
                  </a:txBody>
                  <a:tcPr marL="82800" marR="82800" marT="50980" marB="3908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0104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hlavné otázky</a:t>
                      </a:r>
                    </a:p>
                  </a:txBody>
                  <a:tcPr marL="82800" marR="82800" marT="53359" marB="3908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ČO?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čo sa deje? </a:t>
                      </a:r>
                    </a:p>
                  </a:txBody>
                  <a:tcPr marL="82800" marR="82800" marT="50980" marB="3908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AKO? KTO? KDE? KEDY?</a:t>
                      </a:r>
                    </a:p>
                  </a:txBody>
                  <a:tcPr marL="82800" marR="82800" marT="50980" marB="3908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PREČO?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prečo sa niečo deje?</a:t>
                      </a:r>
                    </a:p>
                  </a:txBody>
                  <a:tcPr marL="82800" marR="82800" marT="50980" marB="3908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0247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ciele </a:t>
                      </a:r>
                    </a:p>
                  </a:txBody>
                  <a:tcPr marL="82800" marR="82800" marT="53359" marB="3908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dosiahnuť počiatočné zoznámenie s témou; rozvinúť/precizovať teóriu</a:t>
                      </a:r>
                    </a:p>
                  </a:txBody>
                  <a:tcPr marL="82800" marR="82800" marT="50980" marB="3908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dosiahnuť presný popis udalostí/javov;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kategorizovať, klasifikovať ich</a:t>
                      </a:r>
                    </a:p>
                  </a:txBody>
                  <a:tcPr marL="82800" marR="82800" marT="50980" marB="3908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testovať teóriu/hypotézu; snaha vysvetliť javy a situácie</a:t>
                      </a:r>
                    </a:p>
                  </a:txBody>
                  <a:tcPr marL="82800" marR="82800" marT="50980" marB="3908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294" name="Rectangle 59"/>
          <p:cNvSpPr>
            <a:spLocks noChangeArrowheads="1"/>
          </p:cNvSpPr>
          <p:nvPr/>
        </p:nvSpPr>
        <p:spPr bwMode="auto">
          <a:xfrm>
            <a:off x="2319338" y="6400800"/>
            <a:ext cx="6824662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2800" tIns="41400" rIns="82800" bIns="41400" anchor="ctr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 sz="11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Podlľa Mihelj, S.: Linking Theory and Empirical Data. Loughborough University</a:t>
            </a:r>
          </a:p>
        </p:txBody>
      </p:sp>
    </p:spTree>
    <p:extLst>
      <p:ext uri="{BB962C8B-B14F-4D97-AF65-F5344CB8AC3E}">
        <p14:creationId xmlns:p14="http://schemas.microsoft.com/office/powerpoint/2010/main" xmlns="" val="3527194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534400" cy="914400"/>
          </a:xfrm>
        </p:spPr>
        <p:txBody>
          <a:bodyPr/>
          <a:lstStyle/>
          <a:p>
            <a:r>
              <a:rPr lang="sk-SK" altLang="cs-CZ" b="1" dirty="0" smtClean="0">
                <a:latin typeface="Arial Narrow" pitchFamily="34" charset="0"/>
              </a:rPr>
              <a:t>Operacionalizácia: od pojmu ku znaku</a:t>
            </a:r>
            <a:endParaRPr lang="sk-SK" altLang="cs-CZ" b="1" dirty="0" smtClean="0">
              <a:latin typeface="Arial Narrow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800600"/>
          </a:xfrm>
        </p:spPr>
        <p:txBody>
          <a:bodyPr/>
          <a:lstStyle/>
          <a:p>
            <a:r>
              <a:rPr lang="sk-SK" altLang="cs-CZ" dirty="0" smtClean="0"/>
              <a:t>proces definície konceptu (konceptov), vyjadrený popisom operácií, ktorými bude meraný</a:t>
            </a:r>
          </a:p>
          <a:p>
            <a:r>
              <a:rPr lang="sk-SK" altLang="cs-CZ" dirty="0" smtClean="0"/>
              <a:t>konceptualizácia </a:t>
            </a:r>
            <a:r>
              <a:rPr lang="sk-SK" altLang="cs-CZ" dirty="0" smtClean="0"/>
              <a:t>- dimenzie </a:t>
            </a:r>
            <a:r>
              <a:rPr lang="sk-SK" altLang="cs-CZ" dirty="0" smtClean="0"/>
              <a:t>– indikátory</a:t>
            </a:r>
          </a:p>
          <a:p>
            <a:r>
              <a:rPr lang="sk-SK" altLang="cs-CZ" dirty="0" smtClean="0"/>
              <a:t>Paul </a:t>
            </a:r>
            <a:r>
              <a:rPr lang="sk-SK" altLang="cs-CZ" dirty="0" err="1" smtClean="0"/>
              <a:t>Felix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Lazarsfeld</a:t>
            </a:r>
            <a:r>
              <a:rPr lang="sk-SK" altLang="cs-CZ" dirty="0" smtClean="0"/>
              <a:t>: 4 etapy </a:t>
            </a:r>
            <a:r>
              <a:rPr lang="sk-SK" altLang="cs-CZ" dirty="0" err="1" smtClean="0"/>
              <a:t>operacionalizačnej</a:t>
            </a:r>
            <a:r>
              <a:rPr lang="sk-SK" altLang="cs-CZ" dirty="0" smtClean="0"/>
              <a:t> procedúry:</a:t>
            </a:r>
          </a:p>
          <a:p>
            <a:pPr marL="609600" indent="-249238">
              <a:buFont typeface="+mj-lt"/>
              <a:buAutoNum type="arabicPeriod"/>
            </a:pPr>
            <a:r>
              <a:rPr lang="sk-SK" altLang="cs-CZ" dirty="0" smtClean="0"/>
              <a:t>intuitívna predstava o objekte či jave (= </a:t>
            </a:r>
            <a:r>
              <a:rPr lang="sk-SK" altLang="cs-CZ" i="1" dirty="0" smtClean="0"/>
              <a:t>teoretická analýza</a:t>
            </a:r>
            <a:r>
              <a:rPr lang="sk-SK" altLang="cs-CZ" dirty="0" smtClean="0"/>
              <a:t>)</a:t>
            </a:r>
          </a:p>
          <a:p>
            <a:pPr marL="609600" indent="-249238">
              <a:buFont typeface="+mj-lt"/>
              <a:buAutoNum type="arabicPeriod"/>
            </a:pPr>
            <a:r>
              <a:rPr lang="sk-SK" altLang="cs-CZ" dirty="0" smtClean="0"/>
              <a:t>analytický rozklad tejto predstavy na čiastkové elementy (dimenzie) (= </a:t>
            </a:r>
            <a:r>
              <a:rPr lang="sk-SK" altLang="cs-CZ" i="1" dirty="0" smtClean="0"/>
              <a:t>konceptualizácia</a:t>
            </a:r>
            <a:r>
              <a:rPr lang="sk-SK" altLang="cs-CZ" dirty="0" smtClean="0"/>
              <a:t>)</a:t>
            </a:r>
          </a:p>
          <a:p>
            <a:pPr marL="609600" indent="-249238">
              <a:buFont typeface="+mj-lt"/>
              <a:buAutoNum type="arabicPeriod"/>
            </a:pPr>
            <a:r>
              <a:rPr lang="sk-SK" altLang="cs-CZ" dirty="0" smtClean="0"/>
              <a:t>hľadanie empirických indikátorov pre každú z dimenzií</a:t>
            </a:r>
          </a:p>
          <a:p>
            <a:pPr marL="609600" indent="-249238">
              <a:buFont typeface="+mj-lt"/>
              <a:buAutoNum type="arabicPeriod"/>
            </a:pPr>
            <a:r>
              <a:rPr lang="sk-SK" altLang="cs-CZ" dirty="0" smtClean="0"/>
              <a:t>zhrnutie empirických indikátorov v celok (index)</a:t>
            </a:r>
          </a:p>
          <a:p>
            <a:endParaRPr lang="cs-CZ" altLang="cs-CZ" dirty="0" smtClean="0"/>
          </a:p>
          <a:p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06438"/>
          </a:xfrm>
        </p:spPr>
        <p:txBody>
          <a:bodyPr/>
          <a:lstStyle/>
          <a:p>
            <a:r>
              <a:rPr lang="cs-CZ" altLang="cs-CZ" b="1" dirty="0" smtClean="0">
                <a:latin typeface="Arial Narrow" pitchFamily="34" charset="0"/>
              </a:rPr>
              <a:t>Konceptualizácia</a:t>
            </a:r>
            <a:r>
              <a:rPr lang="cs-CZ" altLang="cs-CZ" sz="3600" dirty="0" smtClean="0"/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k-SK" altLang="cs-CZ" sz="2800" dirty="0" smtClean="0">
                <a:latin typeface="Arial Narrow" pitchFamily="34" charset="0"/>
              </a:rPr>
              <a:t>špecifikácia toho, čo presne myslíme pod jednotlivými </a:t>
            </a:r>
            <a:r>
              <a:rPr lang="sk-SK" altLang="cs-CZ" sz="2800" dirty="0" smtClean="0">
                <a:latin typeface="Arial Narrow" pitchFamily="34" charset="0"/>
              </a:rPr>
              <a:t>termínmi</a:t>
            </a:r>
          </a:p>
          <a:p>
            <a:pPr>
              <a:lnSpc>
                <a:spcPct val="80000"/>
              </a:lnSpc>
            </a:pPr>
            <a:r>
              <a:rPr lang="sk-SK" altLang="cs-CZ" sz="2800" dirty="0" smtClean="0">
                <a:latin typeface="Arial Narrow" pitchFamily="34" charset="0"/>
              </a:rPr>
              <a:t>koncept = jasne vymedzená myšlienka, odvodená z konkrétneho teoretického modelu</a:t>
            </a:r>
          </a:p>
          <a:p>
            <a:pPr>
              <a:lnSpc>
                <a:spcPct val="80000"/>
              </a:lnSpc>
            </a:pPr>
            <a:r>
              <a:rPr lang="sk-SK" altLang="cs-CZ" sz="2800" dirty="0" smtClean="0">
                <a:latin typeface="Arial Narrow" pitchFamily="34" charset="0"/>
              </a:rPr>
              <a:t>nebezpečenstvo „konceptuálnej anarchie“</a:t>
            </a:r>
          </a:p>
          <a:p>
            <a:pPr>
              <a:lnSpc>
                <a:spcPct val="80000"/>
              </a:lnSpc>
            </a:pPr>
            <a:r>
              <a:rPr lang="sk-SK" altLang="cs-CZ" sz="2800" dirty="0" smtClean="0">
                <a:latin typeface="Arial Narrow" pitchFamily="34" charset="0"/>
              </a:rPr>
              <a:t>postup:</a:t>
            </a:r>
            <a:endParaRPr lang="sk-SK" altLang="cs-CZ" sz="2800" dirty="0" smtClean="0">
              <a:latin typeface="Arial Narrow" pitchFamily="34" charset="0"/>
            </a:endParaRPr>
          </a:p>
          <a:p>
            <a:pPr marL="609600" indent="-339725">
              <a:lnSpc>
                <a:spcPct val="90000"/>
              </a:lnSpc>
              <a:buFont typeface="Franklin Gothic Book" pitchFamily="34" charset="0"/>
              <a:buAutoNum type="arabicPeriod"/>
            </a:pPr>
            <a:r>
              <a:rPr lang="sk-SK" altLang="cs-CZ" sz="2800" dirty="0" smtClean="0">
                <a:latin typeface="Arial Narrow" pitchFamily="34" charset="0"/>
              </a:rPr>
              <a:t>získať čo najviac rôznych definícií konceptu</a:t>
            </a:r>
          </a:p>
          <a:p>
            <a:pPr marL="609600" indent="-339725">
              <a:lnSpc>
                <a:spcPct val="90000"/>
              </a:lnSpc>
              <a:buFont typeface="Franklin Gothic Book" pitchFamily="34" charset="0"/>
              <a:buAutoNum type="arabicPeriod"/>
            </a:pPr>
            <a:r>
              <a:rPr lang="sk-SK" altLang="cs-CZ" sz="2800" dirty="0" smtClean="0">
                <a:latin typeface="Arial Narrow" pitchFamily="34" charset="0"/>
              </a:rPr>
              <a:t>identifikovať </a:t>
            </a:r>
            <a:r>
              <a:rPr lang="sk-SK" altLang="cs-CZ" sz="2800" dirty="0" smtClean="0">
                <a:latin typeface="Arial Narrow" pitchFamily="34" charset="0"/>
              </a:rPr>
              <a:t>spoločné prvky a </a:t>
            </a:r>
            <a:r>
              <a:rPr lang="sk-SK" altLang="cs-CZ" sz="2800" dirty="0" smtClean="0">
                <a:latin typeface="Arial Narrow" pitchFamily="34" charset="0"/>
              </a:rPr>
              <a:t>klasifikovať </a:t>
            </a:r>
            <a:r>
              <a:rPr lang="sk-SK" altLang="cs-CZ" sz="2800" dirty="0" smtClean="0">
                <a:latin typeface="Arial Narrow" pitchFamily="34" charset="0"/>
              </a:rPr>
              <a:t>definície do určitých </a:t>
            </a:r>
            <a:r>
              <a:rPr lang="sk-SK" altLang="cs-CZ" sz="2800" dirty="0" smtClean="0">
                <a:latin typeface="Arial Narrow" pitchFamily="34" charset="0"/>
              </a:rPr>
              <a:t>kategórií</a:t>
            </a:r>
          </a:p>
          <a:p>
            <a:pPr marL="609600" indent="-339725">
              <a:lnSpc>
                <a:spcPct val="90000"/>
              </a:lnSpc>
              <a:buFont typeface="Franklin Gothic Book" pitchFamily="34" charset="0"/>
              <a:buAutoNum type="arabicPeriod"/>
            </a:pPr>
            <a:r>
              <a:rPr lang="sk-SK" altLang="cs-CZ" sz="2800" dirty="0" smtClean="0">
                <a:latin typeface="Arial Narrow" pitchFamily="34" charset="0"/>
              </a:rPr>
              <a:t>rozhodnúť sa pre určitú definíciu</a:t>
            </a:r>
          </a:p>
          <a:p>
            <a:pPr marL="609600" indent="-339725">
              <a:lnSpc>
                <a:spcPct val="90000"/>
              </a:lnSpc>
              <a:buFont typeface="Franklin Gothic Book" pitchFamily="34" charset="0"/>
              <a:buAutoNum type="arabicPeriod"/>
            </a:pPr>
            <a:r>
              <a:rPr lang="sk-SK" altLang="cs-CZ" sz="2800" dirty="0" smtClean="0">
                <a:latin typeface="Arial Narrow" pitchFamily="34" charset="0"/>
              </a:rPr>
              <a:t>načrtnúť dimenzie konceptu</a:t>
            </a:r>
          </a:p>
          <a:p>
            <a:pPr>
              <a:lnSpc>
                <a:spcPct val="80000"/>
              </a:lnSpc>
            </a:pPr>
            <a:endParaRPr lang="sk-SK" altLang="cs-CZ" sz="2800" dirty="0" smtClean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sk-SK" altLang="cs-CZ" b="1" dirty="0" smtClean="0">
                <a:latin typeface="Arial Narrow" pitchFamily="34" charset="0"/>
              </a:rPr>
              <a:t>Indikátor (ukazovateľ)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610600" cy="5105400"/>
          </a:xfrm>
        </p:spPr>
        <p:txBody>
          <a:bodyPr/>
          <a:lstStyle/>
          <a:p>
            <a:r>
              <a:rPr lang="cs-CZ" altLang="cs-CZ" sz="2800" dirty="0" smtClean="0">
                <a:latin typeface="Arial Narrow" pitchFamily="34" charset="0"/>
              </a:rPr>
              <a:t>= empirická </a:t>
            </a:r>
            <a:r>
              <a:rPr lang="cs-CZ" altLang="cs-CZ" sz="2800" dirty="0" err="1" smtClean="0">
                <a:latin typeface="Arial Narrow" pitchFamily="34" charset="0"/>
              </a:rPr>
              <a:t>reprezentácia</a:t>
            </a:r>
            <a:r>
              <a:rPr lang="cs-CZ" altLang="cs-CZ" sz="2800" dirty="0" smtClean="0">
                <a:latin typeface="Arial Narrow" pitchFamily="34" charset="0"/>
              </a:rPr>
              <a:t> pojmu/konceptu</a:t>
            </a:r>
          </a:p>
          <a:p>
            <a:r>
              <a:rPr lang="sk-SK" altLang="cs-CZ" sz="2800" u="sng" dirty="0" smtClean="0">
                <a:latin typeface="Arial Narrow" pitchFamily="34" charset="0"/>
              </a:rPr>
              <a:t>koľko indikátorov?</a:t>
            </a:r>
          </a:p>
          <a:p>
            <a:r>
              <a:rPr lang="sk-SK" altLang="cs-CZ" sz="2800" dirty="0" smtClean="0">
                <a:latin typeface="Arial Narrow" pitchFamily="34" charset="0"/>
              </a:rPr>
              <a:t>ak neexistuje ustanovený spôsob, ako merať určitý koncept, môže byť nápomocné vytvoriť indikátory pre viacero definícií a sledovať, ako sa to prejaví vo výsledkoch a interpretácii</a:t>
            </a:r>
          </a:p>
          <a:p>
            <a:r>
              <a:rPr lang="sk-SK" altLang="cs-CZ" sz="2800" dirty="0" err="1" smtClean="0">
                <a:latin typeface="Arial Narrow" pitchFamily="34" charset="0"/>
              </a:rPr>
              <a:t>multidimenzionalita</a:t>
            </a:r>
            <a:endParaRPr lang="sk-SK" altLang="cs-CZ" sz="2800" dirty="0" smtClean="0">
              <a:latin typeface="Arial Narrow" pitchFamily="34" charset="0"/>
            </a:endParaRPr>
          </a:p>
          <a:p>
            <a:r>
              <a:rPr lang="sk-SK" altLang="cs-CZ" sz="2800" dirty="0" smtClean="0">
                <a:latin typeface="Arial Narrow" pitchFamily="34" charset="0"/>
              </a:rPr>
              <a:t>pilotáž – je možné, že časť indikátorov sa ukáže ako nepotrebná</a:t>
            </a:r>
          </a:p>
          <a:p>
            <a:r>
              <a:rPr lang="sk-SK" altLang="cs-CZ" sz="2800" dirty="0" smtClean="0">
                <a:latin typeface="Arial Narrow" pitchFamily="34" charset="0"/>
              </a:rPr>
              <a:t>záverečné rozhodnutie – praktická úvaha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44562"/>
          </a:xfrm>
        </p:spPr>
        <p:txBody>
          <a:bodyPr/>
          <a:lstStyle/>
          <a:p>
            <a:r>
              <a:rPr lang="sk-SK" altLang="cs-CZ" b="1" dirty="0" smtClean="0">
                <a:latin typeface="Arial Narrow" pitchFamily="34" charset="0"/>
              </a:rPr>
              <a:t>Ako vytvoriť indikátory?</a:t>
            </a:r>
            <a:endParaRPr lang="cs-CZ" altLang="cs-CZ" b="1" dirty="0" smtClean="0">
              <a:latin typeface="Arial Narrow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8458200" cy="5029200"/>
          </a:xfrm>
        </p:spPr>
        <p:txBody>
          <a:bodyPr/>
          <a:lstStyle/>
          <a:p>
            <a:pPr>
              <a:defRPr/>
            </a:pPr>
            <a:r>
              <a:rPr lang="sk-SK" sz="2800" dirty="0" smtClean="0">
                <a:latin typeface="Arial Narrow" pitchFamily="34" charset="0"/>
              </a:rPr>
              <a:t>abstraktnejšie koncepty: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sk-SK" sz="2800" dirty="0" smtClean="0">
                <a:latin typeface="Arial Narrow" pitchFamily="34" charset="0"/>
              </a:rPr>
              <a:t>použiť indikátory z predchádzajúcich výskumov - otestovať, upraviť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sk-SK" sz="2800" dirty="0" smtClean="0">
                <a:latin typeface="Arial Narrow" pitchFamily="34" charset="0"/>
              </a:rPr>
              <a:t>použiť najprv menej štruktúrovaný prístup k zberu dát, a indikátory tvoriť na tomto základe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sk-SK" sz="2800" dirty="0" smtClean="0">
                <a:latin typeface="Arial Narrow" pitchFamily="34" charset="0"/>
              </a:rPr>
              <a:t>použiť informátorov spojených s našou výskumnou témou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sk-SK" sz="2800" dirty="0" smtClean="0">
              <a:latin typeface="Arial Narrow" pitchFamily="34" charset="0"/>
            </a:endParaRPr>
          </a:p>
          <a:p>
            <a:pPr marL="457200" indent="-457200">
              <a:defRPr/>
            </a:pPr>
            <a:r>
              <a:rPr lang="sk-SK" sz="2800" dirty="0" smtClean="0">
                <a:latin typeface="Arial Narrow" pitchFamily="34" charset="0"/>
              </a:rPr>
              <a:t>pred použitím – pilotáž na overenie validity a reliability</a:t>
            </a:r>
          </a:p>
          <a:p>
            <a:pPr marL="457200" indent="-457200">
              <a:defRPr/>
            </a:pPr>
            <a:endParaRPr lang="sk-SK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sk-SK" altLang="cs-CZ" b="1" dirty="0" smtClean="0">
                <a:latin typeface="Arial Narrow" pitchFamily="34" charset="0"/>
              </a:rPr>
              <a:t>Príklad konceptualizácie</a:t>
            </a:r>
            <a:endParaRPr lang="cs-CZ" altLang="cs-CZ" b="1" dirty="0" smtClean="0">
              <a:latin typeface="Arial Narrow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81000" y="1143000"/>
            <a:ext cx="84582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575"/>
              </a:spcBef>
              <a:buClr>
                <a:schemeClr val="accent1"/>
              </a:buClr>
              <a:buSzPct val="85000"/>
              <a:defRPr/>
            </a:pPr>
            <a:r>
              <a:rPr lang="sk-SK" sz="2800" dirty="0">
                <a:latin typeface="Arial Narrow" pitchFamily="34" charset="0"/>
                <a:cs typeface="+mn-cs"/>
              </a:rPr>
              <a:t>Koncept </a:t>
            </a:r>
            <a:r>
              <a:rPr lang="sk-SK" sz="2800" b="1" dirty="0">
                <a:latin typeface="Arial Narrow" pitchFamily="34" charset="0"/>
                <a:cs typeface="+mn-cs"/>
              </a:rPr>
              <a:t>mediálnej diverzity </a:t>
            </a:r>
            <a:r>
              <a:rPr lang="sk-SK" sz="2800" dirty="0">
                <a:latin typeface="Arial Narrow" pitchFamily="34" charset="0"/>
                <a:cs typeface="+mn-cs"/>
              </a:rPr>
              <a:t>podľa holandského Komisariátu pre médiá (Van Cuilenburg, Brakman, Van Der Meulen 2002): 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304800" y="2286000"/>
          <a:ext cx="8382000" cy="419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267200"/>
              </a:tblGrid>
              <a:tr h="635233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sk-SK" sz="2800" b="1" kern="120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dimenzia</a:t>
                      </a:r>
                      <a:endParaRPr kumimoji="0" lang="cs-CZ" sz="2800" b="1" kern="1200" dirty="0" smtClean="0">
                        <a:solidFill>
                          <a:schemeClr val="dk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T="44843" marB="44843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sk-SK" sz="2800" b="1" kern="120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indikátor</a:t>
                      </a:r>
                      <a:endParaRPr kumimoji="0" lang="cs-CZ" sz="2800" b="1" kern="1200" dirty="0" smtClean="0">
                        <a:solidFill>
                          <a:schemeClr val="dk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T="44843" marB="44843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95605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sk-SK" sz="2800" b="0" kern="120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koncentrácia vlastníctva </a:t>
                      </a:r>
                      <a:endParaRPr kumimoji="0" lang="cs-CZ" sz="2800" b="0" kern="1200" dirty="0" smtClean="0">
                        <a:solidFill>
                          <a:schemeClr val="dk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T="44843" marB="44843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sk-SK" sz="2800" b="0" kern="120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podiely na trhu </a:t>
                      </a:r>
                      <a:endParaRPr kumimoji="0" lang="cs-CZ" sz="2800" b="0" kern="1200" dirty="0" smtClean="0">
                        <a:solidFill>
                          <a:schemeClr val="dk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T="44843" marB="44843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013738">
                <a:tc>
                  <a:txBody>
                    <a:bodyPr/>
                    <a:lstStyle/>
                    <a:p>
                      <a:r>
                        <a:rPr lang="sk-SK" sz="2800" b="0" dirty="0" smtClean="0">
                          <a:latin typeface="Arial Narrow" pitchFamily="34" charset="0"/>
                          <a:cs typeface="+mn-cs"/>
                        </a:rPr>
                        <a:t>koncentrácia vydavateľov/vysielateľov </a:t>
                      </a:r>
                      <a:endParaRPr lang="cs-CZ" sz="2800" b="0" dirty="0">
                        <a:latin typeface="Arial Narrow" pitchFamily="34" charset="0"/>
                      </a:endParaRPr>
                    </a:p>
                  </a:txBody>
                  <a:tcPr marT="44843" marB="44843"/>
                </a:tc>
                <a:tc>
                  <a:txBody>
                    <a:bodyPr/>
                    <a:lstStyle/>
                    <a:p>
                      <a:r>
                        <a:rPr lang="sk-SK" sz="2800" dirty="0" smtClean="0">
                          <a:latin typeface="Arial Narrow" pitchFamily="34" charset="0"/>
                          <a:cs typeface="+mn-cs"/>
                        </a:rPr>
                        <a:t>počet</a:t>
                      </a:r>
                      <a:r>
                        <a:rPr lang="sk-SK" sz="2800" baseline="0" dirty="0" smtClean="0">
                          <a:latin typeface="Arial Narrow" pitchFamily="34" charset="0"/>
                          <a:cs typeface="+mn-cs"/>
                        </a:rPr>
                        <a:t> nezávislých titulov, kanálov</a:t>
                      </a:r>
                      <a:endParaRPr lang="cs-CZ" sz="2800" dirty="0">
                        <a:latin typeface="Arial Narrow" pitchFamily="34" charset="0"/>
                      </a:endParaRPr>
                    </a:p>
                  </a:txBody>
                  <a:tcPr marT="44843" marB="44843"/>
                </a:tc>
              </a:tr>
              <a:tr h="836413">
                <a:tc>
                  <a:txBody>
                    <a:bodyPr/>
                    <a:lstStyle/>
                    <a:p>
                      <a:r>
                        <a:rPr lang="sk-SK" sz="2800" b="0" dirty="0" smtClean="0">
                          <a:latin typeface="Arial Narrow" pitchFamily="34" charset="0"/>
                          <a:cs typeface="+mn-cs"/>
                        </a:rPr>
                        <a:t>obsahová diverzita </a:t>
                      </a:r>
                      <a:endParaRPr lang="cs-CZ" sz="2800" b="0" dirty="0">
                        <a:latin typeface="Arial Narrow" pitchFamily="34" charset="0"/>
                      </a:endParaRPr>
                    </a:p>
                  </a:txBody>
                  <a:tcPr marT="44843" marB="44843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800" dirty="0" smtClean="0">
                          <a:latin typeface="Arial Narrow" pitchFamily="34" charset="0"/>
                          <a:cs typeface="+mn-cs"/>
                        </a:rPr>
                        <a:t>heterogenita obsahu </a:t>
                      </a:r>
                      <a:endParaRPr lang="cs-CZ" sz="2800" dirty="0">
                        <a:latin typeface="Arial Narrow" pitchFamily="34" charset="0"/>
                      </a:endParaRPr>
                    </a:p>
                  </a:txBody>
                  <a:tcPr marT="44843" marB="44843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010011">
                <a:tc>
                  <a:txBody>
                    <a:bodyPr/>
                    <a:lstStyle/>
                    <a:p>
                      <a:r>
                        <a:rPr lang="sk-SK" sz="2800" b="0" dirty="0" smtClean="0">
                          <a:latin typeface="Arial Narrow" pitchFamily="34" charset="0"/>
                          <a:cs typeface="+mn-cs"/>
                        </a:rPr>
                        <a:t>publikum, čitatelia, preferencie </a:t>
                      </a:r>
                      <a:endParaRPr lang="cs-CZ" sz="2800" b="0" dirty="0">
                        <a:latin typeface="Arial Narrow" pitchFamily="34" charset="0"/>
                      </a:endParaRPr>
                    </a:p>
                  </a:txBody>
                  <a:tcPr marT="44843" marB="44843"/>
                </a:tc>
                <a:tc>
                  <a:txBody>
                    <a:bodyPr/>
                    <a:lstStyle/>
                    <a:p>
                      <a:r>
                        <a:rPr lang="sk-SK" sz="2800" dirty="0" smtClean="0">
                          <a:latin typeface="Arial Narrow" pitchFamily="34" charset="0"/>
                          <a:cs typeface="+mn-cs"/>
                        </a:rPr>
                        <a:t>distribúcia preferencií </a:t>
                      </a:r>
                      <a:endParaRPr lang="cs-CZ" sz="2800" dirty="0">
                        <a:latin typeface="Arial Narrow" pitchFamily="34" charset="0"/>
                      </a:endParaRPr>
                    </a:p>
                  </a:txBody>
                  <a:tcPr marT="44843" marB="44843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1143000"/>
          </a:xfrm>
        </p:spPr>
        <p:txBody>
          <a:bodyPr/>
          <a:lstStyle/>
          <a:p>
            <a:pPr algn="ctr"/>
            <a:r>
              <a:rPr lang="sk-SK" altLang="cs-CZ" b="1" dirty="0" smtClean="0">
                <a:latin typeface="Arial Narrow" pitchFamily="34" charset="0"/>
              </a:rPr>
              <a:t>Príklad operacionalizácie – diverzita mediálneho obsahu</a:t>
            </a:r>
            <a:endParaRPr lang="cs-CZ" altLang="cs-CZ" b="1" dirty="0" smtClean="0">
              <a:latin typeface="Arial Narrow" pitchFamily="34" charset="0"/>
            </a:endParaRPr>
          </a:p>
        </p:txBody>
      </p:sp>
      <p:sp>
        <p:nvSpPr>
          <p:cNvPr id="4710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4800" y="1371600"/>
            <a:ext cx="4572000" cy="5029200"/>
          </a:xfrm>
        </p:spPr>
        <p:txBody>
          <a:bodyPr/>
          <a:lstStyle/>
          <a:p>
            <a:pPr algn="ctr"/>
            <a:r>
              <a:rPr lang="sk-SK" altLang="cs-CZ" sz="2800" b="1" dirty="0" smtClean="0">
                <a:latin typeface="Arial Narrow" pitchFamily="34" charset="0"/>
              </a:rPr>
              <a:t>Obsahová diverzita</a:t>
            </a:r>
          </a:p>
          <a:p>
            <a:r>
              <a:rPr lang="sk-SK" altLang="cs-CZ" sz="2000" b="1" dirty="0" smtClean="0">
                <a:latin typeface="Arial Narrow" pitchFamily="34" charset="0"/>
              </a:rPr>
              <a:t>štruktúra tém </a:t>
            </a:r>
            <a:r>
              <a:rPr lang="sk-SK" altLang="cs-CZ" sz="1600" dirty="0" smtClean="0">
                <a:latin typeface="Arial Narrow" pitchFamily="34" charset="0"/>
              </a:rPr>
              <a:t>(1. politika, 2. ekonomika, 3. školstvo, zdravotníctvo, sociálne veci...)</a:t>
            </a:r>
            <a:endParaRPr lang="sk-SK" altLang="cs-CZ" sz="2000" dirty="0" smtClean="0">
              <a:latin typeface="Arial Narrow" pitchFamily="34" charset="0"/>
            </a:endParaRPr>
          </a:p>
          <a:p>
            <a:r>
              <a:rPr lang="sk-SK" altLang="cs-CZ" sz="2000" b="1" dirty="0" smtClean="0">
                <a:latin typeface="Arial Narrow" pitchFamily="34" charset="0"/>
              </a:rPr>
              <a:t>podiel originálnych udalostí</a:t>
            </a:r>
          </a:p>
          <a:p>
            <a:r>
              <a:rPr lang="sk-SK" altLang="cs-CZ" sz="2000" b="1" dirty="0" smtClean="0">
                <a:latin typeface="Arial Narrow" pitchFamily="34" charset="0"/>
              </a:rPr>
              <a:t>štruktúra autorov </a:t>
            </a:r>
            <a:r>
              <a:rPr lang="sk-SK" altLang="cs-CZ" sz="1600" dirty="0" smtClean="0">
                <a:latin typeface="Arial Narrow" pitchFamily="34" charset="0"/>
              </a:rPr>
              <a:t>(1. redaktor, 2. externista, 3. tlačová agentúra, 4. prevzaté z iného média)</a:t>
            </a:r>
            <a:endParaRPr lang="sk-SK" altLang="cs-CZ" sz="2000" dirty="0" smtClean="0">
              <a:latin typeface="Arial Narrow" pitchFamily="34" charset="0"/>
            </a:endParaRPr>
          </a:p>
          <a:p>
            <a:r>
              <a:rPr lang="sk-SK" altLang="cs-CZ" sz="2000" b="1" dirty="0" smtClean="0">
                <a:latin typeface="Arial Narrow" pitchFamily="34" charset="0"/>
              </a:rPr>
              <a:t>štruktúra citovaných aktérov  </a:t>
            </a:r>
            <a:r>
              <a:rPr lang="sk-SK" altLang="cs-CZ" sz="1800" dirty="0" smtClean="0">
                <a:latin typeface="Arial Narrow" pitchFamily="34" charset="0"/>
              </a:rPr>
              <a:t>(1. politik, 2. úradník, 3. hovorca, 4. </a:t>
            </a:r>
            <a:r>
              <a:rPr lang="sk-SK" altLang="cs-CZ" sz="1800" dirty="0" err="1" smtClean="0">
                <a:latin typeface="Arial Narrow" pitchFamily="34" charset="0"/>
              </a:rPr>
              <a:t>podnikatel</a:t>
            </a:r>
            <a:r>
              <a:rPr lang="sk-SK" altLang="cs-CZ" sz="1800" dirty="0" smtClean="0">
                <a:latin typeface="Arial Narrow" pitchFamily="34" charset="0"/>
              </a:rPr>
              <a:t>´, 5. ekonóm...)</a:t>
            </a:r>
            <a:endParaRPr lang="sk-SK" altLang="cs-CZ" sz="2000" b="1" dirty="0" smtClean="0">
              <a:latin typeface="Arial Narrow" pitchFamily="34" charset="0"/>
            </a:endParaRPr>
          </a:p>
          <a:p>
            <a:r>
              <a:rPr lang="sk-SK" altLang="cs-CZ" sz="2000" b="1" dirty="0" smtClean="0">
                <a:latin typeface="Arial Narrow" pitchFamily="34" charset="0"/>
              </a:rPr>
              <a:t>vnútorná názorová diverzita rubriky komentárov</a:t>
            </a:r>
          </a:p>
          <a:p>
            <a:r>
              <a:rPr lang="sk-SK" altLang="cs-CZ" sz="2000" b="1" dirty="0" smtClean="0">
                <a:latin typeface="Arial Narrow" pitchFamily="34" charset="0"/>
              </a:rPr>
              <a:t>podiel komentárov s rozdielnym názorom na spoločné udalosti</a:t>
            </a:r>
          </a:p>
          <a:p>
            <a:r>
              <a:rPr lang="sk-SK" altLang="cs-CZ" sz="2000" b="1" dirty="0" smtClean="0">
                <a:latin typeface="Arial Narrow" pitchFamily="34" charset="0"/>
              </a:rPr>
              <a:t>podiel udalostí, v názore na ktoré sa denníky nezhodli</a:t>
            </a:r>
          </a:p>
          <a:p>
            <a:r>
              <a:rPr lang="sk-SK" altLang="cs-CZ" sz="2000" b="1" dirty="0" smtClean="0">
                <a:latin typeface="Arial Narrow" pitchFamily="34" charset="0"/>
              </a:rPr>
              <a:t>štruktúra všeobecných hodnôt</a:t>
            </a:r>
          </a:p>
          <a:p>
            <a:endParaRPr lang="sk-SK" altLang="cs-CZ" b="1" dirty="0" smtClean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4800600" y="1371600"/>
            <a:ext cx="4114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ctr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sk-SK" sz="2800" b="1" dirty="0">
                <a:latin typeface="Arial Narrow" pitchFamily="34" charset="0"/>
                <a:cs typeface="+mn-cs"/>
              </a:rPr>
              <a:t>Formálna diverzita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sk-SK" sz="2000" b="1" dirty="0">
                <a:latin typeface="Arial Narrow" pitchFamily="34" charset="0"/>
                <a:cs typeface="+mn-cs"/>
              </a:rPr>
              <a:t>štruktúra rubrík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sk-SK" sz="2000" b="1" dirty="0">
                <a:latin typeface="Arial Narrow" pitchFamily="34" charset="0"/>
                <a:cs typeface="+mn-cs"/>
              </a:rPr>
              <a:t>štruktúra žánrov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sk-SK" sz="2000" b="1" dirty="0">
                <a:latin typeface="Arial Narrow" pitchFamily="34" charset="0"/>
                <a:cs typeface="+mn-cs"/>
              </a:rPr>
              <a:t>formálne členenie novinového priestoru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sk-SK" sz="2000" b="1" dirty="0">
                <a:latin typeface="Arial Narrow" pitchFamily="34" charset="0"/>
                <a:cs typeface="+mn-cs"/>
              </a:rPr>
              <a:t>prominencia rubrík </a:t>
            </a:r>
            <a:r>
              <a:rPr lang="sk-SK" sz="2000" dirty="0">
                <a:latin typeface="Arial Narrow" pitchFamily="34" charset="0"/>
                <a:cs typeface="+mn-cs"/>
              </a:rPr>
              <a:t>(index: číslo strany, poloha na strane, počet slov, obrazový materiál, veľkosť obrazového materiálu)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sk-SK" sz="2000" b="1" dirty="0">
                <a:latin typeface="Arial Narrow" pitchFamily="34" charset="0"/>
                <a:cs typeface="+mn-cs"/>
              </a:rPr>
              <a:t>prominencia tém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sk-SK" sz="2000" b="1" dirty="0">
                <a:latin typeface="Arial Narrow" pitchFamily="34" charset="0"/>
                <a:cs typeface="+mn-cs"/>
              </a:rPr>
              <a:t>spravodajské hodnoty </a:t>
            </a:r>
            <a:r>
              <a:rPr lang="sk-SK" sz="2000" dirty="0">
                <a:latin typeface="Arial Narrow" pitchFamily="34" charset="0"/>
                <a:cs typeface="+mn-cs"/>
              </a:rPr>
              <a:t>(1. jednoznačnosť, 2. prekvapenie, 3. kontinuita, 4. vzťah k elitným národom, 5. vzťah k elitným osobám, 6. personalizácia, 7. negativita)</a:t>
            </a:r>
            <a:endParaRPr lang="cs-CZ" sz="2000" dirty="0">
              <a:latin typeface="Arial Narrow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1143000"/>
          </a:xfrm>
        </p:spPr>
        <p:txBody>
          <a:bodyPr/>
          <a:lstStyle/>
          <a:p>
            <a:r>
              <a:rPr lang="sk-SK" altLang="cs-CZ" b="1" dirty="0" smtClean="0">
                <a:latin typeface="Arial Narrow" pitchFamily="34" charset="0"/>
              </a:rPr>
              <a:t>Príklad operacionalizácie – bulvarizácia</a:t>
            </a:r>
            <a:endParaRPr lang="cs-CZ" altLang="cs-CZ" b="1" dirty="0" smtClean="0">
              <a:latin typeface="Arial Narrow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610600" cy="5029200"/>
          </a:xfrm>
        </p:spPr>
        <p:txBody>
          <a:bodyPr/>
          <a:lstStyle/>
          <a:p>
            <a:pPr>
              <a:defRPr/>
            </a:pPr>
            <a:r>
              <a:rPr lang="sk-SK" sz="2800" dirty="0" smtClean="0">
                <a:latin typeface="Arial Narrow" pitchFamily="34" charset="0"/>
              </a:rPr>
              <a:t>indikátory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sk-SK" sz="2400" dirty="0" smtClean="0">
                <a:latin typeface="Arial Narrow" pitchFamily="34" charset="0"/>
              </a:rPr>
              <a:t>skracovanie písaného textu (dĺžka článkov, počet slov)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sk-SK" sz="2400" dirty="0" smtClean="0">
                <a:latin typeface="Arial Narrow" pitchFamily="34" charset="0"/>
              </a:rPr>
              <a:t>vysoká miera vizualizácie správy (dĺžka článkov, prítomnosť fotografií, veľkosť fotografií, veľkosť titulku, pomer textu a obrazu)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sk-SK" sz="2400" dirty="0" smtClean="0">
                <a:latin typeface="Arial Narrow" pitchFamily="34" charset="0"/>
              </a:rPr>
              <a:t>posun k zábavnej funkcii článkov (podiel hard a soft news)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sk-SK" sz="2400" dirty="0" smtClean="0">
                <a:latin typeface="Arial Narrow" pitchFamily="34" charset="0"/>
              </a:rPr>
              <a:t>zmena spravodajských tém (podiel serióznych a bulvárnych tém)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sk-SK" sz="2400" dirty="0" smtClean="0">
                <a:latin typeface="Arial Narrow" pitchFamily="34" charset="0"/>
              </a:rPr>
              <a:t>negativita (pozitívne/negatívne vyznenie správ)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sk-SK" sz="2400" dirty="0" smtClean="0">
                <a:latin typeface="Arial Narrow" pitchFamily="34" charset="0"/>
              </a:rPr>
              <a:t>personalizácia (prítomnosť personalizácie)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sk-SK" sz="2400" dirty="0" smtClean="0">
                <a:latin typeface="Arial Narrow" pitchFamily="34" charset="0"/>
              </a:rPr>
              <a:t>premena citovaných zdrojov od expertov k vox populi (počet citácií jednotlivých typov zdrojov)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sk-SK" sz="2400" dirty="0" smtClean="0">
                <a:latin typeface="Arial Narrow" pitchFamily="34" charset="0"/>
              </a:rPr>
              <a:t>vysoké percento športových správ (počet/podiel športových správ)</a:t>
            </a:r>
            <a:endParaRPr lang="sk-SK" sz="2000" dirty="0" smtClean="0">
              <a:latin typeface="Arial Narrow" pitchFamily="34" charset="0"/>
            </a:endParaRPr>
          </a:p>
          <a:p>
            <a:pPr>
              <a:defRPr/>
            </a:pPr>
            <a:endParaRPr lang="sk-SK" dirty="0" smtClean="0"/>
          </a:p>
          <a:p>
            <a:pPr>
              <a:defRPr/>
            </a:pPr>
            <a:endParaRPr lang="sk-SK" dirty="0" smtClean="0"/>
          </a:p>
          <a:p>
            <a:pPr>
              <a:defRPr/>
            </a:pPr>
            <a:endParaRPr lang="sk-SK" dirty="0" smtClean="0"/>
          </a:p>
          <a:p>
            <a:pPr>
              <a:defRPr/>
            </a:pPr>
            <a:endParaRPr lang="sk-SK" dirty="0" smtClean="0"/>
          </a:p>
          <a:p>
            <a:pPr>
              <a:defRPr/>
            </a:pPr>
            <a:endParaRPr lang="sk-SK" dirty="0" smtClean="0"/>
          </a:p>
          <a:p>
            <a:pPr>
              <a:defRPr/>
            </a:pPr>
            <a:endParaRPr lang="sk-SK" dirty="0" smtClean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cs-CZ" b="1" dirty="0" smtClean="0">
                <a:latin typeface="Arial Narrow" pitchFamily="34" charset="0"/>
              </a:rPr>
              <a:t>Príklad operacionalizácie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6106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k-SK" altLang="cs-CZ" sz="2800" b="1" dirty="0" err="1" smtClean="0">
                <a:latin typeface="Arial Narrow" pitchFamily="34" charset="0"/>
              </a:rPr>
              <a:t>Buijzen</a:t>
            </a:r>
            <a:r>
              <a:rPr lang="sk-SK" altLang="cs-CZ" sz="2800" b="1" dirty="0" smtClean="0">
                <a:latin typeface="Arial Narrow" pitchFamily="34" charset="0"/>
              </a:rPr>
              <a:t>, M. </a:t>
            </a:r>
            <a:r>
              <a:rPr lang="sk-SK" altLang="cs-CZ" sz="2800" b="1" dirty="0" err="1" smtClean="0">
                <a:latin typeface="Arial Narrow" pitchFamily="34" charset="0"/>
              </a:rPr>
              <a:t>et</a:t>
            </a:r>
            <a:r>
              <a:rPr lang="sk-SK" altLang="cs-CZ" sz="2800" b="1" dirty="0" smtClean="0">
                <a:latin typeface="Arial Narrow" pitchFamily="34" charset="0"/>
              </a:rPr>
              <a:t> al. (2006): </a:t>
            </a:r>
            <a:r>
              <a:rPr lang="sk-SK" altLang="cs-CZ" sz="2800" b="1" dirty="0" err="1" smtClean="0">
                <a:latin typeface="Arial Narrow" pitchFamily="34" charset="0"/>
              </a:rPr>
              <a:t>Parental</a:t>
            </a:r>
            <a:r>
              <a:rPr lang="sk-SK" altLang="cs-CZ" sz="2800" b="1" dirty="0" smtClean="0">
                <a:latin typeface="Arial Narrow" pitchFamily="34" charset="0"/>
              </a:rPr>
              <a:t> </a:t>
            </a:r>
            <a:r>
              <a:rPr lang="sk-SK" altLang="cs-CZ" sz="2800" b="1" dirty="0" err="1" smtClean="0">
                <a:latin typeface="Arial Narrow" pitchFamily="34" charset="0"/>
              </a:rPr>
              <a:t>Mediation</a:t>
            </a:r>
            <a:r>
              <a:rPr lang="sk-SK" altLang="cs-CZ" sz="2800" b="1" dirty="0" smtClean="0">
                <a:latin typeface="Arial Narrow" pitchFamily="34" charset="0"/>
              </a:rPr>
              <a:t> </a:t>
            </a:r>
            <a:r>
              <a:rPr lang="sk-SK" altLang="cs-CZ" sz="2800" b="1" dirty="0" err="1" smtClean="0">
                <a:latin typeface="Arial Narrow" pitchFamily="34" charset="0"/>
              </a:rPr>
              <a:t>of</a:t>
            </a:r>
            <a:r>
              <a:rPr lang="sk-SK" altLang="cs-CZ" sz="2800" b="1" dirty="0" smtClean="0">
                <a:latin typeface="Arial Narrow" pitchFamily="34" charset="0"/>
              </a:rPr>
              <a:t> </a:t>
            </a:r>
            <a:r>
              <a:rPr lang="sk-SK" altLang="cs-CZ" sz="2800" b="1" dirty="0" err="1" smtClean="0">
                <a:latin typeface="Arial Narrow" pitchFamily="34" charset="0"/>
              </a:rPr>
              <a:t>Children’s</a:t>
            </a:r>
            <a:r>
              <a:rPr lang="sk-SK" altLang="cs-CZ" sz="2800" b="1" dirty="0" smtClean="0">
                <a:latin typeface="Arial Narrow" pitchFamily="34" charset="0"/>
              </a:rPr>
              <a:t> </a:t>
            </a:r>
            <a:r>
              <a:rPr lang="sk-SK" altLang="cs-CZ" sz="2800" b="1" dirty="0" err="1" smtClean="0">
                <a:latin typeface="Arial Narrow" pitchFamily="34" charset="0"/>
              </a:rPr>
              <a:t>Emotional</a:t>
            </a:r>
            <a:r>
              <a:rPr lang="sk-SK" altLang="cs-CZ" sz="2800" b="1" dirty="0" smtClean="0">
                <a:latin typeface="Arial Narrow" pitchFamily="34" charset="0"/>
              </a:rPr>
              <a:t> </a:t>
            </a:r>
            <a:r>
              <a:rPr lang="sk-SK" altLang="cs-CZ" sz="2800" b="1" dirty="0" err="1" smtClean="0">
                <a:latin typeface="Arial Narrow" pitchFamily="34" charset="0"/>
              </a:rPr>
              <a:t>Responses</a:t>
            </a:r>
            <a:r>
              <a:rPr lang="sk-SK" altLang="cs-CZ" sz="2800" b="1" dirty="0" smtClean="0">
                <a:latin typeface="Arial Narrow" pitchFamily="34" charset="0"/>
              </a:rPr>
              <a:t> to a </a:t>
            </a:r>
            <a:r>
              <a:rPr lang="sk-SK" altLang="cs-CZ" sz="2800" b="1" dirty="0" err="1" smtClean="0">
                <a:latin typeface="Arial Narrow" pitchFamily="34" charset="0"/>
              </a:rPr>
              <a:t>Violent</a:t>
            </a:r>
            <a:r>
              <a:rPr lang="sk-SK" altLang="cs-CZ" sz="2800" b="1" dirty="0" smtClean="0">
                <a:latin typeface="Arial Narrow" pitchFamily="34" charset="0"/>
              </a:rPr>
              <a:t> </a:t>
            </a:r>
            <a:r>
              <a:rPr lang="sk-SK" altLang="cs-CZ" sz="2800" b="1" dirty="0" err="1" smtClean="0">
                <a:latin typeface="Arial Narrow" pitchFamily="34" charset="0"/>
              </a:rPr>
              <a:t>News</a:t>
            </a:r>
            <a:r>
              <a:rPr lang="sk-SK" altLang="cs-CZ" sz="2800" b="1" dirty="0" smtClean="0">
                <a:latin typeface="Arial Narrow" pitchFamily="34" charset="0"/>
              </a:rPr>
              <a:t> </a:t>
            </a:r>
            <a:r>
              <a:rPr lang="sk-SK" altLang="cs-CZ" sz="2800" b="1" dirty="0" err="1" smtClean="0">
                <a:latin typeface="Arial Narrow" pitchFamily="34" charset="0"/>
              </a:rPr>
              <a:t>Event</a:t>
            </a:r>
            <a:endParaRPr lang="sk-SK" altLang="cs-CZ" sz="2800" b="1" dirty="0" smtClean="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sk-SK" altLang="cs-CZ" sz="2800" dirty="0" smtClean="0">
                <a:latin typeface="Arial Narrow" pitchFamily="34" charset="0"/>
              </a:rPr>
              <a:t>vystavovanie sa správam = otázky, do akej miery sledovali deti správy o zavraždení (v rôznych médiách)</a:t>
            </a:r>
          </a:p>
          <a:p>
            <a:pPr>
              <a:lnSpc>
                <a:spcPct val="80000"/>
              </a:lnSpc>
            </a:pPr>
            <a:r>
              <a:rPr lang="sk-SK" altLang="cs-CZ" sz="2800" dirty="0" smtClean="0">
                <a:latin typeface="Arial Narrow" pitchFamily="34" charset="0"/>
              </a:rPr>
              <a:t>empatická starosť = otázky na starosť alebo súcit s obeťou a jej rodinou, súčtový index</a:t>
            </a:r>
          </a:p>
          <a:p>
            <a:pPr>
              <a:lnSpc>
                <a:spcPct val="80000"/>
              </a:lnSpc>
            </a:pPr>
            <a:r>
              <a:rPr lang="sk-SK" altLang="cs-CZ" sz="2800" dirty="0" smtClean="0">
                <a:latin typeface="Arial Narrow" pitchFamily="34" charset="0"/>
              </a:rPr>
              <a:t>emocionálne reakcie; š. strachu, obáv, hnevu, smútku</a:t>
            </a:r>
          </a:p>
          <a:p>
            <a:pPr>
              <a:lnSpc>
                <a:spcPct val="80000"/>
              </a:lnSpc>
            </a:pPr>
            <a:r>
              <a:rPr lang="sk-SK" altLang="cs-CZ" sz="2800" dirty="0" smtClean="0">
                <a:latin typeface="Arial Narrow" pitchFamily="34" charset="0"/>
              </a:rPr>
              <a:t>mediačné stratégie rodičov: použitá škála televíznej </a:t>
            </a:r>
            <a:r>
              <a:rPr lang="sk-SK" altLang="cs-CZ" sz="2800" dirty="0" err="1" smtClean="0">
                <a:latin typeface="Arial Narrow" pitchFamily="34" charset="0"/>
              </a:rPr>
              <a:t>mediácie</a:t>
            </a:r>
            <a:endParaRPr lang="sk-SK" altLang="cs-CZ" sz="2800" dirty="0" smtClean="0">
              <a:latin typeface="Arial Narrow" pitchFamily="34" charset="0"/>
            </a:endParaRPr>
          </a:p>
          <a:p>
            <a:pPr lvl="1">
              <a:lnSpc>
                <a:spcPct val="80000"/>
              </a:lnSpc>
            </a:pPr>
            <a:r>
              <a:rPr lang="sk-SK" altLang="cs-CZ" sz="2800" i="1" dirty="0" smtClean="0">
                <a:latin typeface="Arial Narrow" pitchFamily="34" charset="0"/>
              </a:rPr>
              <a:t>aktívna </a:t>
            </a:r>
            <a:r>
              <a:rPr lang="sk-SK" altLang="cs-CZ" sz="2800" i="1" dirty="0" err="1" smtClean="0">
                <a:latin typeface="Arial Narrow" pitchFamily="34" charset="0"/>
              </a:rPr>
              <a:t>mediácia</a:t>
            </a:r>
            <a:r>
              <a:rPr lang="sk-SK" altLang="cs-CZ" sz="2800" dirty="0" smtClean="0">
                <a:latin typeface="Arial Narrow" pitchFamily="34" charset="0"/>
              </a:rPr>
              <a:t>: vysvetlili ti rodičia, čo sa stalo? hovorili s tebou o tom? </a:t>
            </a:r>
          </a:p>
          <a:p>
            <a:pPr lvl="1">
              <a:lnSpc>
                <a:spcPct val="80000"/>
              </a:lnSpc>
            </a:pPr>
            <a:r>
              <a:rPr lang="sk-SK" altLang="cs-CZ" sz="2800" i="1" dirty="0" smtClean="0">
                <a:latin typeface="Arial Narrow" pitchFamily="34" charset="0"/>
              </a:rPr>
              <a:t>reštriktívna </a:t>
            </a:r>
            <a:r>
              <a:rPr lang="sk-SK" altLang="cs-CZ" sz="2800" i="1" dirty="0" err="1" smtClean="0">
                <a:latin typeface="Arial Narrow" pitchFamily="34" charset="0"/>
              </a:rPr>
              <a:t>mediácia</a:t>
            </a:r>
            <a:r>
              <a:rPr lang="sk-SK" altLang="cs-CZ" sz="2800" dirty="0" smtClean="0">
                <a:latin typeface="Arial Narrow" pitchFamily="34" charset="0"/>
              </a:rPr>
              <a:t>: mohol si sledovať v televízii, čo sa stalo </a:t>
            </a:r>
            <a:r>
              <a:rPr lang="sk-SK" altLang="cs-CZ" sz="2800" dirty="0" err="1" smtClean="0">
                <a:latin typeface="Arial Narrow" pitchFamily="34" charset="0"/>
              </a:rPr>
              <a:t>TvG</a:t>
            </a:r>
            <a:r>
              <a:rPr lang="sk-SK" altLang="cs-CZ" sz="2800" dirty="0" smtClean="0">
                <a:latin typeface="Arial Narrow" pitchFamily="34" charset="0"/>
              </a:rPr>
              <a:t>? dovolili ti rodičia čítať o tom v novinách? </a:t>
            </a:r>
          </a:p>
          <a:p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>
          <a:xfrm>
            <a:off x="838200" y="685800"/>
            <a:ext cx="7772400" cy="1143000"/>
          </a:xfrm>
        </p:spPr>
        <p:txBody>
          <a:bodyPr/>
          <a:lstStyle/>
          <a:p>
            <a:r>
              <a:rPr lang="sk-SK" altLang="cs-CZ" b="1" dirty="0" smtClean="0">
                <a:latin typeface="Arial Narrow" pitchFamily="34" charset="0"/>
              </a:rPr>
              <a:t>Rozhodnutie </a:t>
            </a:r>
            <a:r>
              <a:rPr lang="sk-SK" altLang="cs-CZ" b="1" dirty="0" smtClean="0">
                <a:latin typeface="Arial Narrow" pitchFamily="34" charset="0"/>
              </a:rPr>
              <a:t>o základnom súbore a vzorke</a:t>
            </a:r>
            <a:endParaRPr lang="cs-CZ" altLang="cs-CZ" b="1" dirty="0" smtClean="0">
              <a:latin typeface="Arial Narrow" pitchFamily="34" charset="0"/>
            </a:endParaRPr>
          </a:p>
        </p:txBody>
      </p:sp>
      <p:sp>
        <p:nvSpPr>
          <p:cNvPr id="5427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sk-SK" altLang="cs-CZ" sz="3600" dirty="0" smtClean="0">
                <a:latin typeface="Arial Narrow" pitchFamily="34" charset="0"/>
              </a:rPr>
              <a:t>výber ľudí/artefaktov, ktoré chceme skúmať</a:t>
            </a:r>
          </a:p>
          <a:p>
            <a:r>
              <a:rPr lang="sk-SK" altLang="cs-CZ" sz="3600" dirty="0" smtClean="0">
                <a:latin typeface="Arial Narrow" pitchFamily="34" charset="0"/>
              </a:rPr>
              <a:t>definícia základného súboru</a:t>
            </a:r>
          </a:p>
          <a:p>
            <a:r>
              <a:rPr lang="sk-SK" altLang="cs-CZ" sz="3600" dirty="0" smtClean="0">
                <a:latin typeface="Arial Narrow" pitchFamily="34" charset="0"/>
              </a:rPr>
              <a:t>definícia výberového súboru:</a:t>
            </a:r>
          </a:p>
          <a:p>
            <a:pPr lvl="1">
              <a:buFont typeface="Franklin Gothic Book" pitchFamily="34" charset="0"/>
              <a:buAutoNum type="arabicPeriod"/>
            </a:pPr>
            <a:r>
              <a:rPr lang="sk-SK" altLang="cs-CZ" sz="3600" dirty="0" smtClean="0">
                <a:latin typeface="Arial Narrow" pitchFamily="34" charset="0"/>
              </a:rPr>
              <a:t>náhodný výber</a:t>
            </a:r>
          </a:p>
          <a:p>
            <a:pPr lvl="1">
              <a:buFont typeface="Franklin Gothic Book" pitchFamily="34" charset="0"/>
              <a:buAutoNum type="arabicPeriod"/>
            </a:pPr>
            <a:r>
              <a:rPr lang="sk-SK" altLang="cs-CZ" sz="3600" dirty="0" smtClean="0">
                <a:latin typeface="Arial Narrow" pitchFamily="34" charset="0"/>
              </a:rPr>
              <a:t>nenáhodný výber</a:t>
            </a:r>
          </a:p>
          <a:p>
            <a:r>
              <a:rPr lang="sk-SK" altLang="cs-CZ" sz="3600" dirty="0" smtClean="0">
                <a:latin typeface="Arial Narrow" pitchFamily="34" charset="0"/>
              </a:rPr>
              <a:t>konkrétna metóda výberu, zdôvodnenie</a:t>
            </a:r>
            <a:endParaRPr lang="cs-CZ" altLang="cs-CZ" sz="3600" dirty="0" smtClean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cs-CZ" b="1" dirty="0" smtClean="0">
                <a:latin typeface="Arial Narrow" pitchFamily="34" charset="0"/>
              </a:rPr>
              <a:t>Z</a:t>
            </a:r>
            <a:r>
              <a:rPr lang="sk-SK" altLang="cs-CZ" b="1" dirty="0" smtClean="0">
                <a:latin typeface="Arial Narrow" pitchFamily="34" charset="0"/>
              </a:rPr>
              <a:t>droje</a:t>
            </a:r>
            <a:r>
              <a:rPr lang="sk-SK" altLang="cs-CZ" b="1" dirty="0" smtClean="0">
                <a:latin typeface="Arial Narrow" pitchFamily="34" charset="0"/>
              </a:rPr>
              <a:t>, typy a formy dát</a:t>
            </a:r>
            <a:endParaRPr lang="cs-CZ" altLang="cs-CZ" b="1" dirty="0" smtClean="0">
              <a:latin typeface="Arial Narrow" pitchFamily="34" charset="0"/>
            </a:endParaRPr>
          </a:p>
        </p:txBody>
      </p:sp>
      <p:sp>
        <p:nvSpPr>
          <p:cNvPr id="5222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05800" cy="4876800"/>
          </a:xfrm>
        </p:spPr>
        <p:txBody>
          <a:bodyPr/>
          <a:lstStyle/>
          <a:p>
            <a:pPr marL="342900" indent="-342900">
              <a:buFont typeface="Franklin Gothic Book" pitchFamily="34" charset="0"/>
              <a:buAutoNum type="arabicPeriod"/>
            </a:pPr>
            <a:r>
              <a:rPr lang="sk-SK" altLang="cs-CZ" sz="2800" dirty="0" smtClean="0">
                <a:latin typeface="Arial Narrow" pitchFamily="34" charset="0"/>
              </a:rPr>
              <a:t>prirodzené sociálne prostredie</a:t>
            </a:r>
          </a:p>
          <a:p>
            <a:pPr marL="342900" indent="-342900">
              <a:buFont typeface="Franklin Gothic Book" pitchFamily="34" charset="0"/>
              <a:buAutoNum type="arabicPeriod"/>
            </a:pPr>
            <a:r>
              <a:rPr lang="sk-SK" altLang="cs-CZ" sz="2800" dirty="0" err="1" smtClean="0">
                <a:latin typeface="Arial Narrow" pitchFamily="34" charset="0"/>
              </a:rPr>
              <a:t>polo-prirodzené</a:t>
            </a:r>
            <a:r>
              <a:rPr lang="sk-SK" altLang="cs-CZ" sz="2800" dirty="0" smtClean="0">
                <a:latin typeface="Arial Narrow" pitchFamily="34" charset="0"/>
              </a:rPr>
              <a:t> sociálne prostredie</a:t>
            </a:r>
          </a:p>
          <a:p>
            <a:pPr marL="342900" indent="-342900">
              <a:buFont typeface="Franklin Gothic Book" pitchFamily="34" charset="0"/>
              <a:buAutoNum type="arabicPeriod"/>
            </a:pPr>
            <a:r>
              <a:rPr lang="sk-SK" altLang="cs-CZ" sz="2800" dirty="0" smtClean="0">
                <a:latin typeface="Arial Narrow" pitchFamily="34" charset="0"/>
              </a:rPr>
              <a:t>umelé sociálne prostredie</a:t>
            </a:r>
          </a:p>
          <a:p>
            <a:pPr marL="342900" indent="-342900">
              <a:buFont typeface="Franklin Gothic Book" pitchFamily="34" charset="0"/>
              <a:buAutoNum type="arabicPeriod"/>
            </a:pPr>
            <a:r>
              <a:rPr lang="sk-SK" altLang="cs-CZ" sz="2800" dirty="0" smtClean="0">
                <a:latin typeface="Arial Narrow" pitchFamily="34" charset="0"/>
              </a:rPr>
              <a:t>sociálne </a:t>
            </a:r>
            <a:r>
              <a:rPr lang="sk-SK" altLang="cs-CZ" sz="2800" dirty="0" smtClean="0">
                <a:latin typeface="Arial Narrow" pitchFamily="34" charset="0"/>
              </a:rPr>
              <a:t>artefakty</a:t>
            </a:r>
          </a:p>
          <a:p>
            <a:pPr marL="342900" indent="-342900">
              <a:buNone/>
            </a:pPr>
            <a:endParaRPr lang="sk-SK" altLang="cs-CZ" sz="2800" dirty="0" smtClean="0">
              <a:latin typeface="Arial Narrow" pitchFamily="34" charset="0"/>
            </a:endParaRPr>
          </a:p>
          <a:p>
            <a:pPr marL="360363" indent="-360363">
              <a:buFont typeface="+mj-lt"/>
              <a:buAutoNum type="arabicPeriod"/>
            </a:pPr>
            <a:r>
              <a:rPr lang="sk-SK" altLang="cs-CZ" sz="2800" dirty="0" smtClean="0">
                <a:latin typeface="Arial Narrow" pitchFamily="34" charset="0"/>
              </a:rPr>
              <a:t>primárne dáta</a:t>
            </a:r>
          </a:p>
          <a:p>
            <a:pPr marL="360363" indent="-360363">
              <a:buFont typeface="+mj-lt"/>
              <a:buAutoNum type="arabicPeriod"/>
            </a:pPr>
            <a:r>
              <a:rPr lang="sk-SK" altLang="cs-CZ" sz="2800" dirty="0" smtClean="0">
                <a:latin typeface="Arial Narrow" pitchFamily="34" charset="0"/>
              </a:rPr>
              <a:t>sekundárne dáta</a:t>
            </a:r>
          </a:p>
          <a:p>
            <a:pPr marL="360363" indent="-360363">
              <a:buFont typeface="+mj-lt"/>
              <a:buAutoNum type="arabicPeriod"/>
            </a:pPr>
            <a:r>
              <a:rPr lang="sk-SK" altLang="cs-CZ" sz="2800" dirty="0" smtClean="0">
                <a:latin typeface="Arial Narrow" pitchFamily="34" charset="0"/>
              </a:rPr>
              <a:t>terciárne </a:t>
            </a:r>
            <a:r>
              <a:rPr lang="sk-SK" altLang="cs-CZ" sz="2800" dirty="0" smtClean="0">
                <a:latin typeface="Arial Narrow" pitchFamily="34" charset="0"/>
              </a:rPr>
              <a:t>dáta</a:t>
            </a:r>
            <a:endParaRPr lang="sk-SK" altLang="cs-CZ" sz="4000" dirty="0" smtClean="0"/>
          </a:p>
          <a:p>
            <a:pPr marL="342900" indent="-342900">
              <a:buNone/>
            </a:pPr>
            <a:endParaRPr lang="sk-SK" altLang="cs-CZ" sz="4000" dirty="0" smtClean="0">
              <a:latin typeface="Arial Narrow" pitchFamily="34" charset="0"/>
            </a:endParaRPr>
          </a:p>
          <a:p>
            <a:pPr marL="342900" indent="-342900"/>
            <a:endParaRPr lang="cs-CZ" alt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762000" y="166688"/>
            <a:ext cx="7772400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914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sk-SK" altLang="cs-CZ" sz="4000" b="1" dirty="0">
                <a:solidFill>
                  <a:schemeClr val="tx2"/>
                </a:solidFill>
                <a:latin typeface="Arial Narrow" pitchFamily="34" charset="0"/>
                <a:ea typeface="+mj-ea"/>
                <a:cs typeface="+mj-cs"/>
              </a:rPr>
              <a:t>Použitie výskumu</a:t>
            </a:r>
          </a:p>
        </p:txBody>
      </p:sp>
      <p:graphicFrame>
        <p:nvGraphicFramePr>
          <p:cNvPr id="11266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93100436"/>
              </p:ext>
            </p:extLst>
          </p:nvPr>
        </p:nvGraphicFramePr>
        <p:xfrm>
          <a:off x="228600" y="990600"/>
          <a:ext cx="8459788" cy="5287705"/>
        </p:xfrm>
        <a:graphic>
          <a:graphicData uri="http://schemas.openxmlformats.org/drawingml/2006/table">
            <a:tbl>
              <a:tblPr/>
              <a:tblGrid>
                <a:gridCol w="1720850"/>
                <a:gridCol w="3146425"/>
                <a:gridCol w="3592513"/>
              </a:tblGrid>
              <a:tr h="481863">
                <a:tc>
                  <a:txBody>
                    <a:bodyPr/>
                    <a:lstStyle/>
                    <a:p>
                      <a:pPr marL="107950" marR="0" lvl="0" indent="-106363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107950" algn="l"/>
                          <a:tab pos="1022350" algn="l"/>
                          <a:tab pos="1936750" algn="l"/>
                          <a:tab pos="2851150" algn="l"/>
                          <a:tab pos="3765550" algn="l"/>
                          <a:tab pos="4679950" algn="l"/>
                          <a:tab pos="5594350" algn="l"/>
                          <a:tab pos="6508750" algn="l"/>
                          <a:tab pos="7423150" algn="l"/>
                          <a:tab pos="8337550" algn="l"/>
                          <a:tab pos="9251950" algn="l"/>
                          <a:tab pos="10166350" algn="l"/>
                        </a:tabLst>
                      </a:pPr>
                      <a:endParaRPr kumimoji="0" lang="sk-SK" sz="28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Times New Roman" pitchFamily="16" charset="0"/>
                      </a:endParaRPr>
                    </a:p>
                  </a:txBody>
                  <a:tcPr marL="82800" marR="82800" marT="53279" marB="3902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základný</a:t>
                      </a:r>
                    </a:p>
                  </a:txBody>
                  <a:tcPr marL="82800" marR="82800" marT="50903" marB="3902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aplikovaný</a:t>
                      </a:r>
                    </a:p>
                  </a:txBody>
                  <a:tcPr marL="82800" marR="82800" marT="50903" marB="3902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056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použitie</a:t>
                      </a:r>
                    </a:p>
                  </a:txBody>
                  <a:tcPr marL="82800" marR="82800" marT="50903" marB="3902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nepriame; „poznanie pre poznanie“</a:t>
                      </a:r>
                    </a:p>
                  </a:txBody>
                  <a:tcPr marL="82800" marR="82800" marT="49716" marB="3902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bezprostredné praktické použitie: podklad pre rozhodnutia, zhodnotenie sociálnych dopadov</a:t>
                      </a:r>
                    </a:p>
                  </a:txBody>
                  <a:tcPr marL="82800" marR="82800" marT="49716" marB="3902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7346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publikum; kto definuje otázky?</a:t>
                      </a:r>
                    </a:p>
                  </a:txBody>
                  <a:tcPr marL="82800" marR="82800" marT="50903" marB="3902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vedecká komunita</a:t>
                      </a:r>
                    </a:p>
                  </a:txBody>
                  <a:tcPr marL="82800" marR="82800" marT="49716" marB="3902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politickí činitelia, predstavitelia priemyslu, biznisu, NNO...</a:t>
                      </a:r>
                    </a:p>
                  </a:txBody>
                  <a:tcPr marL="82800" marR="82800" marT="49716" marB="3902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210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pre a proti</a:t>
                      </a:r>
                    </a:p>
                  </a:txBody>
                  <a:tcPr marL="82800" marR="82800" marT="50903" marB="3902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1313" marR="0" lvl="0" indent="-341313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ahoma" pitchFamily="32" charset="0"/>
                        <a:buChar char="•"/>
                        <a:tabLst>
                          <a:tab pos="341313" algn="l"/>
                          <a:tab pos="1255713" algn="l"/>
                          <a:tab pos="2170113" algn="l"/>
                          <a:tab pos="3084513" algn="l"/>
                          <a:tab pos="3998913" algn="l"/>
                          <a:tab pos="4913313" algn="l"/>
                          <a:tab pos="5827713" algn="l"/>
                          <a:tab pos="6742113" algn="l"/>
                          <a:tab pos="7656513" algn="l"/>
                          <a:tab pos="8570913" algn="l"/>
                          <a:tab pos="9485313" algn="l"/>
                          <a:tab pos="10399713" algn="l"/>
                        </a:tabLst>
                      </a:pPr>
                      <a:r>
                        <a:rPr kumimoji="0" lang="sk-SK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pre: vysoká kontrola výskumníka nad charakterom výskumu a jeho použitím</a:t>
                      </a:r>
                    </a:p>
                    <a:p>
                      <a:pPr marL="341313" marR="0" lvl="0" indent="-341313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ahoma" pitchFamily="32" charset="0"/>
                        <a:buChar char="•"/>
                        <a:tabLst>
                          <a:tab pos="341313" algn="l"/>
                          <a:tab pos="1255713" algn="l"/>
                          <a:tab pos="2170113" algn="l"/>
                          <a:tab pos="3084513" algn="l"/>
                          <a:tab pos="3998913" algn="l"/>
                          <a:tab pos="4913313" algn="l"/>
                          <a:tab pos="5827713" algn="l"/>
                          <a:tab pos="6742113" algn="l"/>
                          <a:tab pos="7656513" algn="l"/>
                          <a:tab pos="8570913" algn="l"/>
                          <a:tab pos="9485313" algn="l"/>
                          <a:tab pos="10399713" algn="l"/>
                        </a:tabLst>
                      </a:pPr>
                      <a:r>
                        <a:rPr kumimoji="0" lang="sk-SK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pre: nízke riziko zneužitia</a:t>
                      </a:r>
                    </a:p>
                    <a:p>
                      <a:pPr marL="341313" marR="0" lvl="0" indent="-341313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ahoma" pitchFamily="32" charset="0"/>
                        <a:buChar char="•"/>
                        <a:tabLst>
                          <a:tab pos="341313" algn="l"/>
                          <a:tab pos="1255713" algn="l"/>
                          <a:tab pos="2170113" algn="l"/>
                          <a:tab pos="3084513" algn="l"/>
                          <a:tab pos="3998913" algn="l"/>
                          <a:tab pos="4913313" algn="l"/>
                          <a:tab pos="5827713" algn="l"/>
                          <a:tab pos="6742113" algn="l"/>
                          <a:tab pos="7656513" algn="l"/>
                          <a:tab pos="8570913" algn="l"/>
                          <a:tab pos="9485313" algn="l"/>
                          <a:tab pos="10399713" algn="l"/>
                        </a:tabLst>
                      </a:pPr>
                      <a:r>
                        <a:rPr kumimoji="0" lang="sk-SK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proti: nízka miera prepojenia s praxou</a:t>
                      </a:r>
                    </a:p>
                  </a:txBody>
                  <a:tcPr marL="82800" marR="82800" marT="49716" marB="3902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1313" marR="0" lvl="0" indent="-341313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ahoma" pitchFamily="32" charset="0"/>
                        <a:buChar char="•"/>
                        <a:tabLst>
                          <a:tab pos="341313" algn="l"/>
                          <a:tab pos="1255713" algn="l"/>
                          <a:tab pos="2170113" algn="l"/>
                          <a:tab pos="3084513" algn="l"/>
                          <a:tab pos="3998913" algn="l"/>
                          <a:tab pos="4913313" algn="l"/>
                          <a:tab pos="5827713" algn="l"/>
                          <a:tab pos="6742113" algn="l"/>
                          <a:tab pos="7656513" algn="l"/>
                          <a:tab pos="8570913" algn="l"/>
                          <a:tab pos="9485313" algn="l"/>
                          <a:tab pos="10399713" algn="l"/>
                        </a:tabLst>
                      </a:pPr>
                      <a:r>
                        <a:rPr kumimoji="0" lang="sk-SK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pre: zaoberá sa reálnymi problémami, poskytuje reálne riešenia</a:t>
                      </a:r>
                    </a:p>
                    <a:p>
                      <a:pPr marL="341313" marR="0" lvl="0" indent="-341313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ahoma" pitchFamily="32" charset="0"/>
                        <a:buChar char="•"/>
                        <a:tabLst>
                          <a:tab pos="341313" algn="l"/>
                          <a:tab pos="1255713" algn="l"/>
                          <a:tab pos="2170113" algn="l"/>
                          <a:tab pos="3084513" algn="l"/>
                          <a:tab pos="3998913" algn="l"/>
                          <a:tab pos="4913313" algn="l"/>
                          <a:tab pos="5827713" algn="l"/>
                          <a:tab pos="6742113" algn="l"/>
                          <a:tab pos="7656513" algn="l"/>
                          <a:tab pos="8570913" algn="l"/>
                          <a:tab pos="9485313" algn="l"/>
                          <a:tab pos="10399713" algn="l"/>
                        </a:tabLst>
                      </a:pPr>
                      <a:r>
                        <a:rPr kumimoji="0" lang="sk-SK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proti: nízka miera kontroly na strane výskumníka</a:t>
                      </a:r>
                    </a:p>
                    <a:p>
                      <a:pPr marL="341313" marR="0" lvl="0" indent="-341313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ahoma" pitchFamily="32" charset="0"/>
                        <a:buChar char="•"/>
                        <a:tabLst>
                          <a:tab pos="341313" algn="l"/>
                          <a:tab pos="1255713" algn="l"/>
                          <a:tab pos="2170113" algn="l"/>
                          <a:tab pos="3084513" algn="l"/>
                          <a:tab pos="3998913" algn="l"/>
                          <a:tab pos="4913313" algn="l"/>
                          <a:tab pos="5827713" algn="l"/>
                          <a:tab pos="6742113" algn="l"/>
                          <a:tab pos="7656513" algn="l"/>
                          <a:tab pos="8570913" algn="l"/>
                          <a:tab pos="9485313" algn="l"/>
                          <a:tab pos="10399713" algn="l"/>
                        </a:tabLst>
                      </a:pPr>
                      <a:r>
                        <a:rPr kumimoji="0" lang="sk-SK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proti: nebezpečenstvo zneužitia pre súkromné či politické ciele</a:t>
                      </a:r>
                    </a:p>
                  </a:txBody>
                  <a:tcPr marL="82800" marR="82800" marT="49716" marB="3902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13" name="Text Box 46"/>
          <p:cNvSpPr txBox="1">
            <a:spLocks noChangeArrowheads="1"/>
          </p:cNvSpPr>
          <p:nvPr/>
        </p:nvSpPr>
        <p:spPr bwMode="auto">
          <a:xfrm>
            <a:off x="304800" y="6400800"/>
            <a:ext cx="5334000" cy="340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GB" altLang="cs-CZ" sz="1600">
                <a:solidFill>
                  <a:srgbClr val="000000"/>
                </a:solidFill>
                <a:cs typeface="Times New Roman" panose="02020603050405020304" pitchFamily="18" charset="0"/>
              </a:rPr>
              <a:t>Pod</a:t>
            </a:r>
            <a:r>
              <a:rPr lang="sk-SK" altLang="cs-CZ" sz="1600">
                <a:solidFill>
                  <a:srgbClr val="000000"/>
                </a:solidFill>
                <a:cs typeface="Times New Roman" panose="02020603050405020304" pitchFamily="18" charset="0"/>
              </a:rPr>
              <a:t>ľa</a:t>
            </a:r>
            <a:r>
              <a:rPr lang="en-GB" altLang="cs-CZ" sz="1600">
                <a:solidFill>
                  <a:srgbClr val="000000"/>
                </a:solidFill>
                <a:cs typeface="Times New Roman" panose="02020603050405020304" pitchFamily="18" charset="0"/>
              </a:rPr>
              <a:t>: Deacon et al. 1999, 367-72; Neuman 1997, 21-28</a:t>
            </a:r>
          </a:p>
        </p:txBody>
      </p:sp>
    </p:spTree>
    <p:extLst>
      <p:ext uri="{BB962C8B-B14F-4D97-AF65-F5344CB8AC3E}">
        <p14:creationId xmlns:p14="http://schemas.microsoft.com/office/powerpoint/2010/main" xmlns="" val="8236660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cs-CZ" b="1" dirty="0" smtClean="0">
                <a:latin typeface="Arial Narrow" pitchFamily="34" charset="0"/>
              </a:rPr>
              <a:t>Metóda výskumu, technika zberu dát</a:t>
            </a:r>
            <a:endParaRPr lang="cs-CZ" altLang="cs-CZ" b="1" dirty="0" smtClean="0">
              <a:latin typeface="Arial Narrow" pitchFamily="34" charset="0"/>
            </a:endParaRPr>
          </a:p>
        </p:txBody>
      </p:sp>
      <p:sp>
        <p:nvSpPr>
          <p:cNvPr id="5222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05800" cy="4876800"/>
          </a:xfrm>
        </p:spPr>
        <p:txBody>
          <a:bodyPr/>
          <a:lstStyle/>
          <a:p>
            <a:pPr marL="342900" indent="-342900"/>
            <a:r>
              <a:rPr lang="sk-SK" altLang="cs-CZ" sz="2800" dirty="0" smtClean="0">
                <a:latin typeface="Arial Narrow" pitchFamily="34" charset="0"/>
              </a:rPr>
              <a:t>Kvantitatívne, kvalitatívne, zmiešané</a:t>
            </a:r>
          </a:p>
          <a:p>
            <a:pPr marL="342900" indent="-342900">
              <a:buNone/>
            </a:pPr>
            <a:r>
              <a:rPr lang="sk-SK" altLang="cs-CZ" sz="2800" dirty="0" smtClean="0">
                <a:latin typeface="Arial Narrow" pitchFamily="34" charset="0"/>
              </a:rPr>
              <a:t>Metódy:</a:t>
            </a:r>
          </a:p>
          <a:p>
            <a:pPr marL="342900" indent="-342900">
              <a:buFont typeface="Franklin Gothic Book" pitchFamily="34" charset="0"/>
              <a:buAutoNum type="arabicPeriod"/>
            </a:pPr>
            <a:r>
              <a:rPr lang="sk-SK" altLang="cs-CZ" sz="2800" dirty="0" smtClean="0">
                <a:latin typeface="Arial Narrow" pitchFamily="34" charset="0"/>
              </a:rPr>
              <a:t>Prípadová štúdia</a:t>
            </a:r>
            <a:endParaRPr lang="sk-SK" altLang="cs-CZ" sz="2800" dirty="0" smtClean="0">
              <a:latin typeface="Arial Narrow" pitchFamily="34" charset="0"/>
            </a:endParaRPr>
          </a:p>
          <a:p>
            <a:pPr marL="342900" indent="-342900">
              <a:buFont typeface="Franklin Gothic Book" pitchFamily="34" charset="0"/>
              <a:buAutoNum type="arabicPeriod"/>
            </a:pPr>
            <a:r>
              <a:rPr lang="sk-SK" altLang="cs-CZ" sz="2800" dirty="0" err="1" smtClean="0">
                <a:latin typeface="Arial Narrow" pitchFamily="34" charset="0"/>
              </a:rPr>
              <a:t>Survey</a:t>
            </a:r>
            <a:endParaRPr lang="sk-SK" altLang="cs-CZ" sz="2800" dirty="0" smtClean="0">
              <a:latin typeface="Arial Narrow" pitchFamily="34" charset="0"/>
            </a:endParaRPr>
          </a:p>
          <a:p>
            <a:pPr marL="342900" indent="-342900">
              <a:buFont typeface="Franklin Gothic Book" pitchFamily="34" charset="0"/>
              <a:buAutoNum type="arabicPeriod"/>
            </a:pPr>
            <a:r>
              <a:rPr lang="sk-SK" altLang="cs-CZ" sz="2800" dirty="0" smtClean="0">
                <a:latin typeface="Arial Narrow" pitchFamily="34" charset="0"/>
              </a:rPr>
              <a:t>Experiment</a:t>
            </a:r>
            <a:endParaRPr lang="sk-SK" altLang="cs-CZ" sz="2800" dirty="0" smtClean="0">
              <a:latin typeface="Arial Narrow" pitchFamily="34" charset="0"/>
            </a:endParaRPr>
          </a:p>
          <a:p>
            <a:pPr marL="342900" indent="-342900">
              <a:buNone/>
            </a:pPr>
            <a:endParaRPr lang="sk-SK" altLang="cs-CZ" sz="2800" dirty="0" smtClean="0">
              <a:latin typeface="Arial Narrow" pitchFamily="34" charset="0"/>
            </a:endParaRPr>
          </a:p>
          <a:p>
            <a:pPr marL="342900" indent="-342900">
              <a:buNone/>
            </a:pPr>
            <a:r>
              <a:rPr lang="sk-SK" altLang="cs-CZ" sz="2800" dirty="0" smtClean="0">
                <a:latin typeface="Arial Narrow" pitchFamily="34" charset="0"/>
              </a:rPr>
              <a:t>Techniky zberu dát: dotazník, štandardizovaný rozhovor, obsahová analýza, hĺbkový rozhovor, </a:t>
            </a:r>
            <a:r>
              <a:rPr lang="sk-SK" altLang="cs-CZ" sz="2800" dirty="0" err="1" smtClean="0">
                <a:latin typeface="Arial Narrow" pitchFamily="34" charset="0"/>
              </a:rPr>
              <a:t>focus</a:t>
            </a:r>
            <a:r>
              <a:rPr lang="sk-SK" altLang="cs-CZ" sz="2800" dirty="0" smtClean="0">
                <a:latin typeface="Arial Narrow" pitchFamily="34" charset="0"/>
              </a:rPr>
              <a:t> </a:t>
            </a:r>
            <a:r>
              <a:rPr lang="sk-SK" altLang="cs-CZ" sz="2800" dirty="0" err="1" smtClean="0">
                <a:latin typeface="Arial Narrow" pitchFamily="34" charset="0"/>
              </a:rPr>
              <a:t>group</a:t>
            </a:r>
            <a:r>
              <a:rPr lang="sk-SK" altLang="cs-CZ" sz="2800" dirty="0" smtClean="0">
                <a:latin typeface="Arial Narrow" pitchFamily="34" charset="0"/>
              </a:rPr>
              <a:t>....</a:t>
            </a:r>
            <a:endParaRPr lang="sk-SK" altLang="cs-CZ" sz="2800" dirty="0" smtClean="0">
              <a:latin typeface="Arial Narrow" pitchFamily="34" charset="0"/>
            </a:endParaRPr>
          </a:p>
          <a:p>
            <a:pPr marL="342900" indent="-342900">
              <a:buNone/>
            </a:pPr>
            <a:endParaRPr lang="sk-SK" altLang="cs-CZ" sz="4000" dirty="0" smtClean="0">
              <a:latin typeface="Arial Narrow" pitchFamily="34" charset="0"/>
            </a:endParaRPr>
          </a:p>
          <a:p>
            <a:pPr marL="342900" indent="-342900"/>
            <a:endParaRPr lang="cs-CZ" altLang="cs-CZ" dirty="0" smtClean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/>
          <p:cNvSpPr txBox="1">
            <a:spLocks noChangeArrowheads="1"/>
          </p:cNvSpPr>
          <p:nvPr/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 dirty="0" smtClean="0">
                <a:solidFill>
                  <a:schemeClr val="tx2"/>
                </a:solidFill>
                <a:latin typeface="Arial Narrow" pitchFamily="34" charset="0"/>
                <a:ea typeface="+mj-ea"/>
                <a:cs typeface="+mj-cs"/>
              </a:rPr>
              <a:t>Zber dát</a:t>
            </a:r>
            <a:endParaRPr lang="sk-SK" altLang="cs-CZ" sz="4000" b="1" dirty="0">
              <a:solidFill>
                <a:schemeClr val="tx2"/>
              </a:solidFill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39939" name="Text Box 2"/>
          <p:cNvSpPr txBox="1">
            <a:spLocks noChangeArrowheads="1"/>
          </p:cNvSpPr>
          <p:nvPr/>
        </p:nvSpPr>
        <p:spPr bwMode="auto">
          <a:xfrm>
            <a:off x="914400" y="1676400"/>
            <a:ext cx="7772400" cy="434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79413" indent="-3794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1019175" algn="l"/>
                <a:tab pos="1933575" algn="l"/>
                <a:tab pos="2847975" algn="l"/>
                <a:tab pos="3762375" algn="l"/>
                <a:tab pos="4676775" algn="l"/>
                <a:tab pos="5591175" algn="l"/>
                <a:tab pos="6505575" algn="l"/>
                <a:tab pos="7419975" algn="l"/>
                <a:tab pos="8334375" algn="l"/>
                <a:tab pos="9248775" algn="l"/>
                <a:tab pos="10163175" algn="l"/>
              </a:tabLst>
            </a:pPr>
            <a:r>
              <a:rPr lang="sk-SK" sz="3600" dirty="0">
                <a:solidFill>
                  <a:srgbClr val="000000"/>
                </a:solidFill>
                <a:latin typeface="Arial Narrow" pitchFamily="34" charset="0"/>
              </a:rPr>
              <a:t>ak používame už overený a vyskúšaný výskumný nástroj, uvedieme jeho zdroj</a:t>
            </a:r>
          </a:p>
          <a:p>
            <a:pPr marL="379413" indent="-3794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1019175" algn="l"/>
                <a:tab pos="1933575" algn="l"/>
                <a:tab pos="2847975" algn="l"/>
                <a:tab pos="3762375" algn="l"/>
                <a:tab pos="4676775" algn="l"/>
                <a:tab pos="5591175" algn="l"/>
                <a:tab pos="6505575" algn="l"/>
                <a:tab pos="7419975" algn="l"/>
                <a:tab pos="8334375" algn="l"/>
                <a:tab pos="9248775" algn="l"/>
                <a:tab pos="10163175" algn="l"/>
              </a:tabLst>
            </a:pPr>
            <a:r>
              <a:rPr lang="sk-SK" sz="3600" dirty="0">
                <a:solidFill>
                  <a:srgbClr val="000000"/>
                </a:solidFill>
                <a:latin typeface="Arial Narrow" pitchFamily="34" charset="0"/>
              </a:rPr>
              <a:t>ak tvoríme nový výskumný nástroj, musíme ho najprv otestovať (pilotáž)</a:t>
            </a:r>
          </a:p>
          <a:p>
            <a:pPr marL="379413" indent="-379413" eaLnBrk="1" hangingPunct="1">
              <a:spcBef>
                <a:spcPts val="575"/>
              </a:spcBef>
              <a:buSzPct val="85000"/>
              <a:tabLst>
                <a:tab pos="1019175" algn="l"/>
                <a:tab pos="1933575" algn="l"/>
                <a:tab pos="2847975" algn="l"/>
                <a:tab pos="3762375" algn="l"/>
                <a:tab pos="4676775" algn="l"/>
                <a:tab pos="5591175" algn="l"/>
                <a:tab pos="6505575" algn="l"/>
                <a:tab pos="7419975" algn="l"/>
                <a:tab pos="8334375" algn="l"/>
                <a:tab pos="9248775" algn="l"/>
                <a:tab pos="10163175" algn="l"/>
              </a:tabLst>
            </a:pPr>
            <a:endParaRPr lang="sk-SK" sz="2800" dirty="0">
              <a:solidFill>
                <a:srgbClr val="000000"/>
              </a:solidFill>
              <a:latin typeface="Perpetua" pitchFamily="16" charset="0"/>
            </a:endParaRPr>
          </a:p>
          <a:p>
            <a:pPr marL="379413" indent="-379413" eaLnBrk="1" hangingPunct="1">
              <a:spcBef>
                <a:spcPts val="575"/>
              </a:spcBef>
              <a:buSzPct val="85000"/>
              <a:tabLst>
                <a:tab pos="1019175" algn="l"/>
                <a:tab pos="1933575" algn="l"/>
                <a:tab pos="2847975" algn="l"/>
                <a:tab pos="3762375" algn="l"/>
                <a:tab pos="4676775" algn="l"/>
                <a:tab pos="5591175" algn="l"/>
                <a:tab pos="6505575" algn="l"/>
                <a:tab pos="7419975" algn="l"/>
                <a:tab pos="8334375" algn="l"/>
                <a:tab pos="9248775" algn="l"/>
                <a:tab pos="10163175" algn="l"/>
              </a:tabLst>
            </a:pPr>
            <a:endParaRPr lang="sk-SK" sz="2800" dirty="0">
              <a:solidFill>
                <a:srgbClr val="000000"/>
              </a:solidFill>
              <a:latin typeface="Perpetua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228600" y="609600"/>
            <a:ext cx="8686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914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sk-SK" altLang="cs-CZ" sz="4000" b="1" dirty="0">
                <a:solidFill>
                  <a:schemeClr val="tx2"/>
                </a:solidFill>
                <a:latin typeface="Arial Narrow" pitchFamily="34" charset="0"/>
                <a:ea typeface="+mj-ea"/>
                <a:cs typeface="+mj-cs"/>
              </a:rPr>
              <a:t>Typy organizácií zaoberajúcich sa mediálnym výskumom</a:t>
            </a:r>
          </a:p>
        </p:txBody>
      </p:sp>
      <p:graphicFrame>
        <p:nvGraphicFramePr>
          <p:cNvPr id="12290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59520972"/>
              </p:ext>
            </p:extLst>
          </p:nvPr>
        </p:nvGraphicFramePr>
        <p:xfrm>
          <a:off x="152400" y="1524000"/>
          <a:ext cx="8764588" cy="4984145"/>
        </p:xfrm>
        <a:graphic>
          <a:graphicData uri="http://schemas.openxmlformats.org/drawingml/2006/table">
            <a:tbl>
              <a:tblPr/>
              <a:tblGrid>
                <a:gridCol w="1899320"/>
                <a:gridCol w="1626518"/>
                <a:gridCol w="1651000"/>
                <a:gridCol w="1758950"/>
                <a:gridCol w="1828800"/>
              </a:tblGrid>
              <a:tr h="121126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Podľa: </a:t>
                      </a:r>
                      <a:r>
                        <a:rPr kumimoji="0" lang="sk-SK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Jensen</a:t>
                      </a:r>
                      <a:r>
                        <a:rPr kumimoji="0" lang="sk-SK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 2003: 283</a:t>
                      </a:r>
                    </a:p>
                  </a:txBody>
                  <a:tcPr marL="90000" marR="90000" marT="49103" marB="4104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Komerčná spoločnosť</a:t>
                      </a:r>
                    </a:p>
                  </a:txBody>
                  <a:tcPr marL="90000" marR="90000" marT="50112" marB="4104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Univerzitné pracovisko</a:t>
                      </a:r>
                    </a:p>
                  </a:txBody>
                  <a:tcPr marL="90000" marR="90000" marT="50112" marB="4104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Nezávislé výskumné centrum</a:t>
                      </a:r>
                    </a:p>
                  </a:txBody>
                  <a:tcPr marL="90000" marR="90000" marT="50112" marB="4104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Dokumentačné stredisko</a:t>
                      </a:r>
                    </a:p>
                  </a:txBody>
                  <a:tcPr marL="90000" marR="90000" marT="50112" marB="4104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480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Financovanie</a:t>
                      </a:r>
                    </a:p>
                  </a:txBody>
                  <a:tcPr marL="90000" marR="90000" marT="51120" marB="4104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príjmy od klientov</a:t>
                      </a:r>
                    </a:p>
                  </a:txBody>
                  <a:tcPr marL="90000" marR="90000" marT="50112" marB="4104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verejné zdroje</a:t>
                      </a:r>
                    </a:p>
                  </a:txBody>
                  <a:tcPr marL="90000" marR="90000" marT="50112" marB="4104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príjem z </a:t>
                      </a:r>
                      <a:r>
                        <a:rPr kumimoji="0" lang="sk-SK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komercie</a:t>
                      </a:r>
                      <a:r>
                        <a:rPr kumimoji="0" lang="sk-SK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 a/alebo verejné zdroje</a:t>
                      </a:r>
                    </a:p>
                  </a:txBody>
                  <a:tcPr marL="90000" marR="90000" marT="50112" marB="4104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príjem z komercie a/alebo verejné zdroje</a:t>
                      </a:r>
                    </a:p>
                  </a:txBody>
                  <a:tcPr marL="90000" marR="90000" marT="50112" marB="4104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833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Očakávané využitie výsledkov</a:t>
                      </a:r>
                    </a:p>
                  </a:txBody>
                  <a:tcPr marL="90000" marR="90000" marT="51120" marB="4104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strategické plánovanie, vývoj produktov</a:t>
                      </a:r>
                    </a:p>
                  </a:txBody>
                  <a:tcPr marL="90000" marR="90000" marT="50112" marB="4104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popis a kritika minulých a súčasných mediálnych forem</a:t>
                      </a:r>
                    </a:p>
                  </a:txBody>
                  <a:tcPr marL="90000" marR="90000" marT="50112" marB="4104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deskriptívne i proaktívne analýzy</a:t>
                      </a:r>
                    </a:p>
                  </a:txBody>
                  <a:tcPr marL="90000" marR="90000" marT="50112" marB="4104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popis a dokumentácia mediálnych obsahov a užívania médií</a:t>
                      </a:r>
                    </a:p>
                  </a:txBody>
                  <a:tcPr marL="90000" marR="90000" marT="50112" marB="4104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987952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609600" y="274638"/>
            <a:ext cx="8077200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914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sk-SK" altLang="cs-CZ" sz="4000" b="1" dirty="0" smtClean="0">
                <a:solidFill>
                  <a:schemeClr val="tx2"/>
                </a:solidFill>
                <a:latin typeface="Arial Narrow" pitchFamily="34" charset="0"/>
                <a:ea typeface="+mj-ea"/>
                <a:cs typeface="+mj-cs"/>
              </a:rPr>
              <a:t>Časová dimenzia výskumu</a:t>
            </a:r>
            <a:endParaRPr lang="sk-SK" altLang="cs-CZ" sz="4000" b="1" dirty="0">
              <a:solidFill>
                <a:schemeClr val="tx2"/>
              </a:solidFill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228600" y="1371600"/>
            <a:ext cx="8686800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71463" indent="-27146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809625" indent="-492125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820738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600" dirty="0">
                <a:solidFill>
                  <a:srgbClr val="000000"/>
                </a:solidFill>
                <a:latin typeface="Arial Narrow" panose="020B0606020202030204" pitchFamily="34" charset="0"/>
              </a:rPr>
              <a:t>prierezové (</a:t>
            </a:r>
            <a:r>
              <a:rPr lang="sk-SK" altLang="cs-CZ" sz="3600" dirty="0" err="1">
                <a:solidFill>
                  <a:srgbClr val="000000"/>
                </a:solidFill>
                <a:latin typeface="Arial Narrow" panose="020B0606020202030204" pitchFamily="34" charset="0"/>
              </a:rPr>
              <a:t>cross-sectional</a:t>
            </a:r>
            <a:r>
              <a:rPr lang="sk-SK" altLang="cs-CZ" sz="3600" dirty="0">
                <a:solidFill>
                  <a:srgbClr val="000000"/>
                </a:solidFill>
                <a:latin typeface="Arial Narrow" panose="020B0606020202030204" pitchFamily="34" charset="0"/>
              </a:rPr>
              <a:t>) štúdie</a:t>
            </a:r>
          </a:p>
          <a:p>
            <a:pPr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600" dirty="0" err="1">
                <a:solidFill>
                  <a:srgbClr val="000000"/>
                </a:solidFill>
                <a:latin typeface="Arial Narrow" panose="020B0606020202030204" pitchFamily="34" charset="0"/>
              </a:rPr>
              <a:t>longitudinálne</a:t>
            </a:r>
            <a:r>
              <a:rPr lang="sk-SK" altLang="cs-CZ" sz="3600" dirty="0">
                <a:solidFill>
                  <a:srgbClr val="000000"/>
                </a:solidFill>
                <a:latin typeface="Arial Narrow" panose="020B0606020202030204" pitchFamily="34" charset="0"/>
              </a:rPr>
              <a:t> štúdie: </a:t>
            </a:r>
          </a:p>
          <a:p>
            <a:pPr lvl="1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600" dirty="0">
                <a:solidFill>
                  <a:srgbClr val="000000"/>
                </a:solidFill>
                <a:latin typeface="Arial Narrow" panose="020B0606020202030204" pitchFamily="34" charset="0"/>
              </a:rPr>
              <a:t>retrospektívne štúdie: orálne histórie/biografie</a:t>
            </a:r>
          </a:p>
          <a:p>
            <a:pPr lvl="1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600" dirty="0" err="1">
                <a:solidFill>
                  <a:srgbClr val="000000"/>
                </a:solidFill>
                <a:latin typeface="Arial Narrow" panose="020B0606020202030204" pitchFamily="34" charset="0"/>
              </a:rPr>
              <a:t>prospektívne</a:t>
            </a:r>
            <a:r>
              <a:rPr lang="sk-SK" altLang="cs-CZ" sz="3600" dirty="0">
                <a:solidFill>
                  <a:srgbClr val="000000"/>
                </a:solidFill>
                <a:latin typeface="Arial Narrow" panose="020B0606020202030204" pitchFamily="34" charset="0"/>
              </a:rPr>
              <a:t> štúdie</a:t>
            </a:r>
          </a:p>
          <a:p>
            <a:pPr lvl="2" eaLnBrk="1" hangingPunct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600" dirty="0">
                <a:solidFill>
                  <a:srgbClr val="000000"/>
                </a:solidFill>
                <a:latin typeface="Arial Narrow" panose="020B0606020202030204" pitchFamily="34" charset="0"/>
              </a:rPr>
              <a:t>analýza trendov </a:t>
            </a:r>
          </a:p>
          <a:p>
            <a:pPr lvl="2" eaLnBrk="1" hangingPunct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600" dirty="0">
                <a:solidFill>
                  <a:srgbClr val="000000"/>
                </a:solidFill>
                <a:latin typeface="Arial Narrow" panose="020B0606020202030204" pitchFamily="34" charset="0"/>
              </a:rPr>
              <a:t>panel</a:t>
            </a:r>
          </a:p>
          <a:p>
            <a:pPr lvl="2" eaLnBrk="1" hangingPunct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600" dirty="0" err="1">
                <a:solidFill>
                  <a:srgbClr val="000000"/>
                </a:solidFill>
                <a:latin typeface="Arial Narrow" panose="020B0606020202030204" pitchFamily="34" charset="0"/>
              </a:rPr>
              <a:t>kohortová</a:t>
            </a:r>
            <a:r>
              <a:rPr lang="sk-SK" altLang="cs-CZ" sz="3600" dirty="0">
                <a:solidFill>
                  <a:srgbClr val="000000"/>
                </a:solidFill>
                <a:latin typeface="Arial Narrow" panose="020B0606020202030204" pitchFamily="34" charset="0"/>
              </a:rPr>
              <a:t> štúdia</a:t>
            </a:r>
          </a:p>
          <a:p>
            <a:pPr lvl="2" eaLnBrk="1" hangingPunct="1">
              <a:spcBef>
                <a:spcPts val="375"/>
              </a:spcBef>
              <a:buClrTx/>
              <a:buSzPct val="85000"/>
              <a:buFontTx/>
              <a:buNone/>
            </a:pPr>
            <a:endParaRPr lang="sk-SK" altLang="cs-CZ" sz="3600" dirty="0">
              <a:solidFill>
                <a:srgbClr val="000000"/>
              </a:solidFill>
              <a:latin typeface="Perpetua" panose="02020502060401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70105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2" dur="500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7" dur="500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2" dur="500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7" dur="500"/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32" dur="500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37" dur="500"/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914400" y="169798"/>
            <a:ext cx="7772400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914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sk-SK" altLang="cs-CZ" sz="4000" b="1" dirty="0" smtClean="0">
                <a:solidFill>
                  <a:schemeClr val="tx2"/>
                </a:solidFill>
                <a:latin typeface="Arial Narrow" pitchFamily="34" charset="0"/>
                <a:ea typeface="+mj-ea"/>
                <a:cs typeface="+mj-cs"/>
              </a:rPr>
              <a:t>Časová dimenzia – prehľad</a:t>
            </a:r>
            <a:endParaRPr lang="sk-SK" altLang="cs-CZ" sz="4000" b="1" dirty="0">
              <a:solidFill>
                <a:schemeClr val="tx2"/>
              </a:solidFill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2438400" y="3886200"/>
            <a:ext cx="38862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73050" indent="-271463"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575"/>
              </a:spcBef>
              <a:buClrTx/>
              <a:buSzPct val="85000"/>
              <a:buFontTx/>
              <a:buNone/>
            </a:pPr>
            <a:r>
              <a:rPr lang="cs-CZ" altLang="cs-CZ" sz="2600">
                <a:solidFill>
                  <a:srgbClr val="000000"/>
                </a:solidFill>
                <a:latin typeface="Perpetua" panose="02020502060401020303" pitchFamily="18" charset="0"/>
              </a:rPr>
              <a:t>Kohorta</a:t>
            </a:r>
          </a:p>
          <a:p>
            <a:pPr eaLnBrk="1" hangingPunct="1">
              <a:spcBef>
                <a:spcPts val="575"/>
              </a:spcBef>
              <a:buClrTx/>
              <a:buSzPct val="85000"/>
              <a:buFontTx/>
              <a:buNone/>
            </a:pPr>
            <a:endParaRPr lang="cs-CZ" altLang="cs-CZ" sz="2600">
              <a:solidFill>
                <a:srgbClr val="000000"/>
              </a:solidFill>
              <a:latin typeface="Perpetua" panose="02020502060401020303" pitchFamily="18" charset="0"/>
            </a:endParaRPr>
          </a:p>
        </p:txBody>
      </p:sp>
      <p:graphicFrame>
        <p:nvGraphicFramePr>
          <p:cNvPr id="14339" name="Group 3"/>
          <p:cNvGraphicFramePr>
            <a:graphicFrameLocks noGrp="1"/>
          </p:cNvGraphicFramePr>
          <p:nvPr/>
        </p:nvGraphicFramePr>
        <p:xfrm>
          <a:off x="2819400" y="4419600"/>
          <a:ext cx="3049588" cy="1992315"/>
        </p:xfrm>
        <a:graphic>
          <a:graphicData uri="http://schemas.openxmlformats.org/drawingml/2006/table">
            <a:tbl>
              <a:tblPr/>
              <a:tblGrid>
                <a:gridCol w="892175"/>
                <a:gridCol w="1116013"/>
                <a:gridCol w="1041400"/>
              </a:tblGrid>
              <a:tr h="39846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2000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cs-CZ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2010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4817"/>
                    </a:solidFill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41-50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41-50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51-60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51-60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61-70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61-70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71-80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71-80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</a:tr>
            </a:tbl>
          </a:graphicData>
        </a:graphic>
      </p:graphicFrame>
      <p:sp>
        <p:nvSpPr>
          <p:cNvPr id="15390" name="Text Box 57"/>
          <p:cNvSpPr txBox="1">
            <a:spLocks noChangeArrowheads="1"/>
          </p:cNvSpPr>
          <p:nvPr/>
        </p:nvSpPr>
        <p:spPr bwMode="auto">
          <a:xfrm>
            <a:off x="4572000" y="990600"/>
            <a:ext cx="38862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marL="273050" indent="-271463" eaLnBrk="0" hangingPunct="0"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575"/>
              </a:spcBef>
              <a:buClrTx/>
              <a:buSzPct val="85000"/>
              <a:buFontTx/>
              <a:buNone/>
            </a:pPr>
            <a:r>
              <a:rPr lang="cs-CZ" altLang="cs-CZ" sz="2600">
                <a:solidFill>
                  <a:srgbClr val="000000"/>
                </a:solidFill>
                <a:latin typeface="Perpetua" panose="02020502060401020303" pitchFamily="18" charset="0"/>
              </a:rPr>
              <a:t>Panel</a:t>
            </a:r>
          </a:p>
          <a:p>
            <a:pPr eaLnBrk="1" hangingPunct="1">
              <a:spcBef>
                <a:spcPts val="575"/>
              </a:spcBef>
              <a:buClrTx/>
              <a:buSzPct val="85000"/>
              <a:buFontTx/>
              <a:buNone/>
            </a:pPr>
            <a:endParaRPr lang="cs-CZ" altLang="cs-CZ" sz="2600">
              <a:solidFill>
                <a:srgbClr val="000000"/>
              </a:solidFill>
              <a:latin typeface="Perpetua" panose="02020502060401020303" pitchFamily="18" charset="0"/>
            </a:endParaRPr>
          </a:p>
        </p:txBody>
      </p:sp>
      <p:sp>
        <p:nvSpPr>
          <p:cNvPr id="15391" name="Text Box 58"/>
          <p:cNvSpPr txBox="1">
            <a:spLocks noChangeArrowheads="1"/>
          </p:cNvSpPr>
          <p:nvPr/>
        </p:nvSpPr>
        <p:spPr bwMode="auto">
          <a:xfrm>
            <a:off x="457200" y="990600"/>
            <a:ext cx="36576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marL="273050" indent="-271463" eaLnBrk="0" hangingPunct="0"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575"/>
              </a:spcBef>
              <a:buClrTx/>
              <a:buSzPct val="85000"/>
              <a:buFontTx/>
              <a:buNone/>
            </a:pPr>
            <a:r>
              <a:rPr lang="cs-CZ" altLang="cs-CZ" sz="2600">
                <a:solidFill>
                  <a:srgbClr val="000000"/>
                </a:solidFill>
                <a:latin typeface="Perpetua" panose="02020502060401020303" pitchFamily="18" charset="0"/>
              </a:rPr>
              <a:t>Trend</a:t>
            </a:r>
          </a:p>
          <a:p>
            <a:pPr eaLnBrk="1" hangingPunct="1">
              <a:spcBef>
                <a:spcPts val="575"/>
              </a:spcBef>
              <a:buClrTx/>
              <a:buSzPct val="85000"/>
              <a:buFontTx/>
              <a:buNone/>
            </a:pPr>
            <a:endParaRPr lang="cs-CZ" altLang="cs-CZ" sz="2600">
              <a:solidFill>
                <a:srgbClr val="000000"/>
              </a:solidFill>
              <a:latin typeface="Perpetua" panose="02020502060401020303" pitchFamily="18" charset="0"/>
            </a:endParaRPr>
          </a:p>
        </p:txBody>
      </p:sp>
      <p:graphicFrame>
        <p:nvGraphicFramePr>
          <p:cNvPr id="14395" name="Group 59"/>
          <p:cNvGraphicFramePr>
            <a:graphicFrameLocks noGrp="1"/>
          </p:cNvGraphicFramePr>
          <p:nvPr/>
        </p:nvGraphicFramePr>
        <p:xfrm>
          <a:off x="609600" y="1524000"/>
          <a:ext cx="3049588" cy="2286000"/>
        </p:xfrm>
        <a:graphic>
          <a:graphicData uri="http://schemas.openxmlformats.org/drawingml/2006/table">
            <a:tbl>
              <a:tblPr/>
              <a:tblGrid>
                <a:gridCol w="892175"/>
                <a:gridCol w="1116013"/>
                <a:gridCol w="10414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2000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cs-CZ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2010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4817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41-50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41-50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51-60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51-60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61-70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61-70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71-80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71-80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</a:tr>
            </a:tbl>
          </a:graphicData>
        </a:graphic>
      </p:graphicFrame>
      <p:cxnSp>
        <p:nvCxnSpPr>
          <p:cNvPr id="15418" name="AutoShape 113"/>
          <p:cNvCxnSpPr>
            <a:cxnSpLocks noChangeShapeType="1"/>
          </p:cNvCxnSpPr>
          <p:nvPr/>
        </p:nvCxnSpPr>
        <p:spPr bwMode="auto">
          <a:xfrm>
            <a:off x="1676400" y="2209800"/>
            <a:ext cx="609600" cy="1588"/>
          </a:xfrm>
          <a:prstGeom prst="straightConnector1">
            <a:avLst/>
          </a:prstGeom>
          <a:noFill/>
          <a:ln w="9360" cap="sq">
            <a:solidFill>
              <a:srgbClr val="AF3408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5419" name="AutoShape 114"/>
          <p:cNvCxnSpPr>
            <a:cxnSpLocks noChangeShapeType="1"/>
          </p:cNvCxnSpPr>
          <p:nvPr/>
        </p:nvCxnSpPr>
        <p:spPr bwMode="auto">
          <a:xfrm>
            <a:off x="1676400" y="2667000"/>
            <a:ext cx="609600" cy="1588"/>
          </a:xfrm>
          <a:prstGeom prst="straightConnector1">
            <a:avLst/>
          </a:prstGeom>
          <a:noFill/>
          <a:ln w="9360" cap="sq">
            <a:solidFill>
              <a:srgbClr val="AF3408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5420" name="AutoShape 115"/>
          <p:cNvCxnSpPr>
            <a:cxnSpLocks noChangeShapeType="1"/>
          </p:cNvCxnSpPr>
          <p:nvPr/>
        </p:nvCxnSpPr>
        <p:spPr bwMode="auto">
          <a:xfrm>
            <a:off x="1676400" y="3124200"/>
            <a:ext cx="609600" cy="1588"/>
          </a:xfrm>
          <a:prstGeom prst="straightConnector1">
            <a:avLst/>
          </a:prstGeom>
          <a:noFill/>
          <a:ln w="9360" cap="sq">
            <a:solidFill>
              <a:srgbClr val="AF3408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5421" name="AutoShape 116"/>
          <p:cNvCxnSpPr>
            <a:cxnSpLocks noChangeShapeType="1"/>
          </p:cNvCxnSpPr>
          <p:nvPr/>
        </p:nvCxnSpPr>
        <p:spPr bwMode="auto">
          <a:xfrm>
            <a:off x="1676400" y="3581400"/>
            <a:ext cx="609600" cy="1588"/>
          </a:xfrm>
          <a:prstGeom prst="straightConnector1">
            <a:avLst/>
          </a:prstGeom>
          <a:noFill/>
          <a:ln w="9360" cap="sq">
            <a:solidFill>
              <a:srgbClr val="AF3408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graphicFrame>
        <p:nvGraphicFramePr>
          <p:cNvPr id="14453" name="Group 117"/>
          <p:cNvGraphicFramePr>
            <a:graphicFrameLocks noGrp="1"/>
          </p:cNvGraphicFramePr>
          <p:nvPr/>
        </p:nvGraphicFramePr>
        <p:xfrm>
          <a:off x="4648200" y="1524000"/>
          <a:ext cx="3049588" cy="2581274"/>
        </p:xfrm>
        <a:graphic>
          <a:graphicData uri="http://schemas.openxmlformats.org/drawingml/2006/table">
            <a:tbl>
              <a:tblPr/>
              <a:tblGrid>
                <a:gridCol w="892175"/>
                <a:gridCol w="1116013"/>
                <a:gridCol w="1041400"/>
              </a:tblGrid>
              <a:tr h="279879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2000</a:t>
                      </a:r>
                    </a:p>
                  </a:txBody>
                  <a:tcPr marL="90000" marR="90000" marT="31073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28354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2010</a:t>
                      </a:r>
                    </a:p>
                  </a:txBody>
                  <a:tcPr marL="90000" marR="90000" marT="31073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4817"/>
                    </a:solidFill>
                  </a:tcPr>
                </a:tc>
              </a:tr>
              <a:tr h="505379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41-50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*</a:t>
                      </a:r>
                    </a:p>
                  </a:txBody>
                  <a:tcPr marL="90000" marR="90000" marT="31073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28354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41-50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*</a:t>
                      </a:r>
                    </a:p>
                  </a:txBody>
                  <a:tcPr marL="90000" marR="90000" marT="31073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</a:tr>
              <a:tr h="505379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51-60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*</a:t>
                      </a:r>
                    </a:p>
                  </a:txBody>
                  <a:tcPr marL="90000" marR="90000" marT="31073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28354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51-60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*</a:t>
                      </a:r>
                    </a:p>
                  </a:txBody>
                  <a:tcPr marL="90000" marR="90000" marT="31073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</a:tr>
              <a:tr h="505379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61-70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*</a:t>
                      </a:r>
                    </a:p>
                  </a:txBody>
                  <a:tcPr marL="90000" marR="90000" marT="31073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28354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61-70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*</a:t>
                      </a:r>
                    </a:p>
                  </a:txBody>
                  <a:tcPr marL="90000" marR="90000" marT="31073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</a:tr>
              <a:tr h="505379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71-80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*</a:t>
                      </a:r>
                    </a:p>
                  </a:txBody>
                  <a:tcPr marL="90000" marR="90000" marT="31073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28354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71-80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*</a:t>
                      </a:r>
                    </a:p>
                  </a:txBody>
                  <a:tcPr marL="90000" marR="90000" marT="31073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</a:tr>
              <a:tr h="279879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28354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28354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+81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*</a:t>
                      </a:r>
                    </a:p>
                  </a:txBody>
                  <a:tcPr marL="90000" marR="90000" marT="31073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</a:tr>
            </a:tbl>
          </a:graphicData>
        </a:graphic>
      </p:graphicFrame>
      <p:cxnSp>
        <p:nvCxnSpPr>
          <p:cNvPr id="15452" name="AutoShape 181"/>
          <p:cNvCxnSpPr>
            <a:cxnSpLocks noChangeShapeType="1"/>
          </p:cNvCxnSpPr>
          <p:nvPr/>
        </p:nvCxnSpPr>
        <p:spPr bwMode="auto">
          <a:xfrm>
            <a:off x="3962400" y="5029200"/>
            <a:ext cx="609600" cy="381000"/>
          </a:xfrm>
          <a:prstGeom prst="straightConnector1">
            <a:avLst/>
          </a:prstGeom>
          <a:noFill/>
          <a:ln w="9360" cap="sq">
            <a:solidFill>
              <a:srgbClr val="AF3408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5453" name="AutoShape 182"/>
          <p:cNvCxnSpPr>
            <a:cxnSpLocks noChangeShapeType="1"/>
          </p:cNvCxnSpPr>
          <p:nvPr/>
        </p:nvCxnSpPr>
        <p:spPr bwMode="auto">
          <a:xfrm>
            <a:off x="3962400" y="5410200"/>
            <a:ext cx="609600" cy="382588"/>
          </a:xfrm>
          <a:prstGeom prst="straightConnector1">
            <a:avLst/>
          </a:prstGeom>
          <a:noFill/>
          <a:ln w="9360" cap="sq">
            <a:solidFill>
              <a:srgbClr val="AF3408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5454" name="AutoShape 183"/>
          <p:cNvCxnSpPr>
            <a:cxnSpLocks noChangeShapeType="1"/>
          </p:cNvCxnSpPr>
          <p:nvPr/>
        </p:nvCxnSpPr>
        <p:spPr bwMode="auto">
          <a:xfrm>
            <a:off x="3962400" y="5791200"/>
            <a:ext cx="609600" cy="381000"/>
          </a:xfrm>
          <a:prstGeom prst="straightConnector1">
            <a:avLst/>
          </a:prstGeom>
          <a:noFill/>
          <a:ln w="9360" cap="sq">
            <a:solidFill>
              <a:srgbClr val="AF3408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5455" name="AutoShape 184"/>
          <p:cNvCxnSpPr>
            <a:cxnSpLocks noChangeShapeType="1"/>
          </p:cNvCxnSpPr>
          <p:nvPr/>
        </p:nvCxnSpPr>
        <p:spPr bwMode="auto">
          <a:xfrm>
            <a:off x="5791200" y="2027238"/>
            <a:ext cx="609600" cy="457200"/>
          </a:xfrm>
          <a:prstGeom prst="straightConnector1">
            <a:avLst/>
          </a:prstGeom>
          <a:noFill/>
          <a:ln w="9360" cap="sq">
            <a:solidFill>
              <a:srgbClr val="AF3408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5456" name="AutoShape 185"/>
          <p:cNvCxnSpPr>
            <a:cxnSpLocks noChangeShapeType="1"/>
          </p:cNvCxnSpPr>
          <p:nvPr/>
        </p:nvCxnSpPr>
        <p:spPr bwMode="auto">
          <a:xfrm>
            <a:off x="5791200" y="2454275"/>
            <a:ext cx="609600" cy="457200"/>
          </a:xfrm>
          <a:prstGeom prst="straightConnector1">
            <a:avLst/>
          </a:prstGeom>
          <a:noFill/>
          <a:ln w="9360" cap="sq">
            <a:solidFill>
              <a:srgbClr val="AF3408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5457" name="AutoShape 186"/>
          <p:cNvCxnSpPr>
            <a:cxnSpLocks noChangeShapeType="1"/>
          </p:cNvCxnSpPr>
          <p:nvPr/>
        </p:nvCxnSpPr>
        <p:spPr bwMode="auto">
          <a:xfrm>
            <a:off x="5792755" y="3016898"/>
            <a:ext cx="609600" cy="457200"/>
          </a:xfrm>
          <a:prstGeom prst="straightConnector1">
            <a:avLst/>
          </a:prstGeom>
          <a:noFill/>
          <a:ln w="9360" cap="sq">
            <a:solidFill>
              <a:srgbClr val="AF3408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5458" name="AutoShape 187"/>
          <p:cNvCxnSpPr>
            <a:cxnSpLocks noChangeShapeType="1"/>
          </p:cNvCxnSpPr>
          <p:nvPr/>
        </p:nvCxnSpPr>
        <p:spPr bwMode="auto">
          <a:xfrm>
            <a:off x="5822302" y="3500373"/>
            <a:ext cx="609600" cy="457200"/>
          </a:xfrm>
          <a:prstGeom prst="straightConnector1">
            <a:avLst/>
          </a:prstGeom>
          <a:noFill/>
          <a:ln w="9360" cap="sq">
            <a:solidFill>
              <a:srgbClr val="AF3408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xmlns="" val="38219187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914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sk-SK" altLang="cs-CZ" sz="4000" b="1" dirty="0">
                <a:solidFill>
                  <a:schemeClr val="tx2"/>
                </a:solidFill>
                <a:latin typeface="Arial Narrow" pitchFamily="34" charset="0"/>
                <a:ea typeface="+mj-ea"/>
                <a:cs typeface="+mj-cs"/>
              </a:rPr>
              <a:t>Výskumné stratégie</a:t>
            </a:r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304800" y="1214535"/>
            <a:ext cx="79248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71463" indent="-27146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1363" indent="-28416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200" dirty="0">
                <a:solidFill>
                  <a:srgbClr val="000000"/>
                </a:solidFill>
                <a:latin typeface="Arial Narrow" panose="020B0606020202030204" pitchFamily="34" charset="0"/>
              </a:rPr>
              <a:t>spôsoby, ako nájsť odpoveď na výskumnú otázku</a:t>
            </a:r>
          </a:p>
          <a:p>
            <a:pPr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200" dirty="0">
                <a:solidFill>
                  <a:srgbClr val="000000"/>
                </a:solidFill>
                <a:latin typeface="Arial Narrow" panose="020B0606020202030204" pitchFamily="34" charset="0"/>
              </a:rPr>
              <a:t>dve hlavné výskumné </a:t>
            </a:r>
            <a:r>
              <a:rPr lang="sk-SK" altLang="cs-CZ" sz="3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stratégie:</a:t>
            </a:r>
            <a:endParaRPr lang="sk-SK" altLang="cs-CZ" sz="320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eaLnBrk="1" hangingPunct="1">
              <a:lnSpc>
                <a:spcPct val="83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200" b="1" u="sng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Dedukcia</a:t>
            </a:r>
            <a:r>
              <a:rPr lang="sk-SK" altLang="cs-CZ" sz="36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(</a:t>
            </a:r>
            <a:r>
              <a:rPr lang="sk-SK" altLang="cs-CZ" sz="3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od všeobecného k jednotlivému):</a:t>
            </a:r>
            <a:r>
              <a:rPr lang="sk-SK" altLang="cs-CZ" sz="36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</a:t>
            </a:r>
          </a:p>
          <a:p>
            <a:pPr lvl="1" eaLnBrk="1" hangingPunct="1">
              <a:lnSpc>
                <a:spcPct val="83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všetky fazule v tejto mise sú biele → </a:t>
            </a:r>
          </a:p>
          <a:p>
            <a:pPr lvl="1" eaLnBrk="1" hangingPunct="1">
              <a:lnSpc>
                <a:spcPct val="83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tieto fazule sú z tejto misy → 		</a:t>
            </a:r>
          </a:p>
          <a:p>
            <a:pPr lvl="1" eaLnBrk="1" hangingPunct="1">
              <a:lnSpc>
                <a:spcPct val="83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tieto fazule sú biele </a:t>
            </a:r>
          </a:p>
          <a:p>
            <a:pPr eaLnBrk="1" hangingPunct="1">
              <a:lnSpc>
                <a:spcPct val="83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200" b="1" u="sng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Indukcia</a:t>
            </a:r>
            <a:r>
              <a:rPr lang="sk-SK" altLang="cs-CZ" sz="36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</a:t>
            </a:r>
            <a:r>
              <a:rPr lang="sk-SK" altLang="cs-CZ" sz="3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(od jednotlivého k všeobecnému):</a:t>
            </a:r>
            <a:r>
              <a:rPr lang="sk-SK" altLang="cs-CZ" sz="36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	</a:t>
            </a:r>
          </a:p>
          <a:p>
            <a:pPr lvl="1" eaLnBrk="1" hangingPunct="1">
              <a:lnSpc>
                <a:spcPct val="83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tieto fazule sú z tejto misy → </a:t>
            </a:r>
          </a:p>
          <a:p>
            <a:pPr lvl="1" eaLnBrk="1" hangingPunct="1">
              <a:lnSpc>
                <a:spcPct val="83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tieto fazule sú biele →</a:t>
            </a:r>
          </a:p>
          <a:p>
            <a:pPr lvl="1" eaLnBrk="1" hangingPunct="1">
              <a:lnSpc>
                <a:spcPct val="83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všetky fazule v tejto mise sú biele</a:t>
            </a:r>
            <a:r>
              <a:rPr lang="sk-SK" altLang="cs-CZ" sz="3200" dirty="0" smtClean="0">
                <a:solidFill>
                  <a:srgbClr val="000000"/>
                </a:solidFill>
                <a:latin typeface="Perpetua" panose="02020502060401020303" pitchFamily="18" charset="0"/>
              </a:rPr>
              <a:t> </a:t>
            </a:r>
          </a:p>
          <a:p>
            <a:pPr eaLnBrk="1" hangingPunct="1">
              <a:spcBef>
                <a:spcPts val="575"/>
              </a:spcBef>
              <a:buClrTx/>
              <a:buSzPct val="85000"/>
              <a:buFontTx/>
              <a:buNone/>
            </a:pPr>
            <a:endParaRPr lang="sk-SK" altLang="cs-CZ" sz="3000" dirty="0">
              <a:solidFill>
                <a:srgbClr val="000000"/>
              </a:solidFill>
              <a:latin typeface="Perpetua" panose="02020502060401020303" pitchFamily="18" charset="0"/>
            </a:endParaRPr>
          </a:p>
          <a:p>
            <a:pPr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anose="05020102010507070707" pitchFamily="18" charset="2"/>
              <a:buNone/>
            </a:pPr>
            <a:endParaRPr lang="sk-SK" altLang="cs-CZ" sz="2600" dirty="0">
              <a:solidFill>
                <a:srgbClr val="000000"/>
              </a:solidFill>
              <a:latin typeface="Perpetua" panose="02020502060401020303" pitchFamily="18" charset="0"/>
            </a:endParaRPr>
          </a:p>
          <a:p>
            <a:pPr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anose="05020102010507070707" pitchFamily="18" charset="2"/>
              <a:buNone/>
            </a:pPr>
            <a:endParaRPr lang="sk-SK" altLang="cs-CZ" sz="2600" dirty="0">
              <a:solidFill>
                <a:srgbClr val="000000"/>
              </a:solidFill>
              <a:latin typeface="Perpetua" panose="02020502060401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02675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1"/>
          <p:cNvGraphicFramePr>
            <a:graphicFrameLocks noChangeAspect="1"/>
          </p:cNvGraphicFramePr>
          <p:nvPr/>
        </p:nvGraphicFramePr>
        <p:xfrm>
          <a:off x="333375" y="598488"/>
          <a:ext cx="8488363" cy="5435600"/>
        </p:xfrm>
        <a:graphic>
          <a:graphicData uri="http://schemas.openxmlformats.org/presentationml/2006/ole">
            <p:oleObj spid="_x0000_s75779" r:id="rId4" imgW="5857920" imgH="3314880" progId="Word.Documen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4458225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1848</TotalTime>
  <Words>2002</Words>
  <Application>Microsoft Office PowerPoint</Application>
  <PresentationFormat>Prezentácia na obrazovke (4:3)</PresentationFormat>
  <Paragraphs>409</Paragraphs>
  <Slides>41</Slides>
  <Notes>12</Notes>
  <HiddenSlides>0</HiddenSlides>
  <MMClips>0</MMClips>
  <ScaleCrop>false</ScaleCrop>
  <HeadingPairs>
    <vt:vector size="6" baseType="variant">
      <vt:variant>
        <vt:lpstr>Motív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41</vt:i4>
      </vt:variant>
    </vt:vector>
  </HeadingPairs>
  <TitlesOfParts>
    <vt:vector size="43" baseType="lpstr">
      <vt:lpstr>Equity</vt:lpstr>
      <vt:lpstr>Dokument programu Microsoft Office Word 97 - 2003</vt:lpstr>
      <vt:lpstr>Prednáška 3: Logika a design sociálno-vedného výskumu </vt:lpstr>
      <vt:lpstr>Snímka 2</vt:lpstr>
      <vt:lpstr>Snímka 3</vt:lpstr>
      <vt:lpstr>Snímka 4</vt:lpstr>
      <vt:lpstr>Snímka 5</vt:lpstr>
      <vt:lpstr>Snímka 6</vt:lpstr>
      <vt:lpstr>Snímka 7</vt:lpstr>
      <vt:lpstr>Snímka 8</vt:lpstr>
      <vt:lpstr>Snímka 9</vt:lpstr>
      <vt:lpstr>Snímka 10</vt:lpstr>
      <vt:lpstr>Hlavné fázy empirického výskumu</vt:lpstr>
      <vt:lpstr>Výskumný projekt</vt:lpstr>
      <vt:lpstr>Stanovenie výskumnej témy a problému</vt:lpstr>
      <vt:lpstr>Nevhodné témy</vt:lpstr>
      <vt:lpstr>Motívy a význam</vt:lpstr>
      <vt:lpstr>Cieľ výskumu</vt:lpstr>
      <vt:lpstr>Snímka 17</vt:lpstr>
      <vt:lpstr>Teoretický kontext výskumu </vt:lpstr>
      <vt:lpstr>Teoretický kontext výskumu</vt:lpstr>
      <vt:lpstr>Teórie, koncepty</vt:lpstr>
      <vt:lpstr>   Výskumné otázky</vt:lpstr>
      <vt:lpstr>Výskumné otázky: typy </vt:lpstr>
      <vt:lpstr>Výskumná otázka – postup tvorby</vt:lpstr>
      <vt:lpstr>Príklad výskumných otázok</vt:lpstr>
      <vt:lpstr>Príklad výskumných otázok</vt:lpstr>
      <vt:lpstr>Hypotézy</vt:lpstr>
      <vt:lpstr>Typy hypotéz</vt:lpstr>
      <vt:lpstr>Kedy nie je hypotéza testovateľná?</vt:lpstr>
      <vt:lpstr>Príklad hypotéz  </vt:lpstr>
      <vt:lpstr>Operacionalizácia: od pojmu ku znaku</vt:lpstr>
      <vt:lpstr>Konceptualizácia </vt:lpstr>
      <vt:lpstr>Indikátor (ukazovateľ)</vt:lpstr>
      <vt:lpstr>Ako vytvoriť indikátory?</vt:lpstr>
      <vt:lpstr>Príklad konceptualizácie</vt:lpstr>
      <vt:lpstr>Príklad operacionalizácie – diverzita mediálneho obsahu</vt:lpstr>
      <vt:lpstr>Príklad operacionalizácie – bulvarizácia</vt:lpstr>
      <vt:lpstr>Príklad operacionalizácie</vt:lpstr>
      <vt:lpstr>Rozhodnutie o základnom súbore a vzorke</vt:lpstr>
      <vt:lpstr>Zdroje, typy a formy dát</vt:lpstr>
      <vt:lpstr>Metóda výskumu, technika zberu dát</vt:lpstr>
      <vt:lpstr>Snímka 41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Logika sociálně-vědného výzkumu (dedukce, indukce, retrodukce, abdukce); účel výzkumu (explorativní, deskriptivní, explanační); přehled hlavních kvantitativních, kvalitativních a smíšených výzkumných technik; metodologická triangulace.</dc:title>
  <dc:creator>marinka</dc:creator>
  <cp:lastModifiedBy>Marina Urbanikova</cp:lastModifiedBy>
  <cp:revision>140</cp:revision>
  <dcterms:created xsi:type="dcterms:W3CDTF">2012-03-03T13:51:32Z</dcterms:created>
  <dcterms:modified xsi:type="dcterms:W3CDTF">2015-10-07T07:26:29Z</dcterms:modified>
</cp:coreProperties>
</file>