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99"/>
  </p:notesMasterIdLst>
  <p:handoutMasterIdLst>
    <p:handoutMasterId r:id="rId100"/>
  </p:handoutMasterIdLst>
  <p:sldIdLst>
    <p:sldId id="538" r:id="rId3"/>
    <p:sldId id="540" r:id="rId4"/>
    <p:sldId id="541" r:id="rId5"/>
    <p:sldId id="591" r:id="rId6"/>
    <p:sldId id="612" r:id="rId7"/>
    <p:sldId id="593" r:id="rId8"/>
    <p:sldId id="613" r:id="rId9"/>
    <p:sldId id="500" r:id="rId10"/>
    <p:sldId id="614" r:id="rId11"/>
    <p:sldId id="543" r:id="rId12"/>
    <p:sldId id="501" r:id="rId13"/>
    <p:sldId id="545" r:id="rId14"/>
    <p:sldId id="546" r:id="rId15"/>
    <p:sldId id="547" r:id="rId16"/>
    <p:sldId id="608" r:id="rId17"/>
    <p:sldId id="596" r:id="rId18"/>
    <p:sldId id="598" r:id="rId19"/>
    <p:sldId id="597" r:id="rId20"/>
    <p:sldId id="600" r:id="rId21"/>
    <p:sldId id="599" r:id="rId22"/>
    <p:sldId id="601" r:id="rId23"/>
    <p:sldId id="602" r:id="rId24"/>
    <p:sldId id="604" r:id="rId25"/>
    <p:sldId id="603" r:id="rId26"/>
    <p:sldId id="605" r:id="rId27"/>
    <p:sldId id="606" r:id="rId28"/>
    <p:sldId id="607" r:id="rId29"/>
    <p:sldId id="536" r:id="rId30"/>
    <p:sldId id="544" r:id="rId31"/>
    <p:sldId id="504" r:id="rId32"/>
    <p:sldId id="505" r:id="rId33"/>
    <p:sldId id="548" r:id="rId34"/>
    <p:sldId id="527" r:id="rId35"/>
    <p:sldId id="552" r:id="rId36"/>
    <p:sldId id="551" r:id="rId37"/>
    <p:sldId id="554" r:id="rId38"/>
    <p:sldId id="559" r:id="rId39"/>
    <p:sldId id="560" r:id="rId40"/>
    <p:sldId id="561" r:id="rId41"/>
    <p:sldId id="553" r:id="rId42"/>
    <p:sldId id="562" r:id="rId43"/>
    <p:sldId id="563" r:id="rId44"/>
    <p:sldId id="555" r:id="rId45"/>
    <p:sldId id="556" r:id="rId46"/>
    <p:sldId id="564" r:id="rId47"/>
    <p:sldId id="611" r:id="rId48"/>
    <p:sldId id="533" r:id="rId49"/>
    <p:sldId id="610" r:id="rId50"/>
    <p:sldId id="567" r:id="rId51"/>
    <p:sldId id="398" r:id="rId52"/>
    <p:sldId id="453" r:id="rId53"/>
    <p:sldId id="455" r:id="rId54"/>
    <p:sldId id="457" r:id="rId55"/>
    <p:sldId id="465" r:id="rId56"/>
    <p:sldId id="528" r:id="rId57"/>
    <p:sldId id="461" r:id="rId58"/>
    <p:sldId id="463" r:id="rId59"/>
    <p:sldId id="492" r:id="rId60"/>
    <p:sldId id="494" r:id="rId61"/>
    <p:sldId id="530" r:id="rId62"/>
    <p:sldId id="566" r:id="rId63"/>
    <p:sldId id="472" r:id="rId64"/>
    <p:sldId id="617" r:id="rId65"/>
    <p:sldId id="568" r:id="rId66"/>
    <p:sldId id="473" r:id="rId67"/>
    <p:sldId id="478" r:id="rId68"/>
    <p:sldId id="475" r:id="rId69"/>
    <p:sldId id="582" r:id="rId70"/>
    <p:sldId id="476" r:id="rId71"/>
    <p:sldId id="583" r:id="rId72"/>
    <p:sldId id="480" r:id="rId73"/>
    <p:sldId id="529" r:id="rId74"/>
    <p:sldId id="482" r:id="rId75"/>
    <p:sldId id="485" r:id="rId76"/>
    <p:sldId id="486" r:id="rId77"/>
    <p:sldId id="586" r:id="rId78"/>
    <p:sldId id="585" r:id="rId79"/>
    <p:sldId id="579" r:id="rId80"/>
    <p:sldId id="578" r:id="rId81"/>
    <p:sldId id="581" r:id="rId82"/>
    <p:sldId id="580" r:id="rId83"/>
    <p:sldId id="616" r:id="rId84"/>
    <p:sldId id="574" r:id="rId85"/>
    <p:sldId id="508" r:id="rId86"/>
    <p:sldId id="569" r:id="rId87"/>
    <p:sldId id="537" r:id="rId88"/>
    <p:sldId id="571" r:id="rId89"/>
    <p:sldId id="572" r:id="rId90"/>
    <p:sldId id="509" r:id="rId91"/>
    <p:sldId id="575" r:id="rId92"/>
    <p:sldId id="573" r:id="rId93"/>
    <p:sldId id="576" r:id="rId94"/>
    <p:sldId id="498" r:id="rId95"/>
    <p:sldId id="532" r:id="rId96"/>
    <p:sldId id="539" r:id="rId97"/>
    <p:sldId id="609" r:id="rId98"/>
  </p:sldIdLst>
  <p:sldSz cx="9144000" cy="6858000" type="screen4x3"/>
  <p:notesSz cx="6797675" cy="9926638"/>
  <p:custDataLst>
    <p:tags r:id="rId10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e.citac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Martin Krčál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4. </a:t>
            </a:r>
            <a:r>
              <a:rPr lang="cs-CZ" sz="1600" b="1" smtClean="0">
                <a:solidFill>
                  <a:schemeClr val="bg1"/>
                </a:solidFill>
                <a:latin typeface="Verdana" panose="020B0604030504040204" pitchFamily="34" charset="0"/>
              </a:rPr>
              <a:t>12.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2015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763688" y="3077318"/>
            <a:ext cx="64810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ZUR783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064896" cy="4680520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– ochrana intelektuálního vlastnictví a autorských práv 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jednoznačná identifikace použitého zdroje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schopnost práce s literaturou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vydávání cizí myšlenky za vlastní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platné právo ČR (</a:t>
            </a:r>
            <a:r>
              <a:rPr lang="cs-CZ" dirty="0" err="1" smtClean="0">
                <a:latin typeface="Arial" panose="020B0604020202020204" pitchFamily="34" charset="0"/>
              </a:rPr>
              <a:t>AZ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nebo část textu jiného autora a vydáváme ho za svůj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Drobné úpravy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jiného autora a změníte v něm některé formulace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nahradíme některá slova 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vypustíme některá nadbytečná slova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změníme slovosled 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3728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 pouze z jednoho zdroje, používáme stejnou strukturu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přebíráme pasáže 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odstavce, které poté spojíme do vlastního textu bez jakýchkoliv významnějších úprav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3261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spojíme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 z několika zdrojů, které pak poskládáme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zdroje a chybějící vlastní myšlenka, která dodá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128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terminologie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soupisy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jak citovat...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ve větší než odůvodněné míře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zdroje uvedeme v seznamu použité literatury, ale necitujeme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vydáváme citát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odkazujeme na neexistující zdroj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vymyslíme si zdroj nebo jej uvedeme špatně, čtenář pak nemůže původní dokument dohledat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u elektronických dokumentů, které rychle zanikají, ideální je využívat trvalé identifikátory, dle nichž lze dokument kdykoliv dohledat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Wikipedie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vlastní dříve publikované texty nebo jejich části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 chvíli, kdy použiji části ze svého dříve publikovaného článku v novém textu, měl bych jej opatřit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autocitací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Obecně známé věci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musí se citovat?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jakou zvolím publikaci?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encyklopedie, slovník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36738" y="48196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5400" dirty="0" err="1">
                <a:solidFill>
                  <a:srgbClr val="FF1901"/>
                </a:solidFill>
              </a:rPr>
              <a:t>NEmusíte</a:t>
            </a:r>
            <a:r>
              <a:rPr lang="cs-CZ" sz="5400" dirty="0">
                <a:solidFill>
                  <a:srgbClr val="FF1901"/>
                </a:solidFill>
              </a:rPr>
              <a:t> citovat!!!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Základní</a:t>
            </a:r>
          </a:p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popisuje také citování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VŠKP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nahradila ČSN ISO 690 a 690-2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po 14-ti letech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4624"/>
            <a:ext cx="698477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citací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v textu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soupis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 smtClean="0">
                <a:solidFill>
                  <a:schemeClr val="bg1"/>
                </a:solidFill>
              </a:rPr>
              <a:t>author-date</a:t>
            </a:r>
            <a:r>
              <a:rPr lang="cs-CZ" sz="3800" b="1" dirty="0" smtClean="0">
                <a:solidFill>
                  <a:schemeClr val="bg1"/>
                </a:solidFill>
              </a:rPr>
              <a:t/>
            </a:r>
            <a:br>
              <a:rPr lang="cs-CZ" sz="3800" b="1" dirty="0" smtClean="0">
                <a:solidFill>
                  <a:schemeClr val="bg1"/>
                </a:solidFill>
              </a:rPr>
            </a:br>
            <a:r>
              <a:rPr lang="cs-CZ" sz="3000" b="1" dirty="0" smtClean="0">
                <a:solidFill>
                  <a:schemeClr val="bg1"/>
                </a:solidFill>
              </a:rPr>
              <a:t>(Harvardský styl)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název korporace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 i korporace, pak první slova z názvu – není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>
                <a:solidFill>
                  <a:schemeClr val="bg1"/>
                </a:solidFill>
              </a:rPr>
              <a:t>author-date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9"/>
            <a:ext cx="8229600" cy="432048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zkrácená citace stejná u více děl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>
                <a:solidFill>
                  <a:schemeClr val="bg1"/>
                </a:solidFill>
              </a:rPr>
              <a:t>author-date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 v prvním pádu,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takto,....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991760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Soupis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author-date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soupisu použité literatury je rok hned za autorem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Jan.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Fronta, 254 s.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. 1954. 2. vyd. Praha: Academia, 185 s.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Gabriela.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Brno, 02/07/2010, roč. 3, č. 7...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cizího výroku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(řez, font)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více než 4 řádky (40 slov)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nevytrhovat z kontextu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28092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ve své knize </a:t>
            </a:r>
            <a:r>
              <a:rPr lang="cs-CZ" sz="2600" dirty="0" err="1" smtClean="0">
                <a:latin typeface="Arial" panose="020B0604020202020204" pitchFamily="34" charset="0"/>
              </a:rPr>
              <a:t>Kafka</a:t>
            </a:r>
            <a:r>
              <a:rPr lang="cs-CZ" sz="26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6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600" baseline="30000" dirty="0" smtClean="0">
                <a:latin typeface="Arial" panose="020B0604020202020204" pitchFamily="34" charset="0"/>
              </a:rPr>
              <a:t>2 </a:t>
            </a:r>
            <a:r>
              <a:rPr lang="cs-CZ" sz="2600" dirty="0" smtClean="0">
                <a:latin typeface="Arial" panose="020B0604020202020204" pitchFamily="34" charset="0"/>
              </a:rPr>
              <a:t>zmiňuje …</a:t>
            </a:r>
            <a:endParaRPr lang="cs-CZ" sz="26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příjmení a jméno autora, název, strana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latin typeface="Arial" panose="020B0604020202020204" pitchFamily="34" charset="0"/>
              </a:rPr>
              <a:t>KAFKA, Petr. </a:t>
            </a:r>
            <a:r>
              <a:rPr lang="cs-CZ" sz="26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6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2</a:t>
            </a:r>
            <a:r>
              <a:rPr lang="cs-CZ" sz="26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Adobe </a:t>
            </a:r>
            <a:r>
              <a:rPr lang="cs-CZ" sz="2600" dirty="0" err="1" smtClean="0">
                <a:latin typeface="Arial" panose="020B0604020202020204" pitchFamily="34" charset="0"/>
              </a:rPr>
              <a:t>Creative</a:t>
            </a:r>
            <a:r>
              <a:rPr lang="cs-CZ" sz="2600" dirty="0" smtClean="0">
                <a:latin typeface="Arial" panose="020B0604020202020204" pitchFamily="34" charset="0"/>
              </a:rPr>
              <a:t> Team. </a:t>
            </a:r>
            <a:r>
              <a:rPr lang="cs-CZ" sz="2600" i="1" dirty="0" smtClean="0">
                <a:latin typeface="Arial" panose="020B0604020202020204" pitchFamily="34" charset="0"/>
              </a:rPr>
              <a:t>Adobe InDesign </a:t>
            </a:r>
            <a:r>
              <a:rPr lang="cs-CZ" sz="2600" i="1" dirty="0" err="1" smtClean="0">
                <a:latin typeface="Arial" panose="020B0604020202020204" pitchFamily="34" charset="0"/>
              </a:rPr>
              <a:t>CS5</a:t>
            </a:r>
            <a:r>
              <a:rPr lang="cs-CZ" sz="2600" i="1" dirty="0" smtClean="0">
                <a:latin typeface="Arial" panose="020B0604020202020204" pitchFamily="34" charset="0"/>
              </a:rPr>
              <a:t>,  s. 188.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</a:rPr>
              <a:t>SRBECKÁ</a:t>
            </a:r>
            <a:r>
              <a:rPr lang="cs-CZ" dirty="0" smtClean="0">
                <a:latin typeface="Arial" panose="020B0604020202020204" pitchFamily="34" charset="0"/>
              </a:rPr>
              <a:t>, Gabriela,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tamtéž, s. 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r>
              <a:rPr lang="cs-CZ" sz="3000" b="1" dirty="0" smtClean="0">
                <a:solidFill>
                  <a:schemeClr val="bg1"/>
                </a:solidFill>
              </a:rPr>
              <a:t>(Vancouver styl)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Pavel.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Kvalitativní výzkum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Metody odposlechu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Novotného (48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není úplně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vhodné.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</a:t>
            </a:r>
            <a:r>
              <a:rPr lang="cs-CZ" dirty="0" smtClean="0">
                <a:latin typeface="Arial" panose="020B0604020202020204" pitchFamily="34" charset="0"/>
              </a:rPr>
              <a:t>závorky</a:t>
            </a: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soupisu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- kapitola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- článek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– příspěvek ve sborníku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– webová stránka, příspěvek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údajů dané normou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podnázev (nepovinný údaj) 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(u el. dokumentů)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799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Tištěné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 mediální organizaci je pohlíženo jako na 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„firmu či organizaci, která se věnuje mediálním aktivitám – lhostejno, zda vydává noviny nebo časopis, produkuje televizní  nebo rozhlasové vysílání či vytváří internetový informační server“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-Mohl, 2005, s. 151).   …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</a:rPr>
              <a:t>Pokud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údaj chybí: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odhadne se a zapíše v hranatých závorkách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en-US" dirty="0" err="1" smtClean="0">
                <a:latin typeface="Arial" panose="020B0604020202020204" pitchFamily="34" charset="0"/>
              </a:rPr>
              <a:t>Odhad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Monografie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latin typeface="Arial" panose="020B0604020202020204" pitchFamily="34" charset="0"/>
              </a:rPr>
              <a:t>Sekundární odpovědnost. Místo vydání: Nakladatelství, rok vydání, počet stran.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2006, xv, 311 s. 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OSVALDOVÁ,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Barbora, Jan HALADA a kol.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Praktická encyklopedie žurnalistiky a marketingové komunikace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3.,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rozš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2007.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9788072772667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Část monografie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Název kapitoly. Primární odpovědnost knihy. </a:t>
            </a:r>
            <a:r>
              <a:rPr lang="cs-CZ" sz="2400" i="1" dirty="0" smtClean="0">
                <a:latin typeface="Arial" panose="020B0604020202020204" pitchFamily="34" charset="0"/>
              </a:rPr>
              <a:t>Název knihy: 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 vydání</a:t>
            </a:r>
            <a:r>
              <a:rPr lang="en-US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</a:rPr>
              <a:t>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Standardní číslo.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vydání: Nakladatelství</a:t>
            </a:r>
            <a:r>
              <a:rPr lang="cs-CZ" sz="2800" dirty="0" smtClean="0">
                <a:latin typeface="Arial" panose="020B0604020202020204" pitchFamily="34" charset="0"/>
              </a:rPr>
              <a:t>, rok vydání, ročník, číslo, rozsah stran. Standardní číslo. Dostupnost. 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s.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(3): 387-406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600" dirty="0" smtClean="0">
                <a:latin typeface="Arial" panose="020B0604020202020204" pitchFamily="34" charset="0"/>
              </a:rPr>
              <a:t>. Místo vydání: Nakladatelství, rok vydání, číslování. ISSN. Dostupnost. Poznámky.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Sekundární </a:t>
            </a:r>
            <a:r>
              <a:rPr lang="cs-CZ" sz="2200" dirty="0" smtClean="0">
                <a:latin typeface="Arial" panose="020B0604020202020204" pitchFamily="34" charset="0"/>
              </a:rPr>
              <a:t>odpovědnost sborníku. Místo vydání: Nakladatelství, rok vydání, počet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</a:t>
            </a:r>
            <a:r>
              <a:rPr lang="cs-CZ" sz="2200" dirty="0" smtClean="0">
                <a:latin typeface="Arial" panose="020B0604020202020204" pitchFamily="34" charset="0"/>
              </a:rPr>
              <a:t>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FRIEDLOVÁ, Zdeňka a Pavla GAJDOŠÍKOVÁ (</a:t>
            </a:r>
            <a:r>
              <a:rPr lang="cs-CZ" sz="2200" dirty="0" err="1" smtClean="0">
                <a:latin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</a:rPr>
              <a:t>.). </a:t>
            </a:r>
            <a:r>
              <a:rPr lang="cs-CZ" sz="2200" i="1" dirty="0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200" dirty="0" smtClean="0">
                <a:latin typeface="Arial" panose="020B0604020202020204" pitchFamily="34" charset="0"/>
              </a:rPr>
              <a:t>. Ostrava: Sdružení knihoven ČR, 2012, 252 s. ISBN 978-80-86249-65-0. Dostupné také z:  http://</a:t>
            </a:r>
            <a:r>
              <a:rPr lang="cs-CZ" sz="2200" dirty="0" err="1" smtClean="0">
                <a:latin typeface="Arial" panose="020B0604020202020204" pitchFamily="34" charset="0"/>
              </a:rPr>
              <a:t>www.svkos.cz</a:t>
            </a:r>
            <a:r>
              <a:rPr lang="cs-CZ" sz="2200" dirty="0" smtClean="0">
                <a:latin typeface="Arial" panose="020B0604020202020204" pitchFamily="34" charset="0"/>
              </a:rPr>
              <a:t>/data/</a:t>
            </a:r>
            <a:r>
              <a:rPr lang="cs-CZ" sz="2200" dirty="0" err="1" smtClean="0">
                <a:latin typeface="Arial" panose="020B0604020202020204" pitchFamily="34" charset="0"/>
              </a:rPr>
              <a:t>xinha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sdruk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ks2012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KKS_2012_sbornik_final.pdf</a:t>
            </a:r>
            <a:endParaRPr lang="cs-CZ" sz="2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</a:rPr>
              <a:t>Primární odpovědnost příspěvku. Název: podnázev příspěvku. In: Primární odpovědnost sborníku. </a:t>
            </a:r>
            <a:r>
              <a:rPr lang="cs-CZ" sz="2000" i="1" dirty="0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000" dirty="0" smtClean="0">
                <a:latin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</a:rPr>
              <a:t>Vydání. Sekundární </a:t>
            </a:r>
            <a:r>
              <a:rPr lang="cs-CZ" sz="2000" dirty="0" smtClean="0">
                <a:latin typeface="Arial" panose="020B0604020202020204" pitchFamily="34" charset="0"/>
              </a:rPr>
              <a:t>odpovědnost sborníku. Místo vydání: Nakladatelství, rok vydání, rozsah stran. </a:t>
            </a:r>
            <a:r>
              <a:rPr lang="cs-CZ" sz="2000" dirty="0">
                <a:latin typeface="Arial" panose="020B0604020202020204" pitchFamily="34" charset="0"/>
              </a:rPr>
              <a:t>Edice: </a:t>
            </a:r>
            <a:r>
              <a:rPr lang="cs-CZ" sz="2000" dirty="0" err="1">
                <a:latin typeface="Arial" panose="020B0604020202020204" pitchFamily="34" charset="0"/>
              </a:rPr>
              <a:t>subedice</a:t>
            </a:r>
            <a:r>
              <a:rPr lang="cs-CZ" sz="2000" dirty="0">
                <a:latin typeface="Arial" panose="020B0604020202020204" pitchFamily="34" charset="0"/>
              </a:rPr>
              <a:t>, číslo edice</a:t>
            </a:r>
            <a:r>
              <a:rPr lang="cs-CZ" sz="20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DENÁR, Michal a Josef MORAVEC. </a:t>
            </a:r>
            <a:r>
              <a:rPr lang="cs-CZ" sz="2000" dirty="0" err="1" smtClean="0">
                <a:latin typeface="Arial" panose="020B0604020202020204" pitchFamily="34" charset="0"/>
              </a:rPr>
              <a:t>Opensource</a:t>
            </a:r>
            <a:r>
              <a:rPr lang="cs-CZ" sz="2000" dirty="0" smtClean="0">
                <a:latin typeface="Arial" panose="020B0604020202020204" pitchFamily="34" charset="0"/>
              </a:rPr>
              <a:t> a knihovny: cesta k lepším službám?. In: FRIEDLOVÁ, Zdeňka a Pavla GAJDOŠÍKOVÁ (</a:t>
            </a:r>
            <a:r>
              <a:rPr lang="cs-CZ" sz="2000" dirty="0" err="1" smtClean="0">
                <a:latin typeface="Arial" panose="020B0604020202020204" pitchFamily="34" charset="0"/>
              </a:rPr>
              <a:t>ed</a:t>
            </a:r>
            <a:r>
              <a:rPr lang="cs-CZ" sz="2000" dirty="0" smtClean="0">
                <a:latin typeface="Arial" panose="020B0604020202020204" pitchFamily="34" charset="0"/>
              </a:rPr>
              <a:t>.). </a:t>
            </a:r>
            <a:r>
              <a:rPr lang="cs-CZ" sz="2000" i="1" dirty="0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000" dirty="0" smtClean="0">
                <a:latin typeface="Arial" panose="020B0604020202020204" pitchFamily="34" charset="0"/>
              </a:rPr>
              <a:t>. Ostrava: Sdružení knihoven ČR, 2012, s. 128 - 132. ISBN 978-80-86249-65-0. Dostupné také z:  http://</a:t>
            </a:r>
            <a:r>
              <a:rPr lang="cs-CZ" sz="2000" dirty="0" err="1" smtClean="0">
                <a:latin typeface="Arial" panose="020B0604020202020204" pitchFamily="34" charset="0"/>
              </a:rPr>
              <a:t>www.svkos.cz</a:t>
            </a:r>
            <a:r>
              <a:rPr lang="cs-CZ" sz="2000" dirty="0" smtClean="0">
                <a:latin typeface="Arial" panose="020B0604020202020204" pitchFamily="34" charset="0"/>
              </a:rPr>
              <a:t>/data/</a:t>
            </a:r>
            <a:r>
              <a:rPr lang="cs-CZ" sz="2000" dirty="0" err="1" smtClean="0">
                <a:latin typeface="Arial" panose="020B0604020202020204" pitchFamily="34" charset="0"/>
              </a:rPr>
              <a:t>xinha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sdruk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ks2012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KKS_2012_sbornik_final.pdf</a:t>
            </a:r>
            <a:endParaRPr lang="cs-CZ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podnázev.</a:t>
            </a:r>
            <a:r>
              <a:rPr lang="cs-CZ" sz="2800" dirty="0" smtClean="0">
                <a:latin typeface="Arial" panose="020B0604020202020204" pitchFamily="34" charset="0"/>
              </a:rPr>
              <a:t> Vydání. Místo vydání: Nakladatelství, rok vydání, počet stran. Standardní číslo.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2003, 139 s.,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příl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2013, 114 s.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podnázev. In: Primární odpovědnost sbírky.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podnázev sbírky.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Poznámky.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Označení.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Vydání. Místo vydání: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ČSN EN 62270</a:t>
            </a:r>
            <a:r>
              <a:rPr lang="cs-CZ" sz="28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800" dirty="0" smtClean="0">
                <a:latin typeface="Arial" panose="020B0604020202020204" pitchFamily="34" charset="0"/>
              </a:rPr>
              <a:t>Praha: Český normalizační institut, 2005-03-01. 72 s. Třídící znak 08 5500.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cizí myšlenka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materiály – příklad </a:t>
            </a:r>
            <a:r>
              <a:rPr lang="cs-CZ" sz="35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Sekundární </a:t>
            </a:r>
            <a:r>
              <a:rPr lang="cs-CZ" sz="2800" dirty="0" smtClean="0">
                <a:latin typeface="Arial" panose="020B0604020202020204" pitchFamily="34" charset="0"/>
              </a:rPr>
              <a:t>odpovědnost. Místo vydání: Nakladatelství, rok vydání, rozměr.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800" dirty="0" smtClean="0">
                <a:latin typeface="Arial" panose="020B0604020202020204" pitchFamily="34" charset="0"/>
              </a:rPr>
              <a:t>. [1:60</a:t>
            </a:r>
            <a:br>
              <a:rPr lang="cs-CZ" sz="2800" dirty="0" smtClean="0">
                <a:latin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</a:rPr>
              <a:t>000]. Vizovice: </a:t>
            </a:r>
            <a:r>
              <a:rPr lang="cs-CZ" sz="2800" dirty="0" err="1" smtClean="0">
                <a:latin typeface="Arial" panose="020B0604020202020204" pitchFamily="34" charset="0"/>
              </a:rPr>
              <a:t>Shocart</a:t>
            </a:r>
            <a:r>
              <a:rPr lang="cs-CZ" sz="2800" dirty="0" smtClean="0">
                <a:latin typeface="Arial" panose="020B0604020202020204" pitchFamily="34" charset="0"/>
              </a:rPr>
              <a:t>, 2008. ISBN 978-80-7224-565-9.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6430" y="404664"/>
            <a:ext cx="6877570" cy="508000"/>
          </a:xfrm>
        </p:spPr>
        <p:txBody>
          <a:bodyPr>
            <a:noAutofit/>
          </a:bodyPr>
          <a:lstStyle/>
          <a:p>
            <a:r>
              <a:rPr lang="cs-CZ" sz="3500" b="1" dirty="0" smtClean="0">
                <a:solidFill>
                  <a:schemeClr val="bg1"/>
                </a:solidFill>
              </a:rPr>
              <a:t>Kartografické materiály – příklad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21625" cy="547211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[Měřítko]. Vydání. Sekundární odpovědnost. Místo vydání: Nakladatelství, rok vydání, rozměr.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6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KLUB ČESKÝCH TURISTŮ. </a:t>
            </a:r>
            <a:r>
              <a:rPr lang="cs-CZ" sz="2600" i="1" dirty="0" smtClean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 smtClean="0">
                <a:latin typeface="Arial" panose="020B0604020202020204" pitchFamily="34" charset="0"/>
              </a:rPr>
              <a:t>. 4. vyd. Praha: Trasa, 2011, 1 mapa složená. Edice Klubu českých turistů, sv. 53. ISBN 9788073243166.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Firemní a nepublikované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 vydání. Rozsah stran. Poznámky. Dostupnost. Standardní číslo.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KŘÍŽ, Jan, Martin KRČÁL a Blanka FARKAŠOVÁ. </a:t>
            </a:r>
            <a:r>
              <a:rPr lang="cs-CZ" sz="2400" i="1" dirty="0" smtClean="0">
                <a:latin typeface="Arial" panose="020B0604020202020204" pitchFamily="34" charset="0"/>
              </a:rPr>
              <a:t>Nastavení připojení k internetu: jednoduchý interní návod pro zaměstnance</a:t>
            </a:r>
            <a:r>
              <a:rPr lang="cs-CZ" sz="2400" dirty="0" smtClean="0">
                <a:latin typeface="Arial" panose="020B0604020202020204" pitchFamily="34" charset="0"/>
              </a:rPr>
              <a:t>. Verze </a:t>
            </a:r>
            <a:r>
              <a:rPr lang="cs-CZ" sz="2400" dirty="0" smtClean="0">
                <a:latin typeface="Arial" panose="020B0604020202020204" pitchFamily="34" charset="0"/>
              </a:rPr>
              <a:t>1.4. </a:t>
            </a:r>
            <a:r>
              <a:rPr lang="cs-CZ" sz="2400" dirty="0" smtClean="0">
                <a:latin typeface="Arial" panose="020B0604020202020204" pitchFamily="34" charset="0"/>
              </a:rPr>
              <a:t>Brno, 2010, </a:t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4 s. </a:t>
            </a:r>
            <a:r>
              <a:rPr lang="cs-CZ" sz="2400" dirty="0" smtClean="0">
                <a:latin typeface="Arial" panose="020B0604020202020204" pitchFamily="34" charset="0"/>
              </a:rPr>
              <a:t>Interní </a:t>
            </a:r>
            <a:r>
              <a:rPr lang="cs-CZ" sz="2400" dirty="0" smtClean="0">
                <a:latin typeface="Arial" panose="020B0604020202020204" pitchFamily="34" charset="0"/>
              </a:rPr>
              <a:t>manuál.</a:t>
            </a:r>
            <a:r>
              <a:rPr lang="en-US" sz="2400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0160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podnázev.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podnázev.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Nakladatelství, rok vydání. Lokace v dokumentu. Identifikátor. Dostupnost. Poznámky.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800" dirty="0" err="1" smtClean="0">
                <a:latin typeface="Arial" panose="020B0604020202020204" pitchFamily="34" charset="0"/>
              </a:rPr>
              <a:t>sest</a:t>
            </a:r>
            <a:r>
              <a:rPr lang="cs-CZ" sz="2800" dirty="0" smtClean="0">
                <a:latin typeface="Arial" panose="020B0604020202020204" pitchFamily="34" charset="0"/>
              </a:rPr>
              <a:t>.). </a:t>
            </a:r>
            <a:r>
              <a:rPr lang="cs-CZ" sz="28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800" dirty="0" smtClean="0">
                <a:latin typeface="Arial" panose="020B0604020202020204" pitchFamily="34" charset="0"/>
              </a:rPr>
              <a:t> Brno: </a:t>
            </a:r>
            <a:r>
              <a:rPr lang="cs-CZ" sz="2800" dirty="0" err="1" smtClean="0">
                <a:latin typeface="Arial" panose="020B0604020202020204" pitchFamily="34" charset="0"/>
              </a:rPr>
              <a:t>F.R.Z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</a:rPr>
              <a:t>agency</a:t>
            </a:r>
            <a:r>
              <a:rPr lang="cs-CZ" sz="28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Elektronické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</a:t>
            </a:r>
            <a:r>
              <a:rPr lang="cs-CZ" dirty="0" err="1" smtClean="0">
                <a:latin typeface="Arial" panose="020B0604020202020204" pitchFamily="34" charset="0"/>
              </a:rPr>
              <a:t>info</a:t>
            </a:r>
            <a:endParaRPr lang="cs-CZ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typ </a:t>
            </a:r>
            <a:r>
              <a:rPr lang="cs-CZ" dirty="0">
                <a:latin typeface="Arial" panose="020B0604020202020204" pitchFamily="34" charset="0"/>
              </a:rPr>
              <a:t>nosiče, </a:t>
            </a:r>
            <a:r>
              <a:rPr lang="cs-CZ" dirty="0" smtClean="0">
                <a:latin typeface="Arial" panose="020B0604020202020204" pitchFamily="34" charset="0"/>
              </a:rPr>
              <a:t>vydání/verze, datum publikování a aktualizace, 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podnázev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Edice: </a:t>
            </a:r>
            <a:r>
              <a:rPr lang="cs-CZ" sz="2400" dirty="0" err="1" smtClean="0">
                <a:latin typeface="Arial" panose="020B0604020202020204" pitchFamily="34" charset="0"/>
              </a:rPr>
              <a:t>Subedice</a:t>
            </a:r>
            <a:r>
              <a:rPr lang="cs-CZ" sz="2400" dirty="0" smtClean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2009, 135 p. 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e-články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Místo: nakladatelství</a:t>
            </a:r>
            <a:r>
              <a:rPr lang="cs-CZ" sz="2800" dirty="0" smtClean="0">
                <a:latin typeface="Arial" panose="020B0604020202020204" pitchFamily="34" charset="0"/>
              </a:rPr>
              <a:t>,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Brno: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Masarykova univerzita, Filozofická fakulta, </a:t>
            </a:r>
            <a:r>
              <a:rPr lang="cs-CZ" sz="2400" dirty="0" err="1" smtClean="0">
                <a:latin typeface="Arial" panose="020B0604020202020204" pitchFamily="34" charset="0"/>
              </a:rPr>
              <a:t>KISK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, 02/07/2010, roč. 3, č. 7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(3): 327-328 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Tištěné články v </a:t>
            </a:r>
            <a:r>
              <a:rPr lang="cs-CZ" sz="3800" b="1" dirty="0" err="1" smtClean="0">
                <a:solidFill>
                  <a:schemeClr val="bg1"/>
                </a:solidFill>
              </a:rPr>
              <a:t>Anopressu</a:t>
            </a:r>
            <a:endParaRPr lang="cs-CZ" sz="3800" b="1" dirty="0" smtClean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 : vydavatel</a:t>
            </a:r>
            <a:r>
              <a:rPr lang="cs-CZ" sz="2800" dirty="0" smtClean="0">
                <a:latin typeface="Arial" panose="020B0604020202020204" pitchFamily="34" charset="0"/>
              </a:rPr>
              <a:t>, datum vydání, ročník, číslo, rozsah stran. Identifikátor. Dostupnost. 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</a:rPr>
              <a:t>Průměrné zdanění v USA. </a:t>
            </a:r>
            <a:r>
              <a:rPr lang="cs-CZ" sz="2800" i="1" dirty="0" smtClean="0">
                <a:latin typeface="Arial" panose="020B0604020202020204" pitchFamily="34" charset="0"/>
              </a:rPr>
              <a:t>Lidové noviny</a:t>
            </a:r>
            <a:r>
              <a:rPr lang="en-US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</a:rPr>
              <a:t> 20.11.2012, roč. 25, č. 271, s. 16. Dostupné také z: </a:t>
            </a:r>
            <a:r>
              <a:rPr lang="cs-CZ" sz="2800" dirty="0" err="1" smtClean="0">
                <a:latin typeface="Arial" panose="020B0604020202020204" pitchFamily="34" charset="0"/>
              </a:rPr>
              <a:t>Anopress.cz</a:t>
            </a:r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95120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Další e-dokumenty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777162" cy="4608512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" panose="020B0604020202020204" pitchFamily="34" charset="0"/>
              </a:rPr>
              <a:t>další e-dokumenty</a:t>
            </a:r>
          </a:p>
          <a:p>
            <a:pPr lvl="1"/>
            <a:r>
              <a:rPr lang="cs-CZ" sz="2400" dirty="0">
                <a:latin typeface="Arial" panose="020B0604020202020204" pitchFamily="34" charset="0"/>
              </a:rPr>
              <a:t>e-příspěvky, e-časopisy, e-firemní literatura, část e-knihy, </a:t>
            </a:r>
            <a:r>
              <a:rPr lang="cs-CZ" sz="2400" dirty="0" smtClean="0">
                <a:latin typeface="Arial" panose="020B0604020202020204" pitchFamily="34" charset="0"/>
              </a:rPr>
              <a:t>e-diplomky</a:t>
            </a:r>
            <a:r>
              <a:rPr lang="cs-CZ" sz="2400" dirty="0" smtClean="0"/>
              <a:t>, </a:t>
            </a:r>
            <a:r>
              <a:rPr lang="cs-CZ" sz="2400" dirty="0">
                <a:latin typeface="Arial" panose="020B0604020202020204" pitchFamily="34" charset="0"/>
              </a:rPr>
              <a:t>zprávy</a:t>
            </a:r>
          </a:p>
          <a:p>
            <a:r>
              <a:rPr lang="cs-CZ" sz="3000" dirty="0" smtClean="0">
                <a:latin typeface="Arial" panose="020B0604020202020204" pitchFamily="34" charset="0"/>
              </a:rPr>
              <a:t>citujeme obdobně jako stejný druh tištěného dokumentu, ale vždy uvádíme také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typ nosiče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atum vydání včetně </a:t>
            </a:r>
            <a:r>
              <a:rPr lang="cs-CZ" sz="2400" dirty="0" err="1" smtClean="0"/>
              <a:t>datumu</a:t>
            </a:r>
            <a:r>
              <a:rPr lang="cs-CZ" sz="2400" dirty="0" smtClean="0"/>
              <a:t> aktualizace (pokud je uveden) </a:t>
            </a:r>
          </a:p>
          <a:p>
            <a:pPr lvl="1"/>
            <a:r>
              <a:rPr lang="cs-CZ" sz="2400" dirty="0" smtClean="0"/>
              <a:t>datum citování</a:t>
            </a:r>
          </a:p>
          <a:p>
            <a:pPr lvl="1"/>
            <a:r>
              <a:rPr lang="cs-CZ" sz="2400" dirty="0" smtClean="0"/>
              <a:t>dostupnost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Organizaci, která se zabývá jednou nebo více mediálními aktivitami považujeme za mediální organizaci. Nezáleží na typu média, kterému se věnuje. Může jít o televizi, rozhlas, vydávání novin nebo časopisů, příp. internetové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zpravodajství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-Mohl, 2005, s. 151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    …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v PDF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 webu: podnázev webu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 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podnázev stránky.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podnázev webu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 webu.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392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Příspěvek na webu (např. </a:t>
            </a:r>
            <a:r>
              <a:rPr lang="cs-CZ" sz="3200" b="1" dirty="0" err="1" smtClean="0">
                <a:solidFill>
                  <a:schemeClr val="bg1"/>
                </a:solidFill>
              </a:rPr>
              <a:t>Wikipedia</a:t>
            </a:r>
            <a:r>
              <a:rPr lang="cs-CZ" sz="3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300" dirty="0" smtClean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300" i="1" dirty="0" smtClean="0">
                <a:latin typeface="Arial" panose="020B0604020202020204" pitchFamily="34" charset="0"/>
              </a:rPr>
              <a:t>.</a:t>
            </a:r>
            <a:r>
              <a:rPr lang="cs-CZ" sz="2300" dirty="0" smtClean="0">
                <a:latin typeface="Arial" panose="020B0604020202020204" pitchFamily="34" charset="0"/>
              </a:rPr>
              <a:t> In: Primární odpovědnost webu. </a:t>
            </a:r>
            <a:r>
              <a:rPr lang="cs-CZ" sz="2300" i="1" dirty="0" smtClean="0">
                <a:latin typeface="Arial" panose="020B0604020202020204" pitchFamily="34" charset="0"/>
              </a:rPr>
              <a:t>Název webu : podnázev webu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en-US" sz="2300" dirty="0" err="1" smtClean="0">
                <a:latin typeface="Arial" panose="020B0604020202020204" pitchFamily="34" charset="0"/>
              </a:rPr>
              <a:t>nosi</a:t>
            </a:r>
            <a:r>
              <a:rPr lang="cs-CZ" sz="2300" dirty="0" smtClean="0">
                <a:latin typeface="Arial" panose="020B0604020202020204" pitchFamily="34" charset="0"/>
              </a:rPr>
              <a:t>č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</a:t>
            </a:r>
            <a:r>
              <a:rPr lang="cs-CZ" sz="2300" dirty="0">
                <a:latin typeface="Arial" panose="020B0604020202020204" pitchFamily="34" charset="0"/>
              </a:rPr>
              <a:t>Vydání/verze. Sekundární </a:t>
            </a:r>
            <a:r>
              <a:rPr lang="cs-CZ" sz="2300" dirty="0" smtClean="0">
                <a:latin typeface="Arial" panose="020B0604020202020204" pitchFamily="34" charset="0"/>
              </a:rPr>
              <a:t>odpovědnost webu. Místo vydání: Nakladatelství, rok/datum vydání, datum aktualizace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cs-CZ" sz="2300" dirty="0" smtClean="0">
                <a:latin typeface="Arial" panose="020B0604020202020204" pitchFamily="34" charset="0"/>
              </a:rPr>
              <a:t>datum citování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300" dirty="0" smtClean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 smtClean="0">
                <a:latin typeface="Arial" panose="020B0604020202020204" pitchFamily="34" charset="0"/>
              </a:rPr>
              <a:t>Wikipedia</a:t>
            </a:r>
            <a:r>
              <a:rPr lang="cs-CZ" sz="2300" i="1" dirty="0" smtClean="0">
                <a:latin typeface="Arial" panose="020B0604020202020204" pitchFamily="34" charset="0"/>
              </a:rPr>
              <a:t>: </a:t>
            </a:r>
            <a:r>
              <a:rPr lang="cs-CZ" sz="2300" i="1" dirty="0" err="1" smtClean="0">
                <a:latin typeface="Arial" panose="020B0604020202020204" pitchFamily="34" charset="0"/>
              </a:rPr>
              <a:t>the</a:t>
            </a:r>
            <a:r>
              <a:rPr lang="cs-CZ" sz="2300" i="1" dirty="0" smtClean="0">
                <a:latin typeface="Arial" panose="020B0604020202020204" pitchFamily="34" charset="0"/>
              </a:rPr>
              <a:t> free </a:t>
            </a:r>
            <a:r>
              <a:rPr lang="cs-CZ" sz="2300" i="1" dirty="0" err="1" smtClean="0">
                <a:latin typeface="Arial" panose="020B0604020202020204" pitchFamily="34" charset="0"/>
              </a:rPr>
              <a:t>encyclopedia</a:t>
            </a:r>
            <a:r>
              <a:rPr lang="cs-CZ" sz="2300" dirty="0" smtClean="0">
                <a:latin typeface="Arial" panose="020B0604020202020204" pitchFamily="34" charset="0"/>
              </a:rPr>
              <a:t> [online]. St. </a:t>
            </a:r>
            <a:r>
              <a:rPr lang="cs-CZ" sz="2300" dirty="0" err="1" smtClean="0">
                <a:latin typeface="Arial" panose="020B0604020202020204" pitchFamily="34" charset="0"/>
              </a:rPr>
              <a:t>Petersburg</a:t>
            </a:r>
            <a:r>
              <a:rPr lang="cs-CZ" sz="2300" dirty="0" smtClean="0">
                <a:latin typeface="Arial" panose="020B0604020202020204" pitchFamily="34" charset="0"/>
              </a:rPr>
              <a:t> (Florida): </a:t>
            </a:r>
            <a:r>
              <a:rPr lang="cs-CZ" sz="2300" dirty="0" err="1" smtClean="0">
                <a:latin typeface="Arial" panose="020B0604020202020204" pitchFamily="34" charset="0"/>
              </a:rPr>
              <a:t>Wikipedia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cs-CZ" sz="2300" dirty="0" err="1" smtClean="0">
                <a:latin typeface="Arial" panose="020B0604020202020204" pitchFamily="34" charset="0"/>
              </a:rPr>
              <a:t>Foundation</a:t>
            </a:r>
            <a:r>
              <a:rPr lang="cs-CZ" sz="2300" dirty="0" smtClean="0">
                <a:latin typeface="Arial" panose="020B0604020202020204" pitchFamily="34" charset="0"/>
              </a:rPr>
              <a:t>, 5 </a:t>
            </a:r>
            <a:r>
              <a:rPr lang="cs-CZ" sz="2300" dirty="0" err="1" smtClean="0">
                <a:latin typeface="Arial" panose="020B0604020202020204" pitchFamily="34" charset="0"/>
              </a:rPr>
              <a:t>November</a:t>
            </a:r>
            <a:r>
              <a:rPr lang="cs-CZ" sz="2300" dirty="0" smtClean="0">
                <a:latin typeface="Arial" panose="020B0604020202020204" pitchFamily="34" charset="0"/>
              </a:rPr>
              <a:t> 2001, 8 </a:t>
            </a:r>
            <a:r>
              <a:rPr lang="cs-CZ" sz="2300" dirty="0" err="1" smtClean="0">
                <a:latin typeface="Arial" panose="020B0604020202020204" pitchFamily="34" charset="0"/>
              </a:rPr>
              <a:t>October</a:t>
            </a:r>
            <a:r>
              <a:rPr lang="cs-CZ" sz="2300" dirty="0" smtClean="0">
                <a:latin typeface="Arial" panose="020B0604020202020204" pitchFamily="34" charset="0"/>
              </a:rPr>
              <a:t> 2012 [cit. 2012-10-08]. Dostupné z: http://</a:t>
            </a:r>
            <a:r>
              <a:rPr lang="cs-CZ" sz="2300" dirty="0" err="1" smtClean="0">
                <a:latin typeface="Arial" panose="020B0604020202020204" pitchFamily="34" charset="0"/>
              </a:rPr>
              <a:t>en.wikipedia.org</a:t>
            </a:r>
            <a:r>
              <a:rPr lang="cs-CZ" sz="2300" dirty="0" smtClean="0">
                <a:latin typeface="Arial" panose="020B0604020202020204" pitchFamily="34" charset="0"/>
              </a:rPr>
              <a:t>/wiki/</a:t>
            </a:r>
            <a:r>
              <a:rPr lang="cs-CZ" sz="2300" dirty="0" err="1" smtClean="0">
                <a:latin typeface="Arial" panose="020B0604020202020204" pitchFamily="34" charset="0"/>
              </a:rPr>
              <a:t>Albert_Einstein</a:t>
            </a:r>
            <a:endParaRPr lang="cs-CZ" sz="23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Blog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 příspěvku: podnázev příspěvku. In: Primární odpovědnost blogu. </a:t>
            </a:r>
            <a:r>
              <a:rPr lang="cs-CZ" sz="2400" i="1" dirty="0" smtClean="0">
                <a:latin typeface="Arial" panose="020B0604020202020204" pitchFamily="34" charset="0"/>
              </a:rPr>
              <a:t>Název blogu: podnázev blogu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Sekundární odpovědnost. Vydání/verze. Místo vydání: Nakladatelství, 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www.seoblog.cz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pokrocila</a:t>
            </a:r>
            <a:r>
              <a:rPr lang="cs-CZ" sz="2400" dirty="0" smtClean="0">
                <a:latin typeface="Arial" panose="020B0604020202020204" pitchFamily="34" charset="0"/>
              </a:rPr>
              <a:t>-propagace-webu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Další e-příspěvky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stejně se citují příspěvky do: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elektronických sborníků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webových sídel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</a:rPr>
              <a:t>videa např.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Stream.cz</a:t>
            </a:r>
            <a:r>
              <a:rPr lang="cs-CZ" dirty="0" smtClean="0">
                <a:latin typeface="Arial" panose="020B0604020202020204" pitchFamily="34" charset="0"/>
              </a:rPr>
              <a:t>,...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gElIDFoS1yY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064896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Další druhy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bibliografických citací použité literatury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Místo: vydavatel/distributor, rok. Dostupnost. 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www.vestinufilm.cz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3608" y="2420887"/>
            <a:ext cx="6650978" cy="42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e:citace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44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-MOHL, Stephan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2005.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Žurnalistika: komplexní průvodce praktickou žurnalistikou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s. ISBN 80-247-0158-8.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064896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Další 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79500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z: http://knihovna.fss.muni.cz/ckeditor/includes/files/Soubory/manual%20pro%20FSS%20120.pdf</a:t>
            </a: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Martin </a:t>
            </a:r>
            <a:r>
              <a:rPr lang="cs-CZ" sz="2000" b="1" dirty="0">
                <a:latin typeface="Verdana" panose="020B0604030504040204" pitchFamily="34" charset="0"/>
              </a:rPr>
              <a:t>Krčál</a:t>
            </a:r>
          </a:p>
          <a:p>
            <a:pPr algn="r" eaLnBrk="1" hangingPunct="1"/>
            <a:r>
              <a:rPr lang="cs-CZ" sz="2000" b="1" dirty="0" err="1" smtClean="0">
                <a:latin typeface="Verdana" panose="020B0604030504040204" pitchFamily="34" charset="0"/>
              </a:rPr>
              <a:t>krcal@fss.muni.cz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2011, 40 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2. září 2011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CSN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-ISO-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690.pdf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</TotalTime>
  <Words>4465</Words>
  <Application>Microsoft Office PowerPoint</Application>
  <PresentationFormat>Předvádění na obrazovce (4:3)</PresentationFormat>
  <Paragraphs>519</Paragraphs>
  <Slides>96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4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Drobné úpravy</vt:lpstr>
      <vt:lpstr>Jeden zdroj</vt:lpstr>
      <vt:lpstr>Mashups (spojování textů)</vt:lpstr>
      <vt:lpstr>Odůvodněná míra</vt:lpstr>
      <vt:lpstr>Necitování v textu</vt:lpstr>
      <vt:lpstr>Citáty bez uvozovek</vt:lpstr>
      <vt:lpstr>Nedohledatelný zdroj</vt:lpstr>
      <vt:lpstr>Chybějící zdroj</vt:lpstr>
      <vt:lpstr>Vylepšování literatury</vt:lpstr>
      <vt:lpstr>Zneužití autocitací</vt:lpstr>
      <vt:lpstr>Doprovodný materiál</vt:lpstr>
      <vt:lpstr>Obecně známé věci</vt:lpstr>
      <vt:lpstr>Prezentace aplikace PowerPoint</vt:lpstr>
      <vt:lpstr>Citační styly</vt:lpstr>
      <vt:lpstr>Citační styly</vt:lpstr>
      <vt:lpstr>Prezentace aplikace PowerPoint</vt:lpstr>
      <vt:lpstr>Nová norma</vt:lpstr>
      <vt:lpstr>Druhy citací</vt:lpstr>
      <vt:lpstr>Prezentace aplikace PowerPoint</vt:lpstr>
      <vt:lpstr>Metoda author-date (Harvardský styl)</vt:lpstr>
      <vt:lpstr>Metoda author-date</vt:lpstr>
      <vt:lpstr>Metoda author-date</vt:lpstr>
      <vt:lpstr>Soupis literatury u metody author-date</vt:lpstr>
      <vt:lpstr>Poznámky pod čarou</vt:lpstr>
      <vt:lpstr>Poznámky pod čarou</vt:lpstr>
      <vt:lpstr>Poznámky pod čarou</vt:lpstr>
      <vt:lpstr>Číslování citací (Vancouver styl)</vt:lpstr>
      <vt:lpstr>Prezentace aplikace PowerPoint</vt:lpstr>
      <vt:lpstr>Druhy dokumentů</vt:lpstr>
      <vt:lpstr>Zásady citování</vt:lpstr>
      <vt:lpstr>Obecná struktura</vt:lpstr>
      <vt:lpstr>Obecná struktura</vt:lpstr>
      <vt:lpstr>Prezentace aplikace PowerPoint</vt:lpstr>
      <vt:lpstr>Citování tištěných dokumentů</vt:lpstr>
      <vt:lpstr>Monografie</vt:lpstr>
      <vt:lpstr>Část monografie</vt:lpstr>
      <vt:lpstr>Článek</vt:lpstr>
      <vt:lpstr>Periodikum</vt:lpstr>
      <vt:lpstr>Sborník</vt:lpstr>
      <vt:lpstr>Příspěvek</vt:lpstr>
      <vt:lpstr>Akademická práce</vt:lpstr>
      <vt:lpstr>Legislativa</vt:lpstr>
      <vt:lpstr>Normy a standardy</vt:lpstr>
      <vt:lpstr>Kartografické materiály – příklad 1</vt:lpstr>
      <vt:lpstr>Kartografické materiály – příklad 2</vt:lpstr>
      <vt:lpstr>Firemní a nepublikované dokumenty</vt:lpstr>
      <vt:lpstr>Obrázky</vt:lpstr>
      <vt:lpstr>Prezentace aplikace PowerPoint</vt:lpstr>
      <vt:lpstr>Citování elektronických dokumentů</vt:lpstr>
      <vt:lpstr>e-knihy</vt:lpstr>
      <vt:lpstr>e-články</vt:lpstr>
      <vt:lpstr>Tištěné články v Anopressu</vt:lpstr>
      <vt:lpstr>Další e-dokumenty</vt:lpstr>
      <vt:lpstr>Dokumenty v PDF</vt:lpstr>
      <vt:lpstr>Webová sídla</vt:lpstr>
      <vt:lpstr>Webové stránky</vt:lpstr>
      <vt:lpstr>Příspěvek na webu (např. Wikipedia)</vt:lpstr>
      <vt:lpstr>Blog</vt:lpstr>
      <vt:lpstr>Další e-příspěvky</vt:lpstr>
      <vt:lpstr>E-mail</vt:lpstr>
      <vt:lpstr>Prezentace aplikace PowerPoint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Zdarma dostupný SW</vt:lpstr>
      <vt:lpstr>Prezentace aplikace PowerPoint</vt:lpstr>
      <vt:lpstr>Citace v katalogu knihoven MU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646</cp:revision>
  <cp:lastPrinted>2015-10-03T15:31:46Z</cp:lastPrinted>
  <dcterms:created xsi:type="dcterms:W3CDTF">2008-06-02T21:04:14Z</dcterms:created>
  <dcterms:modified xsi:type="dcterms:W3CDTF">2015-12-04T08:04:46Z</dcterms:modified>
</cp:coreProperties>
</file>