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72" r:id="rId4"/>
    <p:sldId id="273" r:id="rId5"/>
    <p:sldId id="274" r:id="rId6"/>
    <p:sldId id="266" r:id="rId7"/>
    <p:sldId id="27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7DC89-192F-43DE-963F-01CD47A049FC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65137-5472-4B94-99B6-67C88D4978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86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65137-5472-4B94-99B6-67C88D49786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28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Francouzská revoluce a napoleonské války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BSS102 Dějiny vojenství</a:t>
            </a:r>
          </a:p>
          <a:p>
            <a:pPr algn="ctr"/>
            <a:r>
              <a:rPr lang="cs-CZ" dirty="0" smtClean="0"/>
              <a:t>(Napoleon v bitvě u Slavkova, </a:t>
            </a:r>
            <a:r>
              <a:rPr lang="cs-CZ" dirty="0" err="1" smtClean="0"/>
              <a:t>François</a:t>
            </a:r>
            <a:r>
              <a:rPr lang="cs-CZ" dirty="0" smtClean="0"/>
              <a:t> </a:t>
            </a:r>
            <a:r>
              <a:rPr lang="cs-CZ" dirty="0" err="1" smtClean="0"/>
              <a:t>Gérard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4" r="1694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Problémy revoluční armády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Značný rozklad v královské armádě (důstojníci = šlechta)</a:t>
            </a:r>
          </a:p>
          <a:p>
            <a:r>
              <a:rPr lang="cs-CZ" dirty="0" smtClean="0"/>
              <a:t>Problémy s disciplínou</a:t>
            </a:r>
          </a:p>
          <a:p>
            <a:r>
              <a:rPr lang="cs-CZ" dirty="0" smtClean="0"/>
              <a:t>Nutnost čelit zahraniční intervenci</a:t>
            </a:r>
          </a:p>
          <a:p>
            <a:r>
              <a:rPr lang="cs-CZ" dirty="0" smtClean="0"/>
              <a:t>Nadšení dobrovolníci, od roku 1793 všeobecná branná povinnost, není čas na výcvik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jejich vyřešení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Všeobecná branná povinnost značně zvýšila počty (proti asi 100 000 interventů stálo cca. 800 000 mužů)</a:t>
            </a:r>
          </a:p>
          <a:p>
            <a:r>
              <a:rPr lang="cs-CZ" dirty="0" smtClean="0"/>
              <a:t>Vojáci schopni využívat terén (využití rozptýlených střelců – lehká pěchota) a ochotní razantně útočit, útok v koloně</a:t>
            </a:r>
          </a:p>
          <a:p>
            <a:r>
              <a:rPr lang="cs-CZ" dirty="0" smtClean="0"/>
              <a:t>Možnost rychlé vojenské kariéry (z 18 maršálů roku 1804 byl před revolucí 1 generál)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2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vojska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(neúspěšná) snaha odstranit pluky, základem má být brigáda, pluky krátce přejmenován na </a:t>
            </a:r>
            <a:r>
              <a:rPr lang="cs-CZ" dirty="0" err="1" smtClean="0"/>
              <a:t>půlbrigádu</a:t>
            </a:r>
            <a:endParaRPr lang="cs-CZ" dirty="0" smtClean="0"/>
          </a:p>
          <a:p>
            <a:r>
              <a:rPr lang="cs-CZ" dirty="0" smtClean="0"/>
              <a:t>1793 permanentní divize</a:t>
            </a:r>
          </a:p>
          <a:p>
            <a:r>
              <a:rPr lang="cs-CZ" dirty="0" smtClean="0"/>
              <a:t>Armádní sbor – „miniaturní“ armáda, zahrnuje 2 – 4 pěší a 1 jezdeckou divizi, dělostřelectvo (divizní a zálohu), ženisty, týl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Důležitá role generálního štábu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2084211" cy="3476842"/>
          </a:xfrm>
        </p:spPr>
      </p:pic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368" y="1605215"/>
            <a:ext cx="2239087" cy="3476841"/>
          </a:xfrm>
        </p:spPr>
      </p:pic>
      <p:sp>
        <p:nvSpPr>
          <p:cNvPr id="8" name="Obdélník 7"/>
          <p:cNvSpPr/>
          <p:nvPr/>
        </p:nvSpPr>
        <p:spPr>
          <a:xfrm>
            <a:off x="1955621" y="5229200"/>
            <a:ext cx="126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Napoleon I.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64088" y="5250522"/>
            <a:ext cx="1629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maršál </a:t>
            </a:r>
            <a:r>
              <a:rPr lang="cs-CZ" dirty="0" err="1"/>
              <a:t>Berthier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0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Napoleonova strategie a taktika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Vyhledávání </a:t>
            </a:r>
            <a:r>
              <a:rPr lang="cs-CZ" dirty="0" smtClean="0"/>
              <a:t>rozhodující bitvy</a:t>
            </a:r>
          </a:p>
          <a:p>
            <a:r>
              <a:rPr lang="cs-CZ" dirty="0" smtClean="0"/>
              <a:t>Rychlý přesun, usnadněný rekvizicemi</a:t>
            </a:r>
            <a:endParaRPr lang="cs-CZ" dirty="0" smtClean="0"/>
          </a:p>
          <a:p>
            <a:r>
              <a:rPr lang="cs-CZ" dirty="0" smtClean="0"/>
              <a:t>V bitvě kombinace průlomu, obchvatu či útoku na křídla</a:t>
            </a:r>
            <a:endParaRPr lang="cs-CZ" dirty="0" smtClean="0"/>
          </a:p>
          <a:p>
            <a:r>
              <a:rPr lang="cs-CZ" dirty="0" smtClean="0"/>
              <a:t>Využití záložního dělostřelectva, snaha koncentrovat palbu na klíčová místa</a:t>
            </a:r>
          </a:p>
          <a:p>
            <a:r>
              <a:rPr lang="cs-CZ" dirty="0" smtClean="0"/>
              <a:t>Kombinace rojnice a kolony v útoku</a:t>
            </a:r>
            <a:endParaRPr lang="cs-CZ" dirty="0" smtClean="0"/>
          </a:p>
          <a:p>
            <a:r>
              <a:rPr lang="cs-CZ" dirty="0" smtClean="0"/>
              <a:t>Schopnost měnit sestavu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2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před bitvou u Slavkova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Spojenci</a:t>
            </a:r>
          </a:p>
          <a:p>
            <a:pPr lvl="1"/>
            <a:r>
              <a:rPr lang="cs-CZ" dirty="0" smtClean="0"/>
              <a:t>27. 11. odchod od Olomouce</a:t>
            </a:r>
          </a:p>
          <a:p>
            <a:pPr lvl="1"/>
            <a:r>
              <a:rPr lang="cs-CZ" dirty="0" smtClean="0"/>
              <a:t>28. obsazen Vyškov</a:t>
            </a:r>
          </a:p>
          <a:p>
            <a:pPr lvl="1"/>
            <a:r>
              <a:rPr lang="cs-CZ" dirty="0" smtClean="0"/>
              <a:t>29. posunutí na jih</a:t>
            </a:r>
          </a:p>
          <a:p>
            <a:pPr lvl="1"/>
            <a:r>
              <a:rPr lang="cs-CZ" dirty="0" smtClean="0"/>
              <a:t>30. armáda mezi Slavkovem a Bučovicemi</a:t>
            </a:r>
          </a:p>
          <a:p>
            <a:pPr lvl="1"/>
            <a:r>
              <a:rPr lang="cs-CZ" dirty="0" smtClean="0"/>
              <a:t>1. 12. (večer) příchod na bojiště</a:t>
            </a:r>
          </a:p>
          <a:p>
            <a:pPr lvl="1"/>
            <a:r>
              <a:rPr lang="cs-CZ" dirty="0" smtClean="0"/>
              <a:t>Vzdušnou čarou přesun o 50 – 60 km</a:t>
            </a:r>
          </a:p>
          <a:p>
            <a:pPr lvl="1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Francie</a:t>
            </a:r>
          </a:p>
          <a:p>
            <a:pPr lvl="1"/>
            <a:r>
              <a:rPr lang="cs-CZ" dirty="0" smtClean="0"/>
              <a:t>28. ústup předvoje od Vyškova, povolány posily</a:t>
            </a:r>
          </a:p>
          <a:p>
            <a:pPr lvl="1"/>
            <a:r>
              <a:rPr lang="cs-CZ" dirty="0" smtClean="0"/>
              <a:t>29. příchod 1 divize (cca. 6000 mužů) a několika útvarů jízdy (cca. 2500)</a:t>
            </a:r>
          </a:p>
          <a:p>
            <a:pPr lvl="1"/>
            <a:r>
              <a:rPr lang="cs-CZ" dirty="0" smtClean="0"/>
              <a:t>30. – 1. přichází I. sbor od Jihlavy (cca. 12 300)</a:t>
            </a:r>
          </a:p>
          <a:p>
            <a:pPr lvl="1"/>
            <a:r>
              <a:rPr lang="cs-CZ" dirty="0" smtClean="0"/>
              <a:t>1. večer do Rajhradu dorazí z Vídně část III. sboru (cca. 6300), od večera 29. přesun vzdušnou čarou kolem 100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38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332</Words>
  <Application>Microsoft Office PowerPoint</Application>
  <PresentationFormat>Předvádění na obrazovce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Francouzská revoluce a napoleonské války</vt:lpstr>
      <vt:lpstr>Problémy revoluční armády</vt:lpstr>
      <vt:lpstr>a jejich vyřešení</vt:lpstr>
      <vt:lpstr>Členění vojska</vt:lpstr>
      <vt:lpstr>Důležitá role generálního štábu</vt:lpstr>
      <vt:lpstr>Napoleonova strategie a taktika</vt:lpstr>
      <vt:lpstr>Příklad – před bitvou u Slavkova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63</cp:revision>
  <dcterms:created xsi:type="dcterms:W3CDTF">2013-10-20T08:36:54Z</dcterms:created>
  <dcterms:modified xsi:type="dcterms:W3CDTF">2016-11-09T09:54:43Z</dcterms:modified>
</cp:coreProperties>
</file>