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8" r:id="rId3"/>
    <p:sldId id="282" r:id="rId4"/>
    <p:sldId id="269" r:id="rId5"/>
    <p:sldId id="283" r:id="rId6"/>
    <p:sldId id="285" r:id="rId7"/>
    <p:sldId id="286" r:id="rId8"/>
    <p:sldId id="287" r:id="rId9"/>
    <p:sldId id="288" r:id="rId10"/>
    <p:sldId id="270" r:id="rId11"/>
    <p:sldId id="281" r:id="rId12"/>
    <p:sldId id="273" r:id="rId13"/>
    <p:sldId id="272" r:id="rId14"/>
    <p:sldId id="284" r:id="rId15"/>
    <p:sldId id="279" r:id="rId16"/>
    <p:sldId id="274" r:id="rId17"/>
    <p:sldId id="276" r:id="rId18"/>
    <p:sldId id="27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160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537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323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31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2899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566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434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667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05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308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592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193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717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86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088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927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0" dirty="0" smtClean="0"/>
              <a:t>Vojenství v období druhé světové války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BSS 102 Dějiny vojenství</a:t>
            </a:r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r="85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Hlavní trendy armádním vývoji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Obrovské operace kladou mimořádný nárok na logistiku; </a:t>
            </a:r>
          </a:p>
          <a:p>
            <a:r>
              <a:rPr lang="cs-CZ" dirty="0" smtClean="0"/>
              <a:t>Vytváření ohromných svazků (skupiny armád, „fronty“);</a:t>
            </a:r>
          </a:p>
          <a:p>
            <a:r>
              <a:rPr lang="cs-CZ" dirty="0" smtClean="0"/>
              <a:t>Propojení námořních a pozemních operací; </a:t>
            </a:r>
          </a:p>
          <a:p>
            <a:r>
              <a:rPr lang="cs-CZ" dirty="0" smtClean="0"/>
              <a:t>Výrazná role speciálních jednotek;</a:t>
            </a:r>
          </a:p>
          <a:p>
            <a:r>
              <a:rPr lang="cs-CZ" dirty="0" smtClean="0"/>
              <a:t>V </a:t>
            </a:r>
            <a:r>
              <a:rPr lang="cs-CZ" dirty="0"/>
              <a:t>Německu specifická role </a:t>
            </a:r>
            <a:r>
              <a:rPr lang="cs-CZ" dirty="0" smtClean="0"/>
              <a:t>SS;</a:t>
            </a:r>
          </a:p>
          <a:p>
            <a:r>
              <a:rPr lang="cs-CZ" dirty="0" smtClean="0"/>
              <a:t>Výrazná role dobrovolnictví a exilových vojsk; </a:t>
            </a:r>
            <a:endParaRPr lang="cs-CZ" dirty="0"/>
          </a:p>
          <a:p>
            <a:r>
              <a:rPr lang="cs-CZ" dirty="0" smtClean="0"/>
              <a:t>Výrazná role hnutí odporu a partyzánského hnutí;</a:t>
            </a:r>
          </a:p>
        </p:txBody>
      </p:sp>
    </p:spTree>
    <p:extLst>
      <p:ext uri="{BB962C8B-B14F-4D97-AF65-F5344CB8AC3E}">
        <p14:creationId xmlns:p14="http://schemas.microsoft.com/office/powerpoint/2010/main" val="263443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Velké předválečné pevnostní linie byly překonány;</a:t>
            </a:r>
          </a:p>
          <a:p>
            <a:r>
              <a:rPr lang="cs-CZ" dirty="0" smtClean="0"/>
              <a:t>Dílčí úspěch </a:t>
            </a:r>
            <a:r>
              <a:rPr lang="cs-CZ" dirty="0" err="1" smtClean="0"/>
              <a:t>Mannerheimova</a:t>
            </a:r>
            <a:r>
              <a:rPr lang="cs-CZ" dirty="0" smtClean="0"/>
              <a:t> linie v roce 1939;  </a:t>
            </a:r>
          </a:p>
          <a:p>
            <a:r>
              <a:rPr lang="cs-CZ" dirty="0" smtClean="0"/>
              <a:t>Výsadkové operace k překonání ochrany velkých pevnostních komplexů (Eben </a:t>
            </a:r>
            <a:r>
              <a:rPr lang="cs-CZ" dirty="0" err="1" smtClean="0"/>
              <a:t>Emael</a:t>
            </a:r>
            <a:r>
              <a:rPr lang="cs-CZ" dirty="0" smtClean="0"/>
              <a:t>);</a:t>
            </a:r>
          </a:p>
          <a:p>
            <a:r>
              <a:rPr lang="cs-CZ" dirty="0" smtClean="0"/>
              <a:t>Neuspěla sovětská nově vybudovaná Molotovova linie (1940) ani německé linie opevnění;</a:t>
            </a:r>
          </a:p>
          <a:p>
            <a:r>
              <a:rPr lang="cs-CZ" dirty="0" smtClean="0"/>
              <a:t>Dílčí efektivita masivních bunkrů za účelem ochrany před leteckým bombardováním (Bordeaux) – to již ale není fortifikace pro pozemní boj.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04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Pěchotní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 druhé světové válce výrazné užití a rozvoj samopalů;</a:t>
            </a:r>
          </a:p>
          <a:p>
            <a:r>
              <a:rPr lang="cs-CZ" dirty="0" smtClean="0"/>
              <a:t>Stále užití kulometů, snaha o vývoj univerzálního kulometu;</a:t>
            </a:r>
          </a:p>
          <a:p>
            <a:r>
              <a:rPr lang="cs-CZ" dirty="0" smtClean="0"/>
              <a:t>Další rozvoj poloautomatických a zavádění automatických </a:t>
            </a:r>
            <a:r>
              <a:rPr lang="cs-CZ" dirty="0" smtClean="0"/>
              <a:t>pušek;</a:t>
            </a:r>
          </a:p>
          <a:p>
            <a:r>
              <a:rPr lang="cs-CZ" dirty="0" smtClean="0"/>
              <a:t>Snaha vyzbrojit pěchotu účinnými zbraněmi pro boj s tanky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052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Dělostřelectvo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Výrazný rozvoj protitankového dělostřelectva (německé dělo ráže 88mm, původně protiletadlové); </a:t>
            </a:r>
          </a:p>
          <a:p>
            <a:r>
              <a:rPr lang="cs-CZ" dirty="0" smtClean="0"/>
              <a:t>Samohybná děla. </a:t>
            </a:r>
          </a:p>
          <a:p>
            <a:r>
              <a:rPr lang="cs-CZ" dirty="0" smtClean="0"/>
              <a:t>Nevelký rozvoj polních děl. </a:t>
            </a:r>
          </a:p>
          <a:p>
            <a:r>
              <a:rPr lang="cs-CZ" dirty="0" smtClean="0"/>
              <a:t>V průběhu války příchod bezzákluzových děl. </a:t>
            </a:r>
          </a:p>
          <a:p>
            <a:r>
              <a:rPr lang="cs-CZ" dirty="0" err="1" smtClean="0"/>
              <a:t>Podkaliberní</a:t>
            </a:r>
            <a:r>
              <a:rPr lang="cs-CZ" dirty="0" smtClean="0"/>
              <a:t> střely, kumulativní střely, přibližovací zapalovače. </a:t>
            </a:r>
          </a:p>
          <a:p>
            <a:r>
              <a:rPr lang="cs-CZ" dirty="0" smtClean="0"/>
              <a:t>Význam </a:t>
            </a:r>
            <a:r>
              <a:rPr lang="cs-CZ" dirty="0"/>
              <a:t>protiletadlového dělostřelectva;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56790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Raketová technika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Výrazný rozvoj raketového </a:t>
            </a:r>
            <a:r>
              <a:rPr lang="cs-CZ" dirty="0" smtClean="0"/>
              <a:t>dělostřelectva;</a:t>
            </a:r>
          </a:p>
          <a:p>
            <a:r>
              <a:rPr lang="cs-CZ" dirty="0" smtClean="0"/>
              <a:t>Nasazení </a:t>
            </a:r>
            <a:r>
              <a:rPr lang="cs-CZ" dirty="0" smtClean="0"/>
              <a:t>německých balistických raket proti Spojenému království a Francii, Belgii a Nizozemí v letech 1944-1945;</a:t>
            </a:r>
          </a:p>
          <a:p>
            <a:r>
              <a:rPr lang="cs-CZ" dirty="0" smtClean="0"/>
              <a:t>Plány na mezikontinentální balistické rakety a raketoplány;</a:t>
            </a:r>
          </a:p>
          <a:p>
            <a:r>
              <a:rPr lang="cs-CZ" dirty="0" smtClean="0"/>
              <a:t>Německá </a:t>
            </a:r>
            <a:r>
              <a:rPr lang="cs-CZ" dirty="0"/>
              <a:t>řízená letecká puma s raketovým pohonem </a:t>
            </a:r>
            <a:r>
              <a:rPr lang="cs-CZ" dirty="0" smtClean="0"/>
              <a:t>a řízená raketa;</a:t>
            </a:r>
          </a:p>
          <a:p>
            <a:r>
              <a:rPr lang="cs-CZ" dirty="0" smtClean="0"/>
              <a:t>Nerealizované britské projekty na antiraketovou obranu </a:t>
            </a:r>
            <a:r>
              <a:rPr lang="cs-CZ" dirty="0" smtClean="0"/>
              <a:t>proti </a:t>
            </a:r>
            <a:r>
              <a:rPr lang="cs-CZ" dirty="0" smtClean="0"/>
              <a:t>V-2.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205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Tanky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Tank se stává rozhodující zbraní při velkých průlomových a obkličovacích manévrech;</a:t>
            </a:r>
          </a:p>
          <a:p>
            <a:r>
              <a:rPr lang="cs-CZ" dirty="0" smtClean="0"/>
              <a:t>Význam vzájemných masových tankových bitev;</a:t>
            </a:r>
          </a:p>
          <a:p>
            <a:r>
              <a:rPr lang="cs-CZ" dirty="0" smtClean="0"/>
              <a:t>Výrazné zdokonalování tanků;</a:t>
            </a:r>
          </a:p>
          <a:p>
            <a:r>
              <a:rPr lang="cs-CZ" dirty="0" smtClean="0"/>
              <a:t>Pásová vozidla užívána i pro logistické zajištění tankových vojsk. </a:t>
            </a:r>
          </a:p>
          <a:p>
            <a:r>
              <a:rPr lang="cs-CZ" dirty="0" smtClean="0"/>
              <a:t>Pokusy o výrobu „supertěžkých“ tanků;</a:t>
            </a:r>
          </a:p>
          <a:p>
            <a:r>
              <a:rPr lang="cs-CZ" dirty="0" smtClean="0"/>
              <a:t>Vyloďovací tanky pro výsadkové operace; </a:t>
            </a:r>
          </a:p>
          <a:p>
            <a:r>
              <a:rPr lang="cs-CZ" dirty="0" smtClean="0"/>
              <a:t>Rozvoj protitankových překážek.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282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Chemické, bakteriologické a jaderné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/>
          </a:bodyPr>
          <a:lstStyle/>
          <a:p>
            <a:r>
              <a:rPr lang="cs-CZ" dirty="0" smtClean="0"/>
              <a:t>Chemické zbraně prakticky nepoužity, i když je měly připravené všechny strany;</a:t>
            </a:r>
          </a:p>
          <a:p>
            <a:r>
              <a:rPr lang="cs-CZ" dirty="0" smtClean="0"/>
              <a:t>Využití chemických </a:t>
            </a:r>
            <a:r>
              <a:rPr lang="cs-CZ" dirty="0"/>
              <a:t>p</a:t>
            </a:r>
            <a:r>
              <a:rPr lang="cs-CZ" dirty="0" smtClean="0"/>
              <a:t>rostředků k likvidaci civilních obětí;</a:t>
            </a:r>
          </a:p>
          <a:p>
            <a:r>
              <a:rPr lang="cs-CZ" dirty="0" smtClean="0"/>
              <a:t>Bakteriologické zbraně využity Japonci v Číně;</a:t>
            </a:r>
          </a:p>
          <a:p>
            <a:r>
              <a:rPr lang="cs-CZ" dirty="0" smtClean="0"/>
              <a:t>Jaderný program USA „Manhattan“ (za pomoci UK), výsledkem atomové bomby na Hirošimu a Nagasaki, (další státy jaderné zbraně nedokázaly vyvinout, spekulace o Německu)</a:t>
            </a:r>
          </a:p>
        </p:txBody>
      </p:sp>
    </p:spTree>
    <p:extLst>
      <p:ext uri="{BB962C8B-B14F-4D97-AF65-F5344CB8AC3E}">
        <p14:creationId xmlns:p14="http://schemas.microsoft.com/office/powerpoint/2010/main" val="1781703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Letectvo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112568"/>
          </a:xfrm>
        </p:spPr>
        <p:txBody>
          <a:bodyPr>
            <a:noAutofit/>
          </a:bodyPr>
          <a:lstStyle/>
          <a:p>
            <a:r>
              <a:rPr lang="cs-CZ" sz="2000" dirty="0" smtClean="0"/>
              <a:t>Výrazný rozvoj stíhacích letadel (koncem války rychlost až 800 km/h);</a:t>
            </a:r>
          </a:p>
          <a:p>
            <a:r>
              <a:rPr lang="cs-CZ" sz="2000" dirty="0" smtClean="0"/>
              <a:t>Stíhací letouny schopné díky přídavným nádržím doprovodu strategických bombardérů;</a:t>
            </a:r>
          </a:p>
          <a:p>
            <a:r>
              <a:rPr lang="cs-CZ" sz="2000" dirty="0" smtClean="0"/>
              <a:t>Masové strategické bombardování, nicméně nepotvrdila se </a:t>
            </a:r>
            <a:r>
              <a:rPr lang="cs-CZ" sz="2000" dirty="0" err="1" smtClean="0"/>
              <a:t>Douhetova</a:t>
            </a:r>
            <a:r>
              <a:rPr lang="cs-CZ" sz="2000" dirty="0" smtClean="0"/>
              <a:t> teorie;</a:t>
            </a:r>
          </a:p>
          <a:p>
            <a:r>
              <a:rPr lang="cs-CZ" sz="2000" dirty="0" smtClean="0"/>
              <a:t>Význam bitevního letectva;</a:t>
            </a:r>
          </a:p>
          <a:p>
            <a:r>
              <a:rPr lang="cs-CZ" sz="2000" dirty="0" smtClean="0"/>
              <a:t>Význam transportního letectva a výsadkových kluzáků;</a:t>
            </a:r>
          </a:p>
          <a:p>
            <a:r>
              <a:rPr lang="cs-CZ" sz="2000" dirty="0" smtClean="0"/>
              <a:t>Taktické využití letadel k sebevražedným útokům; </a:t>
            </a:r>
          </a:p>
          <a:p>
            <a:r>
              <a:rPr lang="cs-CZ" sz="2000" dirty="0" smtClean="0"/>
              <a:t>Relativně neúspěšná raketová letadla</a:t>
            </a:r>
          </a:p>
          <a:p>
            <a:r>
              <a:rPr lang="cs-CZ" sz="2000" dirty="0" smtClean="0"/>
              <a:t>Na konci války nástup proudových letadel. </a:t>
            </a:r>
          </a:p>
          <a:p>
            <a:r>
              <a:rPr lang="cs-CZ" sz="2000" dirty="0" smtClean="0"/>
              <a:t>První užití vrtulníků v bojovém prostředí.</a:t>
            </a:r>
          </a:p>
          <a:p>
            <a:r>
              <a:rPr lang="cs-CZ" sz="2000" dirty="0" smtClean="0"/>
              <a:t>Výrazný vliv radaru na leteckou válku.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72039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Námořnictvo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Prokázal se mimořádný vliv letadlových lodí a jejich palubního letectva;</a:t>
            </a:r>
          </a:p>
          <a:p>
            <a:r>
              <a:rPr lang="cs-CZ" dirty="0" smtClean="0"/>
              <a:t>Na </a:t>
            </a:r>
            <a:r>
              <a:rPr lang="cs-CZ" dirty="0"/>
              <a:t>počátku války „klasické“ souboje </a:t>
            </a:r>
            <a:r>
              <a:rPr lang="cs-CZ" dirty="0" smtClean="0"/>
              <a:t>válečných </a:t>
            </a:r>
            <a:r>
              <a:rPr lang="cs-CZ" dirty="0" smtClean="0"/>
              <a:t>lodí</a:t>
            </a:r>
            <a:r>
              <a:rPr lang="cs-CZ" dirty="0"/>
              <a:t>, </a:t>
            </a:r>
            <a:r>
              <a:rPr lang="cs-CZ" dirty="0" smtClean="0"/>
              <a:t>včetně střetů bitevních lodí; postupně jejich „</a:t>
            </a:r>
            <a:r>
              <a:rPr lang="cs-CZ" smtClean="0"/>
              <a:t>soumrak“;</a:t>
            </a:r>
            <a:endParaRPr lang="cs-CZ" dirty="0"/>
          </a:p>
          <a:p>
            <a:r>
              <a:rPr lang="cs-CZ" dirty="0" smtClean="0"/>
              <a:t>Strategický význam ponorkové války a konvojového systému;</a:t>
            </a:r>
          </a:p>
          <a:p>
            <a:r>
              <a:rPr lang="cs-CZ" dirty="0" smtClean="0"/>
              <a:t>Pokusy s miniponorkami nepříliš úspěšné.</a:t>
            </a:r>
          </a:p>
          <a:p>
            <a:r>
              <a:rPr lang="cs-CZ" dirty="0" smtClean="0"/>
              <a:t>I v námořním prostředí výrazný vliv radaru;</a:t>
            </a:r>
          </a:p>
          <a:p>
            <a:r>
              <a:rPr lang="cs-CZ" dirty="0" smtClean="0"/>
              <a:t>V protiponorkovém boji význam sonaru. </a:t>
            </a:r>
          </a:p>
        </p:txBody>
      </p:sp>
    </p:spTree>
    <p:extLst>
      <p:ext uri="{BB962C8B-B14F-4D97-AF65-F5344CB8AC3E}">
        <p14:creationId xmlns:p14="http://schemas.microsoft.com/office/powerpoint/2010/main" val="276198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Základní charakteristika druhé světové války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08912" cy="4781128"/>
          </a:xfrm>
        </p:spPr>
        <p:txBody>
          <a:bodyPr>
            <a:normAutofit fontScale="70000" lnSpcReduction="20000"/>
          </a:bodyPr>
          <a:lstStyle/>
          <a:p>
            <a:r>
              <a:rPr lang="cs-CZ" sz="3400" dirty="0" smtClean="0"/>
              <a:t>Doposud největší ozbrojený konflikt, rozsahem i počet obětí (přes 60 000 000);</a:t>
            </a:r>
          </a:p>
          <a:p>
            <a:r>
              <a:rPr lang="cs-CZ" sz="3400" dirty="0" smtClean="0"/>
              <a:t>Zapojilo se do ní 70 států (přesné číslo odvislé od toho, co je uznáváno jako stát), probíhala na území 40 států. </a:t>
            </a:r>
          </a:p>
          <a:p>
            <a:r>
              <a:rPr lang="cs-CZ" sz="3400" dirty="0" smtClean="0"/>
              <a:t>Hlavní operace v Evropě, severní Africe, v severním Atlantiku, v Pacifiku a ve východní Asii.  </a:t>
            </a:r>
          </a:p>
          <a:p>
            <a:r>
              <a:rPr lang="cs-CZ" sz="3400" dirty="0" smtClean="0"/>
              <a:t>Výrazný posun vojenské strategie, techniky i vojenských technologií</a:t>
            </a:r>
            <a:r>
              <a:rPr lang="cs-CZ" sz="3400" dirty="0"/>
              <a:t>; </a:t>
            </a:r>
            <a:endParaRPr lang="cs-CZ" sz="3400" dirty="0" smtClean="0"/>
          </a:p>
          <a:p>
            <a:r>
              <a:rPr lang="cs-CZ" sz="3400" dirty="0" smtClean="0"/>
              <a:t>Druhá </a:t>
            </a:r>
            <a:r>
              <a:rPr lang="cs-CZ" sz="3400" dirty="0"/>
              <a:t>světová válka byla válka </a:t>
            </a:r>
            <a:r>
              <a:rPr lang="cs-CZ" sz="3400" dirty="0" smtClean="0"/>
              <a:t>manévrovací.  </a:t>
            </a:r>
            <a:endParaRPr lang="cs-CZ" sz="3400" dirty="0"/>
          </a:p>
          <a:p>
            <a:r>
              <a:rPr lang="cs-CZ" sz="3400" dirty="0" smtClean="0"/>
              <a:t>Význam strategického vojenského vůdcovství politických lídrů (Churchill</a:t>
            </a:r>
            <a:r>
              <a:rPr lang="cs-CZ" sz="3400" dirty="0"/>
              <a:t> </a:t>
            </a:r>
            <a:r>
              <a:rPr lang="cs-CZ" sz="3400" dirty="0" smtClean="0"/>
              <a:t>a Roosevelt řídí národní stratégy a šéfy generálních štábů, Stalin, Hitler a </a:t>
            </a:r>
            <a:r>
              <a:rPr lang="cs-CZ" sz="3400" dirty="0" err="1" smtClean="0"/>
              <a:t>Čankajšek</a:t>
            </a:r>
            <a:r>
              <a:rPr lang="cs-CZ" sz="3400" dirty="0" smtClean="0"/>
              <a:t> přímo nejvyšší velitelé vojsk). </a:t>
            </a:r>
          </a:p>
          <a:p>
            <a:r>
              <a:rPr lang="cs-CZ" sz="3400" dirty="0" smtClean="0"/>
              <a:t>I ve druhé světové válce dominovala zásada „národa ve válce“.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fáze vývoje druhé světové války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656098"/>
              </p:ext>
            </p:extLst>
          </p:nvPr>
        </p:nvGraphicFramePr>
        <p:xfrm>
          <a:off x="457200" y="1600200"/>
          <a:ext cx="8229600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50704"/>
                <a:gridCol w="4978896"/>
              </a:tblGrid>
              <a:tr h="864375">
                <a:tc>
                  <a:txBody>
                    <a:bodyPr/>
                    <a:lstStyle/>
                    <a:p>
                      <a:r>
                        <a:rPr lang="cs-CZ" dirty="0" smtClean="0"/>
                        <a:t>1. 9.  1939</a:t>
                      </a:r>
                      <a:r>
                        <a:rPr lang="cs-CZ" baseline="0" dirty="0" smtClean="0"/>
                        <a:t> – 9. 5. 1940 (Počáteční vítězství Německa a SSSR ve spojenectví)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Útok</a:t>
                      </a:r>
                      <a:r>
                        <a:rPr lang="cs-CZ" baseline="0" dirty="0" smtClean="0"/>
                        <a:t> Německa a SSSR na Polsko,  obsazení Pobaltí, sovětsko-finská válka, „podivná válka“, útok na Dánsko a Norsko. </a:t>
                      </a:r>
                      <a:endParaRPr lang="cs-CZ" dirty="0"/>
                    </a:p>
                  </a:txBody>
                  <a:tcPr/>
                </a:tc>
              </a:tr>
              <a:tr h="628468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10. 5. 1940 – 21. 6. 1941 (Británie osamocena)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Bitva o Francii,</a:t>
                      </a:r>
                      <a:r>
                        <a:rPr lang="cs-CZ" baseline="0" dirty="0" smtClean="0"/>
                        <a:t> b</a:t>
                      </a:r>
                      <a:r>
                        <a:rPr lang="cs-CZ" dirty="0" smtClean="0"/>
                        <a:t>itva</a:t>
                      </a:r>
                      <a:r>
                        <a:rPr lang="cs-CZ" baseline="0" dirty="0" smtClean="0"/>
                        <a:t> o Británii, balkánské tažení, boje v severní Africe </a:t>
                      </a:r>
                      <a:endParaRPr lang="cs-CZ" dirty="0"/>
                    </a:p>
                  </a:txBody>
                  <a:tcPr/>
                </a:tc>
              </a:tr>
              <a:tr h="1123687">
                <a:tc>
                  <a:txBody>
                    <a:bodyPr/>
                    <a:lstStyle/>
                    <a:p>
                      <a:r>
                        <a:rPr lang="cs-CZ" dirty="0" smtClean="0"/>
                        <a:t>22. 6. 1941</a:t>
                      </a:r>
                      <a:r>
                        <a:rPr lang="cs-CZ" baseline="0" dirty="0" smtClean="0"/>
                        <a:t> – polovina roku 1942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(Zapojení SSSR a USA do války na straně Spojenců </a:t>
                      </a:r>
                      <a:r>
                        <a:rPr lang="cs-CZ" baseline="0" dirty="0" smtClean="0"/>
                        <a:t>a jejich problémy)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Napadení SSSR operací</a:t>
                      </a:r>
                      <a:r>
                        <a:rPr lang="cs-CZ" baseline="0" dirty="0" smtClean="0"/>
                        <a:t> Barbarossa a německý postup k Moskvě a poté ke Kavkazu</a:t>
                      </a:r>
                      <a:r>
                        <a:rPr lang="cs-CZ" dirty="0" smtClean="0"/>
                        <a:t>, napadení </a:t>
                      </a:r>
                      <a:r>
                        <a:rPr lang="cs-CZ" baseline="0" dirty="0" smtClean="0"/>
                        <a:t>USA v </a:t>
                      </a:r>
                      <a:r>
                        <a:rPr lang="cs-CZ" baseline="0" dirty="0" err="1" smtClean="0"/>
                        <a:t>Pearl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Harboru</a:t>
                      </a:r>
                      <a:r>
                        <a:rPr lang="cs-CZ" baseline="0" dirty="0" smtClean="0"/>
                        <a:t>, japonské tažení v jihovýchodní Asii a v Pacifiku</a:t>
                      </a:r>
                      <a:endParaRPr lang="cs-CZ" dirty="0"/>
                    </a:p>
                  </a:txBody>
                  <a:tcPr/>
                </a:tc>
              </a:tr>
              <a:tr h="1123687">
                <a:tc>
                  <a:txBody>
                    <a:bodyPr/>
                    <a:lstStyle/>
                    <a:p>
                      <a:r>
                        <a:rPr lang="cs-CZ" dirty="0" smtClean="0"/>
                        <a:t>Polovina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roku 1942 – polovina roku 1943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(Období</a:t>
                      </a:r>
                      <a:r>
                        <a:rPr lang="cs-CZ" baseline="0" dirty="0" smtClean="0"/>
                        <a:t> zlomu – rozhodujících vítězství Spojenců)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Bitva u Stalingradu</a:t>
                      </a:r>
                      <a:r>
                        <a:rPr lang="cs-CZ" baseline="0" dirty="0" smtClean="0"/>
                        <a:t> a </a:t>
                      </a:r>
                      <a:r>
                        <a:rPr lang="cs-CZ" dirty="0" smtClean="0"/>
                        <a:t>bitva u </a:t>
                      </a:r>
                      <a:r>
                        <a:rPr lang="cs-CZ" dirty="0" err="1" smtClean="0"/>
                        <a:t>Kurska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Bitva u </a:t>
                      </a:r>
                      <a:r>
                        <a:rPr lang="cs-CZ" dirty="0" err="1" smtClean="0"/>
                        <a:t>Midway</a:t>
                      </a:r>
                      <a:r>
                        <a:rPr lang="cs-CZ" baseline="0" dirty="0" smtClean="0"/>
                        <a:t> a bitva o </a:t>
                      </a:r>
                      <a:r>
                        <a:rPr lang="cs-CZ" baseline="0" dirty="0" err="1" smtClean="0"/>
                        <a:t>Guadalcanal</a:t>
                      </a:r>
                      <a:r>
                        <a:rPr lang="cs-CZ" baseline="0" dirty="0" smtClean="0"/>
                        <a:t>, </a:t>
                      </a:r>
                    </a:p>
                    <a:p>
                      <a:r>
                        <a:rPr lang="cs-CZ" dirty="0" smtClean="0"/>
                        <a:t>Bitva u el-</a:t>
                      </a:r>
                      <a:r>
                        <a:rPr lang="cs-CZ" dirty="0" err="1" smtClean="0"/>
                        <a:t>Alameinu</a:t>
                      </a:r>
                      <a:r>
                        <a:rPr lang="cs-CZ" baseline="0" dirty="0" smtClean="0"/>
                        <a:t> a vítězství v severní Africe</a:t>
                      </a:r>
                    </a:p>
                    <a:p>
                      <a:r>
                        <a:rPr lang="cs-CZ" baseline="0" dirty="0" smtClean="0"/>
                        <a:t>Bitva o Atlantik (rozhodující fáze), </a:t>
                      </a:r>
                      <a:endParaRPr lang="cs-CZ" dirty="0"/>
                    </a:p>
                  </a:txBody>
                  <a:tcPr/>
                </a:tc>
              </a:tr>
              <a:tr h="628468">
                <a:tc>
                  <a:txBody>
                    <a:bodyPr/>
                    <a:lstStyle/>
                    <a:p>
                      <a:r>
                        <a:rPr lang="cs-CZ" dirty="0" smtClean="0"/>
                        <a:t>Polovina</a:t>
                      </a:r>
                      <a:r>
                        <a:rPr lang="cs-CZ" baseline="0" dirty="0" smtClean="0"/>
                        <a:t> roku 1943 –  8. květen 1945</a:t>
                      </a:r>
                      <a:r>
                        <a:rPr lang="cs-CZ" dirty="0" smtClean="0"/>
                        <a:t>  (Vítězné</a:t>
                      </a:r>
                      <a:r>
                        <a:rPr lang="cs-CZ" baseline="0" dirty="0" smtClean="0"/>
                        <a:t> tažení Spojenců)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Postup Rudé armády k Berlínu,</a:t>
                      </a:r>
                      <a:r>
                        <a:rPr lang="cs-CZ" baseline="0" dirty="0" smtClean="0"/>
                        <a:t> v</a:t>
                      </a:r>
                      <a:r>
                        <a:rPr lang="cs-CZ" dirty="0" smtClean="0"/>
                        <a:t>ylodění na Sicílii, </a:t>
                      </a:r>
                      <a:r>
                        <a:rPr lang="cs-CZ" baseline="0" dirty="0" smtClean="0"/>
                        <a:t> Itálii a ve Francii, postup Spojenců do Německa</a:t>
                      </a:r>
                      <a:endParaRPr lang="cs-CZ" dirty="0"/>
                    </a:p>
                  </a:txBody>
                  <a:tcPr/>
                </a:tc>
              </a:tr>
              <a:tr h="62846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r>
                        <a:rPr lang="cs-CZ" baseline="0" dirty="0" smtClean="0"/>
                        <a:t> 5. 1945 – 1. 9. 1945 (Ukončení války na Dálném Východě)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Porážka</a:t>
                      </a:r>
                      <a:r>
                        <a:rPr lang="cs-CZ" baseline="0" dirty="0" smtClean="0"/>
                        <a:t> Japonska po konvenčním i atomovém bombardování a útoku SSSR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45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Hlavní operace a bitvy II. světové války (polská, severní, západní a balkánská fronta</a:t>
            </a:r>
            <a:r>
              <a:rPr lang="cs-CZ" sz="3200" dirty="0"/>
              <a:t> </a:t>
            </a:r>
            <a:r>
              <a:rPr lang="cs-CZ" sz="3200" dirty="0" smtClean="0"/>
              <a:t>1939-1941)  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802953"/>
              </p:ext>
            </p:extLst>
          </p:nvPr>
        </p:nvGraphicFramePr>
        <p:xfrm>
          <a:off x="323528" y="1556792"/>
          <a:ext cx="8229600" cy="41044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/>
                <a:gridCol w="5709320"/>
              </a:tblGrid>
              <a:tr h="492535">
                <a:tc>
                  <a:txBody>
                    <a:bodyPr/>
                    <a:lstStyle/>
                    <a:p>
                      <a:r>
                        <a:rPr lang="cs-CZ" dirty="0" smtClean="0"/>
                        <a:t>Polské</a:t>
                      </a:r>
                      <a:r>
                        <a:rPr lang="cs-CZ" baseline="0" dirty="0" smtClean="0"/>
                        <a:t> tažení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Bitva</a:t>
                      </a:r>
                      <a:r>
                        <a:rPr lang="cs-CZ" baseline="0" dirty="0" smtClean="0"/>
                        <a:t> na </a:t>
                      </a:r>
                      <a:r>
                        <a:rPr lang="cs-CZ" baseline="0" dirty="0" err="1" smtClean="0"/>
                        <a:t>Bzuře</a:t>
                      </a:r>
                      <a:r>
                        <a:rPr lang="cs-CZ" baseline="0" dirty="0" smtClean="0"/>
                        <a:t> (o Kutno), 9. – 19. 9. 1939</a:t>
                      </a:r>
                      <a:endParaRPr lang="cs-CZ" dirty="0"/>
                    </a:p>
                  </a:txBody>
                  <a:tcPr/>
                </a:tc>
              </a:tr>
              <a:tr h="574624">
                <a:tc>
                  <a:txBody>
                    <a:bodyPr/>
                    <a:lstStyle/>
                    <a:p>
                      <a:r>
                        <a:rPr lang="cs-CZ" dirty="0" smtClean="0"/>
                        <a:t>Sovětsko-finská</a:t>
                      </a:r>
                      <a:r>
                        <a:rPr lang="cs-CZ" baseline="0" dirty="0" smtClean="0"/>
                        <a:t> válka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Bitva u </a:t>
                      </a:r>
                      <a:r>
                        <a:rPr lang="cs-CZ" dirty="0" err="1" smtClean="0"/>
                        <a:t>Suomussalmi</a:t>
                      </a:r>
                      <a:r>
                        <a:rPr lang="cs-CZ" dirty="0" smtClean="0"/>
                        <a:t>  (prosinec 1939-leden</a:t>
                      </a:r>
                      <a:r>
                        <a:rPr lang="cs-CZ" baseline="0" dirty="0" smtClean="0"/>
                        <a:t> 1940)</a:t>
                      </a:r>
                      <a:endParaRPr lang="cs-CZ" dirty="0"/>
                    </a:p>
                  </a:txBody>
                  <a:tcPr/>
                </a:tc>
              </a:tr>
              <a:tr h="574624">
                <a:tc>
                  <a:txBody>
                    <a:bodyPr/>
                    <a:lstStyle/>
                    <a:p>
                      <a:r>
                        <a:rPr lang="cs-CZ" dirty="0" smtClean="0"/>
                        <a:t>Skandinávské</a:t>
                      </a:r>
                      <a:r>
                        <a:rPr lang="cs-CZ" baseline="0" dirty="0" smtClean="0"/>
                        <a:t> tažení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Bitva</a:t>
                      </a:r>
                      <a:r>
                        <a:rPr lang="cs-CZ" baseline="0" dirty="0" smtClean="0"/>
                        <a:t> o </a:t>
                      </a:r>
                      <a:r>
                        <a:rPr lang="cs-CZ" baseline="0" dirty="0" err="1" smtClean="0"/>
                        <a:t>Narvik</a:t>
                      </a:r>
                      <a:r>
                        <a:rPr lang="cs-CZ" baseline="0" dirty="0" smtClean="0"/>
                        <a:t> (24. 4. – 9. 6. 1940)</a:t>
                      </a:r>
                      <a:endParaRPr lang="cs-CZ" dirty="0"/>
                    </a:p>
                  </a:txBody>
                  <a:tcPr/>
                </a:tc>
              </a:tr>
              <a:tr h="1355141">
                <a:tc>
                  <a:txBody>
                    <a:bodyPr/>
                    <a:lstStyle/>
                    <a:p>
                      <a:r>
                        <a:rPr lang="cs-CZ" dirty="0" smtClean="0"/>
                        <a:t>„Blesková válka“ na západě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Boj o Eben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Emael</a:t>
                      </a:r>
                      <a:r>
                        <a:rPr lang="cs-CZ" baseline="0" dirty="0" smtClean="0"/>
                        <a:t> (10. 5. 1940)</a:t>
                      </a:r>
                    </a:p>
                    <a:p>
                      <a:r>
                        <a:rPr lang="cs-CZ" baseline="0" dirty="0" smtClean="0"/>
                        <a:t>Průlom v Ardenách a  výpad k La Manche (květen-červen 1940)</a:t>
                      </a:r>
                    </a:p>
                    <a:p>
                      <a:r>
                        <a:rPr lang="cs-CZ" baseline="0" dirty="0" smtClean="0"/>
                        <a:t>Evakuace z </a:t>
                      </a:r>
                      <a:r>
                        <a:rPr lang="cs-CZ" baseline="0" dirty="0" err="1" smtClean="0"/>
                        <a:t>Dunkerque</a:t>
                      </a:r>
                      <a:r>
                        <a:rPr lang="cs-CZ" baseline="0" dirty="0" smtClean="0"/>
                        <a:t> (Operace Dynamo)</a:t>
                      </a:r>
                    </a:p>
                  </a:txBody>
                  <a:tcPr/>
                </a:tc>
              </a:tr>
              <a:tr h="532909">
                <a:tc>
                  <a:txBody>
                    <a:bodyPr/>
                    <a:lstStyle/>
                    <a:p>
                      <a:r>
                        <a:rPr lang="cs-CZ" dirty="0" smtClean="0"/>
                        <a:t>Bitva o Británii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Battle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Britain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Day</a:t>
                      </a:r>
                      <a:r>
                        <a:rPr lang="cs-CZ" baseline="0" dirty="0" smtClean="0"/>
                        <a:t> (15. 9. 1940)</a:t>
                      </a:r>
                      <a:endParaRPr lang="cs-CZ" dirty="0"/>
                    </a:p>
                  </a:txBody>
                  <a:tcPr/>
                </a:tc>
              </a:tr>
              <a:tr h="574624">
                <a:tc>
                  <a:txBody>
                    <a:bodyPr/>
                    <a:lstStyle/>
                    <a:p>
                      <a:r>
                        <a:rPr lang="cs-CZ" dirty="0" smtClean="0"/>
                        <a:t>Balkánské tažení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Bitva o Krétu (20.</a:t>
                      </a:r>
                      <a:r>
                        <a:rPr lang="cs-CZ" baseline="0" dirty="0" smtClean="0"/>
                        <a:t> 5. – 31. 5. 1941)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93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bitvy a operace II. světové války (východní fronta 1941-1945)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06916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Zahájení operace Barbarossa (22. 6. 1941);</a:t>
            </a:r>
          </a:p>
          <a:p>
            <a:r>
              <a:rPr lang="cs-CZ" dirty="0" smtClean="0"/>
              <a:t>Bitva u Smolenska (10. – 19. 7. 1941);</a:t>
            </a:r>
          </a:p>
          <a:p>
            <a:r>
              <a:rPr lang="cs-CZ" dirty="0" smtClean="0"/>
              <a:t>Kyjevský kotel (21. 8. – 26. 9. 1941);</a:t>
            </a:r>
          </a:p>
          <a:p>
            <a:r>
              <a:rPr lang="cs-CZ" dirty="0" smtClean="0"/>
              <a:t>Bitva o Moskvu (listopad – prosinec 1941);</a:t>
            </a:r>
          </a:p>
          <a:p>
            <a:r>
              <a:rPr lang="cs-CZ" dirty="0" smtClean="0"/>
              <a:t>Bitva u Stalingradu (srpen 1942 – 2. 2. 1943);</a:t>
            </a:r>
          </a:p>
          <a:p>
            <a:r>
              <a:rPr lang="cs-CZ" dirty="0" smtClean="0"/>
              <a:t>Bitva u </a:t>
            </a:r>
            <a:r>
              <a:rPr lang="cs-CZ" dirty="0" err="1" smtClean="0"/>
              <a:t>Kurska</a:t>
            </a:r>
            <a:r>
              <a:rPr lang="cs-CZ" dirty="0" smtClean="0"/>
              <a:t> (červenec 1943);</a:t>
            </a:r>
          </a:p>
          <a:p>
            <a:r>
              <a:rPr lang="cs-CZ" dirty="0" smtClean="0"/>
              <a:t>Bitva o Dněpr a Kyjevská operace (srpen 1943 – listopad 1943)</a:t>
            </a:r>
          </a:p>
          <a:p>
            <a:r>
              <a:rPr lang="cs-CZ" dirty="0" smtClean="0"/>
              <a:t>Operace </a:t>
            </a:r>
            <a:r>
              <a:rPr lang="cs-CZ" dirty="0" err="1" smtClean="0"/>
              <a:t>Bagration</a:t>
            </a:r>
            <a:r>
              <a:rPr lang="cs-CZ" dirty="0" smtClean="0"/>
              <a:t> (léto 1944);</a:t>
            </a:r>
          </a:p>
          <a:p>
            <a:r>
              <a:rPr lang="cs-CZ" dirty="0" err="1" smtClean="0"/>
              <a:t>Jasko</a:t>
            </a:r>
            <a:r>
              <a:rPr lang="cs-CZ" dirty="0" smtClean="0"/>
              <a:t>-Kišiněvská a Bělehradská operace (srpen – říjen 1944);</a:t>
            </a:r>
          </a:p>
          <a:p>
            <a:r>
              <a:rPr lang="cs-CZ" dirty="0" smtClean="0"/>
              <a:t>Viselsko-oderská operace (leden – únor 1945);</a:t>
            </a:r>
          </a:p>
          <a:p>
            <a:r>
              <a:rPr lang="cs-CZ" dirty="0" smtClean="0"/>
              <a:t>Bitva o Budapešť (leden – únor 1945);</a:t>
            </a:r>
          </a:p>
          <a:p>
            <a:r>
              <a:rPr lang="cs-CZ" dirty="0" smtClean="0"/>
              <a:t>Bratislavsko-brněnská a vídeňská operace (březen – květen 1945)</a:t>
            </a:r>
          </a:p>
          <a:p>
            <a:r>
              <a:rPr lang="cs-CZ" dirty="0" smtClean="0"/>
              <a:t>Ostravská operace (březen – květen 1945) </a:t>
            </a:r>
          </a:p>
          <a:p>
            <a:r>
              <a:rPr lang="cs-CZ" dirty="0" smtClean="0"/>
              <a:t>Východopruská a </a:t>
            </a:r>
            <a:r>
              <a:rPr lang="cs-CZ" dirty="0" err="1" smtClean="0"/>
              <a:t>východopomořanská</a:t>
            </a:r>
            <a:r>
              <a:rPr lang="cs-CZ" dirty="0" smtClean="0"/>
              <a:t> operace (leden – květen 1945)</a:t>
            </a:r>
          </a:p>
          <a:p>
            <a:r>
              <a:rPr lang="cs-CZ" dirty="0" smtClean="0"/>
              <a:t>Berlínská operace (duben – květen 1945).  </a:t>
            </a:r>
          </a:p>
          <a:p>
            <a:r>
              <a:rPr lang="cs-CZ" dirty="0" smtClean="0"/>
              <a:t>Pražská operace (květen 1945)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160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bitvy a operace II. světové války </a:t>
            </a:r>
            <a:r>
              <a:rPr lang="cs-CZ" dirty="0" smtClean="0"/>
              <a:t>(fronta v severní Africe a Itálii 1941-1945)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275180"/>
              </p:ext>
            </p:extLst>
          </p:nvPr>
        </p:nvGraphicFramePr>
        <p:xfrm>
          <a:off x="457200" y="1772816"/>
          <a:ext cx="8291264" cy="4327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7419"/>
                <a:gridCol w="5233845"/>
              </a:tblGrid>
              <a:tr h="79208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Lybijská a egyptská fronta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Tobruk</a:t>
                      </a:r>
                      <a:r>
                        <a:rPr lang="cs-CZ" sz="2000" dirty="0" smtClean="0"/>
                        <a:t> (1941)</a:t>
                      </a:r>
                    </a:p>
                    <a:p>
                      <a:r>
                        <a:rPr lang="cs-CZ" sz="2000" dirty="0" smtClean="0"/>
                        <a:t>El-</a:t>
                      </a:r>
                      <a:r>
                        <a:rPr lang="cs-CZ" sz="2000" dirty="0" err="1" smtClean="0"/>
                        <a:t>Alamejn</a:t>
                      </a:r>
                      <a:r>
                        <a:rPr lang="cs-CZ" sz="2000" dirty="0" smtClean="0"/>
                        <a:t> (1942)</a:t>
                      </a:r>
                      <a:endParaRPr lang="cs-CZ" sz="2000" dirty="0"/>
                    </a:p>
                  </a:txBody>
                  <a:tcPr/>
                </a:tc>
              </a:tr>
              <a:tr h="872097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Fronty ve francouzské severní Africe</a:t>
                      </a:r>
                      <a:r>
                        <a:rPr lang="cs-CZ" sz="2000" baseline="0" dirty="0" smtClean="0"/>
                        <a:t>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Operace </a:t>
                      </a:r>
                      <a:r>
                        <a:rPr lang="cs-CZ" sz="2000" dirty="0" err="1" smtClean="0"/>
                        <a:t>Torch</a:t>
                      </a:r>
                      <a:r>
                        <a:rPr lang="cs-CZ" sz="2000" dirty="0" smtClean="0"/>
                        <a:t> (Pochodeň) , listopad 1942</a:t>
                      </a:r>
                    </a:p>
                    <a:p>
                      <a:r>
                        <a:rPr lang="cs-CZ" sz="2000" dirty="0" smtClean="0"/>
                        <a:t>Bitva v </a:t>
                      </a:r>
                      <a:r>
                        <a:rPr lang="cs-CZ" sz="2000" dirty="0" err="1" smtClean="0"/>
                        <a:t>Kasserinském</a:t>
                      </a:r>
                      <a:r>
                        <a:rPr lang="cs-CZ" sz="2000" dirty="0" smtClean="0"/>
                        <a:t> průsmyku</a:t>
                      </a:r>
                      <a:r>
                        <a:rPr lang="cs-CZ" sz="2000" baseline="0" dirty="0" smtClean="0"/>
                        <a:t>, únor-březen 1943</a:t>
                      </a:r>
                    </a:p>
                    <a:p>
                      <a:r>
                        <a:rPr lang="cs-CZ" sz="2000" baseline="0" dirty="0" smtClean="0"/>
                        <a:t>Dobytí Tunisu (květen 1943)</a:t>
                      </a:r>
                      <a:endParaRPr lang="cs-CZ" sz="2000" dirty="0"/>
                    </a:p>
                  </a:txBody>
                  <a:tcPr/>
                </a:tc>
              </a:tr>
              <a:tr h="1928671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Italské</a:t>
                      </a:r>
                      <a:r>
                        <a:rPr lang="cs-CZ" sz="2000" baseline="0" dirty="0" smtClean="0"/>
                        <a:t> tažení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Boj</a:t>
                      </a:r>
                      <a:r>
                        <a:rPr lang="cs-CZ" sz="2000" baseline="0" dirty="0" smtClean="0"/>
                        <a:t> o Sicílii (Operace Husky, červenec – srpen 1943)</a:t>
                      </a:r>
                      <a:endParaRPr lang="cs-CZ" sz="2000" dirty="0" smtClean="0"/>
                    </a:p>
                    <a:p>
                      <a:r>
                        <a:rPr lang="cs-CZ" sz="2000" baseline="0" dirty="0" smtClean="0"/>
                        <a:t>Bitva u </a:t>
                      </a:r>
                      <a:r>
                        <a:rPr lang="cs-CZ" sz="2000" baseline="0" dirty="0" err="1" smtClean="0"/>
                        <a:t>Anzia</a:t>
                      </a:r>
                      <a:r>
                        <a:rPr lang="cs-CZ" sz="2000" baseline="0" dirty="0" smtClean="0"/>
                        <a:t> (leden – červen 1944)</a:t>
                      </a:r>
                    </a:p>
                    <a:p>
                      <a:r>
                        <a:rPr lang="cs-CZ" sz="2000" baseline="0" dirty="0" smtClean="0"/>
                        <a:t>Bitva o Monte </a:t>
                      </a:r>
                      <a:r>
                        <a:rPr lang="cs-CZ" sz="2000" baseline="0" dirty="0" err="1" smtClean="0"/>
                        <a:t>Cassino</a:t>
                      </a:r>
                      <a:r>
                        <a:rPr lang="cs-CZ" sz="2000" baseline="0" dirty="0" smtClean="0"/>
                        <a:t> (leden – květen 1944)</a:t>
                      </a:r>
                    </a:p>
                    <a:p>
                      <a:r>
                        <a:rPr lang="cs-CZ" sz="2000" baseline="0" dirty="0" smtClean="0"/>
                        <a:t>Boje na Gótské linii (operace </a:t>
                      </a:r>
                      <a:r>
                        <a:rPr lang="cs-CZ" sz="2000" baseline="0" dirty="0" err="1" smtClean="0"/>
                        <a:t>Olive</a:t>
                      </a:r>
                      <a:r>
                        <a:rPr lang="cs-CZ" sz="2000" baseline="0" dirty="0" smtClean="0"/>
                        <a:t> – podzim 1944)</a:t>
                      </a:r>
                    </a:p>
                    <a:p>
                      <a:r>
                        <a:rPr lang="cs-CZ" sz="2000" baseline="0" dirty="0" smtClean="0"/>
                        <a:t>Ofenzíva v Pádské nížině (duben – květen 1945)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61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bitvy a operace II. světové války </a:t>
            </a:r>
            <a:r>
              <a:rPr lang="cs-CZ" dirty="0" smtClean="0"/>
              <a:t>(Západní fronta 1944-1945)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Invaze v Normandii (6. června 1944);</a:t>
            </a:r>
          </a:p>
          <a:p>
            <a:r>
              <a:rPr lang="cs-CZ" dirty="0" err="1" smtClean="0"/>
              <a:t>Falaiská</a:t>
            </a:r>
            <a:r>
              <a:rPr lang="cs-CZ" dirty="0" smtClean="0"/>
              <a:t> kapsa (srpen 1944);</a:t>
            </a:r>
          </a:p>
          <a:p>
            <a:r>
              <a:rPr lang="cs-CZ" dirty="0" smtClean="0"/>
              <a:t>Operace </a:t>
            </a:r>
            <a:r>
              <a:rPr lang="cs-CZ" dirty="0" err="1" smtClean="0"/>
              <a:t>Dragoon</a:t>
            </a:r>
            <a:r>
              <a:rPr lang="cs-CZ" dirty="0" smtClean="0"/>
              <a:t> (15. srpen 1944);</a:t>
            </a:r>
          </a:p>
          <a:p>
            <a:r>
              <a:rPr lang="cs-CZ" dirty="0" smtClean="0"/>
              <a:t>Pařížské povstání a osvobození </a:t>
            </a:r>
            <a:r>
              <a:rPr lang="cs-CZ" dirty="0"/>
              <a:t>P</a:t>
            </a:r>
            <a:r>
              <a:rPr lang="cs-CZ" dirty="0" smtClean="0"/>
              <a:t>aříže (25. srpen 1944);</a:t>
            </a:r>
          </a:p>
          <a:p>
            <a:r>
              <a:rPr lang="cs-CZ" dirty="0" smtClean="0"/>
              <a:t>Operace Market Garden (září 1944);</a:t>
            </a:r>
          </a:p>
          <a:p>
            <a:r>
              <a:rPr lang="cs-CZ" dirty="0" smtClean="0"/>
              <a:t>Bitva v Ardenách (prosinec 1944 – leden 1945);</a:t>
            </a:r>
          </a:p>
          <a:p>
            <a:r>
              <a:rPr lang="cs-CZ" dirty="0" smtClean="0"/>
              <a:t>Bitva o </a:t>
            </a:r>
            <a:r>
              <a:rPr lang="cs-CZ" dirty="0"/>
              <a:t>P</a:t>
            </a:r>
            <a:r>
              <a:rPr lang="cs-CZ" dirty="0" smtClean="0"/>
              <a:t>orýní (únor – duben 1945);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408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Hlavní bitvy a operace II. světové války </a:t>
            </a:r>
            <a:r>
              <a:rPr lang="cs-CZ" sz="3200" dirty="0" smtClean="0"/>
              <a:t>(Námořní bitvy a operace v Atlantiku, v Severním ledovém Oceánu a ve Středomoří 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Útok na Tarent (11.-12. 11. 1940)</a:t>
            </a:r>
          </a:p>
          <a:p>
            <a:r>
              <a:rPr lang="cs-CZ" dirty="0" smtClean="0"/>
              <a:t>Bitva u mysu </a:t>
            </a:r>
            <a:r>
              <a:rPr lang="cs-CZ" dirty="0" err="1" smtClean="0"/>
              <a:t>Matapan</a:t>
            </a:r>
            <a:r>
              <a:rPr lang="cs-CZ" dirty="0" smtClean="0"/>
              <a:t> (28. 3. 1941);</a:t>
            </a:r>
          </a:p>
          <a:p>
            <a:r>
              <a:rPr lang="cs-CZ" dirty="0" smtClean="0"/>
              <a:t>Operace proti Bismarcku  (18. – 26. 5. 1941);</a:t>
            </a:r>
          </a:p>
          <a:p>
            <a:r>
              <a:rPr lang="cs-CZ" dirty="0" smtClean="0"/>
              <a:t>Útoky na </a:t>
            </a:r>
            <a:r>
              <a:rPr lang="cs-CZ" dirty="0" err="1" smtClean="0"/>
              <a:t>Tirpitz</a:t>
            </a:r>
            <a:r>
              <a:rPr lang="cs-CZ" dirty="0" smtClean="0"/>
              <a:t> (1942-1944);</a:t>
            </a:r>
          </a:p>
          <a:p>
            <a:r>
              <a:rPr lang="cs-CZ" dirty="0" smtClean="0"/>
              <a:t>Likvidace německých lodí v Baltském moři (1945)</a:t>
            </a:r>
          </a:p>
          <a:p>
            <a:r>
              <a:rPr lang="cs-CZ" dirty="0" smtClean="0"/>
              <a:t>Konvojové a </a:t>
            </a:r>
            <a:r>
              <a:rPr lang="cs-CZ" dirty="0" err="1" smtClean="0"/>
              <a:t>protikonvojové</a:t>
            </a:r>
            <a:r>
              <a:rPr lang="cs-CZ" dirty="0" smtClean="0"/>
              <a:t> operace;  </a:t>
            </a:r>
          </a:p>
          <a:p>
            <a:r>
              <a:rPr lang="cs-CZ" dirty="0" smtClean="0"/>
              <a:t>Permanentní ponorkové a protiponorkové operace ve „válce o Atlantik“.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358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Hlavní bitvy a operace II. světové války </a:t>
            </a:r>
            <a:r>
              <a:rPr lang="cs-CZ" sz="3200" dirty="0" smtClean="0"/>
              <a:t>(Bitvy a operace v Pacifiku a ve východní Asii)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73980"/>
              </p:ext>
            </p:extLst>
          </p:nvPr>
        </p:nvGraphicFramePr>
        <p:xfrm>
          <a:off x="457200" y="1600201"/>
          <a:ext cx="822960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0584"/>
                <a:gridCol w="6059016"/>
              </a:tblGrid>
              <a:tr h="2361018">
                <a:tc>
                  <a:txBody>
                    <a:bodyPr/>
                    <a:lstStyle/>
                    <a:p>
                      <a:r>
                        <a:rPr lang="cs-CZ" dirty="0" smtClean="0"/>
                        <a:t>Pacifik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Napadení </a:t>
                      </a:r>
                      <a:r>
                        <a:rPr lang="cs-CZ" dirty="0" err="1" smtClean="0"/>
                        <a:t>Pearl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Harboru</a:t>
                      </a:r>
                      <a:r>
                        <a:rPr lang="cs-CZ" dirty="0" smtClean="0"/>
                        <a:t> (7. 12. 1941);</a:t>
                      </a:r>
                    </a:p>
                    <a:p>
                      <a:r>
                        <a:rPr lang="cs-CZ" baseline="0" dirty="0" smtClean="0"/>
                        <a:t>Bitva v Jávském moři (26. – 28. 2. 1942);</a:t>
                      </a:r>
                    </a:p>
                    <a:p>
                      <a:r>
                        <a:rPr lang="cs-CZ" baseline="0" dirty="0" smtClean="0"/>
                        <a:t>Bitva v Korálovém moři (květen 1942);</a:t>
                      </a:r>
                    </a:p>
                    <a:p>
                      <a:r>
                        <a:rPr lang="cs-CZ" baseline="0" dirty="0" smtClean="0"/>
                        <a:t>Bitva u </a:t>
                      </a:r>
                      <a:r>
                        <a:rPr lang="cs-CZ" baseline="0" dirty="0" err="1" smtClean="0"/>
                        <a:t>Midway</a:t>
                      </a:r>
                      <a:r>
                        <a:rPr lang="cs-CZ" baseline="0" dirty="0" smtClean="0"/>
                        <a:t> (červen 1942);</a:t>
                      </a:r>
                    </a:p>
                    <a:p>
                      <a:r>
                        <a:rPr lang="cs-CZ" baseline="0" dirty="0" smtClean="0"/>
                        <a:t>Bitva o </a:t>
                      </a:r>
                      <a:r>
                        <a:rPr lang="cs-CZ" baseline="0" dirty="0" err="1" smtClean="0"/>
                        <a:t>Guadalcanal</a:t>
                      </a:r>
                      <a:r>
                        <a:rPr lang="cs-CZ" baseline="0" dirty="0" smtClean="0"/>
                        <a:t> (srpen 1942-únor 1943)</a:t>
                      </a:r>
                    </a:p>
                    <a:p>
                      <a:r>
                        <a:rPr lang="cs-CZ" baseline="0" dirty="0" smtClean="0"/>
                        <a:t>„Žabí skoky“ (1943-1945)</a:t>
                      </a:r>
                    </a:p>
                    <a:p>
                      <a:r>
                        <a:rPr lang="cs-CZ" baseline="0" dirty="0" smtClean="0"/>
                        <a:t>Bitva v </a:t>
                      </a:r>
                      <a:r>
                        <a:rPr lang="cs-CZ" baseline="0" dirty="0" err="1" smtClean="0"/>
                        <a:t>Leytském</a:t>
                      </a:r>
                      <a:r>
                        <a:rPr lang="cs-CZ" baseline="0" dirty="0" smtClean="0"/>
                        <a:t> zálivu (říjen 1944)</a:t>
                      </a:r>
                    </a:p>
                    <a:p>
                      <a:r>
                        <a:rPr lang="cs-CZ" baseline="0" dirty="0" smtClean="0"/>
                        <a:t>Bitva o Manilu (únor – březen 1945)</a:t>
                      </a:r>
                    </a:p>
                    <a:p>
                      <a:r>
                        <a:rPr lang="cs-CZ" dirty="0" smtClean="0"/>
                        <a:t>Bitva o </a:t>
                      </a:r>
                      <a:r>
                        <a:rPr lang="cs-CZ" dirty="0" err="1" smtClean="0"/>
                        <a:t>Iwodžimu</a:t>
                      </a:r>
                      <a:r>
                        <a:rPr lang="cs-CZ" dirty="0" smtClean="0"/>
                        <a:t> (únor – březen 1945)</a:t>
                      </a:r>
                    </a:p>
                    <a:p>
                      <a:r>
                        <a:rPr lang="cs-CZ" dirty="0" smtClean="0"/>
                        <a:t>Bitva o Okinawu (duben – červen 1945)</a:t>
                      </a:r>
                    </a:p>
                    <a:p>
                      <a:r>
                        <a:rPr lang="cs-CZ" dirty="0" smtClean="0"/>
                        <a:t>Jaderné bombardování Hirošimy</a:t>
                      </a:r>
                      <a:r>
                        <a:rPr lang="cs-CZ" baseline="0" dirty="0" smtClean="0"/>
                        <a:t> (6. 8. 1945) a Nagasaki (9. 8.)</a:t>
                      </a:r>
                      <a:endParaRPr lang="cs-CZ" dirty="0"/>
                    </a:p>
                  </a:txBody>
                  <a:tcPr/>
                </a:tc>
              </a:tr>
              <a:tr h="5953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Jihovýchodní</a:t>
                      </a:r>
                      <a:r>
                        <a:rPr lang="cs-CZ" baseline="0" dirty="0" smtClean="0"/>
                        <a:t> Asie 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Bitva o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Singapur (únor</a:t>
                      </a:r>
                      <a:r>
                        <a:rPr lang="cs-CZ" baseline="0" dirty="0" smtClean="0"/>
                        <a:t> 1942)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Válka</a:t>
                      </a:r>
                      <a:r>
                        <a:rPr lang="cs-CZ" baseline="0" dirty="0" smtClean="0"/>
                        <a:t> v Barmě (1942-1945)</a:t>
                      </a:r>
                      <a:r>
                        <a:rPr lang="cs-CZ" dirty="0" smtClean="0"/>
                        <a:t> </a:t>
                      </a:r>
                    </a:p>
                    <a:p>
                      <a:r>
                        <a:rPr lang="cs-CZ" dirty="0" smtClean="0"/>
                        <a:t>Válka v Číně</a:t>
                      </a:r>
                      <a:r>
                        <a:rPr lang="cs-CZ" baseline="0" dirty="0" smtClean="0"/>
                        <a:t> (1937-1945)</a:t>
                      </a:r>
                      <a:endParaRPr lang="cs-CZ" dirty="0"/>
                    </a:p>
                  </a:txBody>
                  <a:tcPr/>
                </a:tc>
              </a:tr>
              <a:tr h="730343">
                <a:tc>
                  <a:txBody>
                    <a:bodyPr/>
                    <a:lstStyle/>
                    <a:p>
                      <a:r>
                        <a:rPr lang="cs-CZ" dirty="0" smtClean="0"/>
                        <a:t>Severovýchodní</a:t>
                      </a:r>
                      <a:r>
                        <a:rPr lang="cs-CZ" baseline="0" dirty="0" smtClean="0"/>
                        <a:t> Asie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Mandžuská útočná operace (srpen – září 1945)</a:t>
                      </a:r>
                    </a:p>
                    <a:p>
                      <a:r>
                        <a:rPr lang="cs-CZ" dirty="0" err="1" smtClean="0"/>
                        <a:t>Jihosachalinská</a:t>
                      </a:r>
                      <a:r>
                        <a:rPr lang="cs-CZ" dirty="0" smtClean="0"/>
                        <a:t> operace</a:t>
                      </a:r>
                      <a:r>
                        <a:rPr lang="cs-CZ" baseline="0" dirty="0" smtClean="0"/>
                        <a:t> (srpen 1945)</a:t>
                      </a:r>
                    </a:p>
                    <a:p>
                      <a:r>
                        <a:rPr lang="cs-CZ" baseline="0" dirty="0" smtClean="0"/>
                        <a:t>Kurilská výsadková operace (srpen – září 1945)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2791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1632</Words>
  <Application>Microsoft Office PowerPoint</Application>
  <PresentationFormat>Předvádění na obrazovce (4:3)</PresentationFormat>
  <Paragraphs>193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systému Office</vt:lpstr>
      <vt:lpstr>Vojenství v období druhé světové války </vt:lpstr>
      <vt:lpstr>Základní charakteristika druhé světové války</vt:lpstr>
      <vt:lpstr>Základní fáze vývoje druhé světové války</vt:lpstr>
      <vt:lpstr>Hlavní operace a bitvy II. světové války (polská, severní, západní a balkánská fronta 1939-1941)  </vt:lpstr>
      <vt:lpstr>Hlavní bitvy a operace II. světové války (východní fronta 1941-1945)</vt:lpstr>
      <vt:lpstr>Hlavní bitvy a operace II. světové války (fronta v severní Africe a Itálii 1941-1945)</vt:lpstr>
      <vt:lpstr>Hlavní bitvy a operace II. světové války (Západní fronta 1944-1945)</vt:lpstr>
      <vt:lpstr>Hlavní bitvy a operace II. světové války (Námořní bitvy a operace v Atlantiku, v Severním ledovém Oceánu a ve Středomoří )</vt:lpstr>
      <vt:lpstr>Hlavní bitvy a operace II. světové války (Bitvy a operace v Pacifiku a ve východní Asii)</vt:lpstr>
      <vt:lpstr>Hlavní trendy armádním vývoji</vt:lpstr>
      <vt:lpstr>Fortifikace</vt:lpstr>
      <vt:lpstr>Pěchotní zbraně</vt:lpstr>
      <vt:lpstr>Dělostřelectvo </vt:lpstr>
      <vt:lpstr>Raketová technika</vt:lpstr>
      <vt:lpstr>Tanky </vt:lpstr>
      <vt:lpstr>Chemické, bakteriologické a jaderné zbraně</vt:lpstr>
      <vt:lpstr>Letectvo </vt:lpstr>
      <vt:lpstr>Námořnictvo</vt:lpstr>
    </vt:vector>
  </TitlesOfParts>
  <Company>FSS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202</cp:revision>
  <dcterms:created xsi:type="dcterms:W3CDTF">2013-10-20T08:36:54Z</dcterms:created>
  <dcterms:modified xsi:type="dcterms:W3CDTF">2016-12-01T08:10:22Z</dcterms:modified>
</cp:coreProperties>
</file>