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7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6.xml"/><Relationship Id="rId21" Type="http://schemas.openxmlformats.org/officeDocument/2006/relationships/font" Target="fonts/Robo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psvz.cz/zidkova/doc/technostres.doc" TargetMode="External"/><Relationship Id="rId4" Type="http://schemas.openxmlformats.org/officeDocument/2006/relationships/hyperlink" Target="www.psvz.cz/zidkova/doc/technostres.doc" TargetMode="External"/><Relationship Id="rId11" Type="http://schemas.openxmlformats.org/officeDocument/2006/relationships/hyperlink" Target="http://www.svethardware.cz/dron-zabijak-i-pomocnik/39615-5" TargetMode="External"/><Relationship Id="rId10" Type="http://schemas.openxmlformats.org/officeDocument/2006/relationships/hyperlink" Target="http://www.ictregulationtoolkit.org/1" TargetMode="External"/><Relationship Id="rId12" Type="http://schemas.openxmlformats.org/officeDocument/2006/relationships/hyperlink" Target="http://www.ictregulationtoolkit.org/1" TargetMode="External"/><Relationship Id="rId9" Type="http://schemas.openxmlformats.org/officeDocument/2006/relationships/hyperlink" Target="http://dailyreckoning.com/the-dark-side-of-technology/" TargetMode="External"/><Relationship Id="rId5" Type="http://schemas.openxmlformats.org/officeDocument/2006/relationships/hyperlink" Target="https://www.google.cz/url?sa=t&amp;rct=j&amp;q=&amp;esrc=s&amp;source=web&amp;cd=1&amp;ved=0ahUKEwjftKuk5MHPAhWDLMAKHQ2-BRoQFggoMAA&amp;url=http%3A%2F%2Fwww.ncbi.cz%2Fcategory%2F6-metodiky-ucebni-materialy%3Fdownload%3D40&amp;usg=AFQjCNESZ8Z-5QtT_8dYpiIpN3WBY6vr-w&amp;sig2=RoWJHlDHH_Wg2F4WDFmEOQ" TargetMode="External"/><Relationship Id="rId6" Type="http://schemas.openxmlformats.org/officeDocument/2006/relationships/hyperlink" Target="http://full.nkp.cz/nkkr/knihovna72/folda.htm" TargetMode="External"/><Relationship Id="rId7" Type="http://schemas.openxmlformats.org/officeDocument/2006/relationships/hyperlink" Target="http://full.nkp.cz/nkkr/knihovna72/folda.htm" TargetMode="External"/><Relationship Id="rId8" Type="http://schemas.openxmlformats.org/officeDocument/2006/relationships/hyperlink" Target="http://dailyreckoning.com/the-dark-side-of-technology/" TargetMode="External"/></Relationships>
</file>

<file path=ppt/slides/_rels/slide13.xml.rels><?xml version="1.0" encoding="UTF-8" standalone="yes"?><Relationships xmlns="http://schemas.openxmlformats.org/package/2006/relationships"><Relationship Id="rId11" Type="http://schemas.openxmlformats.org/officeDocument/2006/relationships/hyperlink" Target="http://www.nobelprize.org/alfred_nobel/biographical/" TargetMode="External"/><Relationship Id="rId10" Type="http://schemas.openxmlformats.org/officeDocument/2006/relationships/hyperlink" Target="https://is.muni.cz/do/1492/el/sitmu/law/html/index.html" TargetMode="External"/><Relationship Id="rId13" Type="http://schemas.openxmlformats.org/officeDocument/2006/relationships/hyperlink" Target="http://www.kip.zcu.cz/kursy/svt/svt_www/2_soubory/2_1_2.html" TargetMode="External"/><Relationship Id="rId12" Type="http://schemas.openxmlformats.org/officeDocument/2006/relationships/hyperlink" Target="http://zpravy.idnes.cz/farmaceuticky-omyl-zmrzacil-tisice-deti-vedci-veri-ze-nebezpecny-lek-opravi-1ve-/zahranicni.aspx?c=A100312_170019_vedatech_taj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gubrud.net/wp-content/uploads/2014/04/RiskMilNT_Lecce.pdf" TargetMode="External"/><Relationship Id="rId4" Type="http://schemas.openxmlformats.org/officeDocument/2006/relationships/hyperlink" Target="https://www.technologyreview.com/s/539876/military-robots-armed-but-how-dangerous/" TargetMode="External"/><Relationship Id="rId9" Type="http://schemas.openxmlformats.org/officeDocument/2006/relationships/hyperlink" Target="https://www.theguardian.com/commentisfree/2015/apr/13/guardian-view-on-killer-robots-lethal-autonomous-weapons-systems" TargetMode="External"/><Relationship Id="rId14" Type="http://schemas.openxmlformats.org/officeDocument/2006/relationships/hyperlink" Target="http://web.archive.org/web/20120511230331/http://www.nwt.se/mera/helg/article1065506.ece" TargetMode="External"/><Relationship Id="rId5" Type="http://schemas.openxmlformats.org/officeDocument/2006/relationships/hyperlink" Target="http://www.ictregulationtoolkit.org/1" TargetMode="External"/><Relationship Id="rId6" Type="http://schemas.openxmlformats.org/officeDocument/2006/relationships/hyperlink" Target="http://books.sipri.org/files/RR/SIPRIRR20.pdf" TargetMode="External"/><Relationship Id="rId7" Type="http://schemas.openxmlformats.org/officeDocument/2006/relationships/hyperlink" Target="https://www.asme.org/engineering-topics/articles/robotics/risks-of-robotic-warfare" TargetMode="External"/><Relationship Id="rId8" Type="http://schemas.openxmlformats.org/officeDocument/2006/relationships/hyperlink" Target="http://www.oxfordmartin.ox.ac.uk/downloads/briefings/Robo-Wars.pdf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11700" y="744575"/>
            <a:ext cx="8520600" cy="142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 sz="4800">
                <a:latin typeface="Verdana"/>
                <a:ea typeface="Verdana"/>
                <a:cs typeface="Verdana"/>
                <a:sym typeface="Verdana"/>
              </a:rPr>
              <a:t>Technologie a společnost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11700" y="243377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b="1" lang="cs">
                <a:latin typeface="Verdana"/>
                <a:ea typeface="Verdana"/>
                <a:cs typeface="Verdana"/>
                <a:sym typeface="Verdana"/>
              </a:rPr>
              <a:t>BSS 411 Moderní technologie a bezpečnost</a:t>
            </a:r>
            <a:br>
              <a:rPr lang="cs">
                <a:latin typeface="Verdana"/>
                <a:ea typeface="Verdana"/>
                <a:cs typeface="Verdana"/>
                <a:sym typeface="Verdana"/>
              </a:rPr>
            </a:br>
            <a:br>
              <a:rPr lang="cs">
                <a:latin typeface="Verdana"/>
                <a:ea typeface="Verdana"/>
                <a:cs typeface="Verdana"/>
                <a:sym typeface="Verdana"/>
              </a:rPr>
            </a:br>
            <a:r>
              <a:rPr b="1"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Tým B:</a:t>
            </a:r>
            <a:r>
              <a:rPr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Binar, Petr (414964)</a:t>
            </a:r>
            <a:br>
              <a:rPr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Šnebergerová, Lucie (400060)</a:t>
            </a:r>
            <a:br>
              <a:rPr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Jandová, Dominika (414730)</a:t>
            </a:r>
            <a:br>
              <a:rPr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Klementová, Monika</a:t>
            </a:r>
            <a:r>
              <a:rPr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cs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407602)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Vojenská technologie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71900" y="1649275"/>
            <a:ext cx="8487300" cy="349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SzPct val="100000"/>
              <a:buFont typeface="Verdana"/>
            </a:pPr>
            <a:r>
              <a:rPr lang="cs" sz="1700">
                <a:latin typeface="Verdana"/>
                <a:ea typeface="Verdana"/>
                <a:cs typeface="Verdana"/>
                <a:sym typeface="Verdana"/>
              </a:rPr>
              <a:t>technologie =&gt; výrazný vliv na podobu konfliktů (střelný prach, mechanizace, nukleární zbraně a další ZHN…) a vnímání bezpečnosti</a:t>
            </a:r>
          </a:p>
          <a:p>
            <a:pPr indent="-336550" lvl="0" marL="457200" rtl="0">
              <a:spcBef>
                <a:spcPts val="0"/>
              </a:spcBef>
              <a:buSzPct val="100000"/>
              <a:buFont typeface="Verdana"/>
            </a:pPr>
            <a:r>
              <a:rPr lang="cs" sz="1700">
                <a:latin typeface="Verdana"/>
                <a:ea typeface="Verdana"/>
                <a:cs typeface="Verdana"/>
                <a:sym typeface="Verdana"/>
              </a:rPr>
              <a:t>rychlý vývoj =&gt; tendence zrychlovat x neschopnost reagovat; zajištění bezpečnosti a zabránění proliferace, dostupnost</a:t>
            </a:r>
          </a:p>
          <a:p>
            <a:pPr indent="-336550" lvl="0" marL="457200" rtl="0">
              <a:spcBef>
                <a:spcPts val="0"/>
              </a:spcBef>
              <a:buSzPct val="100000"/>
              <a:buFont typeface="Verdana"/>
            </a:pPr>
            <a:r>
              <a:rPr lang="cs" sz="1700" u="sng">
                <a:latin typeface="Verdana"/>
                <a:ea typeface="Verdana"/>
                <a:cs typeface="Verdana"/>
                <a:sym typeface="Verdana"/>
              </a:rPr>
              <a:t>vývoj a užití bezpilotních letounů:</a:t>
            </a:r>
            <a:r>
              <a:rPr lang="cs" sz="1700">
                <a:latin typeface="Verdana"/>
                <a:ea typeface="Verdana"/>
                <a:cs typeface="Verdana"/>
                <a:sym typeface="Verdana"/>
              </a:rPr>
              <a:t> 1) snadnější sklouznutí do konfliktů; 2) omezené snahy o diplomatická jednání; 3) playstation mentality; 4) civilní užití přináší rizika; 5) přesnost (?)</a:t>
            </a:r>
          </a:p>
          <a:p>
            <a:pPr indent="-336550" lvl="0" marL="457200" rtl="0">
              <a:spcBef>
                <a:spcPts val="0"/>
              </a:spcBef>
              <a:buSzPct val="100000"/>
              <a:buFont typeface="Verdana"/>
            </a:pPr>
            <a:r>
              <a:rPr lang="cs" sz="1700" u="sng">
                <a:latin typeface="Verdana"/>
                <a:ea typeface="Verdana"/>
                <a:cs typeface="Verdana"/>
                <a:sym typeface="Verdana"/>
              </a:rPr>
              <a:t>uměla inteligence, autonomní letální zbraně - killer robots:</a:t>
            </a:r>
            <a:r>
              <a:rPr lang="cs" sz="1700">
                <a:latin typeface="Verdana"/>
                <a:ea typeface="Verdana"/>
                <a:cs typeface="Verdana"/>
                <a:sym typeface="Verdana"/>
              </a:rPr>
              <a:t> 1) příliš rychlý vývoj =&gt; nasazení v průběhu let; 2) otevřený dopis 2015; 3) označeno jako nová existenční hrozba, obavy ze závodů ve zbrojení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Závěr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0" y="1591150"/>
            <a:ext cx="4836000" cy="362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23850" lvl="0" marL="457200" rtl="0">
              <a:spcBef>
                <a:spcPts val="0"/>
              </a:spcBef>
              <a:buClr>
                <a:srgbClr val="666666"/>
              </a:buClr>
              <a:buSzPct val="100000"/>
              <a:buFont typeface="Verdana"/>
              <a:buChar char="●"/>
            </a:pPr>
            <a:r>
              <a:rPr lang="cs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hlavní problémy: </a:t>
            </a:r>
            <a:r>
              <a:rPr b="1" lang="cs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zneužití a proliferace</a:t>
            </a:r>
            <a:r>
              <a:rPr lang="cs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 =&gt; nelze označit technologie jako “dobré” nebo “špatné” =&gt; důležité je, kdo je užívá a za jakým účelem</a:t>
            </a:r>
          </a:p>
          <a:p>
            <a:pPr indent="-323850" lvl="0" marL="457200" rtl="0">
              <a:spcBef>
                <a:spcPts val="0"/>
              </a:spcBef>
              <a:buClr>
                <a:srgbClr val="666666"/>
              </a:buClr>
              <a:buSzPct val="100000"/>
              <a:buFont typeface="Verdana"/>
              <a:buChar char="●"/>
            </a:pPr>
            <a:r>
              <a:rPr lang="cs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nové technologie =&gt; nové problémy</a:t>
            </a:r>
          </a:p>
          <a:p>
            <a:pPr indent="-323850" lvl="0" marL="457200" algn="just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●"/>
            </a:pPr>
            <a:r>
              <a:rPr b="1" lang="cs" sz="15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„Přetechnizovanost“</a:t>
            </a:r>
            <a:r>
              <a:rPr lang="cs" sz="15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současného světa</a:t>
            </a:r>
          </a:p>
          <a:p>
            <a:pPr indent="-323850" lvl="0" marL="457200">
              <a:spcBef>
                <a:spcPts val="0"/>
              </a:spcBef>
              <a:buClr>
                <a:srgbClr val="666666"/>
              </a:buClr>
              <a:buSzPct val="100000"/>
              <a:buFont typeface="Verdana"/>
              <a:buChar char="●"/>
            </a:pPr>
            <a:r>
              <a:rPr b="1" lang="cs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nejen rychlý vývoj</a:t>
            </a:r>
            <a:r>
              <a:rPr lang="cs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 má negativní důsledky na společnost (škodlivé účinky tragické x méně viditelné) =&gt; regulace především vývoje vojenských technologií</a:t>
            </a:r>
          </a:p>
          <a:p>
            <a:pPr indent="-323850" lvl="0" marL="457200">
              <a:spcBef>
                <a:spcPts val="0"/>
              </a:spcBef>
              <a:buClr>
                <a:srgbClr val="666666"/>
              </a:buClr>
              <a:buSzPct val="100000"/>
              <a:buFont typeface="Verdana"/>
              <a:buChar char="●"/>
            </a:pPr>
            <a:r>
              <a:rPr lang="cs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hlavním aspektem pro zajištění bezpečnosti musí být </a:t>
            </a:r>
            <a:r>
              <a:rPr lang="cs" sz="1500" u="sng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ovládání potenciálně nebezpečných technologií</a:t>
            </a:r>
            <a:r>
              <a:rPr lang="cs" sz="1500">
                <a:solidFill>
                  <a:srgbClr val="66666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5297250" y="1919075"/>
            <a:ext cx="33969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272928-campaign-to-stop-killer-robots.jpg"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5999" y="2016750"/>
            <a:ext cx="4070124" cy="2291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Zdroje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71900" y="1719150"/>
            <a:ext cx="8222100" cy="3424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cs" sz="1100">
                <a:solidFill>
                  <a:srgbClr val="252525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Židková, Z. 2004. </a:t>
            </a:r>
            <a:r>
              <a:rPr i="1" lang="cs" sz="1100">
                <a:solidFill>
                  <a:srgbClr val="252525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Technostres. Bezpečnost a hygiena práce</a:t>
            </a:r>
            <a:r>
              <a:rPr lang="cs" sz="1100">
                <a:solidFill>
                  <a:srgbClr val="252525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[online]. 2004(9). Dostupné na:</a:t>
            </a:r>
            <a:r>
              <a:rPr lang="cs" sz="1100">
                <a:solidFill>
                  <a:srgbClr val="252525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 </a:t>
            </a:r>
            <a:r>
              <a:rPr lang="cs" sz="11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www.psvz.cz/zidkova/doc/technostres.doc</a:t>
            </a:r>
            <a:b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Národní centrum bezpečnějšího internetu. 2012. </a:t>
            </a:r>
            <a:r>
              <a:rPr i="1"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Ochrana osobních údajů a osobnosti: Metodický materiál pro pedagogické pracovníky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" sz="1100">
                <a:solidFill>
                  <a:srgbClr val="252525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[online]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Dostupné na: </a:t>
            </a:r>
            <a:r>
              <a:rPr lang="cs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www.google.cz/url?sa=t&amp;rct=j&amp;q=&amp;esrc=s&amp;source=web&amp;cd=1&amp;ved=0ahUKEwjftKuk5MHPAhWDLMAKHQ2-BRoQFggoMAA&amp;url=http%3A%2F%2Fwww.ncbi.cz%2Fcategory%2F6-metodiky-ucebni-materialy%3Fdownload%3D40&amp;usg=AFQjCNESZ8Z-5QtT_8dYpiIpN3WBY6vr-w&amp;sig2=RoWJHlDHH_Wg2F4WDFmEOQ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Fenclová, M. 2016. </a:t>
            </a:r>
            <a:r>
              <a:rPr i="1"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Učitelé, ohrožený druh?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Magazín MF Dnes 39, s. 10-15</a:t>
            </a:r>
            <a:b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Folda, J. 2007. </a:t>
            </a:r>
            <a:r>
              <a:rPr i="1"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Elektronické databáze osobních údajů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[online]. Knihovna 18(2), s. 47-59. Dostupné na: </a:t>
            </a:r>
            <a:r>
              <a:rPr lang="cs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http://full.nkp.cz/nkkr/knihovna72/folda.ht</a:t>
            </a:r>
            <a:r>
              <a:rPr lang="cs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m</a:t>
            </a:r>
            <a:b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Schmitt, M. N., Liis, V. 2014. </a:t>
            </a:r>
            <a:r>
              <a:rPr i="1"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Nature of International Law Cyber Norms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Tallin Paper no. 5. Tallin</a:t>
            </a:r>
            <a:b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Verner, P. 2011. </a:t>
            </a:r>
            <a:r>
              <a:rPr i="1"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Propaganda a manipulace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Praha: Univerzita JAK</a:t>
            </a:r>
            <a:b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Carr, N. 2015, </a:t>
            </a:r>
            <a:r>
              <a:rPr i="1"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Skleněná klec:Automatizace a my. Brno: Emitos</a:t>
            </a:r>
            <a:b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Volkering, S. 2013. </a:t>
            </a:r>
            <a:r>
              <a:rPr i="1"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Dark Side of Technology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Daily Reckoning [online]. Available at: </a:t>
            </a:r>
            <a:r>
              <a:rPr lang="cs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http://dailyreckoning.com/the-dark-side-of-technology</a:t>
            </a:r>
            <a:r>
              <a:rPr lang="cs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/</a:t>
            </a:r>
            <a:b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Bank. 2016. </a:t>
            </a:r>
            <a:r>
              <a:rPr i="1"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ICT Regulation Toolkit: Overview. Regulating the Telecommunications Sector</a:t>
            </a:r>
            <a:r>
              <a:rPr lang="cs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[online].  Available at: </a:t>
            </a:r>
            <a:r>
              <a:rPr lang="cs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http://www.ictregulationtoolkit.org/1</a:t>
            </a:r>
            <a:br>
              <a:rPr lang="cs"/>
            </a:br>
            <a:r>
              <a:rPr lang="cs" sz="1100">
                <a:solidFill>
                  <a:srgbClr val="000000"/>
                </a:solidFill>
              </a:rPr>
              <a:t>Vítek, J. 2014. “</a:t>
            </a:r>
            <a:r>
              <a:rPr lang="c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Dron: zabiják i pomocník.” Dostupné z:</a:t>
            </a:r>
            <a:r>
              <a:rPr b="1" lang="cs" sz="1100">
                <a:solidFill>
                  <a:srgbClr val="0C5AA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http://www.svethardware.cz/dron-zabijak-i-pomocnik/39615-5</a:t>
            </a:r>
            <a:br>
              <a:rPr b="1" lang="cs" sz="1650">
                <a:solidFill>
                  <a:srgbClr val="0C5AA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50">
              <a:solidFill>
                <a:srgbClr val="0C5AA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br>
              <a:rPr lang="cs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</a:b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Zdroje II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71900" y="1702175"/>
            <a:ext cx="8222100" cy="36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Altmann, J. 2002. RISKS FROM MILITARY USES OF NANOTECHNOLOGY - THE NEED FOR TECHNOLOGY ASSESSMENT AND PREVENTIVE CONTROL. Dostupné z: </a:t>
            </a:r>
            <a:r>
              <a:rPr lang="cs" sz="90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http://gubrud.net/wp-content/uploads/2014/04/RiskMilNT_Lecce.pdf</a:t>
            </a:r>
            <a:b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Knight, W. 2015. “Military Robots: Armed, but How Dangerous?”</a:t>
            </a: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Dostupné z: </a:t>
            </a:r>
            <a:r>
              <a:rPr lang="cs" sz="9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https://www.technologyreview.com/s/539876/military-robots-armed-but-how-dangerous/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Mallik, A. 2004.  Technology And Security In The 21st Century. SIPRI. Dostupné z: </a:t>
            </a:r>
            <a:r>
              <a:rPr lang="cs" sz="9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http://books.sipri.org/files/RR/SIPRIRR20.pdf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Brown, A. 2011. “</a:t>
            </a:r>
            <a:r>
              <a:rPr lang="cs" sz="900">
                <a:solidFill>
                  <a:srgbClr val="2424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Risks of Robotic Warfare”. Dostupné z: </a:t>
            </a:r>
            <a:r>
              <a:rPr lang="cs" sz="900" u="sng">
                <a:solidFill>
                  <a:schemeClr val="hlin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https://www.asme.org/engineering-topics/articles/robotics/risks-of-robotic-warfare</a:t>
            </a:r>
            <a:br>
              <a:rPr lang="cs" sz="9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University of Oxford. 2014. The Regulation of Robotic Weapons. Dostupné z</a:t>
            </a:r>
            <a:r>
              <a:rPr lang="cs" sz="90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cs" sz="9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http://www.oxfordmartin.ox.ac.uk/downloads/briefings/Robo-Wars.pdf</a:t>
            </a:r>
            <a:br>
              <a:rPr lang="cs" sz="9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Guardian. 2015. “</a:t>
            </a:r>
            <a:r>
              <a:rPr lang="cs" sz="9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Guardian view on robots as weapons: the human factor.” Dostupné z: </a:t>
            </a:r>
            <a:r>
              <a:rPr lang="cs" sz="9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https://www.theguardian.com/commentisfree/2015/apr/13/guardian-view-on-killer-robots-lethal-autonomous-weapons-systems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Toffler, A., Toffler, H. 2002. </a:t>
            </a:r>
            <a:r>
              <a:rPr i="1"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Válka a antiválka: jak porozumět dnešnímu globálnímu chaosu</a:t>
            </a: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Praha: Dokořán, Aliter.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Hladká, E., Fousek, J. 2016. </a:t>
            </a:r>
            <a:r>
              <a:rPr i="1"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Základy IT gramotnosti</a:t>
            </a: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FI MU. Dostupné z: </a:t>
            </a:r>
            <a:r>
              <a:rPr lang="cs" sz="9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https://is.muni.cz/do/1492/el/sitmu/law/html/index.html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Biographical Information about Alfred Nobel. 2014. </a:t>
            </a:r>
            <a:r>
              <a:rPr i="1"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Nobelprize.org.</a:t>
            </a: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Nobel Media AB 2014. Avaible at: </a:t>
            </a:r>
            <a:r>
              <a:rPr lang="cs" sz="9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http://www.nobelprize.org/alfred_nobel/biographical/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Farmaceutický omyl zmrzačil tisíce dětí. Vědci věří, že nebezpečný lék „opraví“. 2010.</a:t>
            </a:r>
            <a:r>
              <a:rPr i="1"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IDnes.cz</a:t>
            </a: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[online]. [cit. 2016-10-04]. Dostupné z: </a:t>
            </a:r>
            <a:r>
              <a:rPr lang="cs" sz="9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http://zpravy.idnes.cz/farmaceuticky-omyl-zmrzacil-tisice-deti-vedci-veri-ze-nebezpecny-lek-opravi-1ve-/zahranicni.aspx?c=A100312_170019_vedatech_taj</a:t>
            </a:r>
            <a:b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Vacek, J. 2001. </a:t>
            </a:r>
            <a:r>
              <a:rPr i="1"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Společnost, věda a technologie: 2.1.2  Technika a technologi. </a:t>
            </a: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Plzeň: Západočeská universita v Plzni. Dostupné z: </a:t>
            </a:r>
            <a:r>
              <a:rPr lang="cs" sz="9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3"/>
              </a:rPr>
              <a:t>http://www.kip.zcu.cz/kursy/svt/svt_www/2_soubory/2_1_2.html</a:t>
            </a:r>
            <a:b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 tuffa kampen mot hormoslyret. 2012. </a:t>
            </a:r>
            <a:r>
              <a:rPr i="1"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Nya Wermlands-Tidningen</a:t>
            </a:r>
            <a:r>
              <a:rPr lang="cs" sz="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[online] Tillgånglig från:  </a:t>
            </a:r>
            <a:r>
              <a:rPr lang="cs" sz="9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4"/>
              </a:rPr>
              <a:t>http://web.archive.org/web/20120511230331/http://www.nwt.se/mera/helg/article1065506.ece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Děkujeme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c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Technologie a společnost 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cs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"Nové technologie přinášejí více problémů než užitku a jsou škodlivým jevem. Je třeba je přísně regulovat a zcela zastavit investice do těch, u kterých si nejsme zcela jistí jejich bezpečností."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>
                <a:latin typeface="Verdana"/>
                <a:ea typeface="Verdana"/>
                <a:cs typeface="Verdana"/>
                <a:sym typeface="Verdana"/>
              </a:rPr>
              <a:t>Technologie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54534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latin typeface="Verdana"/>
                <a:ea typeface="Verdana"/>
                <a:cs typeface="Verdana"/>
                <a:sym typeface="Verdana"/>
              </a:rPr>
              <a:t>= odvětví techniky, které se zabývá tvorbou, zaváděním a zdokonalováním výrobních postupů. Dnes se pojem technologie často používá ve významu technika, díky nepřesnému překladu anglického slova technology. 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Verdana"/>
              <a:ea typeface="Verdana"/>
              <a:cs typeface="Verdana"/>
              <a:sym typeface="Verdana"/>
            </a:endParaRP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latin typeface="Verdana"/>
                <a:ea typeface="Verdana"/>
                <a:cs typeface="Verdana"/>
                <a:sym typeface="Verdana"/>
              </a:rPr>
              <a:t>Zahrnuje v sobě ale jak dimenzi znalostní, informační a hodnotovou (software), tak dimenzi materiální a procesní (hardware) a v neposlední řadě také dimenze lidské, společenské, kulturní a etické.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pic>
        <p:nvPicPr>
          <p:cNvPr descr="1933856108-technology-funny-evolution-to-computer.jpg"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3350" y="1853287"/>
            <a:ext cx="285750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>
                <a:latin typeface="Verdana"/>
                <a:ea typeface="Verdana"/>
                <a:cs typeface="Verdana"/>
                <a:sym typeface="Verdana"/>
              </a:rPr>
              <a:t>Východiska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dalekosáhlé důsledky využívání technologií a jejich implementace do běžného života</a:t>
            </a: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dopady je obtížné predikov</a:t>
            </a: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at a ještě obtížnější později zvrátit</a:t>
            </a: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analýza rizik a obezřetný přístup</a:t>
            </a: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zachování udržitelného rozvoje a ochrana životního prostředí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 rtl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b="1" lang="cs" sz="12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Problémy technologií</a:t>
            </a: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příliš rychlý rozvoj</a:t>
            </a: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nedostatečné vzdělání</a:t>
            </a: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zpracování informací</a:t>
            </a: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“přetechnizovanost”</a:t>
            </a:r>
          </a:p>
          <a:p>
            <a:pPr indent="-304800" lvl="0" marL="457200" rtl="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200">
                <a:latin typeface="Verdana"/>
                <a:ea typeface="Verdana"/>
                <a:cs typeface="Verdana"/>
                <a:sym typeface="Verdana"/>
              </a:rPr>
              <a:t>zneužitelnost technologií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>
                <a:latin typeface="Verdana"/>
                <a:ea typeface="Verdana"/>
                <a:cs typeface="Verdana"/>
                <a:sym typeface="Verdana"/>
              </a:rPr>
              <a:t>Historie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400">
                <a:latin typeface="Verdana"/>
                <a:ea typeface="Verdana"/>
                <a:cs typeface="Verdana"/>
                <a:sym typeface="Verdana"/>
              </a:rPr>
              <a:t>dynamit (Alfréd Nobel -&gt; Nobelova cena)</a:t>
            </a:r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400">
                <a:latin typeface="Verdana"/>
                <a:ea typeface="Verdana"/>
                <a:cs typeface="Verdana"/>
                <a:sym typeface="Verdana"/>
              </a:rPr>
              <a:t>ZHN a jejich proliferace </a:t>
            </a:r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400">
                <a:latin typeface="Verdana"/>
                <a:ea typeface="Verdana"/>
                <a:cs typeface="Verdana"/>
                <a:sym typeface="Verdana"/>
              </a:rPr>
              <a:t>chemické a biologické zbraně</a:t>
            </a:r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400">
                <a:latin typeface="Verdana"/>
                <a:ea typeface="Verdana"/>
                <a:cs typeface="Verdana"/>
                <a:sym typeface="Verdana"/>
              </a:rPr>
              <a:t>pesticidy (hormoslyn ve Švédsku; rakovina)</a:t>
            </a:r>
          </a:p>
          <a:p>
            <a:pPr indent="-317500" lvl="0" marL="457200" algn="just">
              <a:spcBef>
                <a:spcPts val="0"/>
              </a:spcBef>
              <a:spcAft>
                <a:spcPts val="0"/>
              </a:spcAft>
              <a:buSzPct val="100000"/>
              <a:buFont typeface="Verdana"/>
            </a:pPr>
            <a:r>
              <a:rPr lang="cs" sz="1400">
                <a:latin typeface="Verdana"/>
                <a:ea typeface="Verdana"/>
                <a:cs typeface="Verdana"/>
                <a:sym typeface="Verdana"/>
              </a:rPr>
              <a:t>farmaceutika (thalidomid - lék na uklidnění, způsoboval těžké vývojové vady)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Problém -&gt; primárně jsou považovány za bezpečné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800px-Atomic_bombing_of_Japan.jpg"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8674" y="1176300"/>
            <a:ext cx="2842450" cy="1687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s"/>
              <a:t>Automatizace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Autopilot</a:t>
            </a:r>
          </a:p>
          <a:p>
            <a:pPr indent="-228600" lvl="1" marL="9144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samostatnost</a:t>
            </a:r>
          </a:p>
          <a:p>
            <a:pPr indent="-228600" lvl="1" marL="9144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spolehlivost senzorů</a:t>
            </a:r>
          </a:p>
          <a:p>
            <a:pPr indent="-228600" lvl="1" marL="9144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právní, kulturní a etické otázky</a:t>
            </a:r>
          </a:p>
          <a:p>
            <a:pPr indent="-228600" lvl="0" marL="4572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Piloti</a:t>
            </a:r>
          </a:p>
          <a:p>
            <a:pPr indent="-228600" lvl="1" marL="9144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malý podíl na létání</a:t>
            </a:r>
          </a:p>
          <a:p>
            <a:pPr indent="-228600" lvl="1" marL="9144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ochabování dovedností</a:t>
            </a:r>
          </a:p>
          <a:p>
            <a:pPr indent="-228600" lvl="0" marL="4572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Zdravotnictví</a:t>
            </a:r>
          </a:p>
          <a:p>
            <a:pPr indent="-228600" lvl="1" marL="9144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digitalizace lékařských záznamů a komputerizace systémů</a:t>
            </a:r>
          </a:p>
          <a:p>
            <a:pPr indent="-228600" lvl="1" marL="91440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úpadek klinického poznání a zvýšení stereotypizace pacientů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Automatizace - Problémy a paradoxy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Technologická nezaměstnanost</a:t>
            </a:r>
          </a:p>
          <a:p>
            <a:pPr indent="-228600" lvl="0" marL="4572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Změna práce z kvalifikované na nekvalifikovanou</a:t>
            </a:r>
          </a:p>
          <a:p>
            <a:pPr indent="-228600" lvl="0" marL="4572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Nevšímavost k automatizaci</a:t>
            </a:r>
          </a:p>
          <a:p>
            <a:pPr indent="-228600" lvl="0" marL="4572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Stranění k automatizaci</a:t>
            </a:r>
          </a:p>
          <a:p>
            <a:pPr indent="-228600" lvl="0" marL="457200" rtl="0">
              <a:spcBef>
                <a:spcPts val="0"/>
              </a:spcBef>
              <a:buFont typeface="Verdana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Technostres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Informační a komunikační technologie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60950" y="1904125"/>
            <a:ext cx="5804100" cy="2916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neustálý vývoj</a:t>
            </a:r>
          </a:p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přetvoření podoby světa - globální vesnice</a:t>
            </a:r>
          </a:p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maximalizace provázanosti a otevřenosti sítě</a:t>
            </a:r>
          </a:p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přítomnost v každodenním životě</a:t>
            </a:r>
          </a:p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zvýšená zranitelnost - více možností </a:t>
            </a:r>
          </a:p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nutnost regulace - implementace práva, potřeba konsensu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1399" y="2218350"/>
            <a:ext cx="3050467" cy="228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Informační a komunikační technologie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71900" y="1919075"/>
            <a:ext cx="8222100" cy="312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kyberprostor a jeho rizika</a:t>
            </a:r>
          </a:p>
          <a:p>
            <a:pPr indent="-228600" lvl="1" marL="9144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každý se setká s kyberzločinem</a:t>
            </a:r>
          </a:p>
          <a:p>
            <a:pPr indent="-228600" lvl="1" marL="9144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dark web</a:t>
            </a:r>
          </a:p>
          <a:p>
            <a:pPr indent="-228600" lvl="1" marL="9144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kyberzločin, kyberválka, špionáž, hacking</a:t>
            </a:r>
          </a:p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technostres / ITstres</a:t>
            </a:r>
          </a:p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zneužitelnost osobních údajů</a:t>
            </a:r>
          </a:p>
          <a:p>
            <a:pPr indent="-228600" lvl="1" marL="9144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elektronické databáze</a:t>
            </a:r>
          </a:p>
          <a:p>
            <a:pPr indent="-228600" lvl="1" marL="9144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online komunikace a sociální sítě</a:t>
            </a:r>
          </a:p>
          <a:p>
            <a:pPr indent="-228600" lvl="0" marL="457200" rtl="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přítomnost v každém odvětví každodenního života</a:t>
            </a:r>
          </a:p>
          <a:p>
            <a:pPr indent="-228600" lvl="0" marL="457200">
              <a:spcBef>
                <a:spcPts val="0"/>
              </a:spcBef>
              <a:buFont typeface="Verdana"/>
              <a:buChar char="-"/>
            </a:pPr>
            <a:r>
              <a:rPr lang="cs">
                <a:latin typeface="Verdana"/>
                <a:ea typeface="Verdana"/>
                <a:cs typeface="Verdana"/>
                <a:sym typeface="Verdana"/>
              </a:rPr>
              <a:t>rychlé šíření informací i dezinformací 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3447" y="1919075"/>
            <a:ext cx="2452475" cy="2129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