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notesMasterIdLst>
    <p:notesMasterId r:id="rId14"/>
  </p:notesMasterIdLst>
  <p:sldIdLst>
    <p:sldId id="263" r:id="rId2"/>
    <p:sldId id="256" r:id="rId3"/>
    <p:sldId id="264" r:id="rId4"/>
    <p:sldId id="257" r:id="rId5"/>
    <p:sldId id="258" r:id="rId6"/>
    <p:sldId id="261" r:id="rId7"/>
    <p:sldId id="267" r:id="rId8"/>
    <p:sldId id="266" r:id="rId9"/>
    <p:sldId id="262" r:id="rId10"/>
    <p:sldId id="259" r:id="rId11"/>
    <p:sldId id="269" r:id="rId12"/>
    <p:sldId id="265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DD97A-6463-44AC-85A5-E33BA4B56DFA}" type="datetimeFigureOut">
              <a:rPr lang="cs-CZ"/>
              <a:t>4. 10. 2016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5D11C-9EDB-46BD-BD1F-D95A6733D441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391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5D11C-9EDB-46BD-BD1F-D95A6733D441}" type="slidenum">
              <a:rPr lang="cs-CZ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301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5D11C-9EDB-46BD-BD1F-D95A6733D441}" type="slidenum">
              <a:rPr lang="cs-CZ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8949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5D11C-9EDB-46BD-BD1F-D95A6733D441}" type="slidenum">
              <a:rPr lang="cs-CZ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1445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5D11C-9EDB-46BD-BD1F-D95A6733D441}" type="slidenum">
              <a:rPr lang="cs-CZ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424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5D11C-9EDB-46BD-BD1F-D95A6733D441}" type="slidenum">
              <a:rPr lang="cs-CZ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577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5D11C-9EDB-46BD-BD1F-D95A6733D441}" type="slidenum">
              <a:rPr lang="cs-CZ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257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5D11C-9EDB-46BD-BD1F-D95A6733D441}" type="slidenum">
              <a:rPr lang="cs-CZ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656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5D11C-9EDB-46BD-BD1F-D95A6733D441}" type="slidenum">
              <a:rPr lang="cs-CZ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487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5D11C-9EDB-46BD-BD1F-D95A6733D441}" type="slidenum">
              <a:rPr lang="cs-CZ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333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5D11C-9EDB-46BD-BD1F-D95A6733D441}" type="slidenum">
              <a:rPr lang="cs-CZ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952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5D11C-9EDB-46BD-BD1F-D95A6733D441}" type="slidenum">
              <a:rPr lang="cs-CZ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8454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5D11C-9EDB-46BD-BD1F-D95A6733D441}" type="slidenum">
              <a:rPr lang="cs-CZ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092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4. 10. 2016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6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4. 10. 2016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29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4. 10. 2016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331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cs-CZ" dirty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4. 10. 2016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394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4. 10. 2016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26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4. 10. 2016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243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4. 10. 2016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47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4. 10. 2016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460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4. 10. 2016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733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4. 10. 2016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90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4. 10. 2016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371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4. 10. 2016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55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4. 10. 2016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34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4. 10. 2016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50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4. 10. 2016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61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4. 10. 2016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08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4. 10. 2016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31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4. 10. 2016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68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  <p:sldLayoutId id="2147483894" r:id="rId12"/>
    <p:sldLayoutId id="2147483895" r:id="rId13"/>
    <p:sldLayoutId id="2147483896" r:id="rId14"/>
    <p:sldLayoutId id="2147483897" r:id="rId15"/>
    <p:sldLayoutId id="2147483898" r:id="rId16"/>
    <p:sldLayoutId id="214748389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.harvard.edu/files/jlhochschild/files/hochschild.genomicscience.dec2012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.oecd.org/healthstat/life-expectancy-at-birth.htm#indicator-chart" TargetMode="External"/><Relationship Id="rId4" Type="http://schemas.openxmlformats.org/officeDocument/2006/relationships/hyperlink" Target="https://data.oecd.org/healthstat/infant-mortality-rates.htm#indicator-chart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yznys.ihned.cz/c1-64009970-prumyslova-revoluce-4-0-za-10-let-se-tovarny-budou-ridit-samy-a-produktivita-vzroste-o-tretin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ds.a.ebscohost.com/eds/pdfviewer/pdfviewer?sid=a76deddb-c70a-435a-98e5-040201d6924c@sessionmgr4007&amp;vid=3&amp;hid=411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64341" y="73492"/>
            <a:ext cx="9144000" cy="2387600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FFFFFF"/>
                </a:solidFill>
                <a:latin typeface="TW Cen MT" charset="0"/>
              </a:rPr>
              <a:t>Technologickým pokrokem ke světlým zítřkům</a:t>
            </a:r>
            <a:endParaRPr lang="cs-CZ" dirty="0">
              <a:solidFill>
                <a:schemeClr val="tx1"/>
              </a:solidFill>
              <a:latin typeface="TW Cen MT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63488" y="4985564"/>
            <a:ext cx="9144000" cy="1655762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FFFFFF"/>
                </a:solidFill>
                <a:latin typeface="TW Cen MT" charset="0"/>
              </a:rPr>
              <a:t>Tým „A“, alias:</a:t>
            </a:r>
            <a:endParaRPr lang="cs-CZ" dirty="0">
              <a:solidFill>
                <a:schemeClr val="tx1"/>
              </a:solidFill>
              <a:latin typeface="TW Cen MT" charset="0"/>
            </a:endParaRPr>
          </a:p>
          <a:p>
            <a:pPr algn="ctr"/>
            <a:r>
              <a:rPr lang="cs-CZ" dirty="0">
                <a:solidFill>
                  <a:srgbClr val="FFFFFF"/>
                </a:solidFill>
                <a:latin typeface="TW Cen MT" charset="0"/>
              </a:rPr>
              <a:t>Zuzana Červenková, Ondřej </a:t>
            </a:r>
            <a:r>
              <a:rPr lang="cs-CZ" dirty="0" err="1">
                <a:solidFill>
                  <a:srgbClr val="FFFFFF"/>
                </a:solidFill>
                <a:latin typeface="TW Cen MT" charset="0"/>
              </a:rPr>
              <a:t>Herudek</a:t>
            </a:r>
            <a:r>
              <a:rPr lang="cs-CZ" dirty="0">
                <a:solidFill>
                  <a:srgbClr val="FFFFFF"/>
                </a:solidFill>
                <a:latin typeface="TW Cen MT" charset="0"/>
              </a:rPr>
              <a:t>, Zuzana Kobrová, Lucie </a:t>
            </a:r>
            <a:r>
              <a:rPr lang="cs-CZ" dirty="0" err="1">
                <a:solidFill>
                  <a:srgbClr val="FFFFFF"/>
                </a:solidFill>
                <a:latin typeface="TW Cen MT" charset="0"/>
              </a:rPr>
              <a:t>Škrípová</a:t>
            </a:r>
            <a:endParaRPr lang="cs-CZ" dirty="0">
              <a:solidFill>
                <a:schemeClr val="tx1"/>
              </a:solidFill>
              <a:latin typeface="TW Cen MT" charset="0"/>
            </a:endParaRPr>
          </a:p>
          <a:p>
            <a:pPr algn="ctr"/>
            <a:r>
              <a:rPr lang="cs-CZ" dirty="0">
                <a:solidFill>
                  <a:srgbClr val="FFFFFF"/>
                </a:solidFill>
                <a:latin typeface="TW Cen MT" charset="0"/>
              </a:rPr>
              <a:t>BSS411– Moderní technologie a bezpečnost</a:t>
            </a:r>
            <a:endParaRPr lang="cs-CZ" dirty="0">
              <a:solidFill>
                <a:schemeClr val="tx1"/>
              </a:solidFill>
              <a:latin typeface="TW Cen MT" charset="0"/>
            </a:endParaRPr>
          </a:p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159493" y="5602194"/>
            <a:ext cx="14962754" cy="408833"/>
          </a:xfrm>
          <a:prstGeom prst="rect">
            <a:avLst/>
          </a:prstGeom>
        </p:spPr>
        <p:txBody>
          <a:bodyPr rtlCol="0">
            <a:spAutoFit/>
          </a:bodyPr>
          <a:lstStyle/>
          <a:p>
            <a:endParaRPr lang="cs-CZ"/>
          </a:p>
        </p:txBody>
      </p:sp>
      <p:pic>
        <p:nvPicPr>
          <p:cNvPr id="5" name="Obrázek 4" descr="http://bzmedia.cz/band/po/pokrok/gallery/profile.default/-LKdhOEIMsoriBDg8I9lEh5eCXjFNlM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8014" y="2382744"/>
            <a:ext cx="3364845" cy="266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396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5700" y="2603500"/>
            <a:ext cx="8824913" cy="3874675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cs-CZ" sz="1400" dirty="0"/>
              <a:t>BRYNJOLFSSON, Erik - </a:t>
            </a:r>
            <a:r>
              <a:rPr lang="cs-CZ" sz="1400" dirty="0" err="1"/>
              <a:t>McAFEE</a:t>
            </a:r>
            <a:r>
              <a:rPr lang="cs-CZ" sz="1400" dirty="0"/>
              <a:t>, Andrew. Druhý věk strojů: práce,pokrok a prosperita v éře špičkových technologií. Brno: Jan </a:t>
            </a:r>
            <a:r>
              <a:rPr lang="cs-CZ" sz="1400" dirty="0" err="1"/>
              <a:t>Melvil</a:t>
            </a:r>
            <a:r>
              <a:rPr lang="cs-CZ" sz="1400" dirty="0"/>
              <a:t>, 2015.</a:t>
            </a:r>
            <a:endParaRPr lang="cs-CZ" sz="1400" dirty="0">
              <a:solidFill>
                <a:schemeClr val="tx1"/>
              </a:solidFill>
            </a:endParaRPr>
          </a:p>
          <a:p>
            <a:r>
              <a:rPr lang="cs-CZ" sz="1400" dirty="0"/>
              <a:t>FILOVÁ, Jana. Vstupte do nového industriálního věku. </a:t>
            </a:r>
            <a:r>
              <a:rPr lang="cs-CZ" sz="1400" i="1" dirty="0" err="1"/>
              <a:t>Computer</a:t>
            </a:r>
            <a:r>
              <a:rPr lang="cs-CZ" sz="1400" i="1" dirty="0"/>
              <a:t>. </a:t>
            </a:r>
            <a:r>
              <a:rPr lang="cs-CZ" sz="1400" dirty="0"/>
              <a:t>2015</a:t>
            </a:r>
            <a:r>
              <a:rPr lang="cs-CZ" sz="1400" i="1" dirty="0"/>
              <a:t> ,</a:t>
            </a:r>
            <a:r>
              <a:rPr lang="cs-CZ" sz="1400" dirty="0"/>
              <a:t> roč. 15, č. 9, s. 130-132.</a:t>
            </a:r>
            <a:endParaRPr lang="cs-CZ" sz="1400" dirty="0">
              <a:solidFill>
                <a:schemeClr val="tx1"/>
              </a:solidFill>
            </a:endParaRPr>
          </a:p>
          <a:p>
            <a:r>
              <a:rPr lang="cs-CZ" sz="1400" dirty="0"/>
              <a:t>FUČÍK, Jakub - KŘÍŽ, Zdeněk. Informační revoluce, vojensko-technická revoluce, nebo revoluce ve vojenských záležitostech? </a:t>
            </a:r>
            <a:r>
              <a:rPr lang="cs-CZ" sz="1400" i="1" dirty="0"/>
              <a:t>Obrana a strategie.</a:t>
            </a:r>
            <a:r>
              <a:rPr lang="cs-CZ" sz="1400" dirty="0"/>
              <a:t>2013 , roč. 13, č. 2, s. 15-23.</a:t>
            </a:r>
            <a:endParaRPr lang="cs-CZ" sz="1400" dirty="0">
              <a:solidFill>
                <a:schemeClr val="tx1"/>
              </a:solidFill>
            </a:endParaRPr>
          </a:p>
          <a:p>
            <a:r>
              <a:rPr lang="cs-CZ" sz="1400" dirty="0"/>
              <a:t>FIEBICH, Marek - KRÁSNÝ, Antonín. Budoucí vojenské prostředí. Obrana a strategie. 2007 , roč.7, č.1,s. 133-146.</a:t>
            </a:r>
            <a:endParaRPr lang="cs-CZ" sz="1400" dirty="0">
              <a:solidFill>
                <a:schemeClr val="tx1"/>
              </a:solidFill>
            </a:endParaRPr>
          </a:p>
          <a:p>
            <a:r>
              <a:rPr lang="en-US" sz="1400" i="1" dirty="0">
                <a:solidFill>
                  <a:schemeClr val="tx1"/>
                </a:solidFill>
                <a:latin typeface="Century Gothic" charset="0"/>
              </a:rPr>
              <a:t>HOCHSCHILD, Jennifer, Alex CRABILL a Maya SEN. Technology Optimism or Pessimism: How Trust in Science Shapes Policy Attitudes toward Genomic Science. </a:t>
            </a:r>
            <a:r>
              <a:rPr lang="cs-CZ" sz="1400" i="1" dirty="0" err="1">
                <a:solidFill>
                  <a:schemeClr val="tx1"/>
                </a:solidFill>
                <a:latin typeface="Century Gothic" charset="0"/>
              </a:rPr>
              <a:t>Issues</a:t>
            </a:r>
            <a:r>
              <a:rPr lang="cs-CZ" sz="1400" i="1" dirty="0">
                <a:solidFill>
                  <a:schemeClr val="tx1"/>
                </a:solidFill>
                <a:latin typeface="Century Gothic" charset="0"/>
              </a:rPr>
              <a:t> in Technology </a:t>
            </a:r>
            <a:r>
              <a:rPr lang="cs-CZ" sz="1400" i="1" dirty="0" err="1">
                <a:solidFill>
                  <a:schemeClr val="tx1"/>
                </a:solidFill>
                <a:latin typeface="Century Gothic" charset="0"/>
              </a:rPr>
              <a:t>Innovation</a:t>
            </a:r>
            <a:r>
              <a:rPr lang="it-IT" sz="1400" dirty="0">
                <a:solidFill>
                  <a:schemeClr val="tx1"/>
                </a:solidFill>
                <a:latin typeface="Century Gothic" charset="0"/>
              </a:rPr>
              <a:t> [online]. 2012, (21) [cit. 2016-10-04]. </a:t>
            </a:r>
            <a:r>
              <a:rPr lang="it-IT" sz="1400" dirty="0" err="1">
                <a:solidFill>
                  <a:schemeClr val="tx1"/>
                </a:solidFill>
                <a:latin typeface="Century Gothic" charset="0"/>
              </a:rPr>
              <a:t>Dostupné</a:t>
            </a:r>
            <a:r>
              <a:rPr lang="it-IT" sz="1400" dirty="0">
                <a:solidFill>
                  <a:schemeClr val="tx1"/>
                </a:solidFill>
                <a:latin typeface="Century Gothic" charset="0"/>
              </a:rPr>
              <a:t> z: </a:t>
            </a:r>
            <a:r>
              <a:rPr lang="it-IT" sz="1400" dirty="0">
                <a:solidFill>
                  <a:schemeClr val="tx1"/>
                </a:solidFill>
                <a:latin typeface="Century Gothic" charset="0"/>
                <a:hlinkClick r:id="rId3"/>
              </a:rPr>
              <a:t>http://scholar.harvard.edu/files/jlhochschild/files/hochschild.genomicscience.dec2012.pdf</a:t>
            </a:r>
            <a:endParaRPr lang="it-IT" sz="1400" dirty="0">
              <a:solidFill>
                <a:schemeClr val="tx1"/>
              </a:solidFill>
              <a:latin typeface="Century Gothic" charset="0"/>
            </a:endParaRPr>
          </a:p>
          <a:p>
            <a:r>
              <a:rPr lang="cs-CZ" sz="1400" i="1" dirty="0">
                <a:solidFill>
                  <a:schemeClr val="tx1"/>
                </a:solidFill>
                <a:latin typeface="Century Gothic" charset="0"/>
              </a:rPr>
              <a:t>HUBER, P. Techno-</a:t>
            </a:r>
            <a:r>
              <a:rPr lang="cs-CZ" sz="1400" i="1" dirty="0" err="1">
                <a:solidFill>
                  <a:schemeClr val="tx1"/>
                </a:solidFill>
                <a:latin typeface="Century Gothic" charset="0"/>
              </a:rPr>
              <a:t>optimism</a:t>
            </a:r>
            <a:r>
              <a:rPr lang="cs-CZ" sz="1400" i="1" dirty="0">
                <a:solidFill>
                  <a:schemeClr val="tx1"/>
                </a:solidFill>
                <a:latin typeface="Century Gothic" charset="0"/>
              </a:rPr>
              <a:t>. </a:t>
            </a:r>
            <a:r>
              <a:rPr lang="cs-CZ" sz="1400" i="1" dirty="0" err="1">
                <a:solidFill>
                  <a:schemeClr val="tx1"/>
                </a:solidFill>
                <a:latin typeface="Century Gothic" charset="0"/>
              </a:rPr>
              <a:t>Forbes</a:t>
            </a:r>
            <a:r>
              <a:rPr lang="cs-CZ" sz="1400" dirty="0">
                <a:solidFill>
                  <a:schemeClr val="tx1"/>
                </a:solidFill>
                <a:latin typeface="Century Gothic" charset="0"/>
              </a:rPr>
              <a:t> [online]. 2008, 181</a:t>
            </a:r>
            <a:r>
              <a:rPr lang="en-US" sz="1400" dirty="0">
                <a:solidFill>
                  <a:schemeClr val="tx1"/>
                </a:solidFill>
                <a:latin typeface="Century Gothic" charset="0"/>
              </a:rPr>
              <a:t>(4), 80 [cit. 2016-10-04]. ISSN 00156914.</a:t>
            </a:r>
            <a:endParaRPr lang="cs-CZ" sz="1400" dirty="0">
              <a:solidFill>
                <a:schemeClr val="tx1"/>
              </a:solidFill>
              <a:latin typeface="Century Gothic" charset="0"/>
            </a:endParaRPr>
          </a:p>
          <a:p>
            <a:r>
              <a:rPr lang="cs-CZ" sz="1400" i="1" dirty="0">
                <a:solidFill>
                  <a:schemeClr val="tx1"/>
                </a:solidFill>
                <a:latin typeface="Century Gothic" charset="0"/>
              </a:rPr>
              <a:t>CHUMAKOV, A. N. Techno-</a:t>
            </a:r>
            <a:r>
              <a:rPr lang="cs-CZ" sz="1400" i="1" dirty="0" err="1">
                <a:solidFill>
                  <a:schemeClr val="tx1"/>
                </a:solidFill>
                <a:latin typeface="Century Gothic" charset="0"/>
              </a:rPr>
              <a:t>Optimism</a:t>
            </a:r>
            <a:r>
              <a:rPr lang="cs-CZ" sz="1400" i="1" dirty="0">
                <a:solidFill>
                  <a:schemeClr val="tx1"/>
                </a:solidFill>
                <a:latin typeface="Century Gothic" charset="0"/>
              </a:rPr>
              <a:t>. </a:t>
            </a:r>
            <a:r>
              <a:rPr lang="cs-CZ" sz="1400" i="1" dirty="0" err="1">
                <a:solidFill>
                  <a:schemeClr val="tx1"/>
                </a:solidFill>
                <a:latin typeface="Century Gothic" charset="0"/>
              </a:rPr>
              <a:t>Value</a:t>
            </a:r>
            <a:r>
              <a:rPr lang="cs-CZ" sz="1400" i="1" dirty="0">
                <a:solidFill>
                  <a:schemeClr val="tx1"/>
                </a:solidFill>
                <a:latin typeface="Century Gothic" charset="0"/>
              </a:rPr>
              <a:t> </a:t>
            </a:r>
            <a:r>
              <a:rPr lang="cs-CZ" sz="1400" i="1" dirty="0" err="1">
                <a:solidFill>
                  <a:schemeClr val="tx1"/>
                </a:solidFill>
                <a:latin typeface="Century Gothic" charset="0"/>
              </a:rPr>
              <a:t>Inquiry</a:t>
            </a:r>
            <a:r>
              <a:rPr lang="cs-CZ" sz="1400" i="1" dirty="0">
                <a:solidFill>
                  <a:schemeClr val="tx1"/>
                </a:solidFill>
                <a:latin typeface="Century Gothic" charset="0"/>
              </a:rPr>
              <a:t> </a:t>
            </a:r>
            <a:r>
              <a:rPr lang="cs-CZ" sz="1400" i="1" dirty="0" err="1">
                <a:solidFill>
                  <a:schemeClr val="tx1"/>
                </a:solidFill>
                <a:latin typeface="Century Gothic" charset="0"/>
              </a:rPr>
              <a:t>Book</a:t>
            </a:r>
            <a:r>
              <a:rPr lang="cs-CZ" sz="1400" i="1" dirty="0">
                <a:solidFill>
                  <a:schemeClr val="tx1"/>
                </a:solidFill>
                <a:latin typeface="Century Gothic" charset="0"/>
              </a:rPr>
              <a:t> </a:t>
            </a:r>
            <a:r>
              <a:rPr lang="cs-CZ" sz="1400" i="1" dirty="0" err="1">
                <a:solidFill>
                  <a:schemeClr val="tx1"/>
                </a:solidFill>
                <a:latin typeface="Century Gothic" charset="0"/>
              </a:rPr>
              <a:t>Series</a:t>
            </a:r>
            <a:r>
              <a:rPr lang="cs-CZ" sz="1400" dirty="0">
                <a:solidFill>
                  <a:schemeClr val="tx1"/>
                </a:solidFill>
                <a:latin typeface="Century Gothic" charset="0"/>
              </a:rPr>
              <a:t> [online]. 2014, 276</a:t>
            </a:r>
            <a:r>
              <a:rPr lang="en-US" sz="1400" dirty="0">
                <a:solidFill>
                  <a:schemeClr val="tx1"/>
                </a:solidFill>
                <a:latin typeface="Century Gothic" charset="0"/>
              </a:rPr>
              <a:t>, 452-454 [cit. 2016-10-04]. ISSN 09298436.</a:t>
            </a:r>
          </a:p>
          <a:p>
            <a:r>
              <a:rPr lang="cs-CZ" sz="1400" i="1" dirty="0">
                <a:solidFill>
                  <a:schemeClr val="tx1"/>
                </a:solidFill>
                <a:latin typeface="Century Gothic" charset="0"/>
              </a:rPr>
              <a:t>Infant mortality </a:t>
            </a:r>
            <a:r>
              <a:rPr lang="cs-CZ" sz="1400" i="1" dirty="0" err="1">
                <a:solidFill>
                  <a:schemeClr val="tx1"/>
                </a:solidFill>
                <a:latin typeface="Century Gothic" charset="0"/>
              </a:rPr>
              <a:t>rates</a:t>
            </a:r>
            <a:r>
              <a:rPr lang="cs-CZ" sz="1400" i="1" dirty="0">
                <a:solidFill>
                  <a:schemeClr val="tx1"/>
                </a:solidFill>
                <a:latin typeface="Century Gothic" charset="0"/>
              </a:rPr>
              <a:t>. In: OECD: Data</a:t>
            </a:r>
            <a:r>
              <a:rPr lang="fr-FR" sz="1400" dirty="0">
                <a:solidFill>
                  <a:schemeClr val="tx1"/>
                </a:solidFill>
                <a:latin typeface="Century Gothic" charset="0"/>
              </a:rPr>
              <a:t> [online]. Paris: OECD, 2015 [cit. 2016-10-04]. Dostupné z: </a:t>
            </a:r>
            <a:r>
              <a:rPr lang="cs-CZ" sz="1400" dirty="0">
                <a:solidFill>
                  <a:schemeClr val="tx1"/>
                </a:solidFill>
                <a:latin typeface="Century Gothic" charset="0"/>
                <a:hlinkClick r:id="rId4"/>
              </a:rPr>
              <a:t>https://data.oecd.org/healthstat/infant-mortality-rates.htm#indicator-chart</a:t>
            </a:r>
            <a:endParaRPr lang="cs-CZ" sz="1400" dirty="0">
              <a:solidFill>
                <a:schemeClr val="tx1"/>
              </a:solidFill>
              <a:latin typeface="Century Gothic" charset="0"/>
            </a:endParaRPr>
          </a:p>
          <a:p>
            <a:r>
              <a:rPr lang="cs-CZ" i="1" dirty="0" err="1">
                <a:solidFill>
                  <a:schemeClr val="tx1"/>
                </a:solidFill>
                <a:latin typeface="Century Gothic" charset="0"/>
              </a:rPr>
              <a:t>Life</a:t>
            </a:r>
            <a:r>
              <a:rPr lang="cs-CZ" i="1" dirty="0">
                <a:solidFill>
                  <a:schemeClr val="tx1"/>
                </a:solidFill>
                <a:latin typeface="Century Gothic" charset="0"/>
              </a:rPr>
              <a:t> </a:t>
            </a:r>
            <a:r>
              <a:rPr lang="cs-CZ" i="1" dirty="0" err="1">
                <a:solidFill>
                  <a:schemeClr val="tx1"/>
                </a:solidFill>
                <a:latin typeface="Century Gothic" charset="0"/>
              </a:rPr>
              <a:t>expectancy</a:t>
            </a:r>
            <a:r>
              <a:rPr lang="cs-CZ" i="1" dirty="0">
                <a:solidFill>
                  <a:schemeClr val="tx1"/>
                </a:solidFill>
                <a:latin typeface="Century Gothic" charset="0"/>
              </a:rPr>
              <a:t> </a:t>
            </a:r>
            <a:r>
              <a:rPr lang="cs-CZ" i="1" dirty="0" err="1">
                <a:solidFill>
                  <a:schemeClr val="tx1"/>
                </a:solidFill>
                <a:latin typeface="Century Gothic" charset="0"/>
              </a:rPr>
              <a:t>at</a:t>
            </a:r>
            <a:r>
              <a:rPr lang="cs-CZ" i="1" dirty="0">
                <a:solidFill>
                  <a:schemeClr val="tx1"/>
                </a:solidFill>
                <a:latin typeface="Century Gothic" charset="0"/>
              </a:rPr>
              <a:t> </a:t>
            </a:r>
            <a:r>
              <a:rPr lang="cs-CZ" i="1" dirty="0" err="1">
                <a:solidFill>
                  <a:schemeClr val="tx1"/>
                </a:solidFill>
                <a:latin typeface="Century Gothic" charset="0"/>
              </a:rPr>
              <a:t>birth</a:t>
            </a:r>
            <a:r>
              <a:rPr lang="cs-CZ" i="1" dirty="0">
                <a:solidFill>
                  <a:schemeClr val="tx1"/>
                </a:solidFill>
                <a:latin typeface="Century Gothic" charset="0"/>
              </a:rPr>
              <a:t>. In: OECD: Data</a:t>
            </a:r>
            <a:r>
              <a:rPr lang="cs-CZ" dirty="0">
                <a:solidFill>
                  <a:schemeClr val="tx1"/>
                </a:solidFill>
                <a:latin typeface="Century Gothic" charset="0"/>
              </a:rPr>
              <a:t> [online]. Paris: OECD, 2015 [cit. 2016-10-04]. Dostupné z: </a:t>
            </a:r>
            <a:r>
              <a:rPr lang="cs-CZ" sz="1400" dirty="0">
                <a:solidFill>
                  <a:schemeClr val="tx1"/>
                </a:solidFill>
                <a:latin typeface="Century Gothic" charset="0"/>
                <a:hlinkClick r:id="rId5"/>
              </a:rPr>
              <a:t>https://data.oecd.org/healthstat/life-expectancy-at-birth.htm#indicator-chart</a:t>
            </a:r>
            <a:r>
              <a:rPr lang="cs-CZ" sz="1400" dirty="0">
                <a:solidFill>
                  <a:schemeClr val="tx1"/>
                </a:solidFill>
                <a:latin typeface="Century Gothic" charset="0"/>
              </a:rPr>
              <a:t> 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741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EBEBEB"/>
                </a:solidFill>
              </a:rPr>
              <a:t>Použité zdroje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1400" i="1" dirty="0">
                <a:solidFill>
                  <a:srgbClr val="404040"/>
                </a:solidFill>
                <a:latin typeface="Century Gothic" charset="0"/>
              </a:rPr>
              <a:t>KORBEL, Petr. Průmyslová revoluce 4.0:: Za 10 let se továrny budou řídit samy a produktivita vzroste o třetinu. In: Ihned.cz</a:t>
            </a:r>
            <a:r>
              <a:rPr lang="it-IT" sz="1400" dirty="0">
                <a:solidFill>
                  <a:srgbClr val="404040"/>
                </a:solidFill>
                <a:latin typeface="Century Gothic" charset="0"/>
              </a:rPr>
              <a:t> [online]. Praha: Economia, 2015 [cit. 2016-10-04]. </a:t>
            </a:r>
            <a:r>
              <a:rPr lang="it-IT" sz="1400" dirty="0" err="1">
                <a:solidFill>
                  <a:srgbClr val="404040"/>
                </a:solidFill>
                <a:latin typeface="Century Gothic" charset="0"/>
              </a:rPr>
              <a:t>Dostupné</a:t>
            </a:r>
            <a:r>
              <a:rPr lang="it-IT" sz="1400" dirty="0">
                <a:solidFill>
                  <a:srgbClr val="404040"/>
                </a:solidFill>
                <a:latin typeface="Century Gothic" charset="0"/>
              </a:rPr>
              <a:t> z: </a:t>
            </a:r>
            <a:r>
              <a:rPr lang="it-IT" sz="1400" dirty="0">
                <a:solidFill>
                  <a:srgbClr val="404040"/>
                </a:solidFill>
                <a:latin typeface="Century Gothic" charset="0"/>
                <a:hlinkClick r:id="rId3"/>
              </a:rPr>
              <a:t>http://byznys.ihned.cz/c1-64009970-prumyslova-revoluce-4-0-za-10-let-se-tovarny-budou-ridit-samy-a-produktivita-vzroste-o-tretinu</a:t>
            </a:r>
            <a:r>
              <a:rPr lang="it-IT" sz="1400" dirty="0">
                <a:solidFill>
                  <a:srgbClr val="404040"/>
                </a:solidFill>
                <a:latin typeface="Century Gothic" charset="0"/>
              </a:rPr>
              <a:t> </a:t>
            </a:r>
            <a:endParaRPr lang="cs-CZ" sz="1400" dirty="0">
              <a:solidFill>
                <a:schemeClr val="tx1"/>
              </a:solidFill>
              <a:latin typeface="Century Gothic" charset="0"/>
            </a:endParaRPr>
          </a:p>
          <a:p>
            <a:r>
              <a:rPr lang="en-US" sz="1400" dirty="0">
                <a:solidFill>
                  <a:srgbClr val="404040"/>
                </a:solidFill>
                <a:latin typeface="Century Gothic" charset="0"/>
              </a:rPr>
              <a:t>NASTASE, </a:t>
            </a:r>
            <a:r>
              <a:rPr lang="en-US" sz="1400" dirty="0" err="1">
                <a:solidFill>
                  <a:srgbClr val="404040"/>
                </a:solidFill>
                <a:latin typeface="Century Gothic" charset="0"/>
              </a:rPr>
              <a:t>Gabriell</a:t>
            </a:r>
            <a:r>
              <a:rPr lang="en-US" sz="1400" dirty="0">
                <a:solidFill>
                  <a:srgbClr val="404040"/>
                </a:solidFill>
                <a:latin typeface="Century Gothic" charset="0"/>
              </a:rPr>
              <a:t> – REPEZ, </a:t>
            </a:r>
            <a:r>
              <a:rPr lang="en-US" sz="1400" dirty="0" err="1">
                <a:solidFill>
                  <a:srgbClr val="404040"/>
                </a:solidFill>
                <a:latin typeface="Century Gothic" charset="0"/>
              </a:rPr>
              <a:t>Filofteia</a:t>
            </a:r>
            <a:r>
              <a:rPr lang="en-US" sz="1400" dirty="0">
                <a:solidFill>
                  <a:srgbClr val="404040"/>
                </a:solidFill>
                <a:latin typeface="Century Gothic" charset="0"/>
              </a:rPr>
              <a:t>. Aspects of scientific research, technological development and innovation in the security system. Bulletin of the 'Carol I' National </a:t>
            </a:r>
            <a:r>
              <a:rPr lang="en-US" sz="1400" dirty="0" err="1">
                <a:solidFill>
                  <a:srgbClr val="404040"/>
                </a:solidFill>
                <a:latin typeface="Century Gothic" charset="0"/>
              </a:rPr>
              <a:t>Defence</a:t>
            </a:r>
            <a:r>
              <a:rPr lang="en-US" sz="1400" dirty="0">
                <a:solidFill>
                  <a:srgbClr val="404040"/>
                </a:solidFill>
                <a:latin typeface="Century Gothic" charset="0"/>
              </a:rPr>
              <a:t> </a:t>
            </a:r>
            <a:r>
              <a:rPr lang="pl-PL" sz="1400" dirty="0">
                <a:solidFill>
                  <a:srgbClr val="404040"/>
                </a:solidFill>
                <a:latin typeface="Century Gothic" charset="0"/>
              </a:rPr>
              <a:t>University. 2012. č. 2. s. 73-83.Dostupné z: </a:t>
            </a:r>
            <a:r>
              <a:rPr lang="pl-PL" sz="1400" dirty="0">
                <a:solidFill>
                  <a:srgbClr val="404040"/>
                </a:solidFill>
                <a:latin typeface="Century Gothic" charset="0"/>
                <a:hlinkClick r:id="rId4"/>
              </a:rPr>
              <a:t>http://eds.a.ebscohost.com/eds/pdfviewer/pdfviewer?sid=a76deddb-c70a-435a-98e5-040201d6924c%40sessionmgr4007&amp;vid=3&amp;hid=4113</a:t>
            </a:r>
            <a:r>
              <a:rPr lang="pl-PL" sz="1400" dirty="0">
                <a:solidFill>
                  <a:srgbClr val="404040"/>
                </a:solidFill>
                <a:latin typeface="Century Gothic" charset="0"/>
              </a:rPr>
              <a:t>. </a:t>
            </a:r>
            <a:endParaRPr lang="cs-CZ" sz="1400" dirty="0">
              <a:solidFill>
                <a:schemeClr val="tx1"/>
              </a:solidFill>
              <a:latin typeface="Century Gothic" charset="0"/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613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Děkujeme za pozornost!</a:t>
            </a:r>
          </a:p>
        </p:txBody>
      </p:sp>
      <p:pic>
        <p:nvPicPr>
          <p:cNvPr id="5" name="Zástupný symbol pro obsah 4" descr="https://cdn.meme.am/instances/23576067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39729" y="2364392"/>
            <a:ext cx="5372100" cy="4536439"/>
          </a:xfrm>
        </p:spPr>
      </p:pic>
      <p:sp>
        <p:nvSpPr>
          <p:cNvPr id="4" name="TextovéPole 3"/>
          <p:cNvSpPr txBox="1"/>
          <p:nvPr/>
        </p:nvSpPr>
        <p:spPr>
          <a:xfrm>
            <a:off x="-4301098" y="3204509"/>
            <a:ext cx="20499388" cy="455878"/>
          </a:xfrm>
          <a:prstGeom prst="rect">
            <a:avLst/>
          </a:prstGeom>
        </p:spPr>
        <p:txBody>
          <a:bodyPr rtlCol="0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353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04988" y="505148"/>
            <a:ext cx="8951912" cy="5630540"/>
          </a:xfrm>
        </p:spPr>
        <p:txBody>
          <a:bodyPr>
            <a:normAutofit/>
          </a:bodyPr>
          <a:lstStyle/>
          <a:p>
            <a:r>
              <a:rPr lang="cs-CZ" dirty="0"/>
              <a:t>Teze: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sz="4000" dirty="0">
                <a:latin typeface="Calibri Light" charset="0"/>
              </a:rPr>
              <a:t>"Technologický pokrok je ku prospěchu všem, nesmí se mu klást překážky a vše, co ho urychlí, je dobré. Je proto špatné jej jakkoliv brzdit, regulovat, omezovat. Společnost z pokroku vždy těží."</a:t>
            </a:r>
            <a:endParaRPr lang="cs-CZ" sz="4000" dirty="0">
              <a:solidFill>
                <a:schemeClr val="tx1"/>
              </a:solidFill>
              <a:latin typeface="Calibri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Technologický optimismus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2800" b="1" dirty="0">
                <a:solidFill>
                  <a:srgbClr val="000000"/>
                </a:solidFill>
                <a:latin typeface="Century Gothic" charset="0"/>
                <a:sym typeface="Wingdings 3" charset="0"/>
              </a:rPr>
              <a:t>Vývoj </a:t>
            </a:r>
            <a:r>
              <a:rPr lang="cs-CZ" sz="2800" b="1" dirty="0">
                <a:solidFill>
                  <a:srgbClr val="000000"/>
                </a:solidFill>
                <a:latin typeface="Century Gothic" charset="0"/>
              </a:rPr>
              <a:t>nových technologií vede k celospolečenskému pokroku</a:t>
            </a:r>
            <a:endParaRPr lang="cs-CZ" sz="2800" b="1" dirty="0">
              <a:solidFill>
                <a:schemeClr val="tx1"/>
              </a:solidFill>
              <a:latin typeface="Century Gothic" charset="0"/>
            </a:endParaRPr>
          </a:p>
          <a:p>
            <a:r>
              <a:rPr lang="pl-PL" sz="2800" b="1" dirty="0">
                <a:solidFill>
                  <a:schemeClr val="tx1"/>
                </a:solidFill>
                <a:latin typeface="Century Gothic" charset="0"/>
              </a:rPr>
              <a:t>Informace a vzdělanost jako strategické zdroje společnosti</a:t>
            </a:r>
            <a:endParaRPr lang="cs-CZ" sz="2800" b="1" dirty="0">
              <a:solidFill>
                <a:schemeClr val="tx1"/>
              </a:solidFill>
              <a:latin typeface="Century Gothic" charset="0"/>
            </a:endParaRPr>
          </a:p>
          <a:p>
            <a:r>
              <a:rPr lang="cs-CZ" sz="2800" b="1" dirty="0">
                <a:solidFill>
                  <a:srgbClr val="000000"/>
                </a:solidFill>
                <a:latin typeface="Century Gothic" charset="0"/>
                <a:sym typeface="Wingdings 3" charset="0"/>
              </a:rPr>
              <a:t>Kritérii </a:t>
            </a:r>
            <a:r>
              <a:rPr lang="cs-CZ" sz="2800" b="1" dirty="0">
                <a:solidFill>
                  <a:srgbClr val="000000"/>
                </a:solidFill>
                <a:latin typeface="Century Gothic" charset="0"/>
              </a:rPr>
              <a:t>progresivní povahy společnosti jsou dosažená úroveň technického vývoje a používání technologických inovací</a:t>
            </a:r>
            <a:endParaRPr lang="cs-CZ" sz="2800" b="1" dirty="0">
              <a:solidFill>
                <a:schemeClr val="tx1"/>
              </a:solidFill>
              <a:latin typeface="Century Gothic" charset="0"/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232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Technologický optimismus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96868" y="1525918"/>
            <a:ext cx="105156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sz="2400" b="1" dirty="0"/>
              <a:t>Technologie vědeckého výzkumu v běžném životě</a:t>
            </a:r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 dirty="0"/>
              <a:t>Větší možnosti vzdělávání a výměny poznatků</a:t>
            </a:r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 dirty="0"/>
              <a:t>Nové možnosti zábavy</a:t>
            </a:r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 dirty="0">
                <a:latin typeface="Century Gothic"/>
              </a:rPr>
              <a:t>Průmysl 4.0</a:t>
            </a:r>
            <a:endParaRPr lang="cs-CZ" sz="2400" b="1" dirty="0">
              <a:solidFill>
                <a:schemeClr val="tx1"/>
              </a:solidFill>
              <a:latin typeface="Century Gothic"/>
            </a:endParaRPr>
          </a:p>
          <a:p>
            <a:r>
              <a:rPr lang="cs-CZ" sz="2400" b="1" dirty="0">
                <a:latin typeface="Century Gothic"/>
              </a:rPr>
              <a:t>Vyšší úspory energií a efektivnější využívání zdrojů - pozitivní vliv na udržitelný rozvoj</a:t>
            </a:r>
            <a:endParaRPr lang="cs-CZ" sz="2400" b="1" dirty="0">
              <a:solidFill>
                <a:schemeClr val="tx1"/>
              </a:solidFill>
              <a:latin typeface="Century Gothic"/>
            </a:endParaRPr>
          </a:p>
          <a:p>
            <a:r>
              <a:rPr lang="cs-CZ" sz="2400" b="1" dirty="0">
                <a:latin typeface="Century Gothic"/>
              </a:rPr>
              <a:t>Nevyužitý potenciál stávajících technologií</a:t>
            </a:r>
            <a:endParaRPr lang="cs-CZ" sz="2400" b="1" dirty="0">
              <a:solidFill>
                <a:schemeClr val="tx1"/>
              </a:solidFill>
              <a:latin typeface="Century Gothic"/>
            </a:endParaRPr>
          </a:p>
          <a:p>
            <a:r>
              <a:rPr lang="cs-CZ" sz="2400" b="1" dirty="0"/>
              <a:t>Pozitivní vliv na délku i kvalitu života</a:t>
            </a:r>
            <a:endParaRPr lang="cs-CZ" sz="2400" b="1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199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Ekonomický liberalismus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sz="2400" b="1" dirty="0"/>
              <a:t>Neefektivní lidská síla nahrazena roboty</a:t>
            </a:r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 dirty="0"/>
              <a:t>Rekvalifikace pracovníků</a:t>
            </a:r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 dirty="0"/>
              <a:t>Vyšší specializace výroby</a:t>
            </a:r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 dirty="0"/>
              <a:t>Výrobky s vyšší přidanou hodnotou --&gt; růst HDP </a:t>
            </a:r>
            <a:br>
              <a:rPr lang="cs-CZ" sz="2400" b="1" dirty="0">
                <a:solidFill>
                  <a:schemeClr val="tx1"/>
                </a:solidFill>
              </a:rPr>
            </a:br>
            <a:r>
              <a:rPr lang="cs-CZ" sz="2400" b="1" dirty="0"/>
              <a:t>--&gt; vyšší životní úroveň</a:t>
            </a:r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 dirty="0"/>
              <a:t>Pružnost a motivace soukromých firem</a:t>
            </a:r>
            <a:endParaRPr lang="cs-CZ" sz="2400" b="1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sz="2400" b="1" dirty="0"/>
              <a:t>Státní regulace kontraproduktivní - brzdí vlastní rozvoj</a:t>
            </a:r>
            <a:endParaRPr lang="cs-CZ" sz="2400" b="1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582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Technologie ve vojenství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2400" b="1" dirty="0">
                <a:solidFill>
                  <a:schemeClr val="tx1"/>
                </a:solidFill>
                <a:latin typeface="Century Gothic" charset="0"/>
                <a:sym typeface="Wingdings 3" charset="0"/>
              </a:rPr>
              <a:t>Technologická </a:t>
            </a:r>
            <a:r>
              <a:rPr lang="cs-CZ" sz="2400" b="1" dirty="0">
                <a:solidFill>
                  <a:schemeClr val="tx1"/>
                </a:solidFill>
                <a:latin typeface="Century Gothic" charset="0"/>
              </a:rPr>
              <a:t>převaha jako nástroj prevence ostrého konfliktu </a:t>
            </a:r>
          </a:p>
          <a:p>
            <a:r>
              <a:rPr lang="cs-CZ" sz="2400" b="1" dirty="0">
                <a:solidFill>
                  <a:srgbClr val="000000"/>
                </a:solidFill>
              </a:rPr>
              <a:t>Vzájemná provázanost jednotek umožňuje maximalizovat jejich schopnosti a kompenzovat slabiny</a:t>
            </a:r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 dirty="0">
                <a:solidFill>
                  <a:srgbClr val="000000"/>
                </a:solidFill>
              </a:rPr>
              <a:t>Pružnost a rychlá reakce sil</a:t>
            </a:r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 dirty="0">
                <a:solidFill>
                  <a:srgbClr val="000000"/>
                </a:solidFill>
              </a:rPr>
              <a:t>Schopnost operovat ve vzdáleném prostředí</a:t>
            </a:r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 dirty="0">
                <a:solidFill>
                  <a:srgbClr val="000000"/>
                </a:solidFill>
              </a:rPr>
              <a:t>Přesnost jednotek, která minimalizuje vedlejší škody</a:t>
            </a:r>
            <a:endParaRPr lang="cs-CZ" sz="2400" b="1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386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Technologie v </a:t>
            </a:r>
            <a:r>
              <a:rPr lang="cs-CZ" dirty="0"/>
              <a:t>medicíně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sz="2400" b="1" dirty="0">
                <a:solidFill>
                  <a:srgbClr val="000000"/>
                </a:solidFill>
                <a:latin typeface="Century Gothic"/>
              </a:rPr>
              <a:t>Jeden z nejpokrokovějších oborů</a:t>
            </a:r>
            <a:endParaRPr lang="cs-CZ" sz="2400" b="1" dirty="0">
              <a:solidFill>
                <a:schemeClr val="tx1"/>
              </a:solidFill>
              <a:latin typeface="Century Gothic"/>
            </a:endParaRPr>
          </a:p>
          <a:p>
            <a:pPr>
              <a:lnSpc>
                <a:spcPct val="90000"/>
              </a:lnSpc>
            </a:pPr>
            <a:r>
              <a:rPr lang="cs-CZ" sz="2400" b="1" dirty="0">
                <a:solidFill>
                  <a:srgbClr val="000000"/>
                </a:solidFill>
                <a:latin typeface="Century Gothic"/>
              </a:rPr>
              <a:t>Vývoj zobrazovacích technologií --&gt; 3D embrya</a:t>
            </a:r>
            <a:endParaRPr lang="cs-CZ" sz="2400" b="1" dirty="0">
              <a:solidFill>
                <a:schemeClr val="tx1"/>
              </a:solidFill>
              <a:latin typeface="Century Gothic"/>
            </a:endParaRPr>
          </a:p>
          <a:p>
            <a:pPr>
              <a:lnSpc>
                <a:spcPct val="90000"/>
              </a:lnSpc>
            </a:pPr>
            <a:r>
              <a:rPr lang="cs-CZ" sz="2400" b="1" dirty="0">
                <a:solidFill>
                  <a:srgbClr val="000000"/>
                </a:solidFill>
                <a:latin typeface="Century Gothic"/>
              </a:rPr>
              <a:t>Vývoj diagnostických metod --&gt; pokročilé CT  </a:t>
            </a:r>
            <a:endParaRPr lang="cs-CZ" sz="2400" b="1" dirty="0">
              <a:solidFill>
                <a:schemeClr val="tx1"/>
              </a:solidFill>
              <a:latin typeface="Century Gothic"/>
            </a:endParaRPr>
          </a:p>
          <a:p>
            <a:pPr>
              <a:lnSpc>
                <a:spcPct val="90000"/>
              </a:lnSpc>
            </a:pPr>
            <a:r>
              <a:rPr lang="cs-CZ" sz="2400" b="1" dirty="0">
                <a:solidFill>
                  <a:srgbClr val="000000"/>
                </a:solidFill>
                <a:latin typeface="Century Gothic"/>
              </a:rPr>
              <a:t>Cílená léčba "šitá na míru"</a:t>
            </a:r>
            <a:endParaRPr lang="cs-CZ" sz="2400" b="1" dirty="0">
              <a:solidFill>
                <a:schemeClr val="tx1"/>
              </a:solidFill>
              <a:latin typeface="Century Gothic"/>
            </a:endParaRPr>
          </a:p>
          <a:p>
            <a:pPr>
              <a:lnSpc>
                <a:spcPct val="90000"/>
              </a:lnSpc>
            </a:pPr>
            <a:r>
              <a:rPr lang="cs-CZ" sz="2400" b="1" dirty="0">
                <a:solidFill>
                  <a:srgbClr val="000000"/>
                </a:solidFill>
                <a:latin typeface="Century Gothic"/>
              </a:rPr>
              <a:t>Umělé končetiny z moderních materiálů</a:t>
            </a:r>
            <a:endParaRPr lang="cs-CZ" sz="2400" b="1" dirty="0">
              <a:solidFill>
                <a:schemeClr val="tx1"/>
              </a:solidFill>
              <a:latin typeface="Century Gothic"/>
            </a:endParaRPr>
          </a:p>
          <a:p>
            <a:pPr>
              <a:lnSpc>
                <a:spcPct val="90000"/>
              </a:lnSpc>
            </a:pPr>
            <a:r>
              <a:rPr lang="cs-CZ" sz="2400" b="1" dirty="0">
                <a:solidFill>
                  <a:srgbClr val="000000"/>
                </a:solidFill>
                <a:latin typeface="Century Gothic"/>
              </a:rPr>
              <a:t>Robotické operace</a:t>
            </a:r>
            <a:endParaRPr lang="cs-CZ" sz="2400" b="1" dirty="0">
              <a:solidFill>
                <a:schemeClr val="tx1"/>
              </a:solidFill>
              <a:latin typeface="Century Gothic"/>
            </a:endParaRPr>
          </a:p>
          <a:p>
            <a:pPr>
              <a:lnSpc>
                <a:spcPct val="90000"/>
              </a:lnSpc>
            </a:pPr>
            <a:r>
              <a:rPr lang="cs-CZ" sz="2400" b="1" dirty="0">
                <a:solidFill>
                  <a:srgbClr val="000000"/>
                </a:solidFill>
                <a:latin typeface="Century Gothic"/>
              </a:rPr>
              <a:t>Výzkum lidského genomu,genetické modifikace</a:t>
            </a:r>
            <a:endParaRPr lang="cs-CZ" sz="2400" b="1" dirty="0">
              <a:solidFill>
                <a:schemeClr val="tx1"/>
              </a:solidFill>
              <a:latin typeface="Century Gothic"/>
            </a:endParaRPr>
          </a:p>
          <a:p>
            <a:pPr>
              <a:lnSpc>
                <a:spcPct val="90000"/>
              </a:lnSpc>
            </a:pPr>
            <a:r>
              <a:rPr lang="cs-CZ" sz="2400" b="1" dirty="0">
                <a:solidFill>
                  <a:srgbClr val="000000"/>
                </a:solidFill>
                <a:latin typeface="Century Gothic"/>
              </a:rPr>
              <a:t>Nízká novorozenecká úmrtnost ve vyspělých zemích</a:t>
            </a:r>
            <a:endParaRPr lang="cs-CZ" sz="2400" b="1" dirty="0">
              <a:solidFill>
                <a:schemeClr val="tx1"/>
              </a:solidFill>
              <a:latin typeface="Century Gothic"/>
            </a:endParaRPr>
          </a:p>
          <a:p>
            <a:pPr>
              <a:lnSpc>
                <a:spcPct val="90000"/>
              </a:lnSpc>
            </a:pPr>
            <a:r>
              <a:rPr lang="cs-CZ" sz="2400" b="1" dirty="0">
                <a:solidFill>
                  <a:srgbClr val="000000"/>
                </a:solidFill>
                <a:latin typeface="Century Gothic"/>
              </a:rPr>
              <a:t>Vyšší věk dožití ve vyspělých zemích</a:t>
            </a:r>
            <a:endParaRPr lang="cs-CZ" sz="2400" b="1" dirty="0">
              <a:solidFill>
                <a:schemeClr val="tx1"/>
              </a:solidFill>
              <a:latin typeface="Century Gothic"/>
            </a:endParaRPr>
          </a:p>
          <a:p>
            <a:pPr>
              <a:lnSpc>
                <a:spcPct val="90000"/>
              </a:lnSpc>
            </a:pP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8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Zlepšení díky technologickému pokroku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b="1" dirty="0"/>
              <a:t>Lepší a rychlejší komunikace</a:t>
            </a:r>
            <a:endParaRPr lang="cs-CZ" b="1" dirty="0">
              <a:solidFill>
                <a:schemeClr val="tx1"/>
              </a:solidFill>
            </a:endParaRPr>
          </a:p>
          <a:p>
            <a:pPr lvl="1"/>
            <a:r>
              <a:rPr lang="cs-CZ" b="1" dirty="0"/>
              <a:t>Mobilní telefony, Internet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/>
              <a:t>Lepší přístup k informacím a zprávám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/>
              <a:t>Rozšíření zdrojů </a:t>
            </a:r>
            <a:endParaRPr lang="cs-CZ" b="1" dirty="0">
              <a:solidFill>
                <a:schemeClr val="tx1"/>
              </a:solidFill>
            </a:endParaRPr>
          </a:p>
          <a:p>
            <a:pPr lvl="1"/>
            <a:r>
              <a:rPr lang="cs-CZ" b="1" dirty="0"/>
              <a:t>Zdroje obnovitelné energie, výnosnější pěstování plodin, rychlejší přeprava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b="1"/>
              <a:t>Zvýšení efektivity</a:t>
            </a:r>
            <a:endParaRPr lang="cs-CZ" b="1" dirty="0">
              <a:solidFill>
                <a:schemeClr val="tx1"/>
              </a:solidFill>
            </a:endParaRPr>
          </a:p>
          <a:p>
            <a:pPr lvl="1"/>
            <a:r>
              <a:rPr lang="cs-CZ" b="1" dirty="0"/>
              <a:t>Vzdělávání či medicína "na míru"</a:t>
            </a:r>
            <a:endParaRPr lang="cs-CZ" b="1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rgbClr val="404040"/>
                </a:solidFill>
              </a:rPr>
              <a:t>Řízení průmyslu</a:t>
            </a:r>
            <a:endParaRPr lang="cs-CZ" b="1" dirty="0">
              <a:solidFill>
                <a:schemeClr val="tx1"/>
              </a:solidFill>
            </a:endParaRPr>
          </a:p>
          <a:p>
            <a:endParaRPr lang="cs-CZ" sz="2400" b="1" dirty="0">
              <a:solidFill>
                <a:schemeClr val="tx1"/>
              </a:solidFill>
            </a:endParaRPr>
          </a:p>
          <a:p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https://media.makeameme.org/created/all-this-technology-xjeyqz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4933" y="2503228"/>
            <a:ext cx="5121606" cy="3209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914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2000" b="1">
                <a:latin typeface="Century Gothic"/>
              </a:rPr>
              <a:t>Důležitost nových technologických objevů není viditelná hned, ale ukáže se až s dalším vývojem.</a:t>
            </a:r>
            <a:endParaRPr lang="cs-CZ" sz="2000" b="1" dirty="0">
              <a:solidFill>
                <a:schemeClr val="tx1"/>
              </a:solidFill>
              <a:latin typeface="Century Gothic"/>
            </a:endParaRPr>
          </a:p>
          <a:p>
            <a:r>
              <a:rPr lang="cs-CZ" sz="2000" b="1" dirty="0">
                <a:solidFill>
                  <a:srgbClr val="404040"/>
                </a:solidFill>
                <a:latin typeface="Century Gothic"/>
              </a:rPr>
              <a:t>Technologický pokrok je pro společnost velkým přínosem</a:t>
            </a:r>
            <a:endParaRPr lang="cs-CZ" sz="2000" b="1" dirty="0">
              <a:solidFill>
                <a:schemeClr val="tx1"/>
              </a:solidFill>
              <a:latin typeface="Century Gothic"/>
            </a:endParaRPr>
          </a:p>
          <a:p>
            <a:endParaRPr lang="cs-CZ" sz="2000" b="1" dirty="0">
              <a:solidFill>
                <a:schemeClr val="tx1"/>
              </a:solidFill>
              <a:latin typeface="Century Gothic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-5483225" y="7846296"/>
            <a:ext cx="40422513" cy="369332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endParaRPr lang="cs-CZ"/>
          </a:p>
        </p:txBody>
      </p:sp>
      <p:pic>
        <p:nvPicPr>
          <p:cNvPr id="5" name="Obrázek 4" descr="http://skutecnosti.cz/wp-content/uploads/2014/03/pokrok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3050" y="3710405"/>
            <a:ext cx="9097963" cy="2534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999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sedací místnost Ion">
  <a:themeElements>
    <a:clrScheme name="Zasedací místnost 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Zasedací místnost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asedací místnost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0</Words>
  <Application>Microsoft Office PowerPoint</Application>
  <PresentationFormat>Širokoúhlá obrazovka</PresentationFormat>
  <Paragraphs>0</Paragraphs>
  <Slides>12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Zasedací místnost Ion</vt:lpstr>
      <vt:lpstr>Technologickým pokrokem ke světlým zítřkům</vt:lpstr>
      <vt:lpstr>Teze: "Technologický pokrok je ku prospěchu všem, nesmí se mu klást překážky a vše, co ho urychlí, je dobré. Je proto špatné jej jakkoliv brzdit, regulovat, omezovat. Společnost z pokroku vždy těží."</vt:lpstr>
      <vt:lpstr>Technologický optimismus</vt:lpstr>
      <vt:lpstr>Technologický optimismus</vt:lpstr>
      <vt:lpstr>Ekonomický liberalismus</vt:lpstr>
      <vt:lpstr>Technologie ve vojenství</vt:lpstr>
      <vt:lpstr>Technologie v medicíně</vt:lpstr>
      <vt:lpstr>Zlepšení díky technologickému pokroku</vt:lpstr>
      <vt:lpstr>Závěr</vt:lpstr>
      <vt:lpstr>Použité zdroje</vt:lpstr>
      <vt:lpstr>Použité zdroje</vt:lpstr>
      <vt:lpstr>Děkujeme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Technologie a společnost - "Technologický pokrok je ku prospěchu všem, nesmí se mu klást překážky a vše, co ho urychlí, je dobré. Je proto špatné jej jakkoliv brzdit, regulovat, omezovat. Společnost z pokroku vždy těží."</dc:title>
  <dc:creator/>
  <cp:lastModifiedBy/>
  <cp:revision>8</cp:revision>
  <dcterms:created xsi:type="dcterms:W3CDTF">2012-08-16T00:56:33Z</dcterms:created>
  <dcterms:modified xsi:type="dcterms:W3CDTF">2016-10-04T19:44:10Z</dcterms:modified>
</cp:coreProperties>
</file>