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0" r:id="rId3"/>
    <p:sldId id="257" r:id="rId4"/>
    <p:sldId id="258" r:id="rId5"/>
    <p:sldId id="259" r:id="rId6"/>
    <p:sldId id="27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67" r:id="rId15"/>
    <p:sldId id="268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9B017-5D78-44FD-8889-689F07A085B1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56B6A-0AC5-47F4-923A-90AD89CD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186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43B1C-F927-43FD-8C8C-9A1DC2E9DF1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B50A8-F598-451F-9EDB-9A588F29C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139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B50A8-F598-451F-9EDB-9A588F29C6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73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3B50A8-F598-451F-9EDB-9A588F29C6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60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AD50-C45E-4EBD-B218-7F4B3F89C8D4}" type="datetimeFigureOut">
              <a:rPr lang="cs-CZ" smtClean="0"/>
              <a:t>11.10.2016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0753-7CC0-4EA7-B188-F80EE8456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663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AD50-C45E-4EBD-B218-7F4B3F89C8D4}" type="datetimeFigureOut">
              <a:rPr lang="cs-CZ" smtClean="0"/>
              <a:t>11.10.2016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0753-7CC0-4EA7-B188-F80EE8456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0924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AD50-C45E-4EBD-B218-7F4B3F89C8D4}" type="datetimeFigureOut">
              <a:rPr lang="cs-CZ" smtClean="0"/>
              <a:t>11.10.2016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0753-7CC0-4EA7-B188-F80EE8456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08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AD50-C45E-4EBD-B218-7F4B3F89C8D4}" type="datetimeFigureOut">
              <a:rPr lang="cs-CZ" smtClean="0"/>
              <a:t>11.10.2016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0753-7CC0-4EA7-B188-F80EE8456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231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AD50-C45E-4EBD-B218-7F4B3F89C8D4}" type="datetimeFigureOut">
              <a:rPr lang="cs-CZ" smtClean="0"/>
              <a:t>11.10.2016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0753-7CC0-4EA7-B188-F80EE8456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4270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AD50-C45E-4EBD-B218-7F4B3F89C8D4}" type="datetimeFigureOut">
              <a:rPr lang="cs-CZ" smtClean="0"/>
              <a:t>11.10.2016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0753-7CC0-4EA7-B188-F80EE8456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7765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AD50-C45E-4EBD-B218-7F4B3F89C8D4}" type="datetimeFigureOut">
              <a:rPr lang="cs-CZ" smtClean="0"/>
              <a:t>11.10.2016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0753-7CC0-4EA7-B188-F80EE8456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56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AD50-C45E-4EBD-B218-7F4B3F89C8D4}" type="datetimeFigureOut">
              <a:rPr lang="cs-CZ" smtClean="0"/>
              <a:t>11.10.2016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0753-7CC0-4EA7-B188-F80EE8456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68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AD50-C45E-4EBD-B218-7F4B3F89C8D4}" type="datetimeFigureOut">
              <a:rPr lang="cs-CZ" smtClean="0"/>
              <a:t>11.10.2016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0753-7CC0-4EA7-B188-F80EE8456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29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AD50-C45E-4EBD-B218-7F4B3F89C8D4}" type="datetimeFigureOut">
              <a:rPr lang="cs-CZ" smtClean="0"/>
              <a:t>11.10.2016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0753-7CC0-4EA7-B188-F80EE8456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986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AD50-C45E-4EBD-B218-7F4B3F89C8D4}" type="datetimeFigureOut">
              <a:rPr lang="cs-CZ" smtClean="0"/>
              <a:t>11.10.2016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0753-7CC0-4EA7-B188-F80EE8456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204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4AD50-C45E-4EBD-B218-7F4B3F89C8D4}" type="datetimeFigureOut">
              <a:rPr lang="cs-CZ" smtClean="0"/>
              <a:t>11.10.2016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C0753-7CC0-4EA7-B188-F80EE8456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003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uffingtonpost.ca/amyrose-lane/private-space-companies_b_8821120.html" TargetMode="External"/><Relationship Id="rId3" Type="http://schemas.openxmlformats.org/officeDocument/2006/relationships/hyperlink" Target="https://mises.org/library/privatization-space" TargetMode="External"/><Relationship Id="rId7" Type="http://schemas.openxmlformats.org/officeDocument/2006/relationships/hyperlink" Target="http://www.nbcnews.com/id/6682611/ns/technology_and_science-space/t/private-spaceflight-bill-signed-law/#.V_0xYOh942x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hewire.com/technology/2010/02/eulogies-for-the-end-of-manned-moon-missions/25658" TargetMode="External"/><Relationship Id="rId11" Type="http://schemas.openxmlformats.org/officeDocument/2006/relationships/hyperlink" Target="http://time.com/space-x-ten-things-to-know/" TargetMode="External"/><Relationship Id="rId5" Type="http://schemas.openxmlformats.org/officeDocument/2006/relationships/hyperlink" Target="http://www.aerospace.org/education/stem-outreach/space-primer/a-brief-history-of-space-exploration/" TargetMode="External"/><Relationship Id="rId10" Type="http://schemas.openxmlformats.org/officeDocument/2006/relationships/hyperlink" Target="http://www.space.com/33952-five-nearest-earth-like-alien-planets.html" TargetMode="External"/><Relationship Id="rId4" Type="http://schemas.openxmlformats.org/officeDocument/2006/relationships/hyperlink" Target="http://www.moreisdifferent.com/2015/01/13/is-teslas-particle-beam-weapon-practical/" TargetMode="External"/><Relationship Id="rId9" Type="http://schemas.openxmlformats.org/officeDocument/2006/relationships/hyperlink" Target="http://www.ceskenoviny.cz/zpravy/vedci-nasli-planetu-jako-zeme-v-obyvatelne-zone-proximy-centauri/138550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8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06879" y="647246"/>
            <a:ext cx="9144000" cy="1193799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FF00"/>
                </a:solidFill>
                <a:latin typeface="Stencil" panose="040409050D0802020404" pitchFamily="82" charset="0"/>
              </a:rPr>
              <a:t>Vesmír – budoucnost lidstva</a:t>
            </a:r>
            <a:endParaRPr lang="cs-CZ" dirty="0">
              <a:solidFill>
                <a:srgbClr val="FFFF00"/>
              </a:solidFill>
              <a:latin typeface="Stencil" panose="040409050D0802020404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37064" y="1841045"/>
            <a:ext cx="9144000" cy="643391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  <a:latin typeface="+mj-lt"/>
              </a:rPr>
              <a:t>BSS411 Moderní technologie a bezpečnost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39615" y="4800600"/>
            <a:ext cx="5005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FFFF00"/>
                </a:solidFill>
              </a:rPr>
              <a:t>Skupina C – Matěj Novák, Aneta </a:t>
            </a:r>
            <a:r>
              <a:rPr lang="cs-CZ" sz="2000" dirty="0" err="1" smtClean="0">
                <a:solidFill>
                  <a:srgbClr val="FFFF00"/>
                </a:solidFill>
              </a:rPr>
              <a:t>Straškrabová</a:t>
            </a:r>
            <a:r>
              <a:rPr lang="cs-CZ" sz="2000" dirty="0" smtClean="0">
                <a:solidFill>
                  <a:srgbClr val="FFFF00"/>
                </a:solidFill>
              </a:rPr>
              <a:t>,</a:t>
            </a:r>
          </a:p>
          <a:p>
            <a:r>
              <a:rPr lang="cs-CZ" sz="2000" dirty="0" smtClean="0">
                <a:solidFill>
                  <a:srgbClr val="FFFF00"/>
                </a:solidFill>
              </a:rPr>
              <a:t>Samuel </a:t>
            </a:r>
            <a:r>
              <a:rPr lang="cs-CZ" sz="2000" dirty="0" err="1" smtClean="0">
                <a:solidFill>
                  <a:srgbClr val="FFFF00"/>
                </a:solidFill>
              </a:rPr>
              <a:t>Nguyen</a:t>
            </a:r>
            <a:r>
              <a:rPr lang="cs-CZ" sz="2000" dirty="0" smtClean="0">
                <a:solidFill>
                  <a:srgbClr val="FFFF00"/>
                </a:solidFill>
              </a:rPr>
              <a:t>, Tereza Grossmannová </a:t>
            </a:r>
            <a:endParaRPr lang="cs-CZ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5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9172" y="266461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Vybudujte nový život!</a:t>
            </a:r>
            <a:endParaRPr lang="en-US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3343" y="1493359"/>
            <a:ext cx="10515600" cy="3341460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Přelidněná planeta Země, migrační vlny, nedostatek surovin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Dvě možnosti – osídlení planet či vybudování kolonií na orbitu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Osídlení Marsu není nereálné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Nové technologie a více peněz pro výzkum = větší šance pro osidlování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Bez ideologií, náboženských střetů, politikaření, váš život bude poklidný a fascinující – vše zajistí korporace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514" y="4834819"/>
            <a:ext cx="4180343" cy="184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28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Získejme nové technologie!</a:t>
            </a:r>
            <a:endParaRPr lang="en-US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3"/>
              </a:buBlip>
            </a:pPr>
            <a:r>
              <a:rPr lang="cs-CZ" dirty="0" smtClean="0">
                <a:solidFill>
                  <a:srgbClr val="FFFF00"/>
                </a:solidFill>
              </a:rPr>
              <a:t>Poznání skryté ve vesmíru by nám umožnilo vyvinutí nových technologií</a:t>
            </a:r>
          </a:p>
          <a:p>
            <a:pPr>
              <a:buBlip>
                <a:blip r:embed="rId3"/>
              </a:buBlip>
            </a:pPr>
            <a:r>
              <a:rPr lang="cs-CZ" dirty="0" smtClean="0">
                <a:solidFill>
                  <a:srgbClr val="FFFF00"/>
                </a:solidFill>
              </a:rPr>
              <a:t>Ty by poté ovlivnily každý aspekt lidského života – zdravotnictví, průmysl, dopravu, energetiku, ochranu životního prostředí, sociální život, komunikační prostředky</a:t>
            </a:r>
          </a:p>
          <a:p>
            <a:pPr>
              <a:buBlip>
                <a:blip r:embed="rId3"/>
              </a:buBlip>
            </a:pPr>
            <a:r>
              <a:rPr lang="cs-CZ" dirty="0" smtClean="0">
                <a:solidFill>
                  <a:srgbClr val="FFFF00"/>
                </a:solidFill>
              </a:rPr>
              <a:t>Nezapomínejme na naši mateřskou planetu, nové technologie mohou zlepšit život na Zemi a ulehčit lidem na ní </a:t>
            </a:r>
            <a:r>
              <a:rPr lang="cs-CZ" dirty="0" smtClean="0">
                <a:solidFill>
                  <a:srgbClr val="FFFF00"/>
                </a:solidFill>
              </a:rPr>
              <a:t>žijícím</a:t>
            </a:r>
          </a:p>
          <a:p>
            <a:pPr>
              <a:buBlip>
                <a:blip r:embed="rId3"/>
              </a:buBlip>
            </a:pPr>
            <a:r>
              <a:rPr lang="cs-CZ" dirty="0" smtClean="0">
                <a:solidFill>
                  <a:srgbClr val="FFFF00"/>
                </a:solidFill>
              </a:rPr>
              <a:t>Výkonné teleskopy, novinky v pohonech pro rakety (testování solárního elektrického pohonu – cílem zlevnění provozu a zachování výkonu)</a:t>
            </a:r>
            <a:endParaRPr lang="cs-CZ" dirty="0" smtClean="0">
              <a:solidFill>
                <a:srgbClr val="FFFF00"/>
              </a:solidFill>
            </a:endParaRPr>
          </a:p>
          <a:p>
            <a:endParaRPr lang="cs-CZ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63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Co nám doteď přinesl výzkum NASA?</a:t>
            </a:r>
            <a:endParaRPr lang="en-US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18718"/>
          </a:xfrm>
        </p:spPr>
        <p:txBody>
          <a:bodyPr>
            <a:normAutofit fontScale="92500" lnSpcReduction="10000"/>
          </a:bodyPr>
          <a:lstStyle/>
          <a:p>
            <a:pPr>
              <a:buBlip>
                <a:blip r:embed="rId3"/>
              </a:buBlip>
            </a:pPr>
            <a:r>
              <a:rPr lang="cs-CZ" dirty="0" smtClean="0">
                <a:solidFill>
                  <a:srgbClr val="FFFF00"/>
                </a:solidFill>
              </a:rPr>
              <a:t>Umělé končetiny</a:t>
            </a:r>
          </a:p>
          <a:p>
            <a:pPr>
              <a:buBlip>
                <a:blip r:embed="rId3"/>
              </a:buBlip>
            </a:pPr>
            <a:r>
              <a:rPr lang="cs-CZ" dirty="0" smtClean="0">
                <a:solidFill>
                  <a:srgbClr val="FFFF00"/>
                </a:solidFill>
              </a:rPr>
              <a:t>Infračervený ušní teploměr</a:t>
            </a:r>
          </a:p>
          <a:p>
            <a:pPr>
              <a:buBlip>
                <a:blip r:embed="rId3"/>
              </a:buBlip>
            </a:pPr>
            <a:r>
              <a:rPr lang="cs-CZ" dirty="0" smtClean="0">
                <a:solidFill>
                  <a:srgbClr val="FFFF00"/>
                </a:solidFill>
              </a:rPr>
              <a:t>Umělá srdeční pumpa</a:t>
            </a:r>
          </a:p>
          <a:p>
            <a:pPr>
              <a:buBlip>
                <a:blip r:embed="rId3"/>
              </a:buBlip>
            </a:pPr>
            <a:r>
              <a:rPr lang="cs-CZ" dirty="0" smtClean="0">
                <a:solidFill>
                  <a:srgbClr val="FFFF00"/>
                </a:solidFill>
              </a:rPr>
              <a:t>Čočky odolné proti poškrábání</a:t>
            </a:r>
          </a:p>
          <a:p>
            <a:pPr>
              <a:buBlip>
                <a:blip r:embed="rId3"/>
              </a:buBlip>
            </a:pPr>
            <a:r>
              <a:rPr lang="cs-CZ" dirty="0" smtClean="0">
                <a:solidFill>
                  <a:srgbClr val="FFFF00"/>
                </a:solidFill>
              </a:rPr>
              <a:t>Přikrývky odpuzující IR záření („</a:t>
            </a:r>
            <a:r>
              <a:rPr lang="cs-CZ" dirty="0" err="1" smtClean="0">
                <a:solidFill>
                  <a:srgbClr val="FFFF00"/>
                </a:solidFill>
              </a:rPr>
              <a:t>space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blankets</a:t>
            </a:r>
            <a:r>
              <a:rPr lang="cs-CZ" dirty="0" smtClean="0">
                <a:solidFill>
                  <a:srgbClr val="FFFF00"/>
                </a:solidFill>
              </a:rPr>
              <a:t>“)</a:t>
            </a:r>
          </a:p>
          <a:p>
            <a:pPr>
              <a:buBlip>
                <a:blip r:embed="rId3"/>
              </a:buBlip>
            </a:pPr>
            <a:r>
              <a:rPr lang="cs-CZ" dirty="0" smtClean="0">
                <a:solidFill>
                  <a:srgbClr val="FFFF00"/>
                </a:solidFill>
              </a:rPr>
              <a:t>Vakuové vymrazování</a:t>
            </a:r>
          </a:p>
          <a:p>
            <a:pPr>
              <a:buBlip>
                <a:blip r:embed="rId3"/>
              </a:buBlip>
            </a:pPr>
            <a:r>
              <a:rPr lang="cs-CZ" dirty="0" smtClean="0">
                <a:solidFill>
                  <a:srgbClr val="FFFF00"/>
                </a:solidFill>
              </a:rPr>
              <a:t>Solární články</a:t>
            </a:r>
          </a:p>
          <a:p>
            <a:pPr>
              <a:buBlip>
                <a:blip r:embed="rId3"/>
              </a:buBlip>
            </a:pPr>
            <a:r>
              <a:rPr lang="cs-CZ" dirty="0" smtClean="0">
                <a:solidFill>
                  <a:srgbClr val="FFFF00"/>
                </a:solidFill>
              </a:rPr>
              <a:t>Lepší technologie pro bezpečnost v dopravě</a:t>
            </a:r>
          </a:p>
          <a:p>
            <a:pPr>
              <a:buBlip>
                <a:blip r:embed="rId3"/>
              </a:buBlip>
            </a:pPr>
            <a:r>
              <a:rPr lang="cs-CZ" dirty="0" smtClean="0">
                <a:solidFill>
                  <a:srgbClr val="FFFF00"/>
                </a:solidFill>
              </a:rPr>
              <a:t>A mnoho dalšího…</a:t>
            </a:r>
          </a:p>
          <a:p>
            <a:pPr marL="0" indent="0">
              <a:buNone/>
            </a:pPr>
            <a:r>
              <a:rPr lang="cs-CZ" dirty="0">
                <a:solidFill>
                  <a:srgbClr val="FFFF00"/>
                </a:solidFill>
              </a:rPr>
              <a:t>(Zdroj: NASA </a:t>
            </a:r>
            <a:r>
              <a:rPr lang="cs-CZ" dirty="0" err="1">
                <a:solidFill>
                  <a:srgbClr val="FFFF00"/>
                </a:solidFill>
              </a:rPr>
              <a:t>SpinnOff</a:t>
            </a:r>
            <a:r>
              <a:rPr lang="cs-CZ" dirty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70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3686" y="190953"/>
            <a:ext cx="10515600" cy="1325563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Militarizace vesmíru a proč bychom se jí neměli bránit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9" y="1618116"/>
            <a:ext cx="5331975" cy="296839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144" y="2756973"/>
            <a:ext cx="5871359" cy="377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21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6837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Chraňme naše domovy!</a:t>
            </a:r>
            <a:endParaRPr lang="en-US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04686"/>
            <a:ext cx="10515600" cy="528320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Nejen Země, ale i budoucí osídlené planety mohou být zasaženy tělesy z vesmíru</a:t>
            </a:r>
          </a:p>
          <a:p>
            <a:endParaRPr lang="cs-CZ" dirty="0">
              <a:solidFill>
                <a:srgbClr val="FFFF00"/>
              </a:solidFill>
            </a:endParaRPr>
          </a:p>
          <a:p>
            <a:r>
              <a:rPr lang="cs-CZ" dirty="0" smtClean="0">
                <a:solidFill>
                  <a:srgbClr val="FFFF00"/>
                </a:solidFill>
              </a:rPr>
              <a:t>Prosadíme zrušení smlouvy o zákazu umisťování a testování zbraní ve vesmíru, je to přežitek!</a:t>
            </a:r>
          </a:p>
          <a:p>
            <a:pPr marL="0" indent="0">
              <a:buNone/>
            </a:pP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>
                <a:solidFill>
                  <a:srgbClr val="FFFF00"/>
                </a:solidFill>
              </a:rPr>
              <a:t>Převratné vynálezy v oblasti zbraňových systémů umístěných ve vesmíru mohou obyvatele zachránit</a:t>
            </a:r>
          </a:p>
          <a:p>
            <a:pPr marL="0" indent="0">
              <a:buNone/>
            </a:pP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>
                <a:solidFill>
                  <a:srgbClr val="FFFF00"/>
                </a:solidFill>
              </a:rPr>
              <a:t>Zbraně pod přísným dozorem, soukromé vlastnictví a kontrolní režimy, ryze obranný charakter</a:t>
            </a:r>
          </a:p>
          <a:p>
            <a:pPr marL="0" indent="0">
              <a:buNone/>
            </a:pP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>
                <a:solidFill>
                  <a:srgbClr val="FFFF00"/>
                </a:solidFill>
              </a:rPr>
              <a:t>Myšlenky vysoce výkonných energetických zbraní nastíněny již </a:t>
            </a:r>
            <a:r>
              <a:rPr lang="cs-CZ" dirty="0">
                <a:solidFill>
                  <a:srgbClr val="FFFF00"/>
                </a:solidFill>
              </a:rPr>
              <a:t>v </a:t>
            </a:r>
            <a:r>
              <a:rPr lang="cs-CZ" dirty="0">
                <a:solidFill>
                  <a:srgbClr val="FFFF00"/>
                </a:solidFill>
              </a:rPr>
              <a:t>SDI (Dan </a:t>
            </a:r>
            <a:r>
              <a:rPr lang="cs-CZ" dirty="0" err="1">
                <a:solidFill>
                  <a:srgbClr val="FFFF00"/>
                </a:solidFill>
              </a:rPr>
              <a:t>Elton</a:t>
            </a:r>
            <a:r>
              <a:rPr lang="cs-CZ" dirty="0">
                <a:solidFill>
                  <a:srgbClr val="FFFF00"/>
                </a:solidFill>
              </a:rPr>
              <a:t> 2015)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>
                <a:solidFill>
                  <a:srgbClr val="FFFF00"/>
                </a:solidFill>
              </a:rPr>
              <a:t>Částicový kanón, systém včasné výstrahy, vesmírné jaderné zbraně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022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Informace jako nepostradatelná součást poznání</a:t>
            </a:r>
            <a:endParaRPr lang="en-US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56254"/>
            <a:ext cx="4742542" cy="296408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11" y="2339747"/>
            <a:ext cx="5820803" cy="37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45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32897"/>
            <a:ext cx="10515600" cy="1325563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Na vašich cestách vás ochráníme!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9801" y="2176691"/>
            <a:ext cx="10515600" cy="4351338"/>
          </a:xfrm>
          <a:effectLst>
            <a:reflection endPos="65000" dist="50800" dir="5400000" sy="-100000" algn="bl" rotWithShape="0"/>
          </a:effectLst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Vlastní korporátní bezpečnostní personál, po vzoru současných PMC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Zákazník je pro nás prioritou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Stát vám nezajistí bezpečnost, důkazy hledejte v historii Země</a:t>
            </a:r>
          </a:p>
          <a:p>
            <a:r>
              <a:rPr lang="cs-CZ" dirty="0" smtClean="0">
                <a:solidFill>
                  <a:srgbClr val="FFFF00"/>
                </a:solidFill>
                <a:effectLst>
                  <a:reflection endPos="0" dist="50800" dir="5400000" sy="-100000" algn="bl" rotWithShape="0"/>
                </a:effectLst>
              </a:rPr>
              <a:t>Naší starostí je vaše bezpečnost</a:t>
            </a:r>
          </a:p>
          <a:p>
            <a:r>
              <a:rPr lang="cs-CZ" dirty="0" smtClean="0">
                <a:solidFill>
                  <a:srgbClr val="FFFF00"/>
                </a:solidFill>
                <a:effectLst>
                  <a:reflection endPos="0" dist="50800" dir="5400000" sy="-100000" algn="bl" rotWithShape="0"/>
                </a:effectLst>
              </a:rPr>
              <a:t>Plná profesionalita, lidský přístup, účinné metody</a:t>
            </a:r>
          </a:p>
          <a:p>
            <a:endParaRPr lang="en-US" dirty="0">
              <a:solidFill>
                <a:srgbClr val="FFFF00"/>
              </a:solidFill>
              <a:effectLst>
                <a:reflection endPos="0" dist="508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1843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 námi budete v bezpečí!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86" y="1007523"/>
            <a:ext cx="8026400" cy="5508595"/>
          </a:xfrm>
          <a:prstGeom prst="rect">
            <a:avLst/>
          </a:prstGeom>
          <a:effectLst>
            <a:glow rad="114300">
              <a:schemeClr val="accent1">
                <a:alpha val="62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042836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Chcete vědět víc?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Zajímejte se, informujte se, nepodléhejte dezinformacím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Vědění je základ, navštivte vědecká a technologická centra už nyní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Společnost </a:t>
            </a:r>
            <a:r>
              <a:rPr lang="cs-CZ" dirty="0" err="1" smtClean="0">
                <a:solidFill>
                  <a:srgbClr val="FFFF00"/>
                </a:solidFill>
              </a:rPr>
              <a:t>SpaceX</a:t>
            </a:r>
            <a:r>
              <a:rPr lang="cs-CZ" dirty="0" smtClean="0">
                <a:solidFill>
                  <a:srgbClr val="FFFF00"/>
                </a:solidFill>
              </a:rPr>
              <a:t> je dílem lidí jako jste vy, lidí s vizí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V současnosti existuje několik desítek soukromých firem zabývajících se výzkumem vesmíru, cestováním vesmírem a novými technologiemi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K dalšímu rozvoji je potřeba Váš zájem, zájem lidstva</a:t>
            </a:r>
          </a:p>
          <a:p>
            <a:pPr marL="0" indent="0">
              <a:buNone/>
            </a:pPr>
            <a:endParaRPr lang="cs-CZ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357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Sháníme sponzory a podporovatele!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Financování je jedním z pilířů naší věci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Investujte prostředky smysluplně, do budoucnosti vás a vašich potomků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Každá podpora a pomoc je vítaná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Sháníme také vědecký personál, odborníky schopné myslet velkoryse</a:t>
            </a:r>
          </a:p>
          <a:p>
            <a:endParaRPr lang="cs-CZ" dirty="0">
              <a:solidFill>
                <a:srgbClr val="FFFF00"/>
              </a:solidFill>
            </a:endParaRPr>
          </a:p>
          <a:p>
            <a:pPr algn="ctr"/>
            <a:r>
              <a:rPr lang="cs-CZ" sz="4000" b="1" dirty="0" smtClean="0">
                <a:solidFill>
                  <a:srgbClr val="FFFF00"/>
                </a:solidFill>
              </a:rPr>
              <a:t>Přidejte se k nám ještě dnes!</a:t>
            </a:r>
          </a:p>
          <a:p>
            <a:pPr marL="0" indent="0">
              <a:buNone/>
            </a:pPr>
            <a:endParaRPr lang="cs-CZ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5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dirty="0" smtClean="0">
                <a:solidFill>
                  <a:srgbClr val="FFFF00"/>
                </a:solidFill>
                <a:latin typeface="Stencil" panose="040409050D0802020404" pitchFamily="82" charset="0"/>
              </a:rPr>
              <a:t>Obsah prezentace</a:t>
            </a:r>
            <a:endParaRPr lang="cs-CZ" sz="5400" dirty="0">
              <a:solidFill>
                <a:srgbClr val="FFFF00"/>
              </a:solidFill>
              <a:latin typeface="Stencil" panose="040409050D0802020404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 anchor="ctr" anchorCtr="1"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u="sng" dirty="0" smtClean="0">
                <a:solidFill>
                  <a:srgbClr val="FFFF00"/>
                </a:solidFill>
              </a:rPr>
              <a:t>Úvod </a:t>
            </a:r>
            <a:r>
              <a:rPr lang="cs-CZ" u="sng" dirty="0">
                <a:solidFill>
                  <a:srgbClr val="FFFF00"/>
                </a:solidFill>
              </a:rPr>
              <a:t>- Budoucnost lidstva je mezi </a:t>
            </a:r>
            <a:r>
              <a:rPr lang="cs-CZ" u="sng" dirty="0" smtClean="0">
                <a:solidFill>
                  <a:srgbClr val="FFFF00"/>
                </a:solidFill>
              </a:rPr>
              <a:t>hvězdami</a:t>
            </a:r>
            <a:endParaRPr lang="cs-CZ" u="sng" dirty="0">
              <a:solidFill>
                <a:srgbClr val="FFFF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u="sng" dirty="0" smtClean="0">
                <a:solidFill>
                  <a:srgbClr val="FFFF00"/>
                </a:solidFill>
              </a:rPr>
              <a:t>Privatizace </a:t>
            </a:r>
            <a:r>
              <a:rPr lang="cs-CZ" u="sng" dirty="0">
                <a:solidFill>
                  <a:srgbClr val="FFFF00"/>
                </a:solidFill>
              </a:rPr>
              <a:t>a dobývání vesmíru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cs-CZ" dirty="0">
                <a:solidFill>
                  <a:srgbClr val="FFFF00"/>
                </a:solidFill>
              </a:rPr>
              <a:t>Síla soukromých společností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cs-CZ" dirty="0">
                <a:solidFill>
                  <a:srgbClr val="FFFF00"/>
                </a:solidFill>
              </a:rPr>
              <a:t>Objevujte nepoznané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cs-CZ" dirty="0">
                <a:solidFill>
                  <a:srgbClr val="FFFF00"/>
                </a:solidFill>
              </a:rPr>
              <a:t>Vybudujte nový život </a:t>
            </a:r>
            <a:endParaRPr lang="cs-CZ" dirty="0" smtClean="0">
              <a:solidFill>
                <a:srgbClr val="FFFF00"/>
              </a:solidFill>
            </a:endParaRP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cs-CZ" dirty="0" smtClean="0">
                <a:solidFill>
                  <a:srgbClr val="FFFF00"/>
                </a:solidFill>
              </a:rPr>
              <a:t>Získejme </a:t>
            </a:r>
            <a:r>
              <a:rPr lang="cs-CZ" dirty="0">
                <a:solidFill>
                  <a:srgbClr val="FFFF00"/>
                </a:solidFill>
              </a:rPr>
              <a:t>nové technologie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u="sng" dirty="0" smtClean="0">
                <a:solidFill>
                  <a:srgbClr val="FFFF00"/>
                </a:solidFill>
              </a:rPr>
              <a:t>Militarizace </a:t>
            </a:r>
            <a:r>
              <a:rPr lang="cs-CZ" u="sng" dirty="0">
                <a:solidFill>
                  <a:srgbClr val="FFFF00"/>
                </a:solidFill>
              </a:rPr>
              <a:t>vesmíru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cs-CZ" dirty="0">
                <a:solidFill>
                  <a:srgbClr val="FFFF00"/>
                </a:solidFill>
              </a:rPr>
              <a:t>Zachraňme planetu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cs-CZ" dirty="0">
                <a:solidFill>
                  <a:srgbClr val="FFFF00"/>
                </a:solidFill>
              </a:rPr>
              <a:t>Informace je klíčem k přežití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cs-CZ" dirty="0">
                <a:solidFill>
                  <a:srgbClr val="FFFF00"/>
                </a:solidFill>
              </a:rPr>
              <a:t>Na vašich cestách vás ochráníme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>
                <a:solidFill>
                  <a:srgbClr val="FFFF00"/>
                </a:solidFill>
              </a:rPr>
              <a:t>Chcete </a:t>
            </a:r>
            <a:r>
              <a:rPr lang="cs-CZ" dirty="0">
                <a:solidFill>
                  <a:srgbClr val="FFFF00"/>
                </a:solidFill>
              </a:rPr>
              <a:t>vědět víc?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>
                <a:solidFill>
                  <a:srgbClr val="FFFF00"/>
                </a:solidFill>
              </a:rPr>
              <a:t>Podpořte </a:t>
            </a:r>
            <a:r>
              <a:rPr lang="cs-CZ" dirty="0">
                <a:solidFill>
                  <a:srgbClr val="FFFF00"/>
                </a:solidFill>
              </a:rPr>
              <a:t>nás ještě dnes! </a:t>
            </a:r>
          </a:p>
        </p:txBody>
      </p:sp>
    </p:spTree>
    <p:extLst>
      <p:ext uri="{BB962C8B-B14F-4D97-AF65-F5344CB8AC3E}">
        <p14:creationId xmlns:p14="http://schemas.microsoft.com/office/powerpoint/2010/main" val="126322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2714" y="74045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Děkujeme za pozornost!</a:t>
            </a:r>
            <a:endParaRPr lang="en-US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71" y="1399608"/>
            <a:ext cx="8011886" cy="4807132"/>
          </a:xfrm>
        </p:spPr>
      </p:pic>
    </p:spTree>
    <p:extLst>
      <p:ext uri="{BB962C8B-B14F-4D97-AF65-F5344CB8AC3E}">
        <p14:creationId xmlns:p14="http://schemas.microsoft.com/office/powerpoint/2010/main" val="1635711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rgbClr val="FFFF00"/>
                </a:solidFill>
              </a:rPr>
              <a:t>Zdroje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88572"/>
            <a:ext cx="10515600" cy="5428342"/>
          </a:xfrm>
        </p:spPr>
        <p:txBody>
          <a:bodyPr>
            <a:normAutofit fontScale="55000" lnSpcReduction="20000"/>
          </a:bodyPr>
          <a:lstStyle/>
          <a:p>
            <a:pPr fontAlgn="base"/>
            <a:r>
              <a:rPr lang="cs-CZ" dirty="0" err="1">
                <a:solidFill>
                  <a:srgbClr val="FFFF00"/>
                </a:solidFill>
              </a:rPr>
              <a:t>Terrelll</a:t>
            </a:r>
            <a:r>
              <a:rPr lang="cs-CZ" dirty="0">
                <a:solidFill>
                  <a:srgbClr val="FFFF00"/>
                </a:solidFill>
              </a:rPr>
              <a:t>, T D. (2012): </a:t>
            </a:r>
            <a:r>
              <a:rPr lang="cs-CZ" i="1" dirty="0" err="1">
                <a:solidFill>
                  <a:srgbClr val="FFFF00"/>
                </a:solidFill>
              </a:rPr>
              <a:t>The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Privatization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of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Space</a:t>
            </a:r>
            <a:r>
              <a:rPr lang="cs-CZ" dirty="0">
                <a:solidFill>
                  <a:srgbClr val="FFFF00"/>
                </a:solidFill>
              </a:rPr>
              <a:t>. </a:t>
            </a:r>
            <a:r>
              <a:rPr lang="cs-CZ" dirty="0" err="1">
                <a:solidFill>
                  <a:srgbClr val="FFFF00"/>
                </a:solidFill>
              </a:rPr>
              <a:t>Mises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Institutes</a:t>
            </a:r>
            <a:r>
              <a:rPr lang="cs-CZ" dirty="0">
                <a:solidFill>
                  <a:srgbClr val="FFFF00"/>
                </a:solidFill>
              </a:rPr>
              <a:t>: </a:t>
            </a:r>
            <a:r>
              <a:rPr lang="cs-CZ" dirty="0" err="1">
                <a:solidFill>
                  <a:srgbClr val="FFFF00"/>
                </a:solidFill>
              </a:rPr>
              <a:t>Austrian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Economics</a:t>
            </a:r>
            <a:r>
              <a:rPr lang="cs-CZ" dirty="0">
                <a:solidFill>
                  <a:srgbClr val="FFFF00"/>
                </a:solidFill>
              </a:rPr>
              <a:t>, </a:t>
            </a:r>
            <a:r>
              <a:rPr lang="cs-CZ" dirty="0" err="1">
                <a:solidFill>
                  <a:srgbClr val="FFFF00"/>
                </a:solidFill>
              </a:rPr>
              <a:t>Freedom</a:t>
            </a:r>
            <a:r>
              <a:rPr lang="cs-CZ" dirty="0">
                <a:solidFill>
                  <a:srgbClr val="FFFF00"/>
                </a:solidFill>
              </a:rPr>
              <a:t>, and </a:t>
            </a:r>
            <a:r>
              <a:rPr lang="cs-CZ" dirty="0" err="1">
                <a:solidFill>
                  <a:srgbClr val="FFFF00"/>
                </a:solidFill>
              </a:rPr>
              <a:t>Peace</a:t>
            </a:r>
            <a:r>
              <a:rPr lang="cs-CZ" dirty="0">
                <a:solidFill>
                  <a:srgbClr val="FFFF00"/>
                </a:solidFill>
              </a:rPr>
              <a:t> [online]. (cit. </a:t>
            </a:r>
          </a:p>
          <a:p>
            <a:pPr fontAlgn="base"/>
            <a:r>
              <a:rPr lang="cs-CZ" dirty="0">
                <a:solidFill>
                  <a:srgbClr val="FFFF00"/>
                </a:solidFill>
              </a:rPr>
              <a:t>2016-10-11) Dostupné z: </a:t>
            </a:r>
            <a:r>
              <a:rPr lang="cs-CZ" u="sng" dirty="0">
                <a:solidFill>
                  <a:srgbClr val="FFFF00"/>
                </a:solidFill>
                <a:hlinkClick r:id="rId3"/>
              </a:rPr>
              <a:t>https://mises.org/library/privatization-space</a:t>
            </a:r>
            <a:endParaRPr lang="cs-CZ" dirty="0">
              <a:solidFill>
                <a:srgbClr val="FFFF00"/>
              </a:solidFill>
            </a:endParaRPr>
          </a:p>
          <a:p>
            <a:pPr fontAlgn="base"/>
            <a:r>
              <a:rPr lang="cs-CZ" dirty="0" err="1">
                <a:solidFill>
                  <a:srgbClr val="FFFF00"/>
                </a:solidFill>
              </a:rPr>
              <a:t>Elton</a:t>
            </a:r>
            <a:r>
              <a:rPr lang="cs-CZ" dirty="0">
                <a:solidFill>
                  <a:srgbClr val="FFFF00"/>
                </a:solidFill>
              </a:rPr>
              <a:t>, D. (2015):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Is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Tesla’s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particle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beam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weapon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practical</a:t>
            </a:r>
            <a:r>
              <a:rPr lang="cs-CZ" i="1" dirty="0">
                <a:solidFill>
                  <a:srgbClr val="FFFF00"/>
                </a:solidFill>
              </a:rPr>
              <a:t>?</a:t>
            </a:r>
            <a:r>
              <a:rPr lang="cs-CZ" dirty="0">
                <a:solidFill>
                  <a:srgbClr val="FFFF00"/>
                </a:solidFill>
              </a:rPr>
              <a:t>. Dan </a:t>
            </a:r>
            <a:r>
              <a:rPr lang="cs-CZ" dirty="0" err="1">
                <a:solidFill>
                  <a:srgbClr val="FFFF00"/>
                </a:solidFill>
              </a:rPr>
              <a:t>Elton</a:t>
            </a:r>
            <a:r>
              <a:rPr lang="cs-CZ" dirty="0">
                <a:solidFill>
                  <a:srgbClr val="FFFF00"/>
                </a:solidFill>
              </a:rPr>
              <a:t> [online]. (cit. 2016-10-11) Dostupné z: </a:t>
            </a:r>
            <a:r>
              <a:rPr lang="cs-CZ" u="sng" dirty="0">
                <a:solidFill>
                  <a:srgbClr val="FFFF00"/>
                </a:solidFill>
                <a:hlinkClick r:id="rId4"/>
              </a:rPr>
              <a:t>http://www.moreisdifferent.com/2015/01/13/is-teslas-particle-beam-weapon-practical</a:t>
            </a:r>
            <a:endParaRPr lang="cs-CZ" dirty="0">
              <a:solidFill>
                <a:srgbClr val="FFFF00"/>
              </a:solidFill>
            </a:endParaRPr>
          </a:p>
          <a:p>
            <a:pPr fontAlgn="base"/>
            <a:r>
              <a:rPr lang="cs-CZ" dirty="0" err="1">
                <a:solidFill>
                  <a:srgbClr val="FFFF00"/>
                </a:solidFill>
              </a:rPr>
              <a:t>Stratfor</a:t>
            </a:r>
            <a:r>
              <a:rPr lang="cs-CZ" dirty="0">
                <a:solidFill>
                  <a:srgbClr val="FFFF00"/>
                </a:solidFill>
              </a:rPr>
              <a:t> (2015)</a:t>
            </a:r>
            <a:r>
              <a:rPr lang="cs-CZ" i="1" dirty="0">
                <a:solidFill>
                  <a:srgbClr val="FFFF00"/>
                </a:solidFill>
              </a:rPr>
              <a:t>: </a:t>
            </a:r>
            <a:r>
              <a:rPr lang="cs-CZ" i="1" dirty="0" err="1">
                <a:solidFill>
                  <a:srgbClr val="FFFF00"/>
                </a:solidFill>
              </a:rPr>
              <a:t>The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Militarization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of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Space</a:t>
            </a:r>
            <a:r>
              <a:rPr lang="cs-CZ" dirty="0">
                <a:solidFill>
                  <a:srgbClr val="FFFF00"/>
                </a:solidFill>
              </a:rPr>
              <a:t>. (cit. 2016-10-11) Dostupné z: https://www.stratfor.com/video/militarization-space</a:t>
            </a:r>
          </a:p>
          <a:p>
            <a:pPr fontAlgn="base"/>
            <a:r>
              <a:rPr lang="cs-CZ" dirty="0" err="1">
                <a:solidFill>
                  <a:srgbClr val="FFFF00"/>
                </a:solidFill>
              </a:rPr>
              <a:t>Aerospace</a:t>
            </a:r>
            <a:r>
              <a:rPr lang="cs-CZ" i="1" dirty="0">
                <a:solidFill>
                  <a:srgbClr val="FFFF00"/>
                </a:solidFill>
              </a:rPr>
              <a:t>. A </a:t>
            </a:r>
            <a:r>
              <a:rPr lang="cs-CZ" i="1" dirty="0" err="1">
                <a:solidFill>
                  <a:srgbClr val="FFFF00"/>
                </a:solidFill>
              </a:rPr>
              <a:t>brief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history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of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Space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Exploration</a:t>
            </a:r>
            <a:r>
              <a:rPr lang="cs-CZ" i="1" dirty="0">
                <a:solidFill>
                  <a:srgbClr val="FFFF00"/>
                </a:solidFill>
              </a:rPr>
              <a:t>: </a:t>
            </a:r>
            <a:r>
              <a:rPr lang="cs-CZ" i="1" dirty="0" err="1">
                <a:solidFill>
                  <a:srgbClr val="FFFF00"/>
                </a:solidFill>
              </a:rPr>
              <a:t>Into</a:t>
            </a:r>
            <a:r>
              <a:rPr lang="cs-CZ" i="1" dirty="0">
                <a:solidFill>
                  <a:srgbClr val="FFFF00"/>
                </a:solidFill>
              </a:rPr>
              <a:t> Orbit</a:t>
            </a:r>
            <a:r>
              <a:rPr lang="cs-CZ" dirty="0">
                <a:solidFill>
                  <a:srgbClr val="FFFF00"/>
                </a:solidFill>
              </a:rPr>
              <a:t>.[online]. (cit. 2016-10-11) Dostupné z: </a:t>
            </a:r>
            <a:r>
              <a:rPr lang="cs-CZ" u="sng" dirty="0">
                <a:solidFill>
                  <a:srgbClr val="FFFF00"/>
                </a:solidFill>
                <a:hlinkClick r:id="rId5"/>
              </a:rPr>
              <a:t>http://www.aerospace.org/education/stem-outreach/space-primer/a-brief-history-of-space-exploration/</a:t>
            </a:r>
            <a:endParaRPr lang="cs-CZ" dirty="0">
              <a:solidFill>
                <a:srgbClr val="FFFF00"/>
              </a:solidFill>
            </a:endParaRPr>
          </a:p>
          <a:p>
            <a:pPr fontAlgn="base"/>
            <a:r>
              <a:rPr lang="cs-CZ" dirty="0">
                <a:solidFill>
                  <a:srgbClr val="FFFF00"/>
                </a:solidFill>
              </a:rPr>
              <a:t>Hudson, J. (2010): </a:t>
            </a:r>
            <a:r>
              <a:rPr lang="cs-CZ" i="1" dirty="0">
                <a:solidFill>
                  <a:srgbClr val="FFFF00"/>
                </a:solidFill>
              </a:rPr>
              <a:t> </a:t>
            </a:r>
            <a:r>
              <a:rPr lang="cs-CZ" i="1" dirty="0" err="1">
                <a:solidFill>
                  <a:srgbClr val="FFFF00"/>
                </a:solidFill>
              </a:rPr>
              <a:t>Eulogies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for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the</a:t>
            </a:r>
            <a:r>
              <a:rPr lang="cs-CZ" i="1" dirty="0">
                <a:solidFill>
                  <a:srgbClr val="FFFF00"/>
                </a:solidFill>
              </a:rPr>
              <a:t> End </a:t>
            </a:r>
            <a:r>
              <a:rPr lang="cs-CZ" i="1" dirty="0" err="1">
                <a:solidFill>
                  <a:srgbClr val="FFFF00"/>
                </a:solidFill>
              </a:rPr>
              <a:t>of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Manned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Moon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Missions</a:t>
            </a:r>
            <a:r>
              <a:rPr lang="cs-CZ" dirty="0">
                <a:solidFill>
                  <a:srgbClr val="FFFF00"/>
                </a:solidFill>
              </a:rPr>
              <a:t>. </a:t>
            </a:r>
            <a:r>
              <a:rPr lang="cs-CZ" dirty="0" err="1">
                <a:solidFill>
                  <a:srgbClr val="FFFF00"/>
                </a:solidFill>
              </a:rPr>
              <a:t>The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Wire</a:t>
            </a:r>
            <a:r>
              <a:rPr lang="cs-CZ" dirty="0">
                <a:solidFill>
                  <a:srgbClr val="FFFF00"/>
                </a:solidFill>
              </a:rPr>
              <a:t> [online]. (cit. 2016-10-11) Dostupné z: </a:t>
            </a:r>
            <a:r>
              <a:rPr lang="cs-CZ" u="sng" dirty="0">
                <a:solidFill>
                  <a:srgbClr val="FFFF00"/>
                </a:solidFill>
                <a:hlinkClick r:id="rId6"/>
              </a:rPr>
              <a:t>http://www.thewire.com/technology/2010/02/eulogies-for-the-end-of-manned-moon-missions/25658</a:t>
            </a:r>
            <a:endParaRPr lang="cs-CZ" dirty="0">
              <a:solidFill>
                <a:srgbClr val="FFFF00"/>
              </a:solidFill>
            </a:endParaRPr>
          </a:p>
          <a:p>
            <a:pPr fontAlgn="base"/>
            <a:r>
              <a:rPr lang="cs-CZ" dirty="0" err="1">
                <a:solidFill>
                  <a:srgbClr val="FFFF00"/>
                </a:solidFill>
              </a:rPr>
              <a:t>Boyle</a:t>
            </a:r>
            <a:r>
              <a:rPr lang="cs-CZ" dirty="0">
                <a:solidFill>
                  <a:srgbClr val="FFFF00"/>
                </a:solidFill>
              </a:rPr>
              <a:t>, A. (2013): </a:t>
            </a:r>
            <a:r>
              <a:rPr lang="cs-CZ" i="1" dirty="0" err="1">
                <a:solidFill>
                  <a:srgbClr val="FFFF00"/>
                </a:solidFill>
              </a:rPr>
              <a:t>Private-spaceflight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bill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signed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into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law</a:t>
            </a:r>
            <a:r>
              <a:rPr lang="cs-CZ" dirty="0">
                <a:solidFill>
                  <a:srgbClr val="FFFF00"/>
                </a:solidFill>
              </a:rPr>
              <a:t>. NBC </a:t>
            </a:r>
            <a:r>
              <a:rPr lang="cs-CZ" dirty="0" err="1">
                <a:solidFill>
                  <a:srgbClr val="FFFF00"/>
                </a:solidFill>
              </a:rPr>
              <a:t>News</a:t>
            </a:r>
            <a:r>
              <a:rPr lang="cs-CZ" dirty="0">
                <a:solidFill>
                  <a:srgbClr val="FFFF00"/>
                </a:solidFill>
              </a:rPr>
              <a:t> [online]. (cit. 2016-10-11) Dostupné z: </a:t>
            </a:r>
            <a:r>
              <a:rPr lang="cs-CZ" u="sng" dirty="0">
                <a:solidFill>
                  <a:srgbClr val="FFFF00"/>
                </a:solidFill>
                <a:hlinkClick r:id="rId7"/>
              </a:rPr>
              <a:t>http://www.nbcnews.com/id/6682611/ns/technology_and_science-space/t/private-spaceflight-bill-signed-law/#.V_0xYOh942x</a:t>
            </a:r>
            <a:endParaRPr lang="cs-CZ" dirty="0">
              <a:solidFill>
                <a:srgbClr val="FFFF00"/>
              </a:solidFill>
            </a:endParaRPr>
          </a:p>
          <a:p>
            <a:pPr fontAlgn="base"/>
            <a:r>
              <a:rPr lang="cs-CZ" dirty="0" err="1">
                <a:solidFill>
                  <a:srgbClr val="FFFF00"/>
                </a:solidFill>
              </a:rPr>
              <a:t>Lane</a:t>
            </a:r>
            <a:r>
              <a:rPr lang="cs-CZ" dirty="0">
                <a:solidFill>
                  <a:srgbClr val="FFFF00"/>
                </a:solidFill>
              </a:rPr>
              <a:t>, A. R. (2015):  </a:t>
            </a:r>
            <a:r>
              <a:rPr lang="cs-CZ" i="1" dirty="0" err="1">
                <a:solidFill>
                  <a:srgbClr val="FFFF00"/>
                </a:solidFill>
              </a:rPr>
              <a:t>The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Privatization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Of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Space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Offers</a:t>
            </a:r>
            <a:r>
              <a:rPr lang="cs-CZ" i="1" dirty="0">
                <a:solidFill>
                  <a:srgbClr val="FFFF00"/>
                </a:solidFill>
              </a:rPr>
              <a:t> A New Hope </a:t>
            </a:r>
            <a:r>
              <a:rPr lang="cs-CZ" i="1" dirty="0" err="1">
                <a:solidFill>
                  <a:srgbClr val="FFFF00"/>
                </a:solidFill>
              </a:rPr>
              <a:t>For</a:t>
            </a:r>
            <a:r>
              <a:rPr lang="cs-CZ" i="1" dirty="0">
                <a:solidFill>
                  <a:srgbClr val="FFFF00"/>
                </a:solidFill>
              </a:rPr>
              <a:t> Humanity. </a:t>
            </a:r>
            <a:r>
              <a:rPr lang="cs-CZ" dirty="0" err="1">
                <a:solidFill>
                  <a:srgbClr val="FFFF00"/>
                </a:solidFill>
              </a:rPr>
              <a:t>The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Huffington</a:t>
            </a:r>
            <a:r>
              <a:rPr lang="cs-CZ" dirty="0">
                <a:solidFill>
                  <a:srgbClr val="FFFF00"/>
                </a:solidFill>
              </a:rPr>
              <a:t> Post [online]. (cit. 2016-10-11) Dostupné z: </a:t>
            </a:r>
            <a:r>
              <a:rPr lang="cs-CZ" u="sng" dirty="0">
                <a:solidFill>
                  <a:srgbClr val="FFFF00"/>
                </a:solidFill>
                <a:hlinkClick r:id="rId8"/>
              </a:rPr>
              <a:t>http://www.huffingtonpost.ca/amyrose-lane/private-space-companies_b_8821120.html</a:t>
            </a:r>
            <a:endParaRPr lang="cs-CZ" dirty="0">
              <a:solidFill>
                <a:srgbClr val="FFFF00"/>
              </a:solidFill>
            </a:endParaRPr>
          </a:p>
          <a:p>
            <a:pPr fontAlgn="base"/>
            <a:r>
              <a:rPr lang="cs-CZ" dirty="0">
                <a:solidFill>
                  <a:srgbClr val="FFFF00"/>
                </a:solidFill>
              </a:rPr>
              <a:t>České noviny (2016): </a:t>
            </a:r>
            <a:r>
              <a:rPr lang="cs-CZ" i="1" dirty="0">
                <a:solidFill>
                  <a:srgbClr val="FFFF00"/>
                </a:solidFill>
              </a:rPr>
              <a:t>Vědci našli planetu jako Země v obyvatelné zóně Proximy Centauri.</a:t>
            </a:r>
            <a:r>
              <a:rPr lang="cs-CZ" dirty="0">
                <a:solidFill>
                  <a:srgbClr val="FFFF00"/>
                </a:solidFill>
              </a:rPr>
              <a:t>  [online]. (cit. 2016-10-11) Dostupné z: </a:t>
            </a:r>
            <a:r>
              <a:rPr lang="cs-CZ" u="sng" dirty="0">
                <a:solidFill>
                  <a:srgbClr val="FFFF00"/>
                </a:solidFill>
                <a:hlinkClick r:id="rId9"/>
              </a:rPr>
              <a:t>http://www.ceskenoviny.cz/zpravy/vedci-nasli-planetu-jako-zeme-v-obyvatelne-zone-proximy-centauri/1385503</a:t>
            </a:r>
            <a:endParaRPr lang="cs-CZ" dirty="0">
              <a:solidFill>
                <a:srgbClr val="FFFF00"/>
              </a:solidFill>
            </a:endParaRPr>
          </a:p>
          <a:p>
            <a:pPr fontAlgn="base"/>
            <a:r>
              <a:rPr lang="cs-CZ" dirty="0" err="1">
                <a:solidFill>
                  <a:srgbClr val="FFFF00"/>
                </a:solidFill>
              </a:rPr>
              <a:t>Mathewson</a:t>
            </a:r>
            <a:r>
              <a:rPr lang="cs-CZ" dirty="0">
                <a:solidFill>
                  <a:srgbClr val="FFFF00"/>
                </a:solidFill>
              </a:rPr>
              <a:t>, S. (2016): </a:t>
            </a:r>
            <a:r>
              <a:rPr lang="cs-CZ" i="1" dirty="0" err="1">
                <a:solidFill>
                  <a:srgbClr val="FFFF00"/>
                </a:solidFill>
              </a:rPr>
              <a:t>Our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Interstellar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Neighbors</a:t>
            </a:r>
            <a:r>
              <a:rPr lang="cs-CZ" i="1" dirty="0">
                <a:solidFill>
                  <a:srgbClr val="FFFF00"/>
                </a:solidFill>
              </a:rPr>
              <a:t>: 5 </a:t>
            </a:r>
            <a:r>
              <a:rPr lang="cs-CZ" i="1" dirty="0" err="1">
                <a:solidFill>
                  <a:srgbClr val="FFFF00"/>
                </a:solidFill>
              </a:rPr>
              <a:t>Potentially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Earth-Like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Planets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Nearby</a:t>
            </a:r>
            <a:r>
              <a:rPr lang="cs-CZ" dirty="0" err="1">
                <a:solidFill>
                  <a:srgbClr val="FFFF00"/>
                </a:solidFill>
              </a:rPr>
              <a:t>.Space</a:t>
            </a:r>
            <a:r>
              <a:rPr lang="cs-CZ" dirty="0">
                <a:solidFill>
                  <a:srgbClr val="FFFF00"/>
                </a:solidFill>
              </a:rPr>
              <a:t> [online]. (cit. 2016-10-11) Dostupné z: </a:t>
            </a:r>
            <a:r>
              <a:rPr lang="cs-CZ" u="sng" dirty="0">
                <a:solidFill>
                  <a:srgbClr val="FFFF00"/>
                </a:solidFill>
                <a:hlinkClick r:id="rId10"/>
              </a:rPr>
              <a:t>http://www.space.com/33952-five-nearest-earth-like-alien-planets.html</a:t>
            </a:r>
            <a:endParaRPr lang="cs-CZ" dirty="0">
              <a:solidFill>
                <a:srgbClr val="FFFF00"/>
              </a:solidFill>
            </a:endParaRPr>
          </a:p>
          <a:p>
            <a:pPr fontAlgn="base"/>
            <a:r>
              <a:rPr lang="cs-CZ" dirty="0" err="1">
                <a:solidFill>
                  <a:srgbClr val="FFFF00"/>
                </a:solidFill>
              </a:rPr>
              <a:t>Kluger</a:t>
            </a:r>
            <a:r>
              <a:rPr lang="cs-CZ" dirty="0">
                <a:solidFill>
                  <a:srgbClr val="FFFF00"/>
                </a:solidFill>
              </a:rPr>
              <a:t>, J. </a:t>
            </a:r>
            <a:r>
              <a:rPr lang="cs-CZ" i="1" dirty="0">
                <a:solidFill>
                  <a:srgbClr val="FFFF00"/>
                </a:solidFill>
              </a:rPr>
              <a:t>10 </a:t>
            </a:r>
            <a:r>
              <a:rPr lang="cs-CZ" i="1" dirty="0" err="1">
                <a:solidFill>
                  <a:srgbClr val="FFFF00"/>
                </a:solidFill>
              </a:rPr>
              <a:t>things</a:t>
            </a:r>
            <a:r>
              <a:rPr lang="cs-CZ" i="1" dirty="0">
                <a:solidFill>
                  <a:srgbClr val="FFFF00"/>
                </a:solidFill>
              </a:rPr>
              <a:t> to </a:t>
            </a:r>
            <a:r>
              <a:rPr lang="cs-CZ" i="1" dirty="0" err="1">
                <a:solidFill>
                  <a:srgbClr val="FFFF00"/>
                </a:solidFill>
              </a:rPr>
              <a:t>know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about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spacex</a:t>
            </a:r>
            <a:r>
              <a:rPr lang="cs-CZ" dirty="0">
                <a:solidFill>
                  <a:srgbClr val="FFFF00"/>
                </a:solidFill>
              </a:rPr>
              <a:t>. </a:t>
            </a:r>
            <a:r>
              <a:rPr lang="cs-CZ" dirty="0" err="1">
                <a:solidFill>
                  <a:srgbClr val="FFFF00"/>
                </a:solidFill>
              </a:rPr>
              <a:t>The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Time</a:t>
            </a:r>
            <a:r>
              <a:rPr lang="cs-CZ" dirty="0">
                <a:solidFill>
                  <a:srgbClr val="FFFF00"/>
                </a:solidFill>
              </a:rPr>
              <a:t> [online]. (cit. 2016-10-11) Dostupné z: </a:t>
            </a:r>
            <a:r>
              <a:rPr lang="cs-CZ" u="sng" dirty="0">
                <a:solidFill>
                  <a:srgbClr val="FFFF00"/>
                </a:solidFill>
                <a:hlinkClick r:id="rId11"/>
              </a:rPr>
              <a:t>http://time.com/space-x-ten-things-to-know/</a:t>
            </a:r>
            <a:endParaRPr lang="cs-CZ" dirty="0">
              <a:solidFill>
                <a:srgbClr val="FFFF00"/>
              </a:solidFill>
            </a:endParaRPr>
          </a:p>
          <a:p>
            <a:pPr fontAlgn="base"/>
            <a:r>
              <a:rPr lang="cs-CZ" dirty="0">
                <a:solidFill>
                  <a:srgbClr val="FFFF00"/>
                </a:solidFill>
              </a:rPr>
              <a:t>NASA </a:t>
            </a:r>
            <a:r>
              <a:rPr lang="cs-CZ" dirty="0" err="1">
                <a:solidFill>
                  <a:srgbClr val="FFFF00"/>
                </a:solidFill>
              </a:rPr>
              <a:t>SpinnOff</a:t>
            </a:r>
            <a:r>
              <a:rPr lang="cs-CZ" dirty="0">
                <a:solidFill>
                  <a:srgbClr val="FFFF00"/>
                </a:solidFill>
              </a:rPr>
              <a:t>.  </a:t>
            </a:r>
            <a:r>
              <a:rPr lang="cs-CZ" i="1" dirty="0">
                <a:solidFill>
                  <a:srgbClr val="FFFF00"/>
                </a:solidFill>
              </a:rPr>
              <a:t>NASA Technologies Benefit </a:t>
            </a:r>
            <a:r>
              <a:rPr lang="cs-CZ" i="1" dirty="0" err="1">
                <a:solidFill>
                  <a:srgbClr val="FFFF00"/>
                </a:solidFill>
              </a:rPr>
              <a:t>Our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Lives</a:t>
            </a:r>
            <a:r>
              <a:rPr lang="cs-CZ" dirty="0">
                <a:solidFill>
                  <a:srgbClr val="FFFF00"/>
                </a:solidFill>
              </a:rPr>
              <a:t>. [online]. (cit. 2016-10-11) Dostupné z: https://spinoff.nasa.gov/Spinoff2008/tech_benefits.html</a:t>
            </a:r>
          </a:p>
          <a:p>
            <a:endParaRPr lang="cs-CZ" dirty="0" smtClean="0">
              <a:solidFill>
                <a:srgbClr val="FFFF00"/>
              </a:solidFill>
            </a:endParaRPr>
          </a:p>
          <a:p>
            <a:endParaRPr lang="cs-CZ" dirty="0" smtClean="0">
              <a:solidFill>
                <a:srgbClr val="FFFF00"/>
              </a:solidFill>
            </a:endParaRPr>
          </a:p>
          <a:p>
            <a:endParaRPr lang="cs-CZ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97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FFFF00"/>
                </a:solidFill>
              </a:rPr>
              <a:t>Budoucnost lidstva leží mezi hvězdami</a:t>
            </a:r>
            <a:br>
              <a:rPr lang="cs-CZ" b="1" dirty="0" smtClean="0">
                <a:solidFill>
                  <a:srgbClr val="FFFF00"/>
                </a:solidFill>
              </a:rPr>
            </a:br>
            <a:r>
              <a:rPr lang="cs-CZ" b="1" dirty="0" smtClean="0">
                <a:solidFill>
                  <a:srgbClr val="FFFF00"/>
                </a:solidFill>
              </a:rPr>
              <a:t>aneb proč bychom se měli soustředit na vesmír?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73968"/>
            <a:ext cx="10515600" cy="4351338"/>
          </a:xfrm>
        </p:spPr>
        <p:txBody>
          <a:bodyPr/>
          <a:lstStyle/>
          <a:p>
            <a:pPr>
              <a:buBlip>
                <a:blip r:embed="rId3"/>
              </a:buBlip>
            </a:pPr>
            <a:r>
              <a:rPr lang="cs-CZ" dirty="0" smtClean="0">
                <a:solidFill>
                  <a:srgbClr val="FFFF00"/>
                </a:solidFill>
              </a:rPr>
              <a:t>Obrovský zatím neobjevený potenciál</a:t>
            </a:r>
          </a:p>
          <a:p>
            <a:pPr>
              <a:buBlip>
                <a:blip r:embed="rId3"/>
              </a:buBlip>
            </a:pPr>
            <a:endParaRPr lang="cs-CZ" dirty="0" smtClean="0">
              <a:solidFill>
                <a:srgbClr val="FFFF00"/>
              </a:solidFill>
            </a:endParaRPr>
          </a:p>
          <a:p>
            <a:pPr>
              <a:buBlip>
                <a:blip r:embed="rId3"/>
              </a:buBlip>
            </a:pPr>
            <a:r>
              <a:rPr lang="cs-CZ" dirty="0" smtClean="0">
                <a:solidFill>
                  <a:srgbClr val="FFFF00"/>
                </a:solidFill>
              </a:rPr>
              <a:t>Možný zdroj řešení některých problémů lidstva na Zemi</a:t>
            </a:r>
          </a:p>
          <a:p>
            <a:pPr>
              <a:buBlip>
                <a:blip r:embed="rId3"/>
              </a:buBlip>
            </a:pPr>
            <a:endParaRPr lang="cs-CZ" dirty="0" smtClean="0">
              <a:solidFill>
                <a:srgbClr val="FFFF00"/>
              </a:solidFill>
            </a:endParaRPr>
          </a:p>
          <a:p>
            <a:pPr>
              <a:buBlip>
                <a:blip r:embed="rId3"/>
              </a:buBlip>
            </a:pPr>
            <a:r>
              <a:rPr lang="cs-CZ" dirty="0" smtClean="0">
                <a:solidFill>
                  <a:srgbClr val="FFFF00"/>
                </a:solidFill>
              </a:rPr>
              <a:t>Od 60. let 20. století prakticky žádný posun v cestování vesmírem</a:t>
            </a:r>
          </a:p>
          <a:p>
            <a:pPr>
              <a:buBlip>
                <a:blip r:embed="rId3"/>
              </a:buBlip>
            </a:pPr>
            <a:endParaRPr lang="cs-CZ" dirty="0" smtClean="0">
              <a:solidFill>
                <a:srgbClr val="FFFF00"/>
              </a:solidFill>
            </a:endParaRPr>
          </a:p>
          <a:p>
            <a:pPr>
              <a:buBlip>
                <a:blip r:embed="rId3"/>
              </a:buBlip>
            </a:pPr>
            <a:r>
              <a:rPr lang="cs-CZ" dirty="0" smtClean="0">
                <a:solidFill>
                  <a:srgbClr val="FFFF00"/>
                </a:solidFill>
              </a:rPr>
              <a:t>Od konce studené války značné zpomalení v posunech zkoumání vesmíru a vývoje vesmírných technologií</a:t>
            </a:r>
          </a:p>
          <a:p>
            <a:endParaRPr lang="cs-CZ" dirty="0" smtClean="0">
              <a:solidFill>
                <a:srgbClr val="FFFF00"/>
              </a:solidFill>
            </a:endParaRPr>
          </a:p>
          <a:p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8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rgbClr val="FFFF00"/>
                </a:solidFill>
                <a:latin typeface="Stencil" panose="040409050D0802020404" pitchFamily="82" charset="0"/>
              </a:rPr>
              <a:t>Privatizace a dobývání vesmíru</a:t>
            </a:r>
            <a:endParaRPr lang="cs-CZ" b="1" dirty="0">
              <a:solidFill>
                <a:srgbClr val="FFFF00"/>
              </a:solidFill>
              <a:latin typeface="Stencil" panose="040409050D0802020404" pitchFamily="82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328" y="1690688"/>
            <a:ext cx="4213412" cy="3160059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41" y="2013884"/>
            <a:ext cx="4370294" cy="4370294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70" y="4410635"/>
            <a:ext cx="3896660" cy="219187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247464" y="1365708"/>
            <a:ext cx="5204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Síla soukromých společností</a:t>
            </a:r>
            <a:endParaRPr lang="cs-CZ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7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Síla soukromých společností</a:t>
            </a:r>
            <a:endParaRPr lang="cs-CZ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88482"/>
            <a:ext cx="10515600" cy="4351338"/>
          </a:xfrm>
        </p:spPr>
        <p:txBody>
          <a:bodyPr/>
          <a:lstStyle/>
          <a:p>
            <a:pPr>
              <a:buBlip>
                <a:blip r:embed="rId3"/>
              </a:buBlip>
            </a:pPr>
            <a:r>
              <a:rPr lang="cs-CZ" dirty="0" smtClean="0"/>
              <a:t> </a:t>
            </a:r>
            <a:r>
              <a:rPr lang="cs-CZ" dirty="0" smtClean="0">
                <a:solidFill>
                  <a:srgbClr val="FFFF00"/>
                </a:solidFill>
              </a:rPr>
              <a:t>Od r. 2004 povolila NASA cestování vesmírem pro </a:t>
            </a:r>
            <a:r>
              <a:rPr lang="cs-CZ" dirty="0">
                <a:solidFill>
                  <a:srgbClr val="FFFF00"/>
                </a:solidFill>
              </a:rPr>
              <a:t>soukromé subjekty </a:t>
            </a:r>
            <a:r>
              <a:rPr lang="cs-CZ" dirty="0" smtClean="0">
                <a:solidFill>
                  <a:srgbClr val="FFFF00"/>
                </a:solidFill>
              </a:rPr>
              <a:t>(</a:t>
            </a:r>
            <a:r>
              <a:rPr lang="cs-CZ" dirty="0" err="1" smtClean="0">
                <a:solidFill>
                  <a:srgbClr val="FFFF00"/>
                </a:solidFill>
              </a:rPr>
              <a:t>Boyle</a:t>
            </a:r>
            <a:r>
              <a:rPr lang="cs-CZ" dirty="0" smtClean="0">
                <a:solidFill>
                  <a:srgbClr val="FFFF00"/>
                </a:solidFill>
              </a:rPr>
              <a:t> 2015)</a:t>
            </a:r>
          </a:p>
          <a:p>
            <a:pPr>
              <a:buBlip>
                <a:blip r:embed="rId3"/>
              </a:buBlip>
            </a:pPr>
            <a:r>
              <a:rPr lang="cs-CZ" dirty="0" smtClean="0">
                <a:solidFill>
                  <a:srgbClr val="FFFF00"/>
                </a:solidFill>
              </a:rPr>
              <a:t>Soukromé </a:t>
            </a:r>
            <a:r>
              <a:rPr lang="cs-CZ" dirty="0" smtClean="0">
                <a:solidFill>
                  <a:srgbClr val="FFFF00"/>
                </a:solidFill>
              </a:rPr>
              <a:t>společnosti by mohly být mnohem efektivnější než stát</a:t>
            </a:r>
          </a:p>
          <a:p>
            <a:pPr>
              <a:buBlip>
                <a:blip r:embed="rId3"/>
              </a:buBlip>
            </a:pPr>
            <a:r>
              <a:rPr lang="cs-CZ" dirty="0" smtClean="0">
                <a:solidFill>
                  <a:srgbClr val="FFFF00"/>
                </a:solidFill>
              </a:rPr>
              <a:t>Nutnost kooperace se státními institucemi, výměna poznatků</a:t>
            </a:r>
          </a:p>
          <a:p>
            <a:pPr>
              <a:buBlip>
                <a:blip r:embed="rId3"/>
              </a:buBlip>
            </a:pPr>
            <a:r>
              <a:rPr lang="cs-CZ" dirty="0" smtClean="0">
                <a:solidFill>
                  <a:srgbClr val="FFFF00"/>
                </a:solidFill>
              </a:rPr>
              <a:t>Absence geopolitického soupeření, nadnárodní přesah</a:t>
            </a:r>
          </a:p>
          <a:p>
            <a:pPr>
              <a:buBlip>
                <a:blip r:embed="rId3"/>
              </a:buBlip>
            </a:pPr>
            <a:r>
              <a:rPr lang="cs-CZ" dirty="0" smtClean="0">
                <a:solidFill>
                  <a:srgbClr val="FFFF00"/>
                </a:solidFill>
              </a:rPr>
              <a:t>Konkurenční prostředí by vybízelo k větší efektivitě a hledání nových možností</a:t>
            </a:r>
          </a:p>
          <a:p>
            <a:pPr>
              <a:buBlip>
                <a:blip r:embed="rId3"/>
              </a:buBlip>
            </a:pPr>
            <a:endParaRPr lang="cs-CZ" dirty="0" smtClean="0">
              <a:solidFill>
                <a:srgbClr val="FFFF00"/>
              </a:solidFill>
            </a:endParaRPr>
          </a:p>
          <a:p>
            <a:pPr>
              <a:buBlip>
                <a:blip r:embed="rId3"/>
              </a:buBlip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770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Elon</a:t>
            </a:r>
            <a:r>
              <a:rPr lang="cs-CZ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cs-CZ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Musk</a:t>
            </a:r>
            <a:r>
              <a:rPr lang="cs-CZ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a </a:t>
            </a:r>
            <a:r>
              <a:rPr lang="cs-CZ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SpaceX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94971"/>
            <a:ext cx="10515600" cy="48622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 smtClean="0">
              <a:solidFill>
                <a:srgbClr val="FFFF00"/>
              </a:solidFill>
            </a:endParaRP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rgbClr val="FFFF00"/>
                </a:solidFill>
              </a:rPr>
              <a:t>Společnost </a:t>
            </a:r>
            <a:r>
              <a:rPr lang="cs-CZ" dirty="0" err="1" smtClean="0">
                <a:solidFill>
                  <a:srgbClr val="FFFF00"/>
                </a:solidFill>
              </a:rPr>
              <a:t>SpaceX</a:t>
            </a:r>
            <a:r>
              <a:rPr lang="cs-CZ" dirty="0" smtClean="0">
                <a:solidFill>
                  <a:srgbClr val="FFFF00"/>
                </a:solidFill>
              </a:rPr>
              <a:t> – založená miliardářem a vizionářem </a:t>
            </a:r>
            <a:r>
              <a:rPr lang="cs-CZ" dirty="0" err="1" smtClean="0">
                <a:solidFill>
                  <a:srgbClr val="FFFF00"/>
                </a:solidFill>
              </a:rPr>
              <a:t>Elonem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Muskem</a:t>
            </a:r>
            <a:r>
              <a:rPr lang="cs-CZ" dirty="0" smtClean="0">
                <a:solidFill>
                  <a:srgbClr val="FFFF00"/>
                </a:solidFill>
              </a:rPr>
              <a:t> (</a:t>
            </a:r>
            <a:r>
              <a:rPr lang="cs-CZ" dirty="0" err="1" smtClean="0">
                <a:solidFill>
                  <a:srgbClr val="FFFF00"/>
                </a:solidFill>
              </a:rPr>
              <a:t>PayPal</a:t>
            </a:r>
            <a:r>
              <a:rPr lang="cs-CZ" dirty="0" smtClean="0">
                <a:solidFill>
                  <a:srgbClr val="FFFF00"/>
                </a:solidFill>
              </a:rPr>
              <a:t>, Tesla Motors)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rgbClr val="FFFF00"/>
                </a:solidFill>
              </a:rPr>
              <a:t> Jako první soukromý aktér dopravila náklad nepilotovaným letem na ISS včetně úspěšného návratu zpět na Zemi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SpaceX</a:t>
            </a:r>
            <a:r>
              <a:rPr lang="cs-CZ" dirty="0" smtClean="0">
                <a:solidFill>
                  <a:srgbClr val="FFFF00"/>
                </a:solidFill>
              </a:rPr>
              <a:t> dostala povolení k pilotovanému letu, a to na rok 2017, předpokládá se že ho firma v té době dokáže realizovat.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rgbClr val="FFFF00"/>
                </a:solidFill>
              </a:rPr>
              <a:t> Jejich nosná raketa </a:t>
            </a:r>
            <a:r>
              <a:rPr lang="cs-CZ" dirty="0" err="1" smtClean="0">
                <a:solidFill>
                  <a:srgbClr val="FFFF00"/>
                </a:solidFill>
              </a:rPr>
              <a:t>Dragon</a:t>
            </a:r>
            <a:r>
              <a:rPr lang="cs-CZ" dirty="0" smtClean="0">
                <a:solidFill>
                  <a:srgbClr val="FFFF00"/>
                </a:solidFill>
              </a:rPr>
              <a:t> je konstruována i pro přítomnost posádky </a:t>
            </a:r>
          </a:p>
          <a:p>
            <a:pPr>
              <a:buBlip>
                <a:blip r:embed="rId2"/>
              </a:buBlip>
            </a:pP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smtClean="0">
                <a:solidFill>
                  <a:srgbClr val="FFFF00"/>
                </a:solidFill>
              </a:rPr>
              <a:t>Soukromé kontrakty na vypouštění satelitů, kontrakty v obraně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rgbClr val="FFFF00"/>
                </a:solidFill>
              </a:rPr>
              <a:t> Spekuluje se o vstupu firmy na </a:t>
            </a:r>
            <a:r>
              <a:rPr lang="cs-CZ" dirty="0" smtClean="0">
                <a:solidFill>
                  <a:srgbClr val="FFFF00"/>
                </a:solidFill>
              </a:rPr>
              <a:t>burzu</a:t>
            </a:r>
          </a:p>
          <a:p>
            <a:pPr marL="0" indent="0" algn="r">
              <a:buNone/>
            </a:pPr>
            <a:r>
              <a:rPr lang="cs-CZ" i="1" dirty="0" smtClean="0">
                <a:solidFill>
                  <a:srgbClr val="FFFF00"/>
                </a:solidFill>
              </a:rPr>
              <a:t>(</a:t>
            </a:r>
            <a:r>
              <a:rPr lang="cs-CZ" i="1" dirty="0" err="1" smtClean="0">
                <a:solidFill>
                  <a:srgbClr val="FFFF00"/>
                </a:solidFill>
              </a:rPr>
              <a:t>Kluger</a:t>
            </a:r>
            <a:r>
              <a:rPr lang="cs-CZ" i="1" dirty="0" smtClean="0">
                <a:solidFill>
                  <a:srgbClr val="FFFF00"/>
                </a:solidFill>
              </a:rPr>
              <a:t> 2016)</a:t>
            </a:r>
            <a:endParaRPr lang="cs-CZ" i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83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Jak by mohla vypadat budoucnost?</a:t>
            </a:r>
            <a:endParaRPr lang="en-US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Doom 3 PDA Videos EP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5638" y="1825625"/>
            <a:ext cx="5802312" cy="4351338"/>
          </a:xfrm>
        </p:spPr>
      </p:pic>
    </p:spTree>
    <p:extLst>
      <p:ext uri="{BB962C8B-B14F-4D97-AF65-F5344CB8AC3E}">
        <p14:creationId xmlns:p14="http://schemas.microsoft.com/office/powerpoint/2010/main" val="285701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Objevujte nepoznané!</a:t>
            </a:r>
            <a:endParaRPr lang="en-US" sz="5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4"/>
              </a:buBlip>
            </a:pPr>
            <a:r>
              <a:rPr lang="cs-CZ" dirty="0" smtClean="0">
                <a:solidFill>
                  <a:srgbClr val="FFFF00"/>
                </a:solidFill>
              </a:rPr>
              <a:t> Mysleme velkoryse, planetu Zemi již známe, závratné objevy čekají tam venku</a:t>
            </a:r>
          </a:p>
          <a:p>
            <a:pPr marL="0" indent="0">
              <a:buNone/>
            </a:pPr>
            <a:endParaRPr lang="cs-CZ" dirty="0" smtClean="0">
              <a:solidFill>
                <a:srgbClr val="FFFF00"/>
              </a:solidFill>
            </a:endParaRPr>
          </a:p>
          <a:p>
            <a:pPr>
              <a:buBlip>
                <a:blip r:embed="rId4"/>
              </a:buBlip>
            </a:pPr>
            <a:r>
              <a:rPr lang="cs-CZ" dirty="0" smtClean="0">
                <a:solidFill>
                  <a:srgbClr val="FFFF00"/>
                </a:solidFill>
              </a:rPr>
              <a:t> Objevme a zmapujme neznámé části vesmíru </a:t>
            </a:r>
          </a:p>
          <a:p>
            <a:pPr marL="0" indent="0">
              <a:buNone/>
            </a:pPr>
            <a:endParaRPr lang="cs-CZ" dirty="0" smtClean="0">
              <a:solidFill>
                <a:srgbClr val="FFFF00"/>
              </a:solidFill>
            </a:endParaRPr>
          </a:p>
          <a:p>
            <a:pPr>
              <a:buBlip>
                <a:blip r:embed="rId4"/>
              </a:buBlip>
            </a:pP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smtClean="0">
                <a:solidFill>
                  <a:srgbClr val="FFFF00"/>
                </a:solidFill>
              </a:rPr>
              <a:t>Pravděpodobnost nalezení nové planety vhodné pro život</a:t>
            </a:r>
          </a:p>
          <a:p>
            <a:pPr marL="0" indent="0">
              <a:buNone/>
            </a:pPr>
            <a:endParaRPr lang="cs-CZ" dirty="0" smtClean="0">
              <a:solidFill>
                <a:srgbClr val="FFFF00"/>
              </a:solidFill>
            </a:endParaRPr>
          </a:p>
          <a:p>
            <a:pPr>
              <a:buBlip>
                <a:blip r:embed="rId4"/>
              </a:buBlip>
            </a:pPr>
            <a:r>
              <a:rPr lang="cs-CZ" dirty="0" smtClean="0">
                <a:solidFill>
                  <a:srgbClr val="FFFF00"/>
                </a:solidFill>
              </a:rPr>
              <a:t>Nalezněme nové zákonitosti přírodních věd, využijme je pro lidstvo</a:t>
            </a:r>
          </a:p>
          <a:p>
            <a:pPr>
              <a:buBlip>
                <a:blip r:embed="rId4"/>
              </a:buBlip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267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67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Objevme úžasné nové formy života</a:t>
            </a:r>
            <a:r>
              <a:rPr lang="cs-CZ" b="1" dirty="0" smtClean="0">
                <a:solidFill>
                  <a:srgbClr val="FFFF00"/>
                </a:solidFill>
              </a:rPr>
              <a:t/>
            </a:r>
            <a:br>
              <a:rPr lang="cs-CZ" b="1" dirty="0" smtClean="0">
                <a:solidFill>
                  <a:srgbClr val="FFFF00"/>
                </a:solidFill>
              </a:rPr>
            </a:br>
            <a:r>
              <a:rPr lang="cs-CZ" sz="2800" b="1" dirty="0" smtClean="0">
                <a:solidFill>
                  <a:srgbClr val="FFFF00"/>
                </a:solidFill>
              </a:rPr>
              <a:t>Noví společníci na vašich cestách vesmírem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2" y="1342345"/>
            <a:ext cx="4907042" cy="2489426"/>
          </a:xfrm>
          <a:effectLst>
            <a:softEdge rad="127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23" y="1246114"/>
            <a:ext cx="4459514" cy="27308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2" y="3976914"/>
            <a:ext cx="4907042" cy="280488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86" y="4165600"/>
            <a:ext cx="4480151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421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885</Words>
  <Application>Microsoft Office PowerPoint</Application>
  <PresentationFormat>Širokoúhlá obrazovka</PresentationFormat>
  <Paragraphs>125</Paragraphs>
  <Slides>21</Slides>
  <Notes>2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Stencil</vt:lpstr>
      <vt:lpstr>Wingdings</vt:lpstr>
      <vt:lpstr>Motiv Office</vt:lpstr>
      <vt:lpstr>Vesmír – budoucnost lidstva</vt:lpstr>
      <vt:lpstr>Obsah prezentace</vt:lpstr>
      <vt:lpstr>Budoucnost lidstva leží mezi hvězdami aneb proč bychom se měli soustředit na vesmír?</vt:lpstr>
      <vt:lpstr>Privatizace a dobývání vesmíru</vt:lpstr>
      <vt:lpstr>Síla soukromých společností</vt:lpstr>
      <vt:lpstr>Elon Musk a SpaceX</vt:lpstr>
      <vt:lpstr>Jak by mohla vypadat budoucnost?</vt:lpstr>
      <vt:lpstr>Objevujte nepoznané!</vt:lpstr>
      <vt:lpstr>Objevme úžasné nové formy života Noví společníci na vašich cestách vesmírem</vt:lpstr>
      <vt:lpstr>Vybudujte nový život!</vt:lpstr>
      <vt:lpstr>Získejme nové technologie!</vt:lpstr>
      <vt:lpstr>Co nám doteď přinesl výzkum NASA?</vt:lpstr>
      <vt:lpstr>Militarizace vesmíru a proč bychom se jí neměli bránit</vt:lpstr>
      <vt:lpstr>Chraňme naše domovy!</vt:lpstr>
      <vt:lpstr>Informace jako nepostradatelná součást poznání</vt:lpstr>
      <vt:lpstr>Na vašich cestách vás ochráníme!</vt:lpstr>
      <vt:lpstr>S námi budete v bezpečí!</vt:lpstr>
      <vt:lpstr>Chcete vědět víc?</vt:lpstr>
      <vt:lpstr>Sháníme sponzory a podporovatele!</vt:lpstr>
      <vt:lpstr>Děkujeme za pozornost!</vt:lpstr>
      <vt:lpstr>Zdroje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Vesmír – budoucnost lidstva</dc:title>
  <dc:creator>Matěj Novák</dc:creator>
  <cp:lastModifiedBy>M4tes</cp:lastModifiedBy>
  <cp:revision>38</cp:revision>
  <dcterms:created xsi:type="dcterms:W3CDTF">2016-10-10T10:45:32Z</dcterms:created>
  <dcterms:modified xsi:type="dcterms:W3CDTF">2016-10-11T21:27:30Z</dcterms:modified>
</cp:coreProperties>
</file>