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71" r:id="rId9"/>
    <p:sldId id="270" r:id="rId10"/>
    <p:sldId id="262" r:id="rId11"/>
    <p:sldId id="272" r:id="rId12"/>
    <p:sldId id="263" r:id="rId13"/>
    <p:sldId id="264" r:id="rId14"/>
    <p:sldId id="268" r:id="rId15"/>
    <p:sldId id="265" r:id="rId16"/>
    <p:sldId id="267" r:id="rId17"/>
    <p:sldId id="266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66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7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64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39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90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23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0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53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64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56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7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EC07-5636-41D0-9EE7-A58B0047C87D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1104-2471-482B-89D6-6DD7AA35E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23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p.norsecorp.com/#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et.idnes.cz/talinsky-manual-nato-kybervalka-hackeri-fde-/sw_internet.aspx?c=A130322_141623_sw_internet_pka" TargetMode="External"/><Relationship Id="rId13" Type="http://schemas.openxmlformats.org/officeDocument/2006/relationships/hyperlink" Target="https://www.govcert.cz/cs/informacni-servis/strategie-a-akcni-plan/" TargetMode="External"/><Relationship Id="rId3" Type="http://schemas.openxmlformats.org/officeDocument/2006/relationships/hyperlink" Target="http://www.globaldots.com/15-most-dangerous-ddos-attacks-that-ever-happened/" TargetMode="External"/><Relationship Id="rId7" Type="http://schemas.openxmlformats.org/officeDocument/2006/relationships/hyperlink" Target="https://www.getsafeonline.org/business-blog/five-notable-examples-of-advanced-persistent-threat-apt-attacks/" TargetMode="External"/><Relationship Id="rId12" Type="http://schemas.openxmlformats.org/officeDocument/2006/relationships/hyperlink" Target="http://www.businessinsider.com/us-military-cyberwar-2016-5" TargetMode="External"/><Relationship Id="rId2" Type="http://schemas.openxmlformats.org/officeDocument/2006/relationships/hyperlink" Target="http://www.bloomberg.com/news/articles/2016-07-29/why-wikileaks-is-losing-its-frien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3.weforum.org/docs/WEF_Global_Risks_2015_Report15.pdf" TargetMode="External"/><Relationship Id="rId11" Type="http://schemas.openxmlformats.org/officeDocument/2006/relationships/hyperlink" Target="http://news.asis.io/sites/default/files/Cybersecurity_and_Cyberwar.pdf" TargetMode="External"/><Relationship Id="rId5" Type="http://schemas.openxmlformats.org/officeDocument/2006/relationships/hyperlink" Target="https://www.kyberbezpecnost.cz/?p=198" TargetMode="External"/><Relationship Id="rId15" Type="http://schemas.openxmlformats.org/officeDocument/2006/relationships/hyperlink" Target="http://europe.newsweek.com/how-russia-may-have-attacked-georgias-internet-88111?rm=eu" TargetMode="External"/><Relationship Id="rId10" Type="http://schemas.openxmlformats.org/officeDocument/2006/relationships/hyperlink" Target="http://securityaffairs.co/wordpress/48484/cyber-warfare-2/nato-cyberspace-warfare-domain.html" TargetMode="External"/><Relationship Id="rId4" Type="http://schemas.openxmlformats.org/officeDocument/2006/relationships/hyperlink" Target="https://www.csirt.cz/files/csirt/Rekapitulace-utoky-20120311.pdf" TargetMode="External"/><Relationship Id="rId9" Type="http://schemas.openxmlformats.org/officeDocument/2006/relationships/hyperlink" Target="https://ccdcoe.org/sites/default/files/strategy/CZE_NCSS_cz.pdf" TargetMode="External"/><Relationship Id="rId14" Type="http://schemas.openxmlformats.org/officeDocument/2006/relationships/hyperlink" Target="http://www.economist.com/node/1647879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cyber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1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Společnost a </a:t>
            </a:r>
            <a:r>
              <a:rPr lang="cs-CZ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kyberútoky</a:t>
            </a:r>
            <a:endParaRPr lang="cs-CZ" u="sng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Lidský element – nejslabší prvek</a:t>
            </a:r>
          </a:p>
          <a:p>
            <a:r>
              <a:rPr lang="cs-CZ" dirty="0"/>
              <a:t>Cílené vs. necílené útoky</a:t>
            </a:r>
          </a:p>
          <a:p>
            <a:r>
              <a:rPr lang="cs-CZ" dirty="0" err="1"/>
              <a:t>Ransomware</a:t>
            </a:r>
            <a:endParaRPr lang="cs-CZ" dirty="0"/>
          </a:p>
        </p:txBody>
      </p:sp>
      <p:pic>
        <p:nvPicPr>
          <p:cNvPr id="10242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27" y="2771774"/>
            <a:ext cx="6506320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4" y="3516015"/>
            <a:ext cx="4447108" cy="2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3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0156" t="15418" r="30156" b="4999"/>
          <a:stretch/>
        </p:blipFill>
        <p:spPr>
          <a:xfrm>
            <a:off x="1771649" y="266700"/>
            <a:ext cx="8372475" cy="62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2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900" y="609600"/>
            <a:ext cx="4152899" cy="5567363"/>
          </a:xfrm>
        </p:spPr>
        <p:txBody>
          <a:bodyPr/>
          <a:lstStyle/>
          <a:p>
            <a:r>
              <a:rPr lang="cs-CZ" dirty="0"/>
              <a:t>Krádež BMW</a:t>
            </a:r>
          </a:p>
          <a:p>
            <a:r>
              <a:rPr lang="cs-CZ" dirty="0"/>
              <a:t>Certifikáty Gmailu – NSA</a:t>
            </a:r>
          </a:p>
          <a:p>
            <a:r>
              <a:rPr lang="cs-CZ" dirty="0"/>
              <a:t>Estonsko 2007</a:t>
            </a:r>
          </a:p>
          <a:p>
            <a:r>
              <a:rPr lang="cs-CZ" dirty="0"/>
              <a:t>Čína</a:t>
            </a:r>
          </a:p>
          <a:p>
            <a:r>
              <a:rPr lang="cs-CZ" dirty="0" err="1"/>
              <a:t>Stuxnet</a:t>
            </a:r>
            <a:endParaRPr lang="cs-CZ" dirty="0"/>
          </a:p>
        </p:txBody>
      </p:sp>
      <p:pic>
        <p:nvPicPr>
          <p:cNvPr id="13314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6" y="3064417"/>
            <a:ext cx="3624263" cy="34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observeit.com/sites/default/files/obama-china-and-cyber-espionag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1334565"/>
            <a:ext cx="6647451" cy="44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2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snow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544769"/>
            <a:ext cx="5886450" cy="33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Únik citlivých informací</a:t>
            </a:r>
          </a:p>
          <a:p>
            <a:r>
              <a:rPr lang="cs-CZ" dirty="0"/>
              <a:t>Zpochybnění morálky</a:t>
            </a:r>
          </a:p>
          <a:p>
            <a:r>
              <a:rPr lang="cs-CZ" dirty="0"/>
              <a:t>Kde jsou hranice demokracie?</a:t>
            </a:r>
          </a:p>
          <a:p>
            <a:endParaRPr lang="cs-CZ" dirty="0"/>
          </a:p>
          <a:p>
            <a:r>
              <a:rPr lang="cs-CZ" dirty="0"/>
              <a:t>Zranitelnost kritické informační</a:t>
            </a:r>
          </a:p>
          <a:p>
            <a:pPr marL="0" indent="0">
              <a:buNone/>
            </a:pPr>
            <a:r>
              <a:rPr lang="cs-CZ" dirty="0"/>
              <a:t>	infrastruktury</a:t>
            </a:r>
          </a:p>
          <a:p>
            <a:endParaRPr lang="cs-CZ" dirty="0"/>
          </a:p>
          <a:p>
            <a:r>
              <a:rPr lang="cs-CZ" dirty="0"/>
              <a:t>Příklad </a:t>
            </a:r>
            <a:r>
              <a:rPr lang="cs-CZ" dirty="0" err="1"/>
              <a:t>Wikileaks</a:t>
            </a:r>
            <a:endParaRPr lang="cs-CZ" dirty="0"/>
          </a:p>
        </p:txBody>
      </p:sp>
      <p:pic>
        <p:nvPicPr>
          <p:cNvPr id="4100" name="Picture 4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3769"/>
            <a:ext cx="4062411" cy="30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2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0863" t="17039" r="31103" b="6247"/>
          <a:stretch/>
        </p:blipFill>
        <p:spPr>
          <a:xfrm>
            <a:off x="1907457" y="458042"/>
            <a:ext cx="8396749" cy="62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5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„</a:t>
            </a:r>
            <a:r>
              <a:rPr lang="cs-CZ" i="1" dirty="0" err="1"/>
              <a:t>Cyber</a:t>
            </a:r>
            <a:r>
              <a:rPr lang="cs-CZ" i="1" dirty="0"/>
              <a:t> </a:t>
            </a:r>
            <a:r>
              <a:rPr lang="cs-CZ" i="1" dirty="0" err="1"/>
              <a:t>criminals</a:t>
            </a:r>
            <a:r>
              <a:rPr lang="cs-CZ" i="1" dirty="0"/>
              <a:t> </a:t>
            </a:r>
            <a:r>
              <a:rPr lang="cs-CZ" i="1" dirty="0" err="1"/>
              <a:t>only</a:t>
            </a:r>
            <a:r>
              <a:rPr lang="cs-CZ" i="1" dirty="0"/>
              <a:t> </a:t>
            </a:r>
            <a:r>
              <a:rPr lang="cs-CZ" i="1" dirty="0" err="1"/>
              <a:t>have</a:t>
            </a:r>
            <a:r>
              <a:rPr lang="cs-CZ" i="1" dirty="0"/>
              <a:t> to </a:t>
            </a:r>
            <a:r>
              <a:rPr lang="cs-CZ" i="1" dirty="0" err="1"/>
              <a:t>find</a:t>
            </a:r>
            <a:r>
              <a:rPr lang="cs-CZ" i="1" dirty="0"/>
              <a:t> </a:t>
            </a:r>
            <a:r>
              <a:rPr lang="cs-CZ" i="1" dirty="0" err="1"/>
              <a:t>one</a:t>
            </a:r>
            <a:r>
              <a:rPr lang="cs-CZ" i="1" dirty="0"/>
              <a:t> vulnerability, but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have</a:t>
            </a:r>
            <a:r>
              <a:rPr lang="cs-CZ" i="1" dirty="0"/>
              <a:t> to </a:t>
            </a:r>
            <a:r>
              <a:rPr lang="cs-CZ" i="1" dirty="0" err="1"/>
              <a:t>patch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all</a:t>
            </a:r>
            <a:r>
              <a:rPr lang="cs-CZ" dirty="0"/>
              <a:t>.“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4745" t="56879" r="32899" b="9931"/>
          <a:stretch/>
        </p:blipFill>
        <p:spPr>
          <a:xfrm>
            <a:off x="3491352" y="2966937"/>
            <a:ext cx="5209296" cy="30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9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 your bank account safe? Cyber-hacking on financial institutions increasing in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" y="0"/>
            <a:ext cx="13041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20124776">
            <a:off x="7464453" y="3987702"/>
            <a:ext cx="4121317" cy="88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hlinkClick r:id="rId3"/>
              </a:rPr>
              <a:t>http://map.norsecorp.com/#/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1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/>
          <a:lstStyle/>
          <a:p>
            <a:r>
              <a:rPr lang="cs-CZ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2268"/>
            <a:ext cx="10515600" cy="5562326"/>
          </a:xfrm>
        </p:spPr>
        <p:txBody>
          <a:bodyPr>
            <a:normAutofit fontScale="40000" lnSpcReduction="20000"/>
          </a:bodyPr>
          <a:lstStyle/>
          <a:p>
            <a:r>
              <a:rPr lang="sk-SK" dirty="0" err="1"/>
              <a:t>Andreasson</a:t>
            </a:r>
            <a:r>
              <a:rPr lang="sk-SK" dirty="0"/>
              <a:t>, K. J. (</a:t>
            </a:r>
            <a:r>
              <a:rPr lang="sk-SK" dirty="0" err="1"/>
              <a:t>Ed</a:t>
            </a:r>
            <a:r>
              <a:rPr lang="sk-SK" dirty="0"/>
              <a:t>.). 2011 . </a:t>
            </a:r>
            <a:r>
              <a:rPr lang="sk-SK" i="1" dirty="0" err="1"/>
              <a:t>Cybersecurity</a:t>
            </a:r>
            <a:r>
              <a:rPr lang="sk-SK" i="1" dirty="0"/>
              <a:t>: </a:t>
            </a:r>
            <a:r>
              <a:rPr lang="sk-SK" i="1" dirty="0" err="1"/>
              <a:t>public</a:t>
            </a:r>
            <a:r>
              <a:rPr lang="sk-SK" i="1" dirty="0"/>
              <a:t> </a:t>
            </a:r>
            <a:r>
              <a:rPr lang="sk-SK" i="1" dirty="0" err="1"/>
              <a:t>sector</a:t>
            </a:r>
            <a:r>
              <a:rPr lang="sk-SK" i="1" dirty="0"/>
              <a:t> </a:t>
            </a:r>
            <a:r>
              <a:rPr lang="sk-SK" i="1" dirty="0" err="1"/>
              <a:t>threats</a:t>
            </a:r>
            <a:r>
              <a:rPr lang="sk-SK" i="1" dirty="0"/>
              <a:t> and </a:t>
            </a:r>
            <a:r>
              <a:rPr lang="sk-SK" i="1" dirty="0" err="1"/>
              <a:t>responses</a:t>
            </a:r>
            <a:r>
              <a:rPr lang="sk-SK" dirty="0"/>
              <a:t>. CRC Press.</a:t>
            </a:r>
            <a:endParaRPr lang="cs-CZ" dirty="0"/>
          </a:p>
          <a:p>
            <a:r>
              <a:rPr lang="sk-SK" dirty="0" err="1"/>
              <a:t>Bloomberg</a:t>
            </a:r>
            <a:r>
              <a:rPr lang="sk-SK" dirty="0"/>
              <a:t>. 2016. In a </a:t>
            </a:r>
            <a:r>
              <a:rPr lang="sk-SK" dirty="0" err="1"/>
              <a:t>week</a:t>
            </a:r>
            <a:r>
              <a:rPr lang="sk-SK" dirty="0"/>
              <a:t> </a:t>
            </a:r>
            <a:r>
              <a:rPr lang="sk-SK" dirty="0" err="1"/>
              <a:t>where</a:t>
            </a:r>
            <a:r>
              <a:rPr lang="sk-SK" dirty="0"/>
              <a:t> </a:t>
            </a:r>
            <a:r>
              <a:rPr lang="sk-SK" dirty="0" err="1"/>
              <a:t>Wikileaks's</a:t>
            </a:r>
            <a:r>
              <a:rPr lang="sk-SK" dirty="0"/>
              <a:t> </a:t>
            </a:r>
            <a:r>
              <a:rPr lang="sk-SK" dirty="0" err="1"/>
              <a:t>power</a:t>
            </a:r>
            <a:r>
              <a:rPr lang="sk-SK" dirty="0"/>
              <a:t> has </a:t>
            </a:r>
            <a:r>
              <a:rPr lang="sk-SK" dirty="0" err="1"/>
              <a:t>been</a:t>
            </a:r>
            <a:r>
              <a:rPr lang="sk-SK" dirty="0"/>
              <a:t> on </a:t>
            </a:r>
            <a:r>
              <a:rPr lang="sk-SK" dirty="0" err="1"/>
              <a:t>full</a:t>
            </a:r>
            <a:r>
              <a:rPr lang="sk-SK" dirty="0"/>
              <a:t> display,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organization's</a:t>
            </a:r>
            <a:r>
              <a:rPr lang="sk-SK" dirty="0"/>
              <a:t> </a:t>
            </a:r>
            <a:r>
              <a:rPr lang="sk-SK" dirty="0" err="1"/>
              <a:t>simplified</a:t>
            </a:r>
            <a:r>
              <a:rPr lang="sk-SK" dirty="0"/>
              <a:t> </a:t>
            </a:r>
            <a:r>
              <a:rPr lang="sk-SK" dirty="0" err="1"/>
              <a:t>view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world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making</a:t>
            </a:r>
            <a:r>
              <a:rPr lang="sk-SK" dirty="0"/>
              <a:t> </a:t>
            </a:r>
            <a:r>
              <a:rPr lang="sk-SK" dirty="0" err="1"/>
              <a:t>many</a:t>
            </a:r>
            <a:r>
              <a:rPr lang="sk-SK" dirty="0"/>
              <a:t> of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allies</a:t>
            </a:r>
            <a:r>
              <a:rPr lang="sk-SK" dirty="0"/>
              <a:t> </a:t>
            </a:r>
            <a:r>
              <a:rPr lang="sk-SK" dirty="0" err="1"/>
              <a:t>uncomfortable</a:t>
            </a:r>
            <a:r>
              <a:rPr lang="sk-SK" dirty="0"/>
              <a:t>. (online) (cit. Dňa 16.10. 2016). Dostupné z: </a:t>
            </a:r>
            <a:r>
              <a:rPr lang="sk-SK" u="sng" dirty="0">
                <a:hlinkClick r:id="rId2"/>
              </a:rPr>
              <a:t>http://www.bloomberg.com/news/articles/2016-07-29/why-wikileaks-is-losing-its-friends</a:t>
            </a:r>
            <a:endParaRPr lang="cs-CZ" dirty="0"/>
          </a:p>
          <a:p>
            <a:r>
              <a:rPr lang="sk-SK" dirty="0" err="1"/>
              <a:t>Candrlic</a:t>
            </a:r>
            <a:r>
              <a:rPr lang="sk-SK" dirty="0"/>
              <a:t>, G. 2016. 15 most </a:t>
            </a:r>
            <a:r>
              <a:rPr lang="sk-SK" dirty="0" err="1"/>
              <a:t>dangerous</a:t>
            </a:r>
            <a:r>
              <a:rPr lang="sk-SK" dirty="0"/>
              <a:t> </a:t>
            </a:r>
            <a:r>
              <a:rPr lang="sk-SK" dirty="0" err="1"/>
              <a:t>DDoS</a:t>
            </a:r>
            <a:r>
              <a:rPr lang="sk-SK" dirty="0"/>
              <a:t> </a:t>
            </a:r>
            <a:r>
              <a:rPr lang="sk-SK" dirty="0" err="1"/>
              <a:t>Attacks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ever</a:t>
            </a:r>
            <a:r>
              <a:rPr lang="sk-SK" dirty="0"/>
              <a:t> </a:t>
            </a:r>
            <a:r>
              <a:rPr lang="sk-SK" dirty="0" err="1"/>
              <a:t>happened</a:t>
            </a:r>
            <a:r>
              <a:rPr lang="sk-SK" dirty="0"/>
              <a:t>. (online) (cit. Dňa 16.10.2016). Dostupné z: </a:t>
            </a:r>
            <a:r>
              <a:rPr lang="sk-SK" u="sng" dirty="0">
                <a:hlinkClick r:id="rId3"/>
              </a:rPr>
              <a:t>http://www.globaldots.com/15-most-dangerous-ddos-attacks-that-ever-happened/</a:t>
            </a:r>
            <a:endParaRPr lang="cs-CZ" dirty="0"/>
          </a:p>
          <a:p>
            <a:r>
              <a:rPr lang="cs-CZ" dirty="0"/>
              <a:t>CZ.NIC. 2013. Rekapitulace (D)DOS útoků ze dnů 4. 3. – 7. 3. (online) (cit. 18.10.2016). Dostupné z: </a:t>
            </a:r>
            <a:r>
              <a:rPr lang="cs-CZ" dirty="0">
                <a:hlinkClick r:id="rId4"/>
              </a:rPr>
              <a:t>https://www.csirt.cz/files/csirt/Rekapitulace-utoky-20120311.pdf</a:t>
            </a:r>
            <a:r>
              <a:rPr lang="cs-CZ" dirty="0"/>
              <a:t> </a:t>
            </a:r>
          </a:p>
          <a:p>
            <a:r>
              <a:rPr lang="sk-SK" dirty="0" err="1"/>
              <a:t>Dunn</a:t>
            </a:r>
            <a:r>
              <a:rPr lang="sk-SK" dirty="0"/>
              <a:t> </a:t>
            </a:r>
            <a:r>
              <a:rPr lang="sk-SK" dirty="0" err="1"/>
              <a:t>Cavelty</a:t>
            </a:r>
            <a:r>
              <a:rPr lang="sk-SK" dirty="0"/>
              <a:t>, M. 2012.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militarisation</a:t>
            </a:r>
            <a:r>
              <a:rPr lang="sk-SK" dirty="0"/>
              <a:t> of </a:t>
            </a:r>
            <a:r>
              <a:rPr lang="sk-SK" dirty="0" err="1"/>
              <a:t>cyber</a:t>
            </a:r>
            <a:r>
              <a:rPr lang="sk-SK" dirty="0"/>
              <a:t> </a:t>
            </a:r>
            <a:r>
              <a:rPr lang="sk-SK" dirty="0" err="1"/>
              <a:t>security</a:t>
            </a:r>
            <a:r>
              <a:rPr lang="sk-SK" dirty="0"/>
              <a:t> as a </a:t>
            </a:r>
            <a:r>
              <a:rPr lang="sk-SK" dirty="0" err="1"/>
              <a:t>source</a:t>
            </a:r>
            <a:r>
              <a:rPr lang="sk-SK" dirty="0"/>
              <a:t> of </a:t>
            </a:r>
            <a:r>
              <a:rPr lang="sk-SK" dirty="0" err="1"/>
              <a:t>global</a:t>
            </a:r>
            <a:r>
              <a:rPr lang="sk-SK" dirty="0"/>
              <a:t> </a:t>
            </a:r>
            <a:r>
              <a:rPr lang="sk-SK" dirty="0" err="1"/>
              <a:t>tension</a:t>
            </a:r>
            <a:r>
              <a:rPr lang="sk-SK" dirty="0"/>
              <a:t>. </a:t>
            </a:r>
            <a:r>
              <a:rPr lang="sk-SK" i="1" dirty="0"/>
              <a:t>STRATEGIC TRENDS ANALYSIS, </a:t>
            </a:r>
            <a:r>
              <a:rPr lang="sk-SK" i="1" dirty="0" err="1"/>
              <a:t>Zurich</a:t>
            </a:r>
            <a:r>
              <a:rPr lang="sk-SK" i="1" dirty="0"/>
              <a:t>, </a:t>
            </a:r>
            <a:r>
              <a:rPr lang="sk-SK" i="1" dirty="0" err="1"/>
              <a:t>Möckli</a:t>
            </a:r>
            <a:r>
              <a:rPr lang="sk-SK" i="1" dirty="0"/>
              <a:t>, Daniel, </a:t>
            </a:r>
            <a:r>
              <a:rPr lang="sk-SK" i="1" dirty="0" err="1"/>
              <a:t>Wenger</a:t>
            </a:r>
            <a:r>
              <a:rPr lang="sk-SK" i="1" dirty="0"/>
              <a:t>, </a:t>
            </a:r>
            <a:r>
              <a:rPr lang="sk-SK" i="1" dirty="0" err="1"/>
              <a:t>Andreas</a:t>
            </a:r>
            <a:r>
              <a:rPr lang="sk-SK" i="1" dirty="0"/>
              <a:t>, </a:t>
            </a:r>
            <a:r>
              <a:rPr lang="sk-SK" i="1" dirty="0" err="1"/>
              <a:t>eds</a:t>
            </a:r>
            <a:r>
              <a:rPr lang="sk-SK" i="1" dirty="0"/>
              <a:t>., Center </a:t>
            </a:r>
            <a:r>
              <a:rPr lang="sk-SK" i="1" dirty="0" err="1"/>
              <a:t>for</a:t>
            </a:r>
            <a:r>
              <a:rPr lang="sk-SK" i="1" dirty="0"/>
              <a:t> </a:t>
            </a:r>
            <a:r>
              <a:rPr lang="sk-SK" i="1" dirty="0" err="1"/>
              <a:t>Security</a:t>
            </a:r>
            <a:r>
              <a:rPr lang="sk-SK" i="1" dirty="0"/>
              <a:t> </a:t>
            </a:r>
            <a:r>
              <a:rPr lang="sk-SK" i="1" dirty="0" err="1"/>
              <a:t>Studies</a:t>
            </a:r>
            <a:r>
              <a:rPr lang="sk-SK" dirty="0"/>
              <a:t>.</a:t>
            </a:r>
            <a:endParaRPr lang="cs-CZ" dirty="0"/>
          </a:p>
          <a:p>
            <a:r>
              <a:rPr lang="cs-CZ" dirty="0"/>
              <a:t>Flídr, T. 2013. Mezinárodní právo kyberprostoru a Talinský manuál. (online) (cit. 18.10.2016). Dostupné z: </a:t>
            </a:r>
            <a:r>
              <a:rPr lang="cs-CZ" dirty="0">
                <a:hlinkClick r:id="rId5"/>
              </a:rPr>
              <a:t>https://www.kyberbezpecnost.cz/?p=198</a:t>
            </a:r>
            <a:r>
              <a:rPr lang="cs-CZ" dirty="0"/>
              <a:t> </a:t>
            </a:r>
          </a:p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 2015. (online) (cit.18.10.2016). Dostupné z: </a:t>
            </a:r>
            <a:r>
              <a:rPr lang="cs-CZ" dirty="0">
                <a:hlinkClick r:id="rId6"/>
              </a:rPr>
              <a:t>http://www3.weforum.org/docs/WEF_Global_Risks_2015_Report15.pdf</a:t>
            </a:r>
            <a:endParaRPr lang="cs-CZ" dirty="0"/>
          </a:p>
          <a:p>
            <a:r>
              <a:rPr lang="cs-CZ" dirty="0" err="1"/>
              <a:t>Heron</a:t>
            </a:r>
            <a:r>
              <a:rPr lang="cs-CZ" dirty="0"/>
              <a:t>, Simon. </a:t>
            </a:r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notable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persistent</a:t>
            </a:r>
            <a:r>
              <a:rPr lang="cs-CZ" dirty="0"/>
              <a:t> </a:t>
            </a:r>
            <a:r>
              <a:rPr lang="cs-CZ" dirty="0" err="1"/>
              <a:t>threat</a:t>
            </a:r>
            <a:r>
              <a:rPr lang="cs-CZ" dirty="0"/>
              <a:t> (APT) </a:t>
            </a:r>
            <a:r>
              <a:rPr lang="cs-CZ" dirty="0" err="1"/>
              <a:t>attacks</a:t>
            </a:r>
            <a:r>
              <a:rPr lang="cs-CZ" dirty="0"/>
              <a:t>. In: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Safe</a:t>
            </a:r>
            <a:r>
              <a:rPr lang="cs-CZ" dirty="0"/>
              <a:t> Online [online]. 2015 [cit. 2016-10-15]. Dostupné z: </a:t>
            </a:r>
            <a:r>
              <a:rPr lang="cs-CZ" u="sng" dirty="0">
                <a:hlinkClick r:id="rId7"/>
              </a:rPr>
              <a:t>https://www.getsafeonline.org/business-blog/five-notable-examples-of-advanced-persistent-threat-apt-attacks/</a:t>
            </a:r>
            <a:endParaRPr lang="cs-CZ" dirty="0"/>
          </a:p>
          <a:p>
            <a:r>
              <a:rPr lang="cs-CZ" dirty="0"/>
              <a:t>Kasík, P. 2013. Když vypukne </a:t>
            </a:r>
            <a:r>
              <a:rPr lang="cs-CZ" dirty="0" err="1"/>
              <a:t>kyberválka</a:t>
            </a:r>
            <a:r>
              <a:rPr lang="cs-CZ" dirty="0"/>
              <a:t>, bude se střílet I do civilistů. (online) (cit.18.10.2016). Dostupné z: </a:t>
            </a:r>
            <a:r>
              <a:rPr lang="cs-CZ" dirty="0">
                <a:hlinkClick r:id="rId8"/>
              </a:rPr>
              <a:t>http://technet.idnes.cz/talinsky-manual-nato-kybervalka-hackeri-fde-/sw_internet.aspx?c=A130322_141623_sw_internet_pka</a:t>
            </a:r>
            <a:r>
              <a:rPr lang="cs-CZ" dirty="0"/>
              <a:t> </a:t>
            </a:r>
          </a:p>
          <a:p>
            <a:r>
              <a:rPr lang="cs-CZ" dirty="0"/>
              <a:t>Matějka, J. 2013. Internet jako oblast práva. </a:t>
            </a:r>
            <a:r>
              <a:rPr lang="cs-CZ" dirty="0" err="1"/>
              <a:t>Paha</a:t>
            </a:r>
            <a:r>
              <a:rPr lang="cs-CZ" dirty="0"/>
              <a:t>: CZ.NIC.</a:t>
            </a:r>
          </a:p>
          <a:p>
            <a:r>
              <a:rPr lang="cs-CZ" dirty="0"/>
              <a:t>Vláda ČR. 2015. Národní strategie kybernetické bezpečnosti České republiky na období let 2015 až 2020. (online) (cit. 18.10.2016). Dostupné z: </a:t>
            </a:r>
            <a:r>
              <a:rPr lang="cs-CZ" dirty="0">
                <a:hlinkClick r:id="rId9"/>
              </a:rPr>
              <a:t>https://ccdcoe.org/sites/default/files/strategy/CZE_NCSS_cz.pdf</a:t>
            </a:r>
            <a:r>
              <a:rPr lang="cs-CZ" dirty="0"/>
              <a:t> </a:t>
            </a:r>
          </a:p>
          <a:p>
            <a:r>
              <a:rPr lang="cs-CZ" dirty="0" err="1"/>
              <a:t>Paganini</a:t>
            </a:r>
            <a:r>
              <a:rPr lang="cs-CZ" dirty="0"/>
              <a:t>, P.  2016. NATO </a:t>
            </a:r>
            <a:r>
              <a:rPr lang="cs-CZ" dirty="0" err="1"/>
              <a:t>officially</a:t>
            </a:r>
            <a:r>
              <a:rPr lang="cs-CZ" dirty="0"/>
              <a:t> </a:t>
            </a:r>
            <a:r>
              <a:rPr lang="cs-CZ" dirty="0" err="1"/>
              <a:t>recognizes</a:t>
            </a:r>
            <a:r>
              <a:rPr lang="cs-CZ" dirty="0"/>
              <a:t> </a:t>
            </a:r>
            <a:r>
              <a:rPr lang="cs-CZ" dirty="0" err="1"/>
              <a:t>cyberspace</a:t>
            </a:r>
            <a:r>
              <a:rPr lang="cs-CZ" dirty="0"/>
              <a:t> a </a:t>
            </a:r>
            <a:r>
              <a:rPr lang="cs-CZ" dirty="0" err="1"/>
              <a:t>warfare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. In: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Affairs</a:t>
            </a:r>
            <a:r>
              <a:rPr lang="cs-CZ" dirty="0"/>
              <a:t> [online]. 2016 [cit. 2016-10-15]. Dostupné z: </a:t>
            </a:r>
            <a:r>
              <a:rPr lang="cs-CZ" u="sng" dirty="0">
                <a:hlinkClick r:id="rId10"/>
              </a:rPr>
              <a:t>http://securityaffairs.co/wordpress/48484/cyber-warfare-2/nato-cyberspace-warfare-domain.html</a:t>
            </a:r>
            <a:endParaRPr lang="cs-CZ" dirty="0"/>
          </a:p>
          <a:p>
            <a:r>
              <a:rPr lang="sk-SK" dirty="0" err="1"/>
              <a:t>Papandrea</a:t>
            </a:r>
            <a:r>
              <a:rPr lang="sk-SK" dirty="0"/>
              <a:t>, M. R. 2011. </a:t>
            </a:r>
            <a:r>
              <a:rPr lang="sk-SK" dirty="0" err="1"/>
              <a:t>Publication</a:t>
            </a:r>
            <a:r>
              <a:rPr lang="sk-SK" dirty="0"/>
              <a:t> of National </a:t>
            </a:r>
            <a:r>
              <a:rPr lang="sk-SK" dirty="0" err="1"/>
              <a:t>Security</a:t>
            </a:r>
            <a:r>
              <a:rPr lang="sk-SK" dirty="0"/>
              <a:t> </a:t>
            </a:r>
            <a:r>
              <a:rPr lang="sk-SK" dirty="0" err="1"/>
              <a:t>Information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Digital</a:t>
            </a:r>
            <a:r>
              <a:rPr lang="sk-SK" dirty="0"/>
              <a:t> </a:t>
            </a:r>
            <a:r>
              <a:rPr lang="sk-SK" dirty="0" err="1"/>
              <a:t>Age</a:t>
            </a:r>
            <a:r>
              <a:rPr lang="sk-SK" dirty="0"/>
              <a:t>, </a:t>
            </a:r>
            <a:r>
              <a:rPr lang="sk-SK" dirty="0" err="1"/>
              <a:t>The</a:t>
            </a:r>
            <a:r>
              <a:rPr lang="sk-SK" dirty="0"/>
              <a:t>. </a:t>
            </a:r>
            <a:r>
              <a:rPr lang="sk-SK" i="1" dirty="0"/>
              <a:t>J. </a:t>
            </a:r>
            <a:r>
              <a:rPr lang="sk-SK" i="1" dirty="0" err="1"/>
              <a:t>Nat'l</a:t>
            </a:r>
            <a:r>
              <a:rPr lang="sk-SK" i="1" dirty="0"/>
              <a:t> </a:t>
            </a:r>
            <a:r>
              <a:rPr lang="sk-SK" i="1" dirty="0" err="1"/>
              <a:t>Sec</a:t>
            </a:r>
            <a:r>
              <a:rPr lang="sk-SK" i="1" dirty="0"/>
              <a:t>. L. &amp; </a:t>
            </a:r>
            <a:r>
              <a:rPr lang="sk-SK" i="1" dirty="0" err="1"/>
              <a:t>Pol'y</a:t>
            </a:r>
            <a:r>
              <a:rPr lang="sk-SK" dirty="0"/>
              <a:t>, </a:t>
            </a:r>
            <a:r>
              <a:rPr lang="sk-SK" i="1" dirty="0"/>
              <a:t>5</a:t>
            </a:r>
            <a:r>
              <a:rPr lang="sk-SK" dirty="0"/>
              <a:t>, 119.</a:t>
            </a:r>
            <a:endParaRPr lang="cs-CZ" b="1" dirty="0"/>
          </a:p>
          <a:p>
            <a:r>
              <a:rPr lang="cs-CZ" dirty="0"/>
              <a:t>Singer, P. W. – </a:t>
            </a:r>
            <a:r>
              <a:rPr lang="cs-CZ" dirty="0" err="1"/>
              <a:t>Friedman</a:t>
            </a:r>
            <a:r>
              <a:rPr lang="cs-CZ" dirty="0"/>
              <a:t>, A.2014. </a:t>
            </a:r>
            <a:r>
              <a:rPr lang="cs-CZ" dirty="0" err="1"/>
              <a:t>Cybersecurity</a:t>
            </a:r>
            <a:r>
              <a:rPr lang="cs-CZ" dirty="0"/>
              <a:t> and </a:t>
            </a:r>
            <a:r>
              <a:rPr lang="cs-CZ" dirty="0" err="1"/>
              <a:t>Cyberwar</a:t>
            </a:r>
            <a:r>
              <a:rPr lang="cs-CZ" dirty="0"/>
              <a:t>.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Everyone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to </a:t>
            </a:r>
            <a:r>
              <a:rPr lang="cs-CZ" dirty="0" err="1"/>
              <a:t>Know</a:t>
            </a:r>
            <a:r>
              <a:rPr lang="cs-CZ" dirty="0"/>
              <a:t>. </a:t>
            </a:r>
            <a:r>
              <a:rPr lang="cs-CZ" u="sng" dirty="0">
                <a:hlinkClick r:id="rId11"/>
              </a:rPr>
              <a:t>http://news.asis.io/</a:t>
            </a:r>
            <a:r>
              <a:rPr lang="cs-CZ" u="sng" dirty="0" err="1">
                <a:hlinkClick r:id="rId11"/>
              </a:rPr>
              <a:t>sites</a:t>
            </a:r>
            <a:r>
              <a:rPr lang="cs-CZ" u="sng" dirty="0">
                <a:hlinkClick r:id="rId11"/>
              </a:rPr>
              <a:t>/default/</a:t>
            </a:r>
            <a:r>
              <a:rPr lang="cs-CZ" u="sng" dirty="0" err="1">
                <a:hlinkClick r:id="rId11"/>
              </a:rPr>
              <a:t>files</a:t>
            </a:r>
            <a:r>
              <a:rPr lang="cs-CZ" u="sng" dirty="0">
                <a:hlinkClick r:id="rId11"/>
              </a:rPr>
              <a:t>/Cybersecurity_and_Cyberwar.pdf</a:t>
            </a:r>
            <a:r>
              <a:rPr lang="cs-CZ" dirty="0"/>
              <a:t>, s. 34 – 67</a:t>
            </a:r>
          </a:p>
          <a:p>
            <a:r>
              <a:rPr lang="cs-CZ" dirty="0" err="1"/>
              <a:t>Szoldra</a:t>
            </a:r>
            <a:r>
              <a:rPr lang="cs-CZ" dirty="0"/>
              <a:t>, P. 2016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beating</a:t>
            </a:r>
            <a:r>
              <a:rPr lang="cs-CZ" dirty="0"/>
              <a:t> </a:t>
            </a:r>
            <a:r>
              <a:rPr lang="cs-CZ" dirty="0" err="1"/>
              <a:t>hackers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game. In: Business </a:t>
            </a:r>
            <a:r>
              <a:rPr lang="cs-CZ" dirty="0" err="1"/>
              <a:t>Insider</a:t>
            </a:r>
            <a:r>
              <a:rPr lang="cs-CZ" dirty="0"/>
              <a:t> (online). (cit. 2016-10-15). Dostupné z: </a:t>
            </a:r>
            <a:r>
              <a:rPr lang="cs-CZ" dirty="0">
                <a:hlinkClick r:id="rId12"/>
              </a:rPr>
              <a:t>http://www.businessinsider.com/us-military-cyberwar-2016-5</a:t>
            </a:r>
            <a:endParaRPr lang="cs-CZ" dirty="0"/>
          </a:p>
          <a:p>
            <a:r>
              <a:rPr lang="cs-CZ" dirty="0"/>
              <a:t>Vláda ČR. 2012. Strategie pro oblast kybernetické bezpečnosti České republiky na období 2012 – 2015. (online) (cit. 18.10.2016). Dostupné z: </a:t>
            </a:r>
            <a:r>
              <a:rPr lang="cs-CZ" dirty="0">
                <a:hlinkClick r:id="rId13"/>
              </a:rPr>
              <a:t>https://www.govcert.cz/cs/informacni-servis/strategie-a-akcni-plan/</a:t>
            </a:r>
            <a:r>
              <a:rPr lang="cs-CZ" dirty="0"/>
              <a:t> </a:t>
            </a:r>
          </a:p>
          <a:p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Formum</a:t>
            </a:r>
            <a:r>
              <a:rPr lang="cs-CZ" dirty="0"/>
              <a:t>. 2015.War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Economist</a:t>
            </a:r>
            <a:r>
              <a:rPr lang="cs-CZ" dirty="0"/>
              <a:t> (online). 2010 (cit. 2016-10-15). Dostupné z: </a:t>
            </a:r>
            <a:r>
              <a:rPr lang="cs-CZ" u="sng" dirty="0">
                <a:hlinkClick r:id="rId14"/>
              </a:rPr>
              <a:t>http://www.economist.com/node/16478792</a:t>
            </a:r>
            <a:endParaRPr lang="cs-CZ" dirty="0"/>
          </a:p>
          <a:p>
            <a:r>
              <a:rPr lang="cs-CZ" dirty="0" err="1"/>
              <a:t>Wentworth</a:t>
            </a:r>
            <a:r>
              <a:rPr lang="cs-CZ" dirty="0"/>
              <a:t>, T. 2008.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Russia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attacked</a:t>
            </a:r>
            <a:r>
              <a:rPr lang="cs-CZ" dirty="0"/>
              <a:t> </a:t>
            </a:r>
            <a:r>
              <a:rPr lang="cs-CZ" dirty="0" err="1"/>
              <a:t>Georgia's</a:t>
            </a:r>
            <a:r>
              <a:rPr lang="cs-CZ" dirty="0"/>
              <a:t> internet. In: </a:t>
            </a:r>
            <a:r>
              <a:rPr lang="cs-CZ" dirty="0" err="1"/>
              <a:t>Newsweek</a:t>
            </a:r>
            <a:r>
              <a:rPr lang="cs-CZ" dirty="0"/>
              <a:t> (online). (cit. 2016-10-15). Dostupné z: </a:t>
            </a:r>
            <a:r>
              <a:rPr lang="cs-CZ" u="sng" dirty="0">
                <a:hlinkClick r:id="rId15"/>
              </a:rPr>
              <a:t>http://europe.newsweek.com/how-russia-may-have-attacked-georgias-internet-88111?rm=eu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32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9459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2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86151"/>
          </a:xfrm>
        </p:spPr>
        <p:txBody>
          <a:bodyPr>
            <a:normAutofit/>
          </a:bodyPr>
          <a:lstStyle/>
          <a:p>
            <a:r>
              <a:rPr lang="cs-CZ" sz="72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 stát: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"Mezistátní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soupeření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kyberprostoru je destabilizující a škodlivé pro širší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společnost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ekonomiku i pro integritu států samotných. Tyto aktivity by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měly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být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zakázany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navrácen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původní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stav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konvenčních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mezistátních vztahů."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25661" y="6051324"/>
            <a:ext cx="675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Tým F – Ivana Chalupová, Petra Kozová, Richard Křivánek, Lila </a:t>
            </a:r>
            <a:r>
              <a:rPr lang="cs-CZ" dirty="0" err="1"/>
              <a:t>Uhrinová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16220" y="540935"/>
            <a:ext cx="693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BSS411 – Moderní technologie a bezpečnost</a:t>
            </a:r>
          </a:p>
        </p:txBody>
      </p:sp>
    </p:spTree>
    <p:extLst>
      <p:ext uri="{BB962C8B-B14F-4D97-AF65-F5344CB8AC3E}">
        <p14:creationId xmlns:p14="http://schemas.microsoft.com/office/powerpoint/2010/main" val="391809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 do problematiky</a:t>
            </a:r>
          </a:p>
          <a:p>
            <a:r>
              <a:rPr lang="cs-CZ" dirty="0"/>
              <a:t>Ekonomická sféra</a:t>
            </a:r>
          </a:p>
          <a:p>
            <a:r>
              <a:rPr lang="cs-CZ" dirty="0"/>
              <a:t>Mezinárodněprávní prostředí</a:t>
            </a:r>
          </a:p>
          <a:p>
            <a:r>
              <a:rPr lang="cs-CZ" dirty="0"/>
              <a:t>Militarizace bezpečnosti</a:t>
            </a:r>
          </a:p>
          <a:p>
            <a:r>
              <a:rPr lang="cs-CZ" dirty="0"/>
              <a:t>Společnost a </a:t>
            </a:r>
            <a:r>
              <a:rPr lang="cs-CZ" dirty="0" err="1"/>
              <a:t>kybeútoky</a:t>
            </a:r>
            <a:endParaRPr lang="cs-CZ" dirty="0"/>
          </a:p>
          <a:p>
            <a:endParaRPr lang="cs-CZ" dirty="0"/>
          </a:p>
        </p:txBody>
      </p:sp>
      <p:pic>
        <p:nvPicPr>
          <p:cNvPr id="6148" name="Picture 4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36" y="1027906"/>
            <a:ext cx="5945528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5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 do problematiky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Kyberprostor jako 5. doména</a:t>
            </a:r>
          </a:p>
          <a:p>
            <a:r>
              <a:rPr lang="cs-CZ" dirty="0"/>
              <a:t>Závislost státu</a:t>
            </a:r>
          </a:p>
          <a:p>
            <a:r>
              <a:rPr lang="cs-CZ" dirty="0"/>
              <a:t>Předpoklad ekonomického růstu</a:t>
            </a:r>
          </a:p>
          <a:p>
            <a:r>
              <a:rPr lang="cs-CZ" dirty="0" err="1"/>
              <a:t>Kyberšpionáž</a:t>
            </a:r>
            <a:endParaRPr lang="cs-CZ" dirty="0"/>
          </a:p>
          <a:p>
            <a:r>
              <a:rPr lang="cs-CZ" dirty="0"/>
              <a:t>nejde jen o technické problémy,</a:t>
            </a:r>
          </a:p>
          <a:p>
            <a:pPr marL="457200" lvl="1" indent="0">
              <a:buNone/>
            </a:pPr>
            <a:r>
              <a:rPr lang="cs-CZ" sz="2800" dirty="0"/>
              <a:t>ale i organizační, právní, ekonomické</a:t>
            </a:r>
          </a:p>
          <a:p>
            <a:pPr marL="457200" lvl="1" indent="0">
              <a:buNone/>
            </a:pPr>
            <a:r>
              <a:rPr lang="cs-CZ" sz="2800" dirty="0"/>
              <a:t>a také společenské</a:t>
            </a:r>
          </a:p>
          <a:p>
            <a:endParaRPr lang="cs-CZ" dirty="0"/>
          </a:p>
        </p:txBody>
      </p:sp>
      <p:pic>
        <p:nvPicPr>
          <p:cNvPr id="2054" name="Picture 6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825625"/>
            <a:ext cx="42862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8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Ekonomická sféra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rostoucí závislostí na ICT roste i zranitelnost</a:t>
            </a:r>
          </a:p>
          <a:p>
            <a:r>
              <a:rPr lang="cs-CZ" dirty="0"/>
              <a:t>Můžou vést k ekonomické destabilizaci společnosti</a:t>
            </a:r>
          </a:p>
          <a:p>
            <a:r>
              <a:rPr lang="cs-CZ" dirty="0"/>
              <a:t>Zpráva</a:t>
            </a:r>
            <a:r>
              <a:rPr lang="cs-CZ" i="1" dirty="0"/>
              <a:t> </a:t>
            </a:r>
            <a:r>
              <a:rPr lang="cs-CZ" i="1" dirty="0" err="1"/>
              <a:t>Global</a:t>
            </a:r>
            <a:r>
              <a:rPr lang="cs-CZ" i="1" dirty="0"/>
              <a:t> Risk 2015</a:t>
            </a:r>
          </a:p>
          <a:p>
            <a:r>
              <a:rPr lang="cs-CZ" dirty="0"/>
              <a:t>Česká zkušenost 2013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92845"/>
            <a:ext cx="3350547" cy="25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893472"/>
            <a:ext cx="5962650" cy="39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Mezinárodněprávní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Talinský manuál</a:t>
            </a:r>
          </a:p>
          <a:p>
            <a:endParaRPr lang="cs-CZ" i="1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8196" name="Picture 4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397893"/>
            <a:ext cx="7415763" cy="41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2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290" t="59619" r="36036" b="9931"/>
          <a:stretch/>
        </p:blipFill>
        <p:spPr>
          <a:xfrm>
            <a:off x="3276600" y="3328811"/>
            <a:ext cx="8811810" cy="31659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Militarizace </a:t>
            </a:r>
            <a:r>
              <a:rPr lang="cs-CZ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kyberbezpečnosti</a:t>
            </a:r>
            <a:endParaRPr lang="cs-CZ" u="sng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Kyberútok</a:t>
            </a:r>
            <a:endParaRPr lang="cs-CZ" dirty="0"/>
          </a:p>
          <a:p>
            <a:pPr lvl="1"/>
            <a:r>
              <a:rPr lang="cs-CZ" dirty="0"/>
              <a:t>dimenze</a:t>
            </a:r>
          </a:p>
          <a:p>
            <a:r>
              <a:rPr lang="cs-CZ" dirty="0"/>
              <a:t>5. doména války - 2016</a:t>
            </a:r>
          </a:p>
          <a:p>
            <a:r>
              <a:rPr lang="cs-CZ" dirty="0"/>
              <a:t>APT</a:t>
            </a:r>
          </a:p>
          <a:p>
            <a:pPr lvl="1"/>
            <a:r>
              <a:rPr lang="cs-CZ" dirty="0" err="1"/>
              <a:t>Deep</a:t>
            </a:r>
            <a:r>
              <a:rPr lang="cs-CZ" dirty="0"/>
              <a:t> Panda 2015</a:t>
            </a:r>
          </a:p>
          <a:p>
            <a:r>
              <a:rPr lang="cs-CZ" dirty="0"/>
              <a:t>Gruzie</a:t>
            </a:r>
          </a:p>
        </p:txBody>
      </p:sp>
    </p:spTree>
    <p:extLst>
      <p:ext uri="{BB962C8B-B14F-4D97-AF65-F5344CB8AC3E}">
        <p14:creationId xmlns:p14="http://schemas.microsoft.com/office/powerpoint/2010/main" val="425569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50" y="544182"/>
            <a:ext cx="9013525" cy="60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77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 je útočník / viník?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543550"/>
            <a:ext cx="10515600" cy="633413"/>
          </a:xfrm>
        </p:spPr>
        <p:txBody>
          <a:bodyPr/>
          <a:lstStyle/>
          <a:p>
            <a:pPr marL="457200" lvl="1" indent="0">
              <a:buNone/>
            </a:pPr>
            <a:r>
              <a:rPr lang="cs-CZ" b="1" dirty="0"/>
              <a:t>		</a:t>
            </a:r>
            <a:r>
              <a:rPr lang="cs-CZ" sz="36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kyberprostoru není pas potřeba! </a:t>
            </a:r>
          </a:p>
          <a:p>
            <a:endParaRPr lang="cs-CZ" dirty="0"/>
          </a:p>
        </p:txBody>
      </p:sp>
      <p:pic>
        <p:nvPicPr>
          <p:cNvPr id="9222" name="Picture 6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213971"/>
            <a:ext cx="5619750" cy="42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314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229</Words>
  <Application>Microsoft Office PowerPoint</Application>
  <PresentationFormat>Širokoúhlá obrazovka</PresentationFormat>
  <Paragraphs>76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Prezentace aplikace PowerPoint</vt:lpstr>
      <vt:lpstr>IT a stát:</vt:lpstr>
      <vt:lpstr>Osnova prezentace</vt:lpstr>
      <vt:lpstr>Úvod do problematiky</vt:lpstr>
      <vt:lpstr>Ekonomická sféra</vt:lpstr>
      <vt:lpstr>Mezinárodněprávní prostředí</vt:lpstr>
      <vt:lpstr>Militarizace kyberbezpečnosti</vt:lpstr>
      <vt:lpstr>Prezentace aplikace PowerPoint</vt:lpstr>
      <vt:lpstr>   Kdo je útočník / viník? </vt:lpstr>
      <vt:lpstr>Společnost a kyberútoky</vt:lpstr>
      <vt:lpstr>Prezentace aplikace PowerPoint</vt:lpstr>
      <vt:lpstr>Prezentace aplikace PowerPoint</vt:lpstr>
      <vt:lpstr>Integrita</vt:lpstr>
      <vt:lpstr>Prezentace aplikace PowerPoint</vt:lpstr>
      <vt:lpstr>Prezentace aplikace PowerPoint</vt:lpstr>
      <vt:lpstr>Prezentace aplikace PowerPoint</vt:lpstr>
      <vt:lpstr>Zdroje: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 stát:</dc:title>
  <dc:creator>acer</dc:creator>
  <cp:lastModifiedBy>acer</cp:lastModifiedBy>
  <cp:revision>18</cp:revision>
  <dcterms:created xsi:type="dcterms:W3CDTF">2016-10-18T15:33:49Z</dcterms:created>
  <dcterms:modified xsi:type="dcterms:W3CDTF">2016-10-18T22:50:25Z</dcterms:modified>
</cp:coreProperties>
</file>