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4"/>
  </p:sldMasterIdLst>
  <p:notesMasterIdLst>
    <p:notesMasterId r:id="rId22"/>
  </p:notesMasterIdLst>
  <p:sldIdLst>
    <p:sldId id="256" r:id="rId5"/>
    <p:sldId id="257" r:id="rId6"/>
    <p:sldId id="266" r:id="rId7"/>
    <p:sldId id="258" r:id="rId8"/>
    <p:sldId id="269" r:id="rId9"/>
    <p:sldId id="259" r:id="rId10"/>
    <p:sldId id="267" r:id="rId11"/>
    <p:sldId id="268" r:id="rId12"/>
    <p:sldId id="263" r:id="rId13"/>
    <p:sldId id="262" r:id="rId14"/>
    <p:sldId id="260" r:id="rId15"/>
    <p:sldId id="271" r:id="rId16"/>
    <p:sldId id="261" r:id="rId17"/>
    <p:sldId id="265" r:id="rId18"/>
    <p:sldId id="270" r:id="rId19"/>
    <p:sldId id="272" r:id="rId20"/>
    <p:sldId id="26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4" autoAdjust="0"/>
    <p:restoredTop sz="94660"/>
  </p:normalViewPr>
  <p:slideViewPr>
    <p:cSldViewPr snapToGrid="0">
      <p:cViewPr>
        <p:scale>
          <a:sx n="1" d="2"/>
          <a:sy n="1" d="2"/>
        </p:scale>
        <p:origin x="-1464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698-C63D-44C4-B46F-7A0BA6B8B34F}" type="datetimeFigureOut">
              <a:rPr lang="cs-CZ"/>
              <a:pPr/>
              <a:t>9. 11. 2016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D29B8-ABF9-41A7-994E-241DB0D984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5/may/20/armed-conflict-deaths-increase-syria-iraq-afghanistan-yem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oreignpolicy.com/2016/07/05/do-not-believe-the-u-s-governments-official-numbers-on-drone-strike-civilian-casualties/" TargetMode="External"/><Relationship Id="rId4" Type="http://schemas.openxmlformats.org/officeDocument/2006/relationships/hyperlink" Target="http://nationalinterest.org/feature/the-real-problem-americas-military-1294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816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*zástupce německého úřadu pro vyzbrojování Bundeswehru na konferenci </a:t>
            </a:r>
            <a:r>
              <a:rPr lang="cs-CZ" err="1"/>
              <a:t>Future</a:t>
            </a:r>
            <a:r>
              <a:rPr lang="cs-CZ"/>
              <a:t> </a:t>
            </a:r>
            <a:r>
              <a:rPr lang="cs-CZ" err="1"/>
              <a:t>Forces</a:t>
            </a:r>
            <a:r>
              <a:rPr lang="cs-CZ"/>
              <a:t> Expo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071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88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3813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2626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184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952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583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878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518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711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hlinkClick r:id="rId3"/>
              </a:rPr>
              <a:t>https://www.theguardian.com/world/2015/may/20/armed-conflict-deaths-increase-syria-iraq-afghanistan-yemen</a:t>
            </a:r>
          </a:p>
          <a:p>
            <a:r>
              <a:rPr lang="cs-CZ">
                <a:hlinkClick r:id="rId4"/>
              </a:rPr>
              <a:t>http://nationalinterest.org/feature/the-real-problem-americas-military-12944</a:t>
            </a:r>
          </a:p>
          <a:p>
            <a:r>
              <a:rPr lang="cs-CZ">
                <a:hlinkClick r:id="rId5"/>
              </a:rPr>
              <a:t>http://foreignpolicy.com/2016/07/05/do-not-believe-the-u-s-governments-official-numbers-on-drone-strike-civilian-casualties/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839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68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599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29B8-ABF9-41A7-994E-241DB0D98407}" type="slidenum">
              <a:rPr lang="cs-CZ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977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684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64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345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344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054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462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868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922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249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03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063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156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319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100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5978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876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064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1410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anoed.tul.cz/pluginfile.php/4248/mod_resource/content/1/rizika-nanotechnologii.pdf" TargetMode="External"/><Relationship Id="rId3" Type="http://schemas.openxmlformats.org/officeDocument/2006/relationships/hyperlink" Target="http://21stoleti.cz/2008/06/20/cim-nam-hrozi-nanotechnologie/" TargetMode="External"/><Relationship Id="rId7" Type="http://schemas.openxmlformats.org/officeDocument/2006/relationships/hyperlink" Target="http://suta.blog.respekt.cz/nanotechnologie-velke-prisliby-i-znacna-rizika-nanotrubi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ys.org/news/2015-08-big-nanomaterials.html" TargetMode="External"/><Relationship Id="rId5" Type="http://schemas.openxmlformats.org/officeDocument/2006/relationships/hyperlink" Target="http://www.nature.com/nnano/journal/v3/n7/abs/nnano.2008.111.html" TargetMode="External"/><Relationship Id="rId4" Type="http://schemas.openxmlformats.org/officeDocument/2006/relationships/hyperlink" Target="http://nanotechnologie.vsb.cz/" TargetMode="External"/><Relationship Id="rId9" Type="http://schemas.openxmlformats.org/officeDocument/2006/relationships/hyperlink" Target="https://nano.tul.cz/nanotechnologi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cfr.org/zenko/2015/10/05/the-increasing-prevalence-of-civilian-casualties-from-air-strikes-in-afghanistan/" TargetMode="External"/><Relationship Id="rId3" Type="http://schemas.openxmlformats.org/officeDocument/2006/relationships/hyperlink" Target="http://www.hexapolis.com/2015/01/24/6-of-the-most-advanced-weapons-systems-being-tested-by-us-military/2/" TargetMode="External"/><Relationship Id="rId7" Type="http://schemas.openxmlformats.org/officeDocument/2006/relationships/hyperlink" Target="http://www.huffingtonpost.com/entry/civilian-deaths-drone-strikes_us_561fafe2e4b028dd7ea6c4f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am.de/system/files/20060623_theak47_200kb.pdf" TargetMode="External"/><Relationship Id="rId5" Type="http://schemas.openxmlformats.org/officeDocument/2006/relationships/hyperlink" Target="http://science.howstuffworks.com/can-drones-replace-fighter-jets.htm" TargetMode="External"/><Relationship Id="rId4" Type="http://schemas.openxmlformats.org/officeDocument/2006/relationships/hyperlink" Target="NUL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3dprint.com/14636/3d-prnted-guns/" TargetMode="External"/><Relationship Id="rId3" Type="http://schemas.openxmlformats.org/officeDocument/2006/relationships/hyperlink" Target="https://3dprint.com/145323/3d-printed-gun-reno-airport" TargetMode="External"/><Relationship Id="rId7" Type="http://schemas.openxmlformats.org/officeDocument/2006/relationships/hyperlink" Target="https://3dprint.com/81526/3d-print-dangers/" TargetMode="External"/><Relationship Id="rId12" Type="http://schemas.openxmlformats.org/officeDocument/2006/relationships/hyperlink" Target="http://www.techrepublic.com/article/the-dark-side-of-3d-printing-10-things-to-watc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red.com/2014/10/cody-wilson-ghost-gunner/" TargetMode="External"/><Relationship Id="rId11" Type="http://schemas.openxmlformats.org/officeDocument/2006/relationships/hyperlink" Target="http://phys.org/news/2013-07-3d-printers-shown-emit-potentially.html" TargetMode="External"/><Relationship Id="rId5" Type="http://schemas.openxmlformats.org/officeDocument/2006/relationships/hyperlink" Target="https://3dprint.com/150324/court-of-appeals-cody-wilson" TargetMode="External"/><Relationship Id="rId10" Type="http://schemas.openxmlformats.org/officeDocument/2006/relationships/hyperlink" Target="http://www.environmentalleader.com/2015/11/24/is-3d-printing-the-future-of-sustainable-manufacturing/" TargetMode="External"/><Relationship Id="rId4" Type="http://schemas.openxmlformats.org/officeDocument/2006/relationships/hyperlink" Target="https://ghostgunner.net/" TargetMode="External"/><Relationship Id="rId9" Type="http://schemas.openxmlformats.org/officeDocument/2006/relationships/hyperlink" Target="http://www.aol.com/article/2014/02/05/the-moral-dilemma-of-3d-printing/2082368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ibcloud.s3.amazonaws.com/93/23/9/634/Nanotechnology_and_sunscreen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Nové materiály a zbraňové systémy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cs-CZ"/>
              <a:t>Zbraňové systémy, nanotechnologie, 3D tisk, nové materiály</a:t>
            </a:r>
          </a:p>
          <a:p>
            <a:r>
              <a:rPr lang="cs-CZ"/>
              <a:t>Skupina C:</a:t>
            </a:r>
          </a:p>
          <a:p>
            <a:r>
              <a:rPr lang="cs-CZ"/>
              <a:t>Bc. Tereza Grossmannová, Bc. Samuel Nguyen, </a:t>
            </a:r>
          </a:p>
          <a:p>
            <a:r>
              <a:rPr lang="cs-CZ"/>
              <a:t>Bc. Matěj Novák, Bc. Aneta </a:t>
            </a:r>
            <a:r>
              <a:rPr lang="cs-CZ" err="1"/>
              <a:t>Straškrabová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Moderní technologie ve výstroji vojáka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Přílišná složitost, přehršel technologií vyžaduje důkladný výcvik - na ten je ale málo času --&gt; na úkor času věnovanému cvičení bojových dovedností </a:t>
            </a:r>
          </a:p>
          <a:p>
            <a:r>
              <a:rPr lang="cs-CZ"/>
              <a:t>Sami vojáci a jejich velitelé poukazují na tento problém, zahlcenost vojáků technologiemi, náchylnost k poruchám (</a:t>
            </a:r>
            <a:r>
              <a:rPr lang="cs-CZ" err="1"/>
              <a:t>Rippert</a:t>
            </a:r>
            <a:r>
              <a:rPr lang="cs-CZ"/>
              <a:t> 2016)* </a:t>
            </a:r>
          </a:p>
          <a:p>
            <a:endParaRPr lang="cs-CZ"/>
          </a:p>
          <a:p>
            <a:r>
              <a:rPr lang="cs-CZ" b="1"/>
              <a:t>Fakt k zamyšlení</a:t>
            </a:r>
            <a:r>
              <a:rPr lang="cs-CZ"/>
              <a:t> - zbraň, která zabila nejvíce lidí v historii = AK-47 (odhady o 100 milionech vyrobených ks, téměř 80 let stará zbraň )</a:t>
            </a:r>
          </a:p>
          <a:p>
            <a:pPr marL="0" indent="0">
              <a:buNone/>
            </a:pPr>
            <a:endParaRPr lang="cs-CZ"/>
          </a:p>
          <a:p>
            <a:endParaRPr lang="cs-CZ" err="1"/>
          </a:p>
        </p:txBody>
      </p:sp>
    </p:spTree>
    <p:extLst>
      <p:ext uri="{BB962C8B-B14F-4D97-AF65-F5344CB8AC3E}">
        <p14:creationId xmlns:p14="http://schemas.microsoft.com/office/powerpoint/2010/main" xmlns="" val="9071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materiály a výrobní postupy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každý materiál i nový postup se dá zneužít</a:t>
            </a:r>
          </a:p>
          <a:p>
            <a:r>
              <a:rPr lang="cs-CZ" dirty="0" smtClean="0"/>
              <a:t>n</a:t>
            </a:r>
            <a:r>
              <a:rPr lang="cs-CZ" dirty="0" smtClean="0"/>
              <a:t>eznáme dlouhodobé účinky na lidský organismus</a:t>
            </a:r>
            <a:endParaRPr lang="cs-CZ" dirty="0" smtClean="0"/>
          </a:p>
          <a:p>
            <a:r>
              <a:rPr lang="cs-CZ" dirty="0" smtClean="0"/>
              <a:t>n</a:t>
            </a:r>
            <a:r>
              <a:rPr lang="cs-CZ" dirty="0" smtClean="0"/>
              <a:t>e</a:t>
            </a:r>
            <a:r>
              <a:rPr lang="cs-CZ" dirty="0" smtClean="0"/>
              <a:t>bezpečí pro zvířata</a:t>
            </a:r>
          </a:p>
          <a:p>
            <a:r>
              <a:rPr lang="cs-CZ" dirty="0" err="1" smtClean="0"/>
              <a:t>n</a:t>
            </a:r>
            <a:r>
              <a:rPr lang="cs-CZ" dirty="0" err="1" smtClean="0"/>
              <a:t>anotechnologie</a:t>
            </a:r>
            <a:r>
              <a:rPr lang="cs-CZ" dirty="0" smtClean="0"/>
              <a:t> v potravinách</a:t>
            </a:r>
            <a:endParaRPr lang="cs-CZ" dirty="0" smtClean="0"/>
          </a:p>
          <a:p>
            <a:r>
              <a:rPr lang="cs-CZ" dirty="0" err="1" smtClean="0"/>
              <a:t>n</a:t>
            </a:r>
            <a:r>
              <a:rPr lang="cs-CZ" dirty="0" err="1" smtClean="0"/>
              <a:t>anotechnologie</a:t>
            </a:r>
            <a:r>
              <a:rPr lang="cs-CZ" dirty="0" smtClean="0"/>
              <a:t> ve spotřebním zboží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1775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materiály a výrobní postupy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finanční náročnost</a:t>
            </a:r>
          </a:p>
          <a:p>
            <a:r>
              <a:rPr lang="cs-CZ" dirty="0" smtClean="0"/>
              <a:t>n</a:t>
            </a:r>
            <a:r>
              <a:rPr lang="cs-CZ" dirty="0" smtClean="0"/>
              <a:t>ejsou dostupné pro všechny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cs-CZ" dirty="0" smtClean="0"/>
              <a:t>urovinová závislost</a:t>
            </a:r>
            <a:endParaRPr lang="cs-CZ" dirty="0" smtClean="0"/>
          </a:p>
          <a:p>
            <a:r>
              <a:rPr lang="cs-CZ" dirty="0" smtClean="0"/>
              <a:t>neznalost společnosti o nových </a:t>
            </a:r>
            <a:r>
              <a:rPr lang="cs-CZ" dirty="0" smtClean="0"/>
              <a:t>technologiích</a:t>
            </a:r>
          </a:p>
          <a:p>
            <a:r>
              <a:rPr lang="cs-CZ" dirty="0" smtClean="0"/>
              <a:t>m</a:t>
            </a:r>
            <a:r>
              <a:rPr lang="cs-CZ" dirty="0" smtClean="0"/>
              <a:t>utace virů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 a internetové zdroje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/>
              <a:t>21. století. 2008 (cit. 2016-11-03). (</a:t>
            </a:r>
            <a:r>
              <a:rPr lang="cs-CZ">
                <a:hlinkClick r:id="rId3"/>
              </a:rPr>
              <a:t>http://21stoleti.cz/2008/06/20/cim-nam-hrozi-nanotechnologie/</a:t>
            </a:r>
            <a:r>
              <a:rPr lang="cs-CZ"/>
              <a:t>).</a:t>
            </a:r>
          </a:p>
          <a:p>
            <a:r>
              <a:rPr lang="cs-CZ"/>
              <a:t>Filipová, Zuzana. </a:t>
            </a:r>
            <a:r>
              <a:rPr lang="cs-CZ" err="1"/>
              <a:t>Kukutschová</a:t>
            </a:r>
            <a:r>
              <a:rPr lang="cs-CZ"/>
              <a:t>, Jana. </a:t>
            </a:r>
            <a:r>
              <a:rPr lang="cs-CZ" err="1"/>
              <a:t>Mašlán</a:t>
            </a:r>
            <a:r>
              <a:rPr lang="cs-CZ"/>
              <a:t>, Miroslav. 2012. Rizika nanomateriálů. Olomouc: Univerzita Palackého v Olomouci.</a:t>
            </a:r>
          </a:p>
          <a:p>
            <a:r>
              <a:rPr lang="cs-CZ"/>
              <a:t>Nanotechnologie na VŠB-TUO. 2007 (cit. 2016-11-03). (</a:t>
            </a:r>
            <a:r>
              <a:rPr lang="cs-CZ">
                <a:latin typeface="Helvetica"/>
                <a:hlinkClick r:id="rId4"/>
              </a:rPr>
              <a:t>http://nanotechnologie.vsb.cz/</a:t>
            </a:r>
            <a:r>
              <a:rPr lang="cs-CZ">
                <a:latin typeface="Helvetica"/>
              </a:rPr>
              <a:t>).</a:t>
            </a:r>
          </a:p>
          <a:p>
            <a:r>
              <a:rPr lang="cs-CZ"/>
              <a:t>Nature.com. 2008 (cit. 2016-11-03). (</a:t>
            </a:r>
            <a:r>
              <a:rPr lang="cs-CZ">
                <a:hlinkClick r:id="rId5"/>
              </a:rPr>
              <a:t>http://www.nature.com/nnano/journal/v3/n7/abs/nnano.2008.111.html</a:t>
            </a:r>
            <a:r>
              <a:rPr lang="cs-CZ"/>
              <a:t>).</a:t>
            </a:r>
          </a:p>
          <a:p>
            <a:r>
              <a:rPr lang="cs-CZ"/>
              <a:t>PHYS.ORG. 2015 (cit. 2016-11-03). (</a:t>
            </a:r>
            <a:r>
              <a:rPr lang="cs-CZ">
                <a:hlinkClick r:id="rId6"/>
              </a:rPr>
              <a:t>http://phys.org/news/2015-08-big-nanomaterials.html</a:t>
            </a:r>
            <a:r>
              <a:rPr lang="cs-CZ"/>
              <a:t>).</a:t>
            </a:r>
          </a:p>
          <a:p>
            <a:r>
              <a:rPr lang="cs-CZ"/>
              <a:t>Respekt.cz. 2007 (cit. 2016-11-03). (</a:t>
            </a:r>
            <a:r>
              <a:rPr lang="cs-CZ">
                <a:hlinkClick r:id="rId7"/>
              </a:rPr>
              <a:t>http://suta.blog.respekt.cz/nanotechnologie-velke-prisliby-i-znacna-rizika-nanotrubic/</a:t>
            </a:r>
            <a:r>
              <a:rPr lang="cs-CZ"/>
              <a:t>).</a:t>
            </a:r>
          </a:p>
          <a:p>
            <a:r>
              <a:rPr lang="cs-CZ"/>
              <a:t>Technická univerzita v Liberci. 2009. Rizika Nanotechnologií. Liberec: Technická univerzita v Liberci. (cit. 2016-11-05). (</a:t>
            </a:r>
            <a:r>
              <a:rPr lang="cs-CZ">
                <a:hlinkClick r:id="rId8"/>
              </a:rPr>
              <a:t>https://nanoed.tul.cz/pluginfile.php/4248/mod_resource/content/1/rizika-nanotechnologii.pdf</a:t>
            </a:r>
            <a:r>
              <a:rPr lang="cs-CZ"/>
              <a:t>). </a:t>
            </a:r>
          </a:p>
          <a:p>
            <a:r>
              <a:rPr lang="cs-CZ"/>
              <a:t>Technická univerzita v Liberci. 2016 (cit. 2016-11-03). </a:t>
            </a:r>
            <a:r>
              <a:rPr lang="cs-CZ">
                <a:latin typeface="Helvetica"/>
              </a:rPr>
              <a:t>(</a:t>
            </a:r>
            <a:r>
              <a:rPr lang="cs-CZ">
                <a:latin typeface="Helvetica"/>
                <a:hlinkClick r:id="rId9"/>
              </a:rPr>
              <a:t>https://nano.tul.cz/nanotechnologie</a:t>
            </a:r>
            <a:r>
              <a:rPr lang="cs-CZ">
                <a:latin typeface="Helvetic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5405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 a internetové zdroje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7750" y="1543050"/>
            <a:ext cx="8946541" cy="419548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 err="1"/>
              <a:t>Rippert</a:t>
            </a:r>
            <a:r>
              <a:rPr lang="cs-CZ"/>
              <a:t>, Karl-Heinz.2016. </a:t>
            </a:r>
            <a:r>
              <a:rPr lang="cs-CZ" i="1" err="1"/>
              <a:t>Next</a:t>
            </a:r>
            <a:r>
              <a:rPr lang="cs-CZ" i="1"/>
              <a:t> Update </a:t>
            </a:r>
            <a:r>
              <a:rPr lang="cs-CZ" i="1" err="1"/>
              <a:t>of</a:t>
            </a:r>
            <a:r>
              <a:rPr lang="cs-CZ" i="1"/>
              <a:t> </a:t>
            </a:r>
            <a:r>
              <a:rPr lang="cs-CZ" i="1" err="1"/>
              <a:t>Infanterist</a:t>
            </a:r>
            <a:r>
              <a:rPr lang="cs-CZ" i="1"/>
              <a:t> der </a:t>
            </a:r>
            <a:r>
              <a:rPr lang="cs-CZ" i="1" err="1"/>
              <a:t>Zunkunft</a:t>
            </a:r>
            <a:r>
              <a:rPr lang="cs-CZ" i="1"/>
              <a:t> – </a:t>
            </a:r>
            <a:r>
              <a:rPr lang="cs-CZ" i="1" err="1"/>
              <a:t>Extended</a:t>
            </a:r>
            <a:r>
              <a:rPr lang="cs-CZ" i="1"/>
              <a:t> </a:t>
            </a:r>
            <a:r>
              <a:rPr lang="cs-CZ" i="1" err="1"/>
              <a:t>System</a:t>
            </a:r>
            <a:r>
              <a:rPr lang="cs-CZ"/>
              <a:t>. </a:t>
            </a:r>
            <a:r>
              <a:rPr lang="cs-CZ" err="1"/>
              <a:t>Future</a:t>
            </a:r>
            <a:r>
              <a:rPr lang="cs-CZ"/>
              <a:t> </a:t>
            </a:r>
            <a:r>
              <a:rPr lang="cs-CZ" err="1"/>
              <a:t>Forces</a:t>
            </a:r>
            <a:r>
              <a:rPr lang="cs-CZ"/>
              <a:t> </a:t>
            </a:r>
            <a:r>
              <a:rPr lang="cs-CZ" err="1"/>
              <a:t>Forum</a:t>
            </a:r>
            <a:r>
              <a:rPr lang="cs-CZ"/>
              <a:t> 2016. </a:t>
            </a:r>
            <a:r>
              <a:rPr lang="cs-CZ" err="1"/>
              <a:t>Future</a:t>
            </a:r>
            <a:r>
              <a:rPr lang="cs-CZ"/>
              <a:t> </a:t>
            </a:r>
            <a:r>
              <a:rPr lang="cs-CZ" err="1"/>
              <a:t>Soldier</a:t>
            </a:r>
            <a:r>
              <a:rPr lang="cs-CZ"/>
              <a:t> Systems </a:t>
            </a:r>
            <a:r>
              <a:rPr lang="cs-CZ" err="1"/>
              <a:t>conference</a:t>
            </a:r>
            <a:r>
              <a:rPr lang="cs-CZ"/>
              <a:t>.</a:t>
            </a:r>
          </a:p>
          <a:p>
            <a:r>
              <a:rPr lang="cs-CZ"/>
              <a:t>Manda, Dattatreya.2015. </a:t>
            </a:r>
            <a:r>
              <a:rPr lang="cs-CZ">
                <a:solidFill>
                  <a:srgbClr val="FFFFFF"/>
                </a:solidFill>
              </a:rPr>
              <a:t>6 </a:t>
            </a:r>
            <a:r>
              <a:rPr lang="cs-CZ" err="1">
                <a:solidFill>
                  <a:srgbClr val="FFFFFF"/>
                </a:solidFill>
              </a:rPr>
              <a:t>Of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T</a:t>
            </a:r>
            <a:r>
              <a:rPr lang="cs-CZ" i="1" err="1">
                <a:solidFill>
                  <a:srgbClr val="FFFFFF"/>
                </a:solidFill>
              </a:rPr>
              <a:t>he</a:t>
            </a:r>
            <a:r>
              <a:rPr lang="cs-CZ" i="1">
                <a:solidFill>
                  <a:srgbClr val="FFFFFF"/>
                </a:solidFill>
              </a:rPr>
              <a:t> Most </a:t>
            </a:r>
            <a:r>
              <a:rPr lang="cs-CZ" i="1" err="1">
                <a:solidFill>
                  <a:srgbClr val="FFFFFF"/>
                </a:solidFill>
              </a:rPr>
              <a:t>Advanced</a:t>
            </a:r>
            <a:r>
              <a:rPr lang="cs-CZ" i="1">
                <a:solidFill>
                  <a:srgbClr val="FFFFFF"/>
                </a:solidFill>
              </a:rPr>
              <a:t> </a:t>
            </a:r>
            <a:r>
              <a:rPr lang="cs-CZ" i="1" err="1">
                <a:solidFill>
                  <a:srgbClr val="FFFFFF"/>
                </a:solidFill>
              </a:rPr>
              <a:t>Weapon</a:t>
            </a:r>
            <a:r>
              <a:rPr lang="cs-CZ" i="1">
                <a:solidFill>
                  <a:srgbClr val="FFFFFF"/>
                </a:solidFill>
              </a:rPr>
              <a:t> Systems </a:t>
            </a:r>
            <a:r>
              <a:rPr lang="cs-CZ" i="1" err="1">
                <a:solidFill>
                  <a:srgbClr val="FFFFFF"/>
                </a:solidFill>
              </a:rPr>
              <a:t>Being</a:t>
            </a:r>
            <a:r>
              <a:rPr lang="cs-CZ" i="1">
                <a:solidFill>
                  <a:srgbClr val="FFFFFF"/>
                </a:solidFill>
              </a:rPr>
              <a:t> </a:t>
            </a:r>
            <a:r>
              <a:rPr lang="cs-CZ" i="1" err="1">
                <a:solidFill>
                  <a:srgbClr val="FFFFFF"/>
                </a:solidFill>
              </a:rPr>
              <a:t>Tested</a:t>
            </a:r>
            <a:r>
              <a:rPr lang="cs-CZ" i="1">
                <a:solidFill>
                  <a:srgbClr val="FFFFFF"/>
                </a:solidFill>
              </a:rPr>
              <a:t> By US </a:t>
            </a:r>
            <a:r>
              <a:rPr lang="cs-CZ" i="1" err="1">
                <a:solidFill>
                  <a:srgbClr val="FFFFFF"/>
                </a:solidFill>
              </a:rPr>
              <a:t>Military</a:t>
            </a:r>
            <a:r>
              <a:rPr lang="cs-CZ">
                <a:solidFill>
                  <a:srgbClr val="FFFFFF"/>
                </a:solidFill>
              </a:rPr>
              <a:t> [online]. Dostupné z </a:t>
            </a:r>
            <a:r>
              <a:rPr lang="cs-CZ">
                <a:hlinkClick r:id="rId3"/>
              </a:rPr>
              <a:t>http://www.hexapolis.com/2015/01/24/6-of-the-most-advanced-weapons-systems-being-tested-by-us-military/2/</a:t>
            </a:r>
            <a:r>
              <a:rPr lang="cs-CZ"/>
              <a:t>.</a:t>
            </a:r>
            <a:endParaRPr lang="cs-CZ">
              <a:hlinkClick r:id="rId3"/>
            </a:endParaRPr>
          </a:p>
          <a:p>
            <a:r>
              <a:rPr lang="cs-CZ" err="1">
                <a:solidFill>
                  <a:srgbClr val="FFFFFF"/>
                </a:solidFill>
                <a:latin typeface="Century Gothic"/>
              </a:rPr>
              <a:t>Priyadarshi</a:t>
            </a:r>
            <a:r>
              <a:rPr lang="cs-CZ">
                <a:solidFill>
                  <a:srgbClr val="FFFFFF"/>
                </a:solidFill>
                <a:latin typeface="Century Gothic"/>
              </a:rPr>
              <a:t>, Nitish.2013. </a:t>
            </a:r>
            <a:r>
              <a:rPr lang="cs-CZ" err="1">
                <a:latin typeface="Century Gothic"/>
              </a:rPr>
              <a:t>Depleted</a:t>
            </a:r>
            <a:r>
              <a:rPr lang="cs-CZ">
                <a:latin typeface="Century Gothic"/>
              </a:rPr>
              <a:t> Uranium: </a:t>
            </a:r>
            <a:r>
              <a:rPr lang="cs-CZ" err="1">
                <a:latin typeface="Century Gothic"/>
              </a:rPr>
              <a:t>Radioactive</a:t>
            </a:r>
            <a:r>
              <a:rPr lang="cs-CZ">
                <a:latin typeface="Century Gothic"/>
              </a:rPr>
              <a:t> </a:t>
            </a:r>
            <a:r>
              <a:rPr lang="cs-CZ" err="1">
                <a:latin typeface="Century Gothic"/>
              </a:rPr>
              <a:t>Poison</a:t>
            </a:r>
            <a:r>
              <a:rPr lang="cs-CZ">
                <a:latin typeface="Century Gothic"/>
              </a:rPr>
              <a:t> </a:t>
            </a:r>
            <a:r>
              <a:rPr lang="cs-CZ" err="1">
                <a:latin typeface="Century Gothic"/>
              </a:rPr>
              <a:t>of</a:t>
            </a:r>
            <a:r>
              <a:rPr lang="cs-CZ">
                <a:latin typeface="Century Gothic"/>
              </a:rPr>
              <a:t> </a:t>
            </a:r>
            <a:r>
              <a:rPr lang="cs-CZ" err="1">
                <a:latin typeface="Century Gothic"/>
              </a:rPr>
              <a:t>the</a:t>
            </a:r>
            <a:r>
              <a:rPr lang="cs-CZ">
                <a:latin typeface="Century Gothic"/>
              </a:rPr>
              <a:t> </a:t>
            </a:r>
            <a:r>
              <a:rPr lang="cs-CZ" err="1">
                <a:latin typeface="Century Gothic"/>
              </a:rPr>
              <a:t>Future</a:t>
            </a:r>
            <a:r>
              <a:rPr lang="cs-CZ">
                <a:latin typeface="Century Gothic"/>
              </a:rPr>
              <a:t> </a:t>
            </a:r>
            <a:r>
              <a:rPr lang="cs-CZ" err="1">
                <a:latin typeface="Century Gothic"/>
              </a:rPr>
              <a:t>War</a:t>
            </a:r>
            <a:r>
              <a:rPr lang="cs-CZ">
                <a:latin typeface="Century Gothic"/>
              </a:rPr>
              <a:t> [online]. Dostupné z </a:t>
            </a:r>
            <a:r>
              <a:rPr lang="cs-CZ">
                <a:latin typeface="Century Gothic"/>
                <a:hlinkClick r:id="rId4" invalidUrl="http://://en.paperblog.com/depleted-uranium-radioactive-poison-of-the-future-war-412756/"/>
              </a:rPr>
              <a:t>http</a:t>
            </a:r>
            <a:r>
              <a:rPr lang="cs-CZ">
                <a:hlinkClick r:id="rId4" invalidUrl="http://://en.paperblog.com/depleted-uranium-radioactive-poison-of-the-future-war-412756/"/>
              </a:rPr>
              <a:t>://en.paperblog.com/depleted-uranium-radioactive-poison-of-the-future-war-412756/</a:t>
            </a:r>
            <a:r>
              <a:rPr lang="cs-CZ"/>
              <a:t>.</a:t>
            </a:r>
          </a:p>
          <a:p>
            <a:r>
              <a:rPr lang="cs-CZ" err="1"/>
              <a:t>Opper</a:t>
            </a:r>
            <a:r>
              <a:rPr lang="cs-CZ"/>
              <a:t>, Chris.2016. </a:t>
            </a:r>
            <a:r>
              <a:rPr lang="cs-CZ" err="1">
                <a:solidFill>
                  <a:srgbClr val="FFFFFF"/>
                </a:solidFill>
              </a:rPr>
              <a:t>Can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drones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replace</a:t>
            </a:r>
            <a:r>
              <a:rPr lang="cs-CZ">
                <a:solidFill>
                  <a:srgbClr val="FFFFFF"/>
                </a:solidFill>
              </a:rPr>
              <a:t> fighter </a:t>
            </a:r>
            <a:r>
              <a:rPr lang="cs-CZ" err="1">
                <a:solidFill>
                  <a:srgbClr val="FFFFFF"/>
                </a:solidFill>
              </a:rPr>
              <a:t>jets</a:t>
            </a:r>
            <a:r>
              <a:rPr lang="cs-CZ">
                <a:solidFill>
                  <a:srgbClr val="FFFFFF"/>
                </a:solidFill>
              </a:rPr>
              <a:t>? [online]. Dostupné</a:t>
            </a:r>
            <a:r>
              <a:rPr lang="cs-CZ">
                <a:solidFill>
                  <a:srgbClr val="333333"/>
                </a:solidFill>
              </a:rPr>
              <a:t> z </a:t>
            </a:r>
            <a:r>
              <a:rPr lang="cs-CZ">
                <a:hlinkClick r:id="rId5"/>
              </a:rPr>
              <a:t>http://science.howstuffworks.com/can-drones-replace-fighter-jets.htm</a:t>
            </a:r>
            <a:r>
              <a:rPr lang="cs-CZ"/>
              <a:t>.</a:t>
            </a:r>
          </a:p>
          <a:p>
            <a:r>
              <a:rPr lang="cs-CZ"/>
              <a:t>Blair,David.2015. 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AK-47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Kalashnikov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: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The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firearm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which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 has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killed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 more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people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than</a:t>
            </a:r>
            <a:r>
              <a:rPr lang="cs-CZ" i="1">
                <a:solidFill>
                  <a:srgbClr val="FFFFFF"/>
                </a:solidFill>
                <a:latin typeface="Century Gothic"/>
              </a:rPr>
              <a:t> any </a:t>
            </a:r>
            <a:r>
              <a:rPr lang="cs-CZ" i="1" err="1">
                <a:solidFill>
                  <a:srgbClr val="FFFFFF"/>
                </a:solidFill>
                <a:latin typeface="Century Gothic"/>
              </a:rPr>
              <a:t>other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[online]. Dostupné z </a:t>
            </a:r>
            <a:r>
              <a:rPr lang="cs-CZ">
                <a:solidFill>
                  <a:srgbClr val="FFFFFF"/>
                </a:solidFill>
                <a:latin typeface="Century Gothic"/>
                <a:hlinkClick r:id="rId4" invalidUrl="http://://www.telegraph.co.uk/news/worldnews/northamerica/usa/11714558/AK-47-Kalashnikov-The-firearm-which-has-killed-more-people-than-any-other.html"/>
              </a:rPr>
              <a:t>http</a:t>
            </a:r>
            <a:r>
              <a:rPr lang="cs-CZ">
                <a:hlinkClick r:id="rId4" invalidUrl="http://://www.telegraph.co.uk/news/worldnews/northamerica/usa/11714558/AK-47-Kalashnikov-The-firearm-which-has-killed-more-people-than-any-other.html"/>
              </a:rPr>
              <a:t>://www.telegraph.co.uk/news/worldnews/northamerica/usa/11714558/AK-47-Kalashnikov-The-firearm-which-has-killed-more-people-than-any-other.html</a:t>
            </a:r>
          </a:p>
          <a:p>
            <a:r>
              <a:rPr lang="cs-CZ"/>
              <a:t>Oxfam.de.2015.</a:t>
            </a:r>
            <a:r>
              <a:rPr lang="cs-CZ" i="1"/>
              <a:t> </a:t>
            </a:r>
            <a:r>
              <a:rPr lang="cs-CZ" i="1" err="1"/>
              <a:t>The</a:t>
            </a:r>
            <a:r>
              <a:rPr lang="cs-CZ" i="1"/>
              <a:t> AK-47: </a:t>
            </a:r>
            <a:r>
              <a:rPr lang="cs-CZ" i="1" err="1"/>
              <a:t>the</a:t>
            </a:r>
            <a:r>
              <a:rPr lang="cs-CZ" i="1"/>
              <a:t> </a:t>
            </a:r>
            <a:r>
              <a:rPr lang="cs-CZ" i="1" err="1"/>
              <a:t>world's</a:t>
            </a:r>
            <a:r>
              <a:rPr lang="cs-CZ" i="1"/>
              <a:t> </a:t>
            </a:r>
            <a:r>
              <a:rPr lang="cs-CZ" i="1" err="1"/>
              <a:t>favourite</a:t>
            </a:r>
            <a:r>
              <a:rPr lang="cs-CZ" i="1"/>
              <a:t> </a:t>
            </a:r>
            <a:r>
              <a:rPr lang="cs-CZ" i="1" err="1"/>
              <a:t>killing</a:t>
            </a:r>
            <a:r>
              <a:rPr lang="cs-CZ" i="1"/>
              <a:t> </a:t>
            </a:r>
            <a:r>
              <a:rPr lang="cs-CZ" i="1" err="1"/>
              <a:t>machine</a:t>
            </a:r>
            <a:r>
              <a:rPr lang="cs-CZ"/>
              <a:t> [online]. Dostupné z </a:t>
            </a:r>
            <a:r>
              <a:rPr lang="cs-CZ">
                <a:hlinkClick r:id="rId6"/>
              </a:rPr>
              <a:t>https://www.oxfam.de/system/files/20060623_theak47_200kb.pdf</a:t>
            </a:r>
            <a:r>
              <a:rPr lang="cs-CZ"/>
              <a:t>.</a:t>
            </a:r>
          </a:p>
          <a:p>
            <a:r>
              <a:rPr lang="cs-CZ"/>
              <a:t>Fang, Marina. 2015. </a:t>
            </a:r>
            <a:r>
              <a:rPr lang="cs-CZ" err="1">
                <a:solidFill>
                  <a:srgbClr val="FFFFFF"/>
                </a:solidFill>
              </a:rPr>
              <a:t>Nearly</a:t>
            </a:r>
            <a:r>
              <a:rPr lang="cs-CZ">
                <a:solidFill>
                  <a:srgbClr val="FFFFFF"/>
                </a:solidFill>
              </a:rPr>
              <a:t> 90 </a:t>
            </a:r>
            <a:r>
              <a:rPr lang="cs-CZ" err="1">
                <a:solidFill>
                  <a:srgbClr val="FFFFFF"/>
                </a:solidFill>
              </a:rPr>
              <a:t>Percent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Of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People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Killed</a:t>
            </a:r>
            <a:r>
              <a:rPr lang="cs-CZ">
                <a:solidFill>
                  <a:srgbClr val="FFFFFF"/>
                </a:solidFill>
              </a:rPr>
              <a:t> In </a:t>
            </a:r>
            <a:r>
              <a:rPr lang="cs-CZ" err="1">
                <a:solidFill>
                  <a:srgbClr val="FFFFFF"/>
                </a:solidFill>
              </a:rPr>
              <a:t>Recent</a:t>
            </a:r>
            <a:r>
              <a:rPr lang="cs-CZ">
                <a:solidFill>
                  <a:srgbClr val="FFFFFF"/>
                </a:solidFill>
              </a:rPr>
              <a:t> Drone </a:t>
            </a:r>
            <a:r>
              <a:rPr lang="cs-CZ" err="1">
                <a:solidFill>
                  <a:srgbClr val="FFFFFF"/>
                </a:solidFill>
              </a:rPr>
              <a:t>Strikes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Were</a:t>
            </a:r>
            <a:r>
              <a:rPr lang="cs-CZ">
                <a:solidFill>
                  <a:srgbClr val="FFFFFF"/>
                </a:solidFill>
              </a:rPr>
              <a:t> Not </a:t>
            </a:r>
            <a:r>
              <a:rPr lang="cs-CZ" err="1">
                <a:solidFill>
                  <a:srgbClr val="FFFFFF"/>
                </a:solidFill>
              </a:rPr>
              <a:t>Nearly</a:t>
            </a:r>
            <a:r>
              <a:rPr lang="cs-CZ">
                <a:solidFill>
                  <a:srgbClr val="FFFFFF"/>
                </a:solidFill>
              </a:rPr>
              <a:t> 90 </a:t>
            </a:r>
            <a:r>
              <a:rPr lang="cs-CZ" err="1">
                <a:solidFill>
                  <a:srgbClr val="FFFFFF"/>
                </a:solidFill>
              </a:rPr>
              <a:t>Percent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Of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People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Killed</a:t>
            </a:r>
            <a:r>
              <a:rPr lang="cs-CZ">
                <a:solidFill>
                  <a:srgbClr val="FFFFFF"/>
                </a:solidFill>
              </a:rPr>
              <a:t> In </a:t>
            </a:r>
            <a:r>
              <a:rPr lang="cs-CZ" err="1">
                <a:solidFill>
                  <a:srgbClr val="FFFFFF"/>
                </a:solidFill>
              </a:rPr>
              <a:t>Recent</a:t>
            </a:r>
            <a:r>
              <a:rPr lang="cs-CZ">
                <a:solidFill>
                  <a:srgbClr val="FFFFFF"/>
                </a:solidFill>
              </a:rPr>
              <a:t> Drone </a:t>
            </a:r>
            <a:r>
              <a:rPr lang="cs-CZ" err="1">
                <a:solidFill>
                  <a:srgbClr val="FFFFFF"/>
                </a:solidFill>
              </a:rPr>
              <a:t>Strikes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Were</a:t>
            </a:r>
            <a:r>
              <a:rPr lang="cs-CZ">
                <a:solidFill>
                  <a:srgbClr val="FFFFFF"/>
                </a:solidFill>
              </a:rPr>
              <a:t> Not </a:t>
            </a:r>
            <a:r>
              <a:rPr lang="cs-CZ" err="1">
                <a:solidFill>
                  <a:srgbClr val="FFFFFF"/>
                </a:solidFill>
              </a:rPr>
              <a:t>Nearly</a:t>
            </a:r>
            <a:r>
              <a:rPr lang="cs-CZ">
                <a:solidFill>
                  <a:srgbClr val="FFFFFF"/>
                </a:solidFill>
              </a:rPr>
              <a:t> 90 </a:t>
            </a:r>
            <a:r>
              <a:rPr lang="cs-CZ" err="1">
                <a:solidFill>
                  <a:srgbClr val="FFFFFF"/>
                </a:solidFill>
              </a:rPr>
              <a:t>Percent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Of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People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Killed</a:t>
            </a:r>
            <a:r>
              <a:rPr lang="cs-CZ">
                <a:solidFill>
                  <a:srgbClr val="FFFFFF"/>
                </a:solidFill>
              </a:rPr>
              <a:t> In </a:t>
            </a:r>
            <a:r>
              <a:rPr lang="cs-CZ" err="1">
                <a:solidFill>
                  <a:srgbClr val="FFFFFF"/>
                </a:solidFill>
              </a:rPr>
              <a:t>Recent</a:t>
            </a:r>
            <a:r>
              <a:rPr lang="cs-CZ">
                <a:solidFill>
                  <a:srgbClr val="FFFFFF"/>
                </a:solidFill>
              </a:rPr>
              <a:t> Drone </a:t>
            </a:r>
            <a:r>
              <a:rPr lang="cs-CZ" err="1">
                <a:solidFill>
                  <a:srgbClr val="FFFFFF"/>
                </a:solidFill>
              </a:rPr>
              <a:t>Strikes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Were</a:t>
            </a:r>
            <a:r>
              <a:rPr lang="cs-CZ">
                <a:solidFill>
                  <a:srgbClr val="FFFFFF"/>
                </a:solidFill>
              </a:rPr>
              <a:t> Not </a:t>
            </a:r>
            <a:r>
              <a:rPr lang="cs-CZ" err="1">
                <a:solidFill>
                  <a:srgbClr val="FFFFFF"/>
                </a:solidFill>
              </a:rPr>
              <a:t>The</a:t>
            </a:r>
            <a:r>
              <a:rPr lang="cs-CZ">
                <a:solidFill>
                  <a:srgbClr val="FFFFFF"/>
                </a:solidFill>
              </a:rPr>
              <a:t> Target [online]. Dostupné z ﷟HYPERLINK </a:t>
            </a:r>
            <a:r>
              <a:rPr lang="cs-CZ">
                <a:hlinkClick r:id="rId7"/>
              </a:rPr>
              <a:t>http://www.huffingtonpost.com/entry/civilian-deaths-drone-strikes_us_561fafe2e4b028dd7ea6c4ff</a:t>
            </a:r>
          </a:p>
          <a:p>
            <a:r>
              <a:rPr lang="cs-CZ" err="1"/>
              <a:t>Zenko</a:t>
            </a:r>
            <a:r>
              <a:rPr lang="cs-CZ"/>
              <a:t>, Micah.2015.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The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Increasing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Prevalence 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of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Civilian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Casualties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From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Air 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Strikes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in </a:t>
            </a:r>
            <a:r>
              <a:rPr lang="cs-CZ" err="1">
                <a:solidFill>
                  <a:srgbClr val="FFFFFF"/>
                </a:solidFill>
                <a:latin typeface="Century Gothic"/>
              </a:rPr>
              <a:t>Afghanistan</a:t>
            </a:r>
            <a:r>
              <a:rPr lang="cs-CZ">
                <a:solidFill>
                  <a:srgbClr val="FFFFFF"/>
                </a:solidFill>
                <a:latin typeface="Century Gothic"/>
              </a:rPr>
              <a:t> [online]. Dostupné</a:t>
            </a:r>
            <a:r>
              <a:rPr lang="cs-CZ">
                <a:solidFill>
                  <a:srgbClr val="FFFFFF"/>
                </a:solidFill>
                <a:latin typeface="Georgia"/>
              </a:rPr>
              <a:t> z </a:t>
            </a:r>
            <a:r>
              <a:rPr lang="cs-CZ"/>
              <a:t> </a:t>
            </a:r>
            <a:r>
              <a:rPr lang="cs-CZ">
                <a:hlinkClick r:id="rId8"/>
              </a:rPr>
              <a:t>http://blogs.cfr.org/zenko/2015/10/05/the-increasing-prevalence-of-civilian-casualties-from-air-strikes-in-afghanistan/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415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925" y="1200150"/>
            <a:ext cx="9404723" cy="1400530"/>
          </a:xfrm>
        </p:spPr>
        <p:txBody>
          <a:bodyPr/>
          <a:lstStyle/>
          <a:p>
            <a:r>
              <a:rPr lang="cs-CZ">
                <a:solidFill>
                  <a:srgbClr val="EBEBEB"/>
                </a:solidFill>
              </a:rPr>
              <a:t>Literatura a internetové zdroje III.</a:t>
            </a:r>
            <a:r>
              <a:rPr lang="cs-CZ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cs-CZ" err="1"/>
              <a:t>Scott</a:t>
            </a:r>
            <a:r>
              <a:rPr lang="cs-CZ"/>
              <a:t>, C. 2016. TSA </a:t>
            </a:r>
            <a:r>
              <a:rPr lang="cs-CZ" err="1"/>
              <a:t>Discovers</a:t>
            </a:r>
            <a:r>
              <a:rPr lang="cs-CZ"/>
              <a:t> 3D </a:t>
            </a:r>
            <a:r>
              <a:rPr lang="cs-CZ" err="1"/>
              <a:t>Printed</a:t>
            </a:r>
            <a:r>
              <a:rPr lang="cs-CZ"/>
              <a:t> </a:t>
            </a:r>
            <a:r>
              <a:rPr lang="cs-CZ" err="1"/>
              <a:t>Gun</a:t>
            </a:r>
            <a:r>
              <a:rPr lang="cs-CZ"/>
              <a:t> in Carry-On </a:t>
            </a:r>
            <a:r>
              <a:rPr lang="cs-CZ" err="1"/>
              <a:t>Luggage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Reno </a:t>
            </a:r>
            <a:r>
              <a:rPr lang="cs-CZ" err="1"/>
              <a:t>Airport</a:t>
            </a:r>
            <a:r>
              <a:rPr lang="cs-CZ"/>
              <a:t>. Dostupné na: </a:t>
            </a:r>
            <a:r>
              <a:rPr lang="cs-CZ">
                <a:hlinkClick r:id="rId3"/>
              </a:rPr>
              <a:t>https://3dprint.com/145323/3d-printed-gun-reno-airport</a:t>
            </a:r>
            <a:r>
              <a:rPr lang="cs-CZ"/>
              <a:t> [cit. 2016-11-07]</a:t>
            </a:r>
          </a:p>
          <a:p>
            <a:pPr algn="just"/>
            <a:r>
              <a:rPr lang="cs-CZ" err="1"/>
              <a:t>Ghost</a:t>
            </a:r>
            <a:r>
              <a:rPr lang="cs-CZ"/>
              <a:t> </a:t>
            </a:r>
            <a:r>
              <a:rPr lang="cs-CZ" err="1"/>
              <a:t>Gunner</a:t>
            </a:r>
            <a:r>
              <a:rPr lang="cs-CZ"/>
              <a:t>. 2016. Dostupné na: </a:t>
            </a:r>
            <a:r>
              <a:rPr lang="cs-CZ">
                <a:hlinkClick r:id="rId4"/>
              </a:rPr>
              <a:t>https://ghostgunner.net/</a:t>
            </a:r>
            <a:r>
              <a:rPr lang="cs-CZ"/>
              <a:t> [cit. 2016-11-07]</a:t>
            </a:r>
          </a:p>
          <a:p>
            <a:pPr algn="just"/>
            <a:r>
              <a:rPr lang="cs-CZ" err="1"/>
              <a:t>Scott</a:t>
            </a:r>
            <a:r>
              <a:rPr lang="cs-CZ"/>
              <a:t>, C. 2016. </a:t>
            </a:r>
            <a:r>
              <a:rPr lang="cs-CZ" err="1"/>
              <a:t>Another</a:t>
            </a:r>
            <a:r>
              <a:rPr lang="cs-CZ"/>
              <a:t> </a:t>
            </a:r>
            <a:r>
              <a:rPr lang="cs-CZ" err="1"/>
              <a:t>Setback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3D </a:t>
            </a:r>
            <a:r>
              <a:rPr lang="cs-CZ" err="1"/>
              <a:t>Printed</a:t>
            </a:r>
            <a:r>
              <a:rPr lang="cs-CZ"/>
              <a:t> </a:t>
            </a:r>
            <a:r>
              <a:rPr lang="cs-CZ" err="1"/>
              <a:t>Gun</a:t>
            </a:r>
            <a:r>
              <a:rPr lang="cs-CZ"/>
              <a:t> </a:t>
            </a:r>
            <a:r>
              <a:rPr lang="cs-CZ" err="1"/>
              <a:t>Advocate</a:t>
            </a:r>
            <a:r>
              <a:rPr lang="cs-CZ"/>
              <a:t> Cody Wilson as </a:t>
            </a:r>
            <a:r>
              <a:rPr lang="cs-CZ" err="1"/>
              <a:t>Court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Appeals</a:t>
            </a:r>
            <a:r>
              <a:rPr lang="cs-CZ"/>
              <a:t> </a:t>
            </a:r>
            <a:r>
              <a:rPr lang="cs-CZ" err="1"/>
              <a:t>Rules</a:t>
            </a:r>
            <a:r>
              <a:rPr lang="cs-CZ"/>
              <a:t> </a:t>
            </a:r>
            <a:r>
              <a:rPr lang="cs-CZ" err="1"/>
              <a:t>That</a:t>
            </a:r>
            <a:r>
              <a:rPr lang="cs-CZ"/>
              <a:t> </a:t>
            </a:r>
            <a:r>
              <a:rPr lang="cs-CZ" err="1"/>
              <a:t>National</a:t>
            </a:r>
            <a:r>
              <a:rPr lang="cs-CZ"/>
              <a:t> </a:t>
            </a:r>
            <a:r>
              <a:rPr lang="cs-CZ" err="1"/>
              <a:t>Security</a:t>
            </a:r>
            <a:r>
              <a:rPr lang="cs-CZ"/>
              <a:t> </a:t>
            </a:r>
            <a:r>
              <a:rPr lang="cs-CZ" err="1"/>
              <a:t>Concerns</a:t>
            </a:r>
            <a:r>
              <a:rPr lang="cs-CZ"/>
              <a:t> </a:t>
            </a:r>
            <a:r>
              <a:rPr lang="cs-CZ" err="1"/>
              <a:t>Outweigh</a:t>
            </a:r>
            <a:r>
              <a:rPr lang="cs-CZ"/>
              <a:t> Free </a:t>
            </a:r>
            <a:r>
              <a:rPr lang="cs-CZ" err="1"/>
              <a:t>Speech</a:t>
            </a:r>
            <a:r>
              <a:rPr lang="cs-CZ"/>
              <a:t>. Dostupné na: </a:t>
            </a:r>
            <a:r>
              <a:rPr lang="cs-CZ">
                <a:hlinkClick r:id="rId5"/>
              </a:rPr>
              <a:t>https://3dprint.com/150324/court-of-appeals-cody-wilson</a:t>
            </a:r>
            <a:r>
              <a:rPr lang="cs-CZ"/>
              <a:t> [cit. 2016-11-07]</a:t>
            </a:r>
          </a:p>
          <a:p>
            <a:pPr algn="just"/>
            <a:r>
              <a:rPr lang="cs-CZ" err="1"/>
              <a:t>Greenberg</a:t>
            </a:r>
            <a:r>
              <a:rPr lang="cs-CZ"/>
              <a:t>, A. 2014. </a:t>
            </a:r>
            <a:r>
              <a:rPr lang="cs-CZ" err="1"/>
              <a:t>The</a:t>
            </a:r>
            <a:r>
              <a:rPr lang="cs-CZ"/>
              <a:t> $1,200 </a:t>
            </a:r>
            <a:r>
              <a:rPr lang="cs-CZ" err="1"/>
              <a:t>Machine</a:t>
            </a:r>
            <a:r>
              <a:rPr lang="cs-CZ"/>
              <a:t> </a:t>
            </a:r>
            <a:r>
              <a:rPr lang="cs-CZ" err="1"/>
              <a:t>That</a:t>
            </a:r>
            <a:r>
              <a:rPr lang="cs-CZ"/>
              <a:t> </a:t>
            </a:r>
            <a:r>
              <a:rPr lang="cs-CZ" err="1"/>
              <a:t>Lets</a:t>
            </a:r>
            <a:r>
              <a:rPr lang="cs-CZ"/>
              <a:t> </a:t>
            </a:r>
            <a:r>
              <a:rPr lang="cs-CZ" err="1"/>
              <a:t>Anyone</a:t>
            </a:r>
            <a:r>
              <a:rPr lang="cs-CZ"/>
              <a:t> Make a Metal </a:t>
            </a:r>
            <a:r>
              <a:rPr lang="cs-CZ" err="1"/>
              <a:t>Gun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Home</a:t>
            </a:r>
            <a:r>
              <a:rPr lang="cs-CZ"/>
              <a:t>. Dostupné na: </a:t>
            </a:r>
            <a:r>
              <a:rPr lang="cs-CZ">
                <a:hlinkClick r:id="rId6"/>
              </a:rPr>
              <a:t>https://www.wired.com/2014/10/cody-wilson-ghost-gunner/</a:t>
            </a:r>
            <a:r>
              <a:rPr lang="cs-CZ"/>
              <a:t> [cit. 2016-11-07]</a:t>
            </a:r>
          </a:p>
          <a:p>
            <a:pPr algn="just"/>
            <a:r>
              <a:rPr lang="cs-CZ" err="1"/>
              <a:t>Krassenstein</a:t>
            </a:r>
            <a:r>
              <a:rPr lang="cs-CZ"/>
              <a:t>, B. 2015. 3 </a:t>
            </a:r>
            <a:r>
              <a:rPr lang="cs-CZ" err="1"/>
              <a:t>Dangers</a:t>
            </a:r>
            <a:r>
              <a:rPr lang="cs-CZ"/>
              <a:t> Society </a:t>
            </a:r>
            <a:r>
              <a:rPr lang="cs-CZ" err="1"/>
              <a:t>Faces</a:t>
            </a:r>
            <a:r>
              <a:rPr lang="cs-CZ"/>
              <a:t> </a:t>
            </a:r>
            <a:r>
              <a:rPr lang="cs-CZ" err="1"/>
              <a:t>From</a:t>
            </a:r>
            <a:r>
              <a:rPr lang="cs-CZ"/>
              <a:t> 3D </a:t>
            </a:r>
            <a:r>
              <a:rPr lang="cs-CZ" err="1"/>
              <a:t>Printing</a:t>
            </a:r>
            <a:r>
              <a:rPr lang="cs-CZ"/>
              <a:t>. Dostupné na: </a:t>
            </a:r>
            <a:r>
              <a:rPr lang="cs-CZ">
                <a:hlinkClick r:id="rId7"/>
              </a:rPr>
              <a:t>https://3dprint.com/81526/3d-print-dangers/</a:t>
            </a:r>
            <a:r>
              <a:rPr lang="cs-CZ"/>
              <a:t> [cit. 2016-11-05]</a:t>
            </a:r>
          </a:p>
          <a:p>
            <a:pPr algn="just"/>
            <a:r>
              <a:rPr lang="cs-CZ" err="1"/>
              <a:t>Krassenstein</a:t>
            </a:r>
            <a:r>
              <a:rPr lang="cs-CZ"/>
              <a:t>, B. 2014. 5 </a:t>
            </a:r>
            <a:r>
              <a:rPr lang="cs-CZ" err="1"/>
              <a:t>Different</a:t>
            </a:r>
            <a:r>
              <a:rPr lang="cs-CZ"/>
              <a:t> 3D </a:t>
            </a:r>
            <a:r>
              <a:rPr lang="cs-CZ" err="1"/>
              <a:t>Printed</a:t>
            </a:r>
            <a:r>
              <a:rPr lang="cs-CZ"/>
              <a:t> </a:t>
            </a:r>
            <a:r>
              <a:rPr lang="cs-CZ" err="1"/>
              <a:t>Gun</a:t>
            </a:r>
            <a:r>
              <a:rPr lang="cs-CZ"/>
              <a:t> </a:t>
            </a:r>
            <a:r>
              <a:rPr lang="cs-CZ" err="1"/>
              <a:t>Models</a:t>
            </a:r>
            <a:r>
              <a:rPr lang="cs-CZ"/>
              <a:t> </a:t>
            </a:r>
            <a:r>
              <a:rPr lang="cs-CZ" err="1"/>
              <a:t>Have</a:t>
            </a:r>
            <a:r>
              <a:rPr lang="cs-CZ"/>
              <a:t> </a:t>
            </a:r>
            <a:r>
              <a:rPr lang="cs-CZ" err="1"/>
              <a:t>Been</a:t>
            </a:r>
            <a:r>
              <a:rPr lang="cs-CZ"/>
              <a:t> </a:t>
            </a:r>
            <a:r>
              <a:rPr lang="cs-CZ" err="1"/>
              <a:t>Fired</a:t>
            </a:r>
            <a:r>
              <a:rPr lang="cs-CZ"/>
              <a:t> </a:t>
            </a:r>
            <a:r>
              <a:rPr lang="cs-CZ" err="1"/>
              <a:t>Since</a:t>
            </a:r>
            <a:r>
              <a:rPr lang="cs-CZ"/>
              <a:t> May, 2013 - </a:t>
            </a:r>
            <a:r>
              <a:rPr lang="cs-CZ" err="1"/>
              <a:t>Here</a:t>
            </a:r>
            <a:r>
              <a:rPr lang="cs-CZ"/>
              <a:t> They Are. Dostupné na: </a:t>
            </a:r>
            <a:r>
              <a:rPr lang="cs-CZ">
                <a:hlinkClick r:id="rId8"/>
              </a:rPr>
              <a:t>https://3dprint.com/14636/3d-prnted-guns/</a:t>
            </a:r>
            <a:r>
              <a:rPr lang="cs-CZ"/>
              <a:t> [cit. 2016-11-05]</a:t>
            </a:r>
          </a:p>
          <a:p>
            <a:pPr algn="just"/>
            <a:r>
              <a:rPr lang="cs-CZ"/>
              <a:t>AOL, 2014.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Dark</a:t>
            </a:r>
            <a:r>
              <a:rPr lang="cs-CZ"/>
              <a:t> </a:t>
            </a:r>
            <a:r>
              <a:rPr lang="cs-CZ" err="1"/>
              <a:t>Side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3D </a:t>
            </a:r>
            <a:r>
              <a:rPr lang="cs-CZ" err="1"/>
              <a:t>Printing</a:t>
            </a:r>
            <a:r>
              <a:rPr lang="cs-CZ"/>
              <a:t>. Dostupné na: </a:t>
            </a:r>
            <a:r>
              <a:rPr lang="cs-CZ">
                <a:hlinkClick r:id="rId9"/>
              </a:rPr>
              <a:t>http://www.aol.com/article/2014/02/05/the-moral-dilemma-of-3d-printing/20823680/</a:t>
            </a:r>
            <a:r>
              <a:rPr lang="cs-CZ"/>
              <a:t> [cit. 2016-11-05]</a:t>
            </a:r>
          </a:p>
          <a:p>
            <a:pPr algn="just"/>
            <a:r>
              <a:rPr lang="cs-CZ" err="1"/>
              <a:t>Hardcastle</a:t>
            </a:r>
            <a:r>
              <a:rPr lang="cs-CZ"/>
              <a:t> J. L. 2015. </a:t>
            </a:r>
            <a:r>
              <a:rPr lang="cs-CZ" err="1"/>
              <a:t>Is</a:t>
            </a:r>
            <a:r>
              <a:rPr lang="cs-CZ"/>
              <a:t> 3D </a:t>
            </a:r>
            <a:r>
              <a:rPr lang="cs-CZ" err="1"/>
              <a:t>Printing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Future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Sustainable</a:t>
            </a:r>
            <a:r>
              <a:rPr lang="cs-CZ"/>
              <a:t> </a:t>
            </a:r>
            <a:r>
              <a:rPr lang="cs-CZ" err="1"/>
              <a:t>Manufacturing</a:t>
            </a:r>
            <a:r>
              <a:rPr lang="cs-CZ"/>
              <a:t>? Dostupné na: </a:t>
            </a:r>
            <a:r>
              <a:rPr lang="cs-CZ">
                <a:hlinkClick r:id="rId10"/>
              </a:rPr>
              <a:t>http://www.environmentalleader.com/2015/11/24/is-3d-printing-the-future-of-sustainable-manufacturing/</a:t>
            </a:r>
            <a:r>
              <a:rPr lang="cs-CZ"/>
              <a:t> [cit. 2016-11-05]</a:t>
            </a:r>
          </a:p>
          <a:p>
            <a:pPr algn="just"/>
            <a:r>
              <a:rPr lang="cs-CZ" err="1"/>
              <a:t>Phys</a:t>
            </a:r>
            <a:r>
              <a:rPr lang="cs-CZ"/>
              <a:t>. 2013. 3D </a:t>
            </a:r>
            <a:r>
              <a:rPr lang="cs-CZ" err="1"/>
              <a:t>printers</a:t>
            </a:r>
            <a:r>
              <a:rPr lang="cs-CZ"/>
              <a:t> </a:t>
            </a:r>
            <a:r>
              <a:rPr lang="cs-CZ" err="1"/>
              <a:t>shown</a:t>
            </a:r>
            <a:r>
              <a:rPr lang="cs-CZ"/>
              <a:t> to </a:t>
            </a:r>
            <a:r>
              <a:rPr lang="cs-CZ" err="1"/>
              <a:t>emit</a:t>
            </a:r>
            <a:r>
              <a:rPr lang="cs-CZ"/>
              <a:t> </a:t>
            </a:r>
            <a:r>
              <a:rPr lang="cs-CZ" err="1"/>
              <a:t>potentially</a:t>
            </a:r>
            <a:r>
              <a:rPr lang="cs-CZ"/>
              <a:t> </a:t>
            </a:r>
            <a:r>
              <a:rPr lang="cs-CZ" err="1"/>
              <a:t>harmful</a:t>
            </a:r>
            <a:r>
              <a:rPr lang="cs-CZ"/>
              <a:t> </a:t>
            </a:r>
            <a:r>
              <a:rPr lang="cs-CZ" err="1"/>
              <a:t>nanosized</a:t>
            </a:r>
            <a:r>
              <a:rPr lang="cs-CZ"/>
              <a:t> </a:t>
            </a:r>
            <a:r>
              <a:rPr lang="cs-CZ" err="1"/>
              <a:t>particles</a:t>
            </a:r>
            <a:r>
              <a:rPr lang="cs-CZ"/>
              <a:t>. Dostupné na: </a:t>
            </a:r>
            <a:r>
              <a:rPr lang="cs-CZ">
                <a:hlinkClick r:id="rId11"/>
              </a:rPr>
              <a:t>http://phys.org/news/2013-07-3d-printers-shown-emit-potentially.html#jCp</a:t>
            </a:r>
            <a:r>
              <a:rPr lang="cs-CZ"/>
              <a:t> [cit. 2016-11-06]</a:t>
            </a:r>
          </a:p>
          <a:p>
            <a:pPr algn="just"/>
            <a:r>
              <a:rPr lang="cs-CZ" err="1"/>
              <a:t>Gilpin</a:t>
            </a:r>
            <a:r>
              <a:rPr lang="cs-CZ"/>
              <a:t> L. 2014.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dark</a:t>
            </a:r>
            <a:r>
              <a:rPr lang="cs-CZ"/>
              <a:t> </a:t>
            </a:r>
            <a:r>
              <a:rPr lang="cs-CZ" err="1"/>
              <a:t>side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3D </a:t>
            </a:r>
            <a:r>
              <a:rPr lang="cs-CZ" err="1"/>
              <a:t>printing</a:t>
            </a:r>
            <a:r>
              <a:rPr lang="cs-CZ"/>
              <a:t>: 10 </a:t>
            </a:r>
            <a:r>
              <a:rPr lang="cs-CZ" err="1"/>
              <a:t>things</a:t>
            </a:r>
            <a:r>
              <a:rPr lang="cs-CZ"/>
              <a:t> to </a:t>
            </a:r>
            <a:r>
              <a:rPr lang="cs-CZ" err="1"/>
              <a:t>watch</a:t>
            </a:r>
            <a:r>
              <a:rPr lang="cs-CZ"/>
              <a:t>. Dostupné na: </a:t>
            </a:r>
          </a:p>
          <a:p>
            <a:pPr algn="just"/>
            <a:r>
              <a:rPr lang="cs-CZ">
                <a:hlinkClick r:id="rId12"/>
              </a:rPr>
              <a:t>http://www.techrepublic.com/article/the-dark-side-of-3d-printing-10-things-to-watch</a:t>
            </a:r>
            <a:r>
              <a:rPr lang="cs-CZ"/>
              <a:t> [cit. 2016-11-06]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938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internetové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Friends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r>
              <a:rPr lang="cs-CZ" dirty="0" smtClean="0"/>
              <a:t> (2007): </a:t>
            </a:r>
            <a:r>
              <a:rPr lang="cs-CZ" dirty="0" err="1" smtClean="0"/>
              <a:t>Nanotechnology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Sunscreens</a:t>
            </a:r>
            <a:r>
              <a:rPr lang="cs-CZ" dirty="0" smtClean="0"/>
              <a:t>. </a:t>
            </a:r>
            <a:r>
              <a:rPr lang="cs-CZ" dirty="0" err="1" smtClean="0"/>
              <a:t>Dostupnéné</a:t>
            </a:r>
            <a:r>
              <a:rPr lang="cs-CZ" dirty="0" smtClean="0"/>
              <a:t> </a:t>
            </a:r>
            <a:r>
              <a:rPr lang="cs-CZ" dirty="0" smtClean="0"/>
              <a:t>z: </a:t>
            </a: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libcloud.s3.amazonaws.com/93/23/9/634/</a:t>
            </a:r>
            <a:r>
              <a:rPr lang="cs-CZ" dirty="0" err="1" smtClean="0">
                <a:hlinkClick r:id="rId2"/>
              </a:rPr>
              <a:t>Nanotechnology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and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sunscreens.pdf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Děkujeme za pozornost!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513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Nanotechnologie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4488" y="1508125"/>
            <a:ext cx="6204206" cy="503872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2400" b="1"/>
              <a:t>Elektronika</a:t>
            </a:r>
            <a:r>
              <a:rPr lang="cs-CZ" sz="2400"/>
              <a:t> (paměťová média, …))</a:t>
            </a:r>
          </a:p>
          <a:p>
            <a:r>
              <a:rPr lang="cs-CZ" sz="2400" b="1"/>
              <a:t>Zdravotnictví</a:t>
            </a:r>
            <a:r>
              <a:rPr lang="cs-CZ" sz="2400"/>
              <a:t> (náhrada tkání, ...)</a:t>
            </a:r>
          </a:p>
          <a:p>
            <a:r>
              <a:rPr lang="cs-CZ" sz="2400" b="1"/>
              <a:t>Strojírenství</a:t>
            </a:r>
            <a:r>
              <a:rPr lang="cs-CZ" sz="2400"/>
              <a:t> (</a:t>
            </a:r>
            <a:r>
              <a:rPr lang="cs-CZ" sz="2400" err="1"/>
              <a:t>supertvrdé</a:t>
            </a:r>
            <a:r>
              <a:rPr lang="cs-CZ" sz="2400"/>
              <a:t> povrchy, ...)</a:t>
            </a:r>
          </a:p>
          <a:p>
            <a:r>
              <a:rPr lang="cs-CZ" sz="2400" b="1"/>
              <a:t>Stavebnictví </a:t>
            </a:r>
            <a:r>
              <a:rPr lang="cs-CZ" sz="2400"/>
              <a:t>(izolační materiály, ...)</a:t>
            </a:r>
          </a:p>
          <a:p>
            <a:r>
              <a:rPr lang="cs-CZ" sz="2400" b="1"/>
              <a:t>Chemický průmysl </a:t>
            </a:r>
            <a:r>
              <a:rPr lang="cs-CZ" sz="2400"/>
              <a:t>(</a:t>
            </a:r>
            <a:r>
              <a:rPr lang="cs-CZ" sz="2400" err="1"/>
              <a:t>nanotrubice</a:t>
            </a:r>
            <a:r>
              <a:rPr lang="cs-CZ" sz="2400"/>
              <a:t>, ...)</a:t>
            </a:r>
          </a:p>
          <a:p>
            <a:r>
              <a:rPr lang="cs-CZ" sz="2400" b="1"/>
              <a:t>Textilní průmysl</a:t>
            </a:r>
            <a:r>
              <a:rPr lang="cs-CZ" sz="2400"/>
              <a:t> (nešpinící se, ...)</a:t>
            </a:r>
          </a:p>
          <a:p>
            <a:r>
              <a:rPr lang="cs-CZ" sz="2400" b="1"/>
              <a:t>Elektronický průmysl</a:t>
            </a:r>
            <a:r>
              <a:rPr lang="cs-CZ" sz="2400"/>
              <a:t> (palivové články, ...)</a:t>
            </a:r>
          </a:p>
          <a:p>
            <a:r>
              <a:rPr lang="cs-CZ" sz="2400" b="1"/>
              <a:t>Optický průmysl </a:t>
            </a:r>
            <a:r>
              <a:rPr lang="cs-CZ" sz="2400"/>
              <a:t>(fotonická vlákna, ...)</a:t>
            </a:r>
          </a:p>
          <a:p>
            <a:r>
              <a:rPr lang="cs-CZ" sz="2400" b="1"/>
              <a:t>Automobilový průmysl</a:t>
            </a:r>
            <a:r>
              <a:rPr lang="cs-CZ" sz="2400"/>
              <a:t> (filtry čelních skel, ...)</a:t>
            </a:r>
          </a:p>
          <a:p>
            <a:r>
              <a:rPr lang="cs-CZ" sz="2400" b="1"/>
              <a:t>Kosmický průmysl</a:t>
            </a:r>
            <a:r>
              <a:rPr lang="cs-CZ" sz="2400"/>
              <a:t> (katalyzátory, ...)</a:t>
            </a:r>
          </a:p>
          <a:p>
            <a:r>
              <a:rPr lang="cs-CZ" sz="2400" b="1"/>
              <a:t>Vojenský průmysl</a:t>
            </a:r>
            <a:r>
              <a:rPr lang="cs-CZ" sz="2400"/>
              <a:t> (</a:t>
            </a:r>
            <a:r>
              <a:rPr lang="cs-CZ" sz="2400" err="1"/>
              <a:t>nanosenzory</a:t>
            </a:r>
            <a:r>
              <a:rPr lang="cs-CZ" sz="2400"/>
              <a:t>, ...)</a:t>
            </a:r>
          </a:p>
          <a:p>
            <a:r>
              <a:rPr lang="cs-CZ" sz="2400" b="1"/>
              <a:t>Životní prostředí</a:t>
            </a:r>
            <a:r>
              <a:rPr lang="cs-CZ" sz="2400"/>
              <a:t> (odstraňování nečistot, ...)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753984" y="1328738"/>
            <a:ext cx="4599816" cy="49514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Neznalost mezi lidmi</a:t>
            </a:r>
          </a:p>
          <a:p>
            <a:r>
              <a:rPr lang="cs-CZ"/>
              <a:t>Neznalost rizik</a:t>
            </a:r>
          </a:p>
          <a:p>
            <a:r>
              <a:rPr lang="cs-CZ"/>
              <a:t>Nedostatečná legislativa (i EU)</a:t>
            </a:r>
          </a:p>
          <a:p>
            <a:r>
              <a:rPr lang="cs-CZ" err="1"/>
              <a:t>Nanotoxikologie</a:t>
            </a:r>
          </a:p>
          <a:p>
            <a:endParaRPr lang="cs-CZ"/>
          </a:p>
        </p:txBody>
      </p:sp>
      <p:pic>
        <p:nvPicPr>
          <p:cNvPr id="3" name="Obrázek 2" descr="ob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34" y="-38100"/>
            <a:ext cx="7339091" cy="37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49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Nanotechnologie -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Ekonomická</a:t>
            </a:r>
          </a:p>
          <a:p>
            <a:pPr lvl="1"/>
            <a:r>
              <a:rPr lang="cs-CZ"/>
              <a:t>Náklady na vývoj</a:t>
            </a:r>
          </a:p>
          <a:p>
            <a:pPr lvl="1"/>
            <a:r>
              <a:rPr lang="cs-CZ"/>
              <a:t>Drahý monitoring</a:t>
            </a:r>
          </a:p>
          <a:p>
            <a:pPr lvl="1"/>
            <a:r>
              <a:rPr lang="cs-CZ"/>
              <a:t>Nezaměstnanost, chudoba</a:t>
            </a:r>
          </a:p>
          <a:p>
            <a:r>
              <a:rPr lang="cs-CZ" b="1"/>
              <a:t>Zdravotní</a:t>
            </a:r>
          </a:p>
          <a:p>
            <a:pPr lvl="1"/>
            <a:r>
              <a:rPr lang="cs-CZ"/>
              <a:t>Onemocnění u lidí, zvířat i rostlin</a:t>
            </a:r>
          </a:p>
          <a:p>
            <a:pPr lvl="1"/>
            <a:r>
              <a:rPr lang="cs-CZ"/>
              <a:t>Hromadění, dlouhodobé přetrvání</a:t>
            </a:r>
          </a:p>
          <a:p>
            <a:pPr lvl="1"/>
            <a:r>
              <a:rPr lang="cs-CZ"/>
              <a:t>Snadný průnik do živých buněk</a:t>
            </a:r>
          </a:p>
          <a:p>
            <a:pPr lvl="1"/>
            <a:r>
              <a:rPr lang="cs-CZ"/>
              <a:t>Chemicky vysoce reaktivní</a:t>
            </a:r>
          </a:p>
          <a:p>
            <a:pPr lvl="1"/>
            <a:endParaRPr lang="cs-CZ"/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Bezpečnostní</a:t>
            </a:r>
            <a:r>
              <a:rPr lang="cs-CZ"/>
              <a:t> </a:t>
            </a:r>
          </a:p>
          <a:p>
            <a:pPr lvl="1"/>
            <a:r>
              <a:rPr lang="cs-CZ"/>
              <a:t>Změny vlastností látek </a:t>
            </a:r>
          </a:p>
          <a:p>
            <a:pPr lvl="1"/>
            <a:r>
              <a:rPr lang="cs-CZ"/>
              <a:t>Zneužití (např. výroba zbraní) </a:t>
            </a:r>
          </a:p>
          <a:p>
            <a:pPr lvl="1"/>
            <a:r>
              <a:rPr lang="cs-CZ"/>
              <a:t>Selhání technologie</a:t>
            </a:r>
          </a:p>
          <a:p>
            <a:r>
              <a:rPr lang="cs-CZ" b="1"/>
              <a:t>Společenská</a:t>
            </a:r>
          </a:p>
          <a:p>
            <a:pPr lvl="1"/>
            <a:r>
              <a:rPr lang="cs-CZ"/>
              <a:t>Nerovný přístup -&gt; destabilizace</a:t>
            </a:r>
          </a:p>
          <a:p>
            <a:r>
              <a:rPr lang="cs-CZ" b="1"/>
              <a:t>Etická</a:t>
            </a:r>
            <a:endParaRPr lang="cs-CZ"/>
          </a:p>
          <a:p>
            <a:pPr lvl="1"/>
            <a:r>
              <a:rPr lang="cs-CZ"/>
              <a:t>Zneužití </a:t>
            </a:r>
          </a:p>
          <a:p>
            <a:pPr lvl="1"/>
            <a:r>
              <a:rPr lang="cs-CZ"/>
              <a:t>V důsledku konvergence s biotechnologií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867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3D tisk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Neefektivita 3D tiskáren</a:t>
            </a:r>
          </a:p>
          <a:p>
            <a:r>
              <a:rPr lang="cs-CZ"/>
              <a:t>Zdravotní rizika</a:t>
            </a:r>
          </a:p>
          <a:p>
            <a:r>
              <a:rPr lang="cs-CZ"/>
              <a:t>Duševní vlastnictví</a:t>
            </a:r>
          </a:p>
          <a:p>
            <a:r>
              <a:rPr lang="cs-CZ"/>
              <a:t>Výroba drog</a:t>
            </a:r>
          </a:p>
          <a:p>
            <a:r>
              <a:rPr lang="cs-CZ"/>
              <a:t>Výroba zbraní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526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0" y="361950"/>
            <a:ext cx="9404723" cy="1400530"/>
          </a:xfrm>
        </p:spPr>
        <p:txBody>
          <a:bodyPr/>
          <a:lstStyle/>
          <a:p>
            <a:r>
              <a:rPr lang="cs-CZ"/>
              <a:t>Výroba zbraní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26682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Defense </a:t>
            </a:r>
            <a:r>
              <a:rPr lang="cs-CZ" err="1"/>
              <a:t>Distributed</a:t>
            </a:r>
          </a:p>
        </p:txBody>
      </p:sp>
      <p:pic>
        <p:nvPicPr>
          <p:cNvPr id="4" name="Obrázek 3" descr="metal-gun-inline31-660x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3989705"/>
            <a:ext cx="3520729" cy="2113488"/>
          </a:xfrm>
          <a:prstGeom prst="rect">
            <a:avLst/>
          </a:prstGeom>
        </p:spPr>
      </p:pic>
      <p:pic>
        <p:nvPicPr>
          <p:cNvPr id="5" name="Obrázek 4" descr="a-br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075" y="1737275"/>
            <a:ext cx="3703638" cy="2037800"/>
          </a:xfrm>
          <a:prstGeom prst="rect">
            <a:avLst/>
          </a:prstGeom>
        </p:spPr>
      </p:pic>
      <p:pic>
        <p:nvPicPr>
          <p:cNvPr id="6" name="Obrázek 5" descr="a-li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21" y="1744464"/>
            <a:ext cx="3400425" cy="20213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66800" y="38576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err="1"/>
              <a:t>Liberator</a:t>
            </a:r>
            <a:r>
              <a:rPr lang="cs-CZ"/>
              <a:t> .308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74504" y="38576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/>
              <a:t>,,Browning 1911" .45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55363" y="619125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err="1"/>
              <a:t>Puzdro</a:t>
            </a:r>
            <a:r>
              <a:rPr lang="cs-CZ"/>
              <a:t> </a:t>
            </a:r>
            <a:r>
              <a:rPr lang="cs-CZ" err="1"/>
              <a:t>uzáveru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1450" y="42799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cs-CZ"/>
          </a:p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09650" y="4231436"/>
            <a:ext cx="2743200" cy="21544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800"/>
              <a:t>https://3dprint.com/14636/3d-prnted-guns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115300" y="4231436"/>
            <a:ext cx="2743200" cy="21544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800"/>
              <a:t>https://3dprint.com/14636/3d-prnted-guns</a:t>
            </a:r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455363" y="6515100"/>
            <a:ext cx="2743200" cy="21544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800">
                <a:latin typeface="Calibri"/>
              </a:rPr>
              <a:t>https://www.wired.com/2014/10/cody-wilson-ghost-gunner/</a:t>
            </a:r>
          </a:p>
        </p:txBody>
      </p:sp>
    </p:spTree>
    <p:extLst>
      <p:ext uri="{BB962C8B-B14F-4D97-AF65-F5344CB8AC3E}">
        <p14:creationId xmlns:p14="http://schemas.microsoft.com/office/powerpoint/2010/main" xmlns="" val="40802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Nové zbraňové systémy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172" y="1219200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/>
              <a:t>Zvyšuje se destruktivita, sofistikovanost</a:t>
            </a:r>
          </a:p>
          <a:p>
            <a:r>
              <a:rPr lang="cs-CZ" sz="1800"/>
              <a:t>Avšak malý pokrok v oblasti nesmrtících zbraní a prostředků</a:t>
            </a:r>
          </a:p>
          <a:p>
            <a:r>
              <a:rPr lang="cs-CZ" sz="1800"/>
              <a:t>I přes technologický pokrok se počet civilních ztrát (</a:t>
            </a:r>
            <a:r>
              <a:rPr lang="cs-CZ" sz="1800" err="1"/>
              <a:t>collateral</a:t>
            </a:r>
            <a:r>
              <a:rPr lang="cs-CZ" sz="1800"/>
              <a:t> </a:t>
            </a:r>
            <a:r>
              <a:rPr lang="cs-CZ" sz="1800" err="1"/>
              <a:t>damage</a:t>
            </a:r>
            <a:r>
              <a:rPr lang="cs-CZ" sz="1800"/>
              <a:t>) příliš nesnižuje</a:t>
            </a:r>
          </a:p>
          <a:p>
            <a:r>
              <a:rPr lang="cs-CZ" sz="1800"/>
              <a:t>Zbrojní průmysl je jen těžko zastavitelný moloch - továrna na smrt (probíhající konflikty mu vyhovují, chce aby se válčilo a zabíjelo)</a:t>
            </a:r>
          </a:p>
          <a:p>
            <a:r>
              <a:rPr lang="cs-CZ" sz="1800"/>
              <a:t>Zvyšování palebné síly/mobility/ochrany (pěšák --&gt; brzy palebná síla tanku?) 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 descr="Civ-Casualties-by-Airstrikes-in-AF-e14440604316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287" y="3733800"/>
            <a:ext cx="7281475" cy="27223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11119" y="6396550"/>
            <a:ext cx="845143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1200"/>
              <a:t>Zdroj: http://blogs.cfr.org/zenko/2015/10/05/the-increasing-prevalence-of-civilian-casualties-from-air-strikes-in-afghanistan/</a:t>
            </a:r>
          </a:p>
        </p:txBody>
      </p:sp>
    </p:spTree>
    <p:extLst>
      <p:ext uri="{BB962C8B-B14F-4D97-AF65-F5344CB8AC3E}">
        <p14:creationId xmlns:p14="http://schemas.microsoft.com/office/powerpoint/2010/main" xmlns="" val="36934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se v současnosti používá?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186" y="1524000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Termobarické</a:t>
            </a:r>
            <a:r>
              <a:rPr lang="cs-CZ"/>
              <a:t> zbraně</a:t>
            </a:r>
          </a:p>
          <a:p>
            <a:r>
              <a:rPr lang="cs-CZ"/>
              <a:t>Bílý fosfor</a:t>
            </a:r>
          </a:p>
          <a:p>
            <a:r>
              <a:rPr lang="cs-CZ"/>
              <a:t>Střely z ochuzeného uranu</a:t>
            </a:r>
          </a:p>
        </p:txBody>
      </p:sp>
      <p:pic>
        <p:nvPicPr>
          <p:cNvPr id="4" name="Obrázek 3" descr="whitephospho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1428750"/>
            <a:ext cx="6046680" cy="3412106"/>
          </a:xfrm>
          <a:prstGeom prst="rect">
            <a:avLst/>
          </a:prstGeom>
        </p:spPr>
      </p:pic>
      <p:pic>
        <p:nvPicPr>
          <p:cNvPr id="5" name="Obrázek 4" descr="rpo-m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96" y="3162300"/>
            <a:ext cx="4295329" cy="20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09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epleted uranium map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5" y="187999"/>
            <a:ext cx="4965910" cy="4828501"/>
          </a:xfrm>
        </p:spPr>
      </p:pic>
      <p:pic>
        <p:nvPicPr>
          <p:cNvPr id="5" name="Obrázek 4" descr="diabete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438150"/>
            <a:ext cx="6333564" cy="471715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0474" y="5115164"/>
            <a:ext cx="5290987" cy="5238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1400"/>
              <a:t>Zdroj: http://en.paperblog.com/depleted-uranium-radioactive-poison-of-the-future-war-412756/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89056" y="5224454"/>
            <a:ext cx="5264150" cy="3077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cs-CZ" sz="1400">
                <a:solidFill>
                  <a:srgbClr val="FFFFFF"/>
                </a:solidFill>
                <a:latin typeface="Century Gothic"/>
              </a:rPr>
              <a:t>Zdroj: </a:t>
            </a:r>
            <a:r>
              <a:rPr lang="cs-CZ" sz="1400">
                <a:latin typeface="Century Gothic"/>
              </a:rPr>
              <a:t>www.berkeleycitizen.</a:t>
            </a:r>
            <a:r>
              <a:rPr lang="cs-CZ" sz="1400" err="1">
                <a:latin typeface="Century Gothic"/>
              </a:rPr>
              <a:t>org</a:t>
            </a:r>
            <a:r>
              <a:rPr lang="cs-CZ" sz="1400">
                <a:latin typeface="Century Gothic"/>
              </a:rPr>
              <a:t>/</a:t>
            </a:r>
            <a:r>
              <a:rPr lang="cs-CZ" sz="1400" err="1">
                <a:latin typeface="Century Gothic"/>
              </a:rPr>
              <a:t>radiation</a:t>
            </a:r>
            <a:r>
              <a:rPr lang="cs-CZ" sz="1400">
                <a:latin typeface="Century Gothic"/>
              </a:rPr>
              <a:t>/radiation2.htm</a:t>
            </a:r>
            <a:endParaRPr lang="cs-CZ" sz="140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27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Nové zbraňové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HEL MD (fotonové dělo)</a:t>
            </a:r>
          </a:p>
          <a:p>
            <a:r>
              <a:rPr lang="cs-CZ" err="1"/>
              <a:t>LaWS</a:t>
            </a:r>
            <a:r>
              <a:rPr lang="cs-CZ"/>
              <a:t> (Laser </a:t>
            </a:r>
            <a:r>
              <a:rPr lang="cs-CZ" err="1"/>
              <a:t>weapon</a:t>
            </a:r>
            <a:r>
              <a:rPr lang="cs-CZ"/>
              <a:t> </a:t>
            </a:r>
            <a:r>
              <a:rPr lang="cs-CZ" err="1"/>
              <a:t>system</a:t>
            </a:r>
            <a:r>
              <a:rPr lang="cs-CZ"/>
              <a:t> - </a:t>
            </a:r>
            <a:r>
              <a:rPr lang="cs-CZ" err="1"/>
              <a:t>directed</a:t>
            </a:r>
            <a:r>
              <a:rPr lang="cs-CZ"/>
              <a:t> </a:t>
            </a:r>
            <a:r>
              <a:rPr lang="cs-CZ" err="1"/>
              <a:t>energy</a:t>
            </a:r>
            <a:r>
              <a:rPr lang="cs-CZ"/>
              <a:t> </a:t>
            </a:r>
            <a:r>
              <a:rPr lang="cs-CZ" err="1"/>
              <a:t>weapon</a:t>
            </a:r>
            <a:r>
              <a:rPr lang="cs-CZ"/>
              <a:t>)</a:t>
            </a:r>
          </a:p>
          <a:p>
            <a:r>
              <a:rPr lang="cs-CZ"/>
              <a:t>Námořní </a:t>
            </a:r>
            <a:r>
              <a:rPr lang="cs-CZ" err="1"/>
              <a:t>Railgun</a:t>
            </a:r>
          </a:p>
          <a:p>
            <a:r>
              <a:rPr lang="cs-CZ" err="1">
                <a:solidFill>
                  <a:srgbClr val="FFFFFF"/>
                </a:solidFill>
              </a:rPr>
              <a:t>BAE’s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Advanced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Precision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Kill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Weapon</a:t>
            </a:r>
            <a:r>
              <a:rPr lang="cs-CZ">
                <a:solidFill>
                  <a:srgbClr val="FFFFFF"/>
                </a:solidFill>
              </a:rPr>
              <a:t> Systém (point and </a:t>
            </a:r>
            <a:r>
              <a:rPr lang="cs-CZ" err="1">
                <a:solidFill>
                  <a:srgbClr val="FFFFFF"/>
                </a:solidFill>
              </a:rPr>
              <a:t>shoot</a:t>
            </a:r>
            <a:r>
              <a:rPr lang="cs-CZ">
                <a:solidFill>
                  <a:srgbClr val="FFFFFF"/>
                </a:solidFill>
              </a:rPr>
              <a:t> střela)</a:t>
            </a:r>
          </a:p>
          <a:p>
            <a:r>
              <a:rPr lang="cs-CZ" err="1">
                <a:solidFill>
                  <a:srgbClr val="FFFFFF"/>
                </a:solidFill>
              </a:rPr>
              <a:t>Precision-Guided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err="1">
                <a:solidFill>
                  <a:srgbClr val="FFFFFF"/>
                </a:solidFill>
              </a:rPr>
              <a:t>Firearm</a:t>
            </a:r>
            <a:r>
              <a:rPr lang="cs-CZ">
                <a:solidFill>
                  <a:srgbClr val="FFFFFF"/>
                </a:solidFill>
              </a:rPr>
              <a:t> (chytrá puška)</a:t>
            </a:r>
          </a:p>
          <a:p>
            <a:r>
              <a:rPr lang="cs-CZ">
                <a:solidFill>
                  <a:srgbClr val="FFFFFF"/>
                </a:solidFill>
              </a:rPr>
              <a:t>MQ-8C </a:t>
            </a:r>
            <a:r>
              <a:rPr lang="cs-CZ" err="1">
                <a:solidFill>
                  <a:srgbClr val="FFFFFF"/>
                </a:solidFill>
              </a:rPr>
              <a:t>Fire</a:t>
            </a:r>
            <a:r>
              <a:rPr lang="cs-CZ">
                <a:solidFill>
                  <a:srgbClr val="FFFFFF"/>
                </a:solidFill>
              </a:rPr>
              <a:t> Scout UAV (bezpilotní helikoptéra)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6225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5" ma:contentTypeDescription="Vytvoří nový dokument" ma:contentTypeScope="" ma:versionID="1454795e5de6b67e30ccf3836e7d486b">
  <xsd:schema xmlns:xsd="http://www.w3.org/2001/XMLSchema" xmlns:xs="http://www.w3.org/2001/XMLSchema" xmlns:p="http://schemas.microsoft.com/office/2006/metadata/properties" xmlns:ns3="b8ddcf53-3489-424e-bee4-3f406c8f4335" targetNamespace="http://schemas.microsoft.com/office/2006/metadata/properties" ma:root="true" ma:fieldsID="f58fe58486df24e237ab53c3e62f5345" ns3:_="">
    <xsd:import namespace="b8ddcf53-3489-424e-bee4-3f406c8f433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dcf53-3489-424e-bee4-3f406c8f43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4F7F6-9166-47E1-BFF0-E0F4EE58B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553B52-D017-4208-B244-87EE24BCCF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C70944-E787-4881-9446-A7B0C936A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dcf53-3489-424e-bee4-3f406c8f4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Vlastní</PresentationFormat>
  <Paragraphs>172</Paragraphs>
  <Slides>17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Ion</vt:lpstr>
      <vt:lpstr>Nové materiály a zbraňové systémy</vt:lpstr>
      <vt:lpstr>Nanotechnologie</vt:lpstr>
      <vt:lpstr>Nanotechnologie - rizika</vt:lpstr>
      <vt:lpstr>3D tisk</vt:lpstr>
      <vt:lpstr>Výroba zbraní</vt:lpstr>
      <vt:lpstr>Nové zbraňové systémy </vt:lpstr>
      <vt:lpstr>Co se v současnosti používá?</vt:lpstr>
      <vt:lpstr>Snímek 8</vt:lpstr>
      <vt:lpstr>Nové zbraňové systémy</vt:lpstr>
      <vt:lpstr>Moderní technologie ve výstroji vojáka</vt:lpstr>
      <vt:lpstr>Nové materiály a výrobní postupy </vt:lpstr>
      <vt:lpstr>Nové materiály a výrobní postupy</vt:lpstr>
      <vt:lpstr>Literatura a internetové zdroje I.</vt:lpstr>
      <vt:lpstr>Literatura a internetové zdroje II.</vt:lpstr>
      <vt:lpstr>Literatura a internetové zdroje III. </vt:lpstr>
      <vt:lpstr>Literatura a internetové zdroje</vt:lpstr>
      <vt:lpstr>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materiály a zbraňové systémy</dc:title>
  <cp:revision>1</cp:revision>
  <dcterms:modified xsi:type="dcterms:W3CDTF">2016-11-09T00:17:15Z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0x010100326FACBF427C4F43A972D5B8D9BC6B76</vt:lpwstr>
  </property>
</Properties>
</file>