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9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80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225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31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58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659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4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57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1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4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86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58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36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93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09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73DC-CB77-4E02-8E5C-0FE23CB4F11C}" type="datetimeFigureOut">
              <a:rPr lang="cs-CZ" smtClean="0"/>
              <a:t>09.11.2016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2C3E-DCD2-4973-993F-D1A2736D7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140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ObzNdyRTB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N8oDO2S92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video.aktualne.cz/dvtv/nanotechnologie-alchymie-21-stoleti-rika-jeji-propagator/r~35476f6cc8da11e497be0025900fea04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hebulletin.org/combating-climate-risks-3d8400" TargetMode="External"/><Relationship Id="rId3" Type="http://schemas.openxmlformats.org/officeDocument/2006/relationships/hyperlink" Target="http://www.military.com/daily-news/2013/07/22/3d-printing-a-world-of-possibilities-for-military.html" TargetMode="External"/><Relationship Id="rId7" Type="http://schemas.openxmlformats.org/officeDocument/2006/relationships/hyperlink" Target="http://all-that-is-interesting.com/3d-printing" TargetMode="External"/><Relationship Id="rId2" Type="http://schemas.openxmlformats.org/officeDocument/2006/relationships/hyperlink" Target="https://www.wired.com/2013/05/military-3d-print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puterscienceonline.org/cutting-edge/3d-printing/" TargetMode="External"/><Relationship Id="rId5" Type="http://schemas.openxmlformats.org/officeDocument/2006/relationships/hyperlink" Target="http://www.techrepublic.com/article/the-dark-side-of-3d-printing-10-things-to-watch/" TargetMode="External"/><Relationship Id="rId4" Type="http://schemas.openxmlformats.org/officeDocument/2006/relationships/hyperlink" Target="http://www.techrepublic.com/article/10-industries-3d-printing-will-disrupt-or-decimat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v.iir.cz/article/view/114" TargetMode="External"/><Relationship Id="rId7" Type="http://schemas.openxmlformats.org/officeDocument/2006/relationships/hyperlink" Target="ftp://ftp.cordis.europa.eu/pub/nanotechnology/docs/nanologue_scenarios_en.pdf" TargetMode="External"/><Relationship Id="rId2" Type="http://schemas.openxmlformats.org/officeDocument/2006/relationships/hyperlink" Target="http://natura.baf.cz/natura/2004/12/2004120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e.chem.wisc.edu/Small%20Science/From_Small_Science_Comes_Big_Decisions/Choices_files/Military.pdf" TargetMode="External"/><Relationship Id="rId5" Type="http://schemas.openxmlformats.org/officeDocument/2006/relationships/hyperlink" Target="http://www.futurenanotechnology.net/" TargetMode="External"/><Relationship Id="rId4" Type="http://schemas.openxmlformats.org/officeDocument/2006/relationships/hyperlink" Target="http://www.nanotechproject.org/file_download/files/PEN6_NanoFrontier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599" y="665018"/>
            <a:ext cx="9448800" cy="3034146"/>
          </a:xfrm>
        </p:spPr>
        <p:txBody>
          <a:bodyPr>
            <a:normAutofit/>
          </a:bodyPr>
          <a:lstStyle/>
          <a:p>
            <a:pPr algn="ctr"/>
            <a:r>
              <a:rPr lang="cs-CZ" sz="5000" dirty="0"/>
              <a:t>NOVÉ ZBRAŇOVÉ SYSTÉMY, 3D tisk, nanotechnologie a nové materiály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1163" y="4200238"/>
            <a:ext cx="10889673" cy="1646380"/>
          </a:xfrm>
        </p:spPr>
        <p:txBody>
          <a:bodyPr>
            <a:normAutofit/>
          </a:bodyPr>
          <a:lstStyle/>
          <a:p>
            <a:pPr algn="just"/>
            <a:r>
              <a:rPr lang="cs-CZ" sz="2800" b="1" dirty="0"/>
              <a:t>TEZE: Nové materiály, výrobní postupy a zbraňové systémy zvýší naši bezpečnost, ulehčí nám život a přinesou novou prosperitu. Nanotechnologií se nemůžeme dočkat!</a:t>
            </a:r>
          </a:p>
        </p:txBody>
      </p:sp>
    </p:spTree>
    <p:extLst>
      <p:ext uri="{BB962C8B-B14F-4D97-AF65-F5344CB8AC3E}">
        <p14:creationId xmlns:p14="http://schemas.microsoft.com/office/powerpoint/2010/main" val="48359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Nové zbraňové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Dlouhodobě dochází k rozvoji nových zbraňových systémů, lze vyjádřit ve třech rovinách:</a:t>
            </a:r>
          </a:p>
          <a:p>
            <a:pPr lvl="1"/>
            <a:r>
              <a:rPr lang="cs-CZ" dirty="0"/>
              <a:t>Neletální zbraně – dlouhodobý rozvoj</a:t>
            </a:r>
          </a:p>
          <a:p>
            <a:pPr lvl="2"/>
            <a:r>
              <a:rPr lang="cs-CZ" dirty="0"/>
              <a:t>Velký rozsah – ale hlavně akustické a elektromagnetické zbraně</a:t>
            </a:r>
          </a:p>
          <a:p>
            <a:pPr lvl="2"/>
            <a:r>
              <a:rPr lang="cs-CZ" dirty="0"/>
              <a:t>Využití proti materiálním i lidským cílům</a:t>
            </a:r>
          </a:p>
          <a:p>
            <a:pPr lvl="2"/>
            <a:r>
              <a:rPr lang="cs-CZ" dirty="0"/>
              <a:t>Pozitivní využití – proti davu, mírové mise, boj proti terorismu</a:t>
            </a:r>
          </a:p>
          <a:p>
            <a:pPr lvl="1"/>
            <a:r>
              <a:rPr lang="cs-CZ" dirty="0"/>
              <a:t>Letální zbraně</a:t>
            </a:r>
          </a:p>
          <a:p>
            <a:pPr lvl="2"/>
            <a:r>
              <a:rPr lang="cs-CZ" dirty="0"/>
              <a:t>Rozvíjení již dříve navrhnutých zbraní</a:t>
            </a:r>
          </a:p>
          <a:p>
            <a:pPr lvl="2"/>
            <a:r>
              <a:rPr lang="cs-CZ" dirty="0" err="1"/>
              <a:t>Coilgun</a:t>
            </a:r>
            <a:r>
              <a:rPr lang="cs-CZ" dirty="0"/>
              <a:t>, </a:t>
            </a:r>
            <a:r>
              <a:rPr lang="cs-CZ" dirty="0" err="1"/>
              <a:t>railgun</a:t>
            </a:r>
            <a:r>
              <a:rPr lang="cs-CZ" dirty="0"/>
              <a:t>, hypersonické zbraně, exoskelety a další</a:t>
            </a:r>
          </a:p>
          <a:p>
            <a:pPr lvl="1"/>
            <a:r>
              <a:rPr lang="cs-CZ" dirty="0"/>
              <a:t>Obranné systémy</a:t>
            </a:r>
          </a:p>
          <a:p>
            <a:pPr lvl="2"/>
            <a:r>
              <a:rPr lang="cs-CZ" dirty="0"/>
              <a:t>Projekt </a:t>
            </a:r>
            <a:r>
              <a:rPr lang="cs-CZ" dirty="0" err="1"/>
              <a:t>Tungsten</a:t>
            </a:r>
            <a:r>
              <a:rPr lang="cs-CZ" dirty="0"/>
              <a:t> </a:t>
            </a:r>
            <a:r>
              <a:rPr lang="cs-CZ" dirty="0" err="1"/>
              <a:t>Shield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3" y="3948439"/>
            <a:ext cx="3130368" cy="240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15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140919"/>
            <a:ext cx="8610600" cy="1293028"/>
          </a:xfrm>
        </p:spPr>
        <p:txBody>
          <a:bodyPr/>
          <a:lstStyle/>
          <a:p>
            <a:pPr algn="l"/>
            <a:r>
              <a:rPr lang="cs-CZ" dirty="0"/>
              <a:t>3D tisk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836" y="1191492"/>
            <a:ext cx="11395364" cy="5458690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Obecné dopady na environmentální bezpečnost</a:t>
            </a:r>
          </a:p>
          <a:p>
            <a:pPr lvl="1"/>
            <a:r>
              <a:rPr lang="cs-CZ" dirty="0"/>
              <a:t>Posílení energetické efektivity</a:t>
            </a:r>
          </a:p>
          <a:p>
            <a:pPr lvl="1"/>
            <a:r>
              <a:rPr lang="cs-CZ" dirty="0"/>
              <a:t>Menší plýtvání materiálem</a:t>
            </a:r>
          </a:p>
          <a:p>
            <a:pPr lvl="1"/>
            <a:r>
              <a:rPr lang="cs-CZ" dirty="0"/>
              <a:t>Zvýšená životnost produktů</a:t>
            </a:r>
          </a:p>
          <a:p>
            <a:pPr lvl="1"/>
            <a:r>
              <a:rPr lang="cs-CZ" dirty="0"/>
              <a:t>Redukce transportních potřeb</a:t>
            </a:r>
          </a:p>
          <a:p>
            <a:pPr lvl="1"/>
            <a:r>
              <a:rPr lang="cs-CZ" dirty="0"/>
              <a:t>Možnost přizpůsobení produktu </a:t>
            </a:r>
            <a:r>
              <a:rPr lang="cs-CZ" sz="1300" dirty="0"/>
              <a:t>(</a:t>
            </a:r>
            <a:r>
              <a:rPr lang="cs-CZ" sz="1300" dirty="0" err="1"/>
              <a:t>Gilpin</a:t>
            </a:r>
            <a:r>
              <a:rPr lang="cs-CZ" sz="1300" dirty="0"/>
              <a:t> 2014a)</a:t>
            </a:r>
          </a:p>
          <a:p>
            <a:r>
              <a:rPr lang="cs-CZ" b="1" u="sng" dirty="0"/>
              <a:t>Humanitární pomoc a reakce na katastrofy</a:t>
            </a:r>
          </a:p>
          <a:p>
            <a:pPr lvl="1"/>
            <a:r>
              <a:rPr lang="cs-CZ" dirty="0"/>
              <a:t>Pro reakci a připravenosti na hrozby i jejich </a:t>
            </a:r>
            <a:r>
              <a:rPr lang="cs-CZ" dirty="0" err="1"/>
              <a:t>mitigaci</a:t>
            </a:r>
            <a:endParaRPr lang="cs-CZ" dirty="0"/>
          </a:p>
          <a:p>
            <a:pPr lvl="1"/>
            <a:r>
              <a:rPr lang="cs-CZ" dirty="0"/>
              <a:t>Zvýšení přístupnosti – alternativa leteckému mostu</a:t>
            </a:r>
          </a:p>
          <a:p>
            <a:pPr lvl="1"/>
            <a:r>
              <a:rPr lang="cs-CZ" dirty="0"/>
              <a:t>Redukce zranitelnosti zásobovacího řetězce</a:t>
            </a:r>
          </a:p>
          <a:p>
            <a:pPr lvl="1"/>
            <a:r>
              <a:rPr lang="cs-CZ" dirty="0"/>
              <a:t>Tisk konstrukcí </a:t>
            </a:r>
            <a:r>
              <a:rPr lang="cs-CZ" sz="1300" dirty="0"/>
              <a:t>(</a:t>
            </a:r>
            <a:r>
              <a:rPr lang="cs-CZ" sz="1300" dirty="0" err="1"/>
              <a:t>Beckhusen</a:t>
            </a:r>
            <a:r>
              <a:rPr lang="cs-CZ" sz="1300" dirty="0"/>
              <a:t> 2013; Kuhn 2016)</a:t>
            </a:r>
            <a:endParaRPr lang="cs-CZ" dirty="0"/>
          </a:p>
          <a:p>
            <a:pPr lvl="1"/>
            <a:r>
              <a:rPr lang="cs-CZ" dirty="0"/>
              <a:t>Tisknutí jídla </a:t>
            </a:r>
            <a:r>
              <a:rPr lang="cs-CZ" sz="1300" dirty="0"/>
              <a:t>(</a:t>
            </a:r>
            <a:r>
              <a:rPr lang="cs-CZ" sz="1300" dirty="0" err="1"/>
              <a:t>Picone</a:t>
            </a:r>
            <a:r>
              <a:rPr lang="cs-CZ" sz="1300" dirty="0"/>
              <a:t> 2014)</a:t>
            </a:r>
            <a:endParaRPr lang="cs-CZ" dirty="0"/>
          </a:p>
          <a:p>
            <a:r>
              <a:rPr lang="cs-CZ" b="1" u="sng" dirty="0"/>
              <a:t>Medicína a </a:t>
            </a:r>
            <a:r>
              <a:rPr lang="cs-CZ" b="1" u="sng" dirty="0" err="1"/>
              <a:t>biotisk</a:t>
            </a:r>
            <a:endParaRPr lang="cs-CZ" b="1" u="sng" dirty="0"/>
          </a:p>
          <a:p>
            <a:pPr lvl="1"/>
            <a:r>
              <a:rPr lang="cs-CZ" dirty="0"/>
              <a:t>Vývoj tisku tkání, umělých končetin i celých orgánů – přizpůsobení</a:t>
            </a:r>
          </a:p>
          <a:p>
            <a:pPr lvl="1"/>
            <a:r>
              <a:rPr lang="cs-CZ" dirty="0"/>
              <a:t>Tisk léků? </a:t>
            </a:r>
            <a:r>
              <a:rPr lang="cs-CZ" sz="1300" dirty="0"/>
              <a:t>(</a:t>
            </a:r>
            <a:r>
              <a:rPr lang="cs-CZ" sz="1300" dirty="0" err="1"/>
              <a:t>Gilpin</a:t>
            </a:r>
            <a:r>
              <a:rPr lang="cs-CZ" sz="1300" dirty="0"/>
              <a:t> 2014a; Kuhn 2016; </a:t>
            </a:r>
            <a:r>
              <a:rPr lang="cs-CZ" sz="1300" dirty="0" err="1"/>
              <a:t>Gilpin</a:t>
            </a:r>
            <a:r>
              <a:rPr lang="cs-CZ" sz="1300" dirty="0"/>
              <a:t> 2014b)</a:t>
            </a:r>
            <a:endParaRPr lang="cs-CZ" dirty="0"/>
          </a:p>
          <a:p>
            <a:r>
              <a:rPr lang="cs-CZ" b="1" u="sng" dirty="0"/>
              <a:t>Rozvoj lidského potenciálu</a:t>
            </a:r>
          </a:p>
          <a:p>
            <a:pPr lvl="1"/>
            <a:r>
              <a:rPr lang="cs-CZ" dirty="0"/>
              <a:t>Nárůst lidské kreativity, možnost vizuální výuky, zcela nové médium </a:t>
            </a:r>
            <a:r>
              <a:rPr lang="cs-CZ" sz="1300" dirty="0"/>
              <a:t>(Kuhn 2016)</a:t>
            </a:r>
          </a:p>
        </p:txBody>
      </p:sp>
      <p:pic>
        <p:nvPicPr>
          <p:cNvPr id="4" name="SObzNdyRTB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0900" y="2092036"/>
            <a:ext cx="4769444" cy="26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9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521918"/>
            <a:ext cx="8610600" cy="1293028"/>
          </a:xfrm>
        </p:spPr>
        <p:txBody>
          <a:bodyPr/>
          <a:lstStyle/>
          <a:p>
            <a:pPr algn="l"/>
            <a:r>
              <a:rPr lang="cs-CZ" dirty="0"/>
              <a:t>3D tisk ve vojenství a vesmíru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545" y="1814946"/>
            <a:ext cx="11367655" cy="4403740"/>
          </a:xfrm>
        </p:spPr>
        <p:txBody>
          <a:bodyPr/>
          <a:lstStyle/>
          <a:p>
            <a:r>
              <a:rPr lang="cs-CZ" b="1" u="sng" dirty="0"/>
              <a:t>Využití ve vojenství a ve vesmíru</a:t>
            </a:r>
          </a:p>
          <a:p>
            <a:pPr lvl="1"/>
            <a:r>
              <a:rPr lang="cs-CZ" dirty="0"/>
              <a:t>Zefektivnění vývoje technologií – tisknutí prototypů</a:t>
            </a:r>
          </a:p>
          <a:p>
            <a:pPr lvl="1"/>
            <a:r>
              <a:rPr lang="cs-CZ" dirty="0"/>
              <a:t>Tisk munice, části zbraní / zbraňových systémů, tisk celých zbraní</a:t>
            </a:r>
          </a:p>
          <a:p>
            <a:pPr lvl="1"/>
            <a:r>
              <a:rPr lang="cs-CZ" dirty="0"/>
              <a:t>Prostor pro kreativitu a rychlé uvedení „vychytávek“ do praxe</a:t>
            </a:r>
          </a:p>
          <a:p>
            <a:pPr lvl="1"/>
            <a:r>
              <a:rPr lang="cs-CZ" dirty="0"/>
              <a:t>Potenciál odlehčení a zvýšení odolnosti součástek</a:t>
            </a:r>
          </a:p>
          <a:p>
            <a:pPr lvl="1"/>
            <a:r>
              <a:rPr lang="cs-CZ" dirty="0"/>
              <a:t>Podstatné zkrácení logistického řetězce</a:t>
            </a:r>
          </a:p>
          <a:p>
            <a:pPr lvl="1"/>
            <a:r>
              <a:rPr lang="cs-CZ" dirty="0"/>
              <a:t>Redukce závislosti na vzdálených fyzických materiálech </a:t>
            </a:r>
            <a:r>
              <a:rPr lang="cs-CZ" sz="1200" dirty="0"/>
              <a:t>(</a:t>
            </a:r>
            <a:r>
              <a:rPr lang="cs-CZ" sz="1200" dirty="0" err="1"/>
              <a:t>Burke</a:t>
            </a:r>
            <a:r>
              <a:rPr lang="cs-CZ" sz="1200" dirty="0"/>
              <a:t> 2013)</a:t>
            </a:r>
          </a:p>
          <a:p>
            <a:r>
              <a:rPr lang="cs-CZ" b="1" u="sng" dirty="0"/>
              <a:t>3D tisk v nulové gravitaci</a:t>
            </a:r>
          </a:p>
          <a:p>
            <a:pPr lvl="1"/>
            <a:r>
              <a:rPr lang="cs-CZ" dirty="0"/>
              <a:t>Soběstačné vesmírné mise</a:t>
            </a:r>
          </a:p>
          <a:p>
            <a:pPr lvl="1"/>
            <a:r>
              <a:rPr lang="cs-CZ" dirty="0"/>
              <a:t>Tisk jídla </a:t>
            </a:r>
            <a:r>
              <a:rPr lang="cs-CZ" sz="1200" dirty="0"/>
              <a:t>(</a:t>
            </a:r>
            <a:r>
              <a:rPr lang="cs-CZ" sz="1200" dirty="0" err="1"/>
              <a:t>Burke</a:t>
            </a:r>
            <a:r>
              <a:rPr lang="cs-CZ" sz="1200" dirty="0"/>
              <a:t> 2013; </a:t>
            </a:r>
            <a:r>
              <a:rPr lang="cs-CZ" sz="1200" dirty="0" err="1"/>
              <a:t>Werrell</a:t>
            </a:r>
            <a:r>
              <a:rPr lang="cs-CZ" sz="1200" dirty="0"/>
              <a:t>, </a:t>
            </a:r>
            <a:r>
              <a:rPr lang="cs-CZ" sz="1200" dirty="0" err="1"/>
              <a:t>Femia</a:t>
            </a:r>
            <a:r>
              <a:rPr lang="cs-CZ" sz="1200" dirty="0"/>
              <a:t> 2015)</a:t>
            </a:r>
          </a:p>
        </p:txBody>
      </p:sp>
      <p:pic>
        <p:nvPicPr>
          <p:cNvPr id="4" name="gN8oDO2S92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23445" y="4197711"/>
            <a:ext cx="4483100" cy="25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3520" y="749133"/>
            <a:ext cx="8610600" cy="1293028"/>
          </a:xfrm>
        </p:spPr>
        <p:txBody>
          <a:bodyPr/>
          <a:lstStyle/>
          <a:p>
            <a:pPr algn="l"/>
            <a:r>
              <a:rPr lang="cs-CZ" dirty="0"/>
              <a:t>Nanotechnologie - </a:t>
            </a:r>
            <a:r>
              <a:rPr lang="pl-PL" dirty="0"/>
              <a:t>Co je malé, to je hezké...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Co jsou </a:t>
            </a:r>
            <a:r>
              <a:rPr lang="cs-CZ" dirty="0">
                <a:hlinkClick r:id="rId2"/>
              </a:rPr>
              <a:t>nanotechnologie</a:t>
            </a:r>
            <a:r>
              <a:rPr lang="cs-CZ" dirty="0"/>
              <a:t>?</a:t>
            </a:r>
          </a:p>
          <a:p>
            <a:r>
              <a:rPr lang="cs-CZ" dirty="0"/>
              <a:t>Široké využití již nyní </a:t>
            </a:r>
          </a:p>
          <a:p>
            <a:r>
              <a:rPr lang="cs-CZ" dirty="0"/>
              <a:t>Budoucnost =&gt; revoluce v téměř všech oblastech lidské činnosti; vývoj má dalekosáhlou aplikovatelnost</a:t>
            </a:r>
          </a:p>
          <a:p>
            <a:r>
              <a:rPr lang="cs-CZ" dirty="0"/>
              <a:t>Výpočetní technika, Medicína (léčba nejen rakoviny, AIDS…), Životní prostředí a ekologie (likvidace odpadu a skleníkových plynů, produkce pitné vody), Energetická bezpečnost (alternativní energie)…</a:t>
            </a:r>
          </a:p>
          <a:p>
            <a:r>
              <a:rPr lang="cs-CZ" dirty="0"/>
              <a:t>A co Bezpečnost?</a:t>
            </a:r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2338847"/>
            <a:ext cx="4127676" cy="3735547"/>
          </a:xfrm>
        </p:spPr>
      </p:pic>
    </p:spTree>
    <p:extLst>
      <p:ext uri="{BB962C8B-B14F-4D97-AF65-F5344CB8AC3E}">
        <p14:creationId xmlns:p14="http://schemas.microsoft.com/office/powerpoint/2010/main" val="389188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2560" y="688173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cs-CZ" dirty="0"/>
              <a:t>Nanotechnologie - : </a:t>
            </a:r>
            <a:r>
              <a:rPr lang="cs-CZ" sz="2700" cap="none" dirty="0"/>
              <a:t>„Říci, že nanočástice jsou nebezpečné lidskému zdraví, je totéž, jako říci, že nebezpečné lidskému zdraví jsou chemikálie.“ 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Větší přínos než rizika =&gt; enormní investice</a:t>
            </a:r>
          </a:p>
          <a:p>
            <a:r>
              <a:rPr lang="cs-CZ" dirty="0"/>
              <a:t>Množství rizik je způsobeno širokou aplikovatelností nanotechnologií</a:t>
            </a:r>
          </a:p>
          <a:p>
            <a:r>
              <a:rPr lang="cs-CZ" dirty="0"/>
              <a:t>Řada z nich zvládnutelná a pramenící z obav z neznáma</a:t>
            </a:r>
          </a:p>
          <a:p>
            <a:r>
              <a:rPr lang="cs-CZ" dirty="0"/>
              <a:t>Výzkum rizik probíhá – spíše neveřejné publikace</a:t>
            </a:r>
          </a:p>
          <a:p>
            <a:r>
              <a:rPr lang="cs-CZ" dirty="0"/>
              <a:t>=&gt; </a:t>
            </a:r>
            <a:r>
              <a:rPr lang="cs-CZ" b="1" u="sng" dirty="0"/>
              <a:t>KONTROLA A ADEKVÁTNÍ REGULACE - NIKOLIV ZÁKAZ VÝVOJE!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84" y="2194559"/>
            <a:ext cx="4973098" cy="4024125"/>
          </a:xfrm>
        </p:spPr>
      </p:pic>
    </p:spTree>
    <p:extLst>
      <p:ext uri="{BB962C8B-B14F-4D97-AF65-F5344CB8AC3E}">
        <p14:creationId xmlns:p14="http://schemas.microsoft.com/office/powerpoint/2010/main" val="350741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Nové zbraňové systémy, materiály, 3D tiskárny a nanotechnologie přinášejí nové možnosti ve všech oblastech lidského života, mají potenciál řešit extrémní situace, jako například humanitární pomoc při konfliktech a přírodních katastrofách, posouvat vývoj kupředu a mohou být šetrnější k životnímu prostředí. </a:t>
            </a:r>
          </a:p>
          <a:p>
            <a:pPr marL="0" indent="0" algn="just">
              <a:buNone/>
            </a:pPr>
            <a:r>
              <a:rPr lang="cs-CZ" dirty="0"/>
              <a:t>Současně jsou ale velmi dobře využitelné i v běžném životě. Omezovat rozvoj bezpečných technologií by bylo chybou, protože produkty z 3D tiskáren a nanotechnologie </a:t>
            </a:r>
            <a:r>
              <a:rPr lang="cs-CZ"/>
              <a:t>jsou budoucností. 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74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73927" y="140919"/>
            <a:ext cx="8610600" cy="1293028"/>
          </a:xfrm>
        </p:spPr>
        <p:txBody>
          <a:bodyPr/>
          <a:lstStyle/>
          <a:p>
            <a:pPr algn="l"/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039091"/>
            <a:ext cx="10820400" cy="5680363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Beckhusen</a:t>
            </a:r>
            <a:r>
              <a:rPr lang="cs-CZ" dirty="0"/>
              <a:t>, R. (2013): In </a:t>
            </a:r>
            <a:r>
              <a:rPr lang="cs-CZ" dirty="0" err="1"/>
              <a:t>Tomorrow´s</a:t>
            </a:r>
            <a:r>
              <a:rPr lang="cs-CZ" dirty="0"/>
              <a:t> </a:t>
            </a:r>
            <a:r>
              <a:rPr lang="cs-CZ" dirty="0" err="1"/>
              <a:t>Wars</a:t>
            </a:r>
            <a:r>
              <a:rPr lang="cs-CZ" dirty="0"/>
              <a:t>, </a:t>
            </a:r>
            <a:r>
              <a:rPr lang="cs-CZ" dirty="0" err="1"/>
              <a:t>Battles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Fought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3-D </a:t>
            </a:r>
            <a:r>
              <a:rPr lang="cs-CZ" dirty="0" err="1"/>
              <a:t>Printer</a:t>
            </a:r>
            <a:r>
              <a:rPr lang="cs-CZ" dirty="0"/>
              <a:t>. </a:t>
            </a:r>
            <a:r>
              <a:rPr lang="cs-CZ" dirty="0" err="1"/>
              <a:t>Wired</a:t>
            </a:r>
            <a:r>
              <a:rPr lang="cs-CZ" dirty="0"/>
              <a:t>.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: </a:t>
            </a:r>
            <a:r>
              <a:rPr lang="cs-CZ" u="sng" dirty="0">
                <a:hlinkClick r:id="rId2"/>
              </a:rPr>
              <a:t>https://www.wired.com/2013/05/military-3d-printers/</a:t>
            </a:r>
            <a:endParaRPr lang="cs-CZ" dirty="0"/>
          </a:p>
          <a:p>
            <a:r>
              <a:rPr lang="cs-CZ" dirty="0" err="1"/>
              <a:t>Burke</a:t>
            </a:r>
            <a:r>
              <a:rPr lang="cs-CZ" dirty="0"/>
              <a:t>, M. M. (2013): 3-D </a:t>
            </a:r>
            <a:r>
              <a:rPr lang="cs-CZ" dirty="0" err="1"/>
              <a:t>Printing</a:t>
            </a:r>
            <a:r>
              <a:rPr lang="cs-CZ" dirty="0"/>
              <a:t> a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Possibilities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. Military.com.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: </a:t>
            </a:r>
            <a:r>
              <a:rPr lang="cs-CZ" u="sng" dirty="0">
                <a:hlinkClick r:id="rId3"/>
              </a:rPr>
              <a:t>http://www.military.com/daily-news/2013/07/22/3d-printing-a-world-of-possibilities-for-military.html</a:t>
            </a:r>
            <a:endParaRPr lang="cs-CZ" dirty="0"/>
          </a:p>
          <a:p>
            <a:r>
              <a:rPr lang="cs-CZ" dirty="0" err="1"/>
              <a:t>Gilpin</a:t>
            </a:r>
            <a:r>
              <a:rPr lang="cs-CZ" dirty="0"/>
              <a:t>, L. (2014a): 10 </a:t>
            </a:r>
            <a:r>
              <a:rPr lang="cs-CZ" dirty="0" err="1"/>
              <a:t>Industries</a:t>
            </a:r>
            <a:r>
              <a:rPr lang="cs-CZ" dirty="0"/>
              <a:t> 3D </a:t>
            </a:r>
            <a:r>
              <a:rPr lang="cs-CZ" dirty="0" err="1"/>
              <a:t>Printing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Disrupt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Decimate</a:t>
            </a:r>
            <a:r>
              <a:rPr lang="cs-CZ" dirty="0"/>
              <a:t>. </a:t>
            </a:r>
            <a:r>
              <a:rPr lang="cs-CZ" dirty="0" err="1"/>
              <a:t>TechRepublic</a:t>
            </a:r>
            <a:r>
              <a:rPr lang="cs-CZ" dirty="0"/>
              <a:t>.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: </a:t>
            </a:r>
            <a:r>
              <a:rPr lang="cs-CZ" u="sng" dirty="0">
                <a:hlinkClick r:id="rId4"/>
              </a:rPr>
              <a:t>http://www.techrepublic.com/article/10-industries-3d-printing-will-disrupt-or-decimate/</a:t>
            </a:r>
            <a:endParaRPr lang="cs-CZ" u="sng" dirty="0"/>
          </a:p>
          <a:p>
            <a:r>
              <a:rPr lang="cs-CZ" dirty="0" err="1"/>
              <a:t>Gilpin</a:t>
            </a:r>
            <a:r>
              <a:rPr lang="cs-CZ" dirty="0"/>
              <a:t>, L. (2014b):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3D </a:t>
            </a:r>
            <a:r>
              <a:rPr lang="cs-CZ" dirty="0" err="1"/>
              <a:t>Printing</a:t>
            </a:r>
            <a:r>
              <a:rPr lang="cs-CZ" dirty="0"/>
              <a:t>: 10 </a:t>
            </a:r>
            <a:r>
              <a:rPr lang="cs-CZ" dirty="0" err="1"/>
              <a:t>Things</a:t>
            </a:r>
            <a:r>
              <a:rPr lang="cs-CZ" dirty="0"/>
              <a:t> To </a:t>
            </a:r>
            <a:r>
              <a:rPr lang="cs-CZ" dirty="0" err="1"/>
              <a:t>Watch</a:t>
            </a:r>
            <a:r>
              <a:rPr lang="cs-CZ" dirty="0"/>
              <a:t>.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: </a:t>
            </a:r>
            <a:r>
              <a:rPr lang="cs-CZ" u="sng" dirty="0">
                <a:hlinkClick r:id="rId5"/>
              </a:rPr>
              <a:t>http://www.techrepublic.com/article/the-dark-side-of-3d-printing-10-things-to-watch/</a:t>
            </a:r>
            <a:endParaRPr lang="cs-CZ" u="sng" dirty="0"/>
          </a:p>
          <a:p>
            <a:r>
              <a:rPr lang="cs-CZ" dirty="0"/>
              <a:t>Kuhn, H. A. (2016): </a:t>
            </a:r>
            <a:r>
              <a:rPr lang="cs-CZ" dirty="0" err="1"/>
              <a:t>Computer</a:t>
            </a:r>
            <a:r>
              <a:rPr lang="cs-CZ" dirty="0"/>
              <a:t> Science and 3D </a:t>
            </a:r>
            <a:r>
              <a:rPr lang="cs-CZ" dirty="0" err="1"/>
              <a:t>Printing</a:t>
            </a:r>
            <a:r>
              <a:rPr lang="cs-CZ" dirty="0"/>
              <a:t>: </a:t>
            </a:r>
            <a:r>
              <a:rPr lang="cs-CZ" dirty="0" err="1"/>
              <a:t>Molding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 and </a:t>
            </a:r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Lives</a:t>
            </a:r>
            <a:r>
              <a:rPr lang="cs-CZ" dirty="0"/>
              <a:t>. </a:t>
            </a:r>
            <a:r>
              <a:rPr lang="cs-CZ" dirty="0" err="1"/>
              <a:t>Computer</a:t>
            </a:r>
            <a:r>
              <a:rPr lang="cs-CZ" dirty="0"/>
              <a:t> Science Online.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: </a:t>
            </a:r>
            <a:r>
              <a:rPr lang="cs-CZ" u="sng" dirty="0">
                <a:hlinkClick r:id="rId6"/>
              </a:rPr>
              <a:t>http://www.computerscienceonline.org/cutting-edge/3d-printing/</a:t>
            </a:r>
            <a:endParaRPr lang="cs-CZ" dirty="0"/>
          </a:p>
          <a:p>
            <a:r>
              <a:rPr lang="cs-CZ" dirty="0" err="1"/>
              <a:t>Picone</a:t>
            </a:r>
            <a:r>
              <a:rPr lang="cs-CZ" dirty="0"/>
              <a:t>, K. (2014): 5 </a:t>
            </a:r>
            <a:r>
              <a:rPr lang="cs-CZ" dirty="0" err="1"/>
              <a:t>Ways</a:t>
            </a:r>
            <a:r>
              <a:rPr lang="cs-CZ" dirty="0"/>
              <a:t> 3D </a:t>
            </a:r>
            <a:r>
              <a:rPr lang="cs-CZ" dirty="0" err="1"/>
              <a:t>Printing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.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Interesting</a:t>
            </a:r>
            <a:r>
              <a:rPr lang="cs-CZ" dirty="0"/>
              <a:t>.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: </a:t>
            </a:r>
            <a:r>
              <a:rPr lang="cs-CZ" u="sng" dirty="0">
                <a:hlinkClick r:id="rId7"/>
              </a:rPr>
              <a:t>http://all-that-is-interesting.com/3d-printing</a:t>
            </a:r>
            <a:endParaRPr lang="cs-CZ" u="sng" dirty="0"/>
          </a:p>
          <a:p>
            <a:r>
              <a:rPr lang="cs-CZ" dirty="0" err="1"/>
              <a:t>Werrell</a:t>
            </a:r>
            <a:r>
              <a:rPr lang="cs-CZ" dirty="0"/>
              <a:t>, C. E., </a:t>
            </a:r>
            <a:r>
              <a:rPr lang="cs-CZ" dirty="0" err="1"/>
              <a:t>Femia</a:t>
            </a:r>
            <a:r>
              <a:rPr lang="cs-CZ" dirty="0"/>
              <a:t>, F. (2015): </a:t>
            </a:r>
            <a:r>
              <a:rPr lang="cs-CZ" dirty="0" err="1"/>
              <a:t>Combating</a:t>
            </a:r>
            <a:r>
              <a:rPr lang="cs-CZ" dirty="0"/>
              <a:t>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Risks</a:t>
            </a:r>
            <a:r>
              <a:rPr lang="cs-CZ" dirty="0"/>
              <a:t> in 3D. Bulletin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Atomic</a:t>
            </a:r>
            <a:r>
              <a:rPr lang="cs-CZ" dirty="0"/>
              <a:t> </a:t>
            </a:r>
            <a:r>
              <a:rPr lang="cs-CZ" dirty="0" err="1"/>
              <a:t>Acientists</a:t>
            </a:r>
            <a:r>
              <a:rPr lang="cs-CZ" dirty="0"/>
              <a:t>.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: </a:t>
            </a:r>
            <a:r>
              <a:rPr lang="cs-CZ" u="sng" dirty="0">
                <a:hlinkClick r:id="rId8"/>
              </a:rPr>
              <a:t>http://thebulletin.org/combating-climate-risks-3d8400</a:t>
            </a:r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93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SVRŠEK, Jiří. 2004„Vojenské využití nanotechnologie“ </a:t>
            </a:r>
            <a:r>
              <a:rPr lang="cs-CZ" i="1" dirty="0"/>
              <a:t>Natura</a:t>
            </a:r>
            <a:r>
              <a:rPr lang="cs-CZ" dirty="0"/>
              <a:t>. Dostupné z: </a:t>
            </a:r>
            <a:r>
              <a:rPr lang="cs-CZ" u="sng" dirty="0">
                <a:hlinkClick r:id="rId2"/>
              </a:rPr>
              <a:t>http://natura.baf.cz/natura/2004/12/20041203.html</a:t>
            </a:r>
            <a:endParaRPr lang="cs-CZ" dirty="0"/>
          </a:p>
          <a:p>
            <a:r>
              <a:rPr lang="cs-CZ" cap="all" dirty="0"/>
              <a:t>TŮMA</a:t>
            </a:r>
            <a:r>
              <a:rPr lang="cs-CZ" dirty="0"/>
              <a:t>, Miroslav. „Nanotechnologie - "spása lidstva" s bezpečnostními riziky?“ </a:t>
            </a:r>
            <a:r>
              <a:rPr lang="cs-CZ" i="1" dirty="0"/>
              <a:t>Mezinárodní vztahy</a:t>
            </a:r>
            <a:r>
              <a:rPr lang="cs-CZ" dirty="0"/>
              <a:t>. 2004, vol. 39, no. 2, s. 36-48. Dostupný z: </a:t>
            </a:r>
            <a:r>
              <a:rPr lang="cs-CZ" u="sng" dirty="0">
                <a:hlinkClick r:id="rId3"/>
              </a:rPr>
              <a:t>https://mv.iir.cz/article/view/114</a:t>
            </a:r>
            <a:endParaRPr lang="cs-CZ" u="sng" dirty="0"/>
          </a:p>
          <a:p>
            <a:r>
              <a:rPr lang="cs-CZ" dirty="0"/>
              <a:t>Schmidt, Karen. 2007</a:t>
            </a:r>
            <a:r>
              <a:rPr lang="cs-CZ" i="1" dirty="0"/>
              <a:t>. </a:t>
            </a:r>
            <a:r>
              <a:rPr lang="cs-CZ" i="1" dirty="0" err="1"/>
              <a:t>Nanofrontiers</a:t>
            </a:r>
            <a:r>
              <a:rPr lang="cs-CZ" i="1" dirty="0"/>
              <a:t>: Vision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Future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Nanotechnology</a:t>
            </a:r>
            <a:r>
              <a:rPr lang="cs-CZ" i="1" dirty="0"/>
              <a:t>. </a:t>
            </a:r>
            <a:r>
              <a:rPr lang="cs-CZ" i="1" dirty="0" err="1"/>
              <a:t>Woodrow</a:t>
            </a:r>
            <a:r>
              <a:rPr lang="cs-CZ" i="1" dirty="0"/>
              <a:t> Wilson International Center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Scholars</a:t>
            </a:r>
            <a:r>
              <a:rPr lang="cs-CZ" dirty="0"/>
              <a:t>. Dostupné z: </a:t>
            </a:r>
            <a:r>
              <a:rPr lang="cs-CZ" u="sng" dirty="0">
                <a:hlinkClick r:id="rId4"/>
              </a:rPr>
              <a:t>http://www.nanotechproject.org/file_download/files/PEN6_NanoFrontiers.pdf</a:t>
            </a:r>
            <a:endParaRPr lang="cs-CZ" dirty="0"/>
          </a:p>
          <a:p>
            <a:r>
              <a:rPr lang="cs-CZ" u="sng" dirty="0" err="1"/>
              <a:t>Future</a:t>
            </a:r>
            <a:r>
              <a:rPr lang="cs-CZ" u="sng" dirty="0"/>
              <a:t> </a:t>
            </a:r>
            <a:r>
              <a:rPr lang="cs-CZ" u="sng" dirty="0" err="1"/>
              <a:t>Nanotechnology</a:t>
            </a:r>
            <a:r>
              <a:rPr lang="cs-CZ" u="sng" dirty="0"/>
              <a:t>. Dostupné z: </a:t>
            </a:r>
            <a:r>
              <a:rPr lang="cs-CZ" u="sng" dirty="0">
                <a:hlinkClick r:id="rId5"/>
              </a:rPr>
              <a:t>http://www.futurenanotechnology.net/</a:t>
            </a:r>
            <a:endParaRPr lang="cs-CZ" u="sng" dirty="0"/>
          </a:p>
          <a:p>
            <a:r>
              <a:rPr lang="cs-CZ" dirty="0"/>
              <a:t>NDHS. „</a:t>
            </a:r>
            <a:r>
              <a:rPr lang="cs-CZ" dirty="0" err="1"/>
              <a:t>Nanotechnology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.“ Dostupné z: </a:t>
            </a:r>
            <a:r>
              <a:rPr lang="cs-CZ" dirty="0">
                <a:hlinkClick r:id="rId6"/>
              </a:rPr>
              <a:t>http://ice.chem.wisc.edu/Small%20Science/From_Small_Science_Comes_Big_Decisions/Choices_files/Military.pdf</a:t>
            </a:r>
            <a:endParaRPr lang="cs-CZ" dirty="0"/>
          </a:p>
          <a:p>
            <a:r>
              <a:rPr lang="en-US" dirty="0"/>
              <a:t>Wuppertal Institute for Climate, Environment</a:t>
            </a:r>
            <a:r>
              <a:rPr lang="cs-CZ" dirty="0"/>
              <a:t> </a:t>
            </a:r>
            <a:r>
              <a:rPr lang="en-US" dirty="0"/>
              <a:t>and Energy</a:t>
            </a:r>
            <a:r>
              <a:rPr lang="cs-CZ" dirty="0"/>
              <a:t>. </a:t>
            </a:r>
            <a:r>
              <a:rPr lang="en-US" i="1" dirty="0"/>
              <a:t>The future of nanotechnology:</a:t>
            </a:r>
          </a:p>
          <a:p>
            <a:r>
              <a:rPr lang="en-US" i="1" dirty="0"/>
              <a:t>We need to talk</a:t>
            </a:r>
            <a:r>
              <a:rPr lang="cs-CZ" i="1" dirty="0"/>
              <a:t>. </a:t>
            </a:r>
            <a:r>
              <a:rPr lang="cs-CZ" dirty="0"/>
              <a:t>Dostupné z: </a:t>
            </a:r>
            <a:r>
              <a:rPr lang="cs-CZ" dirty="0">
                <a:hlinkClick r:id="rId7"/>
              </a:rPr>
              <a:t>ftp://ftp.cordis.europa.eu/pub/nanotechnology/docs/nanologue_scenarios_en.pdf</a:t>
            </a:r>
            <a:endParaRPr lang="cs-CZ" dirty="0"/>
          </a:p>
          <a:p>
            <a:endParaRPr lang="cs-CZ" i="1" dirty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885928016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409</TotalTime>
  <Words>696</Words>
  <Application>Microsoft Office PowerPoint</Application>
  <PresentationFormat>Širokoúhlá obrazovka</PresentationFormat>
  <Paragraphs>73</Paragraphs>
  <Slides>9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Kondenzační stopa</vt:lpstr>
      <vt:lpstr>NOVÉ ZBRAŇOVÉ SYSTÉMY, 3D tisk, nanotechnologie a nové materiály</vt:lpstr>
      <vt:lpstr>Nové zbraňové systémy</vt:lpstr>
      <vt:lpstr>3D tisk</vt:lpstr>
      <vt:lpstr>3D tisk ve vojenství a vesmíru</vt:lpstr>
      <vt:lpstr>Nanotechnologie - Co je malé, to je hezké...</vt:lpstr>
      <vt:lpstr>Nanotechnologie - : „Říci, že nanočástice jsou nebezpečné lidskému zdraví, je totéž, jako říci, že nebezpečné lidskému zdraví jsou chemikálie.“ </vt:lpstr>
      <vt:lpstr>Shrnutí</vt:lpstr>
      <vt:lpstr>Zdroje</vt:lpstr>
      <vt:lpstr>Zdroje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ZBRAŇOVÉ SYSTÉMY, 3D tisk, nanotechnologie a nové materiály</dc:title>
  <dc:creator>Monika Klementová</dc:creator>
  <cp:lastModifiedBy>Lucie Šnebergerová</cp:lastModifiedBy>
  <cp:revision>22</cp:revision>
  <dcterms:created xsi:type="dcterms:W3CDTF">2016-11-06T10:15:52Z</dcterms:created>
  <dcterms:modified xsi:type="dcterms:W3CDTF">2016-11-09T02:46:37Z</dcterms:modified>
</cp:coreProperties>
</file>