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1" r:id="rId30"/>
  </p:sldIdLst>
  <p:sldSz cx="12192000" cy="6858000"/>
  <p:notesSz cx="6858000" cy="9144000"/>
  <p:embeddedFontLst>
    <p:embeddedFont>
      <p:font typeface="Cabin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0F7"/>
    <a:srgbClr val="F4F4F6"/>
    <a:srgbClr val="FDFDFD"/>
    <a:srgbClr val="F5F0EC"/>
    <a:srgbClr val="ECE5DC"/>
    <a:srgbClr val="F1E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.ethics.gc.ca/eng/policy-politique/initiatives/tcps2-eptc2/chapter1-chapitre1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ioethics.com/genetic-ethics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eporodnice.cz/maternit21-geneticky-test-na-vady-plodu-primo-z-krve-matky.php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neviditelnypes.lidovky.cz/veda-geneticky-upravena-embrya-dm1-/p_veda.aspx?c=A150430_153715_p_veda_wag" TargetMode="External"/><Relationship Id="rId4" Type="http://schemas.openxmlformats.org/officeDocument/2006/relationships/hyperlink" Target="http://www.vrozene-vady.cz/vrozene-vady/index.php?co=downuv_syndrom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te2biotech.cz/documents/download/3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pochtimes.cz/2015070822890/Rezistence-na-antibiotika-predstavuje-zasadni-problem-pro-budoucnost-ucinne-lecby.html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maci.ihned.cz/c1-65291040-pri-klonovani-se-clovek-vyradi-rika-ceska-biolozka-fulkova-ziskala-cenu-neuro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konom.ihned.cz/c1-65295040-americti-vedci-uvazuji-o-chemickem-vytvoreni-lidske-dna-projekt-vyvolava-radu-etickych-otazek" TargetMode="External"/><Relationship Id="rId4" Type="http://schemas.openxmlformats.org/officeDocument/2006/relationships/hyperlink" Target="http://relax.lidovky.cz/genom-neurcuje-cely-nas-dalsi-zivot-d66-/zdravi.aspx?c=A161024_132212_ln-zdravi_ape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heses.cz/id/s2gmy6/downloadPraceContent_adipIdno_12478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esponsibletechnology.org/gmo-education/faqs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heinonline.org/HOL/LandingPage?handle=hein.journals/foodlj66&amp;div=7&amp;id=&amp;page=" TargetMode="External"/><Relationship Id="rId4" Type="http://schemas.openxmlformats.org/officeDocument/2006/relationships/hyperlink" Target="http://ekolist.cz/cz/zpravodajstvi/zpravy/sto-osm-laueratu-nobelovy-ceny-vyzvalo-greenpeace-aby-ukoncila-kampan-proti-geneticky-modifikovanym-plodinam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uepolitika.cz/clanky/314/slechteni-a-problematika-geneticky-modifikovanych-organismu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phytosanitary.org/projekty/2004/vvf-07-04.pdf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0340019264-jsem-tim-co-jim/21156323023/titulk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zpecnostpotravin.cz/stranka/geneticky-modifikovane-organismy-(gmo).aspx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mzp.cz/cz/geneticky_modifikovane_organismy" TargetMode="External"/><Relationship Id="rId4" Type="http://schemas.openxmlformats.org/officeDocument/2006/relationships/hyperlink" Target="http://eagri.cz/public/web/mze/legislativa/pravni-predpisy-mze/tematicky-prehled/Legislativa-ostatni_uplna-zneni_zakon-2004-78-GMO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/>
              <a:t>člověk však není determinován fixní přirozeností, je třeba připojit aspekt historicity, protože je schopen sebeutváření, v obrazu Božím je obsažen i tvůrčí moment - TQ – člověk je obrazem Boha proto, že obrazem se označuje intelektuální schopnost, svobodné rozhodování a moc sebeurčení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http://www.pre.ethics.gc.ca/eng/policy-politique/initiatives/tcps2-eptc2/chapter1-chapitre1/</a:t>
            </a:r>
          </a:p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http://www.bioethics.com/genetic-ethics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http://www.naseporodnice.cz/maternit21-geneticky-test-na-vady-plodu-primo-z-krve-matky.php</a:t>
            </a:r>
          </a:p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http://www.vrozene-vady.cz/vrozene-vady/index.php?co=downuv_syndrom</a:t>
            </a:r>
          </a:p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5"/>
              </a:rPr>
              <a:t>http://neviditelnypes.lidovky.cz/veda-geneticky-upravena-embrya-dm1-/p_veda.aspx?c=A150430_153715_p_veda_wag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http://www.gate2biotech.cz/documents/download/3.pdf</a:t>
            </a:r>
          </a:p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http://www.epochtimes.cz/2015070822890/Rezistence-na-antibiotika-predstavuje-zasadni-problem-pro-budoucnost-ucinne-lecby.html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/>
              <a:t>klonování zvířat, lidí, vojáků…</a:t>
            </a:r>
          </a:p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http://domaci.ihned.cz/c1-65291040-pri-klonovani-se-clovek-vyradi-rika-ceska-biolozka-fulkova-ziskala-cenu-neuron</a:t>
            </a:r>
          </a:p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http://relax.lidovky.cz/genom-neurcuje-cely-nas-dalsi-zivot-d66-/zdravi.aspx?c=A161024_132212_ln-zdravi_ape</a:t>
            </a:r>
          </a:p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5"/>
              </a:rPr>
              <a:t>http://ekonom.ihned.cz/c1-65295040-americti-vedci-uvazuji-o-chemickem-vytvoreni-lidske-dna-projekt-vyvolava-radu-etickych-otazek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http://theses.cz/id/s2gmy6/downloadPraceContent_adipIdno_12478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http://responsibletechnology.org/gmo-education/faqs/</a:t>
            </a:r>
          </a:p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http://ekolist.cz/cz/zpravodajstvi/zpravy/sto-osm-laueratu-nobelovy-ceny-vyzvalo-greenpeace-aby-ukoncila-kampan-proti-geneticky-modifikovanym-plodinam</a:t>
            </a:r>
          </a:p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5"/>
              </a:rPr>
              <a:t>http://heinonline.org/HOL/LandingPage?handle=hein.journals/foodlj66&amp;div=7&amp;id=&amp;page=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http://www.revuepolitika.cz/clanky/314/slechteni-a-problematika-geneticky-modifikovanych-organismu</a:t>
            </a:r>
          </a:p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http://www.phytosanitary.org/projekty/2004/vvf-07-04.pdf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6196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995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http://www.ceskatelevize.cz/ivysilani/10340019264-jsem-tim-co-jim/21156323023/titulky</a:t>
            </a:r>
          </a:p>
          <a:p>
            <a:pPr lvl="0">
              <a:spcBef>
                <a:spcPts val="0"/>
              </a:spcBef>
              <a:buNone/>
            </a:pPr>
            <a:r>
              <a:rPr lang="cs-CZ"/>
              <a:t>v přírodě se zelenina a ryba nezkříží</a:t>
            </a:r>
          </a:p>
          <a:p>
            <a:pPr lvl="0">
              <a:spcBef>
                <a:spcPts val="0"/>
              </a:spcBef>
              <a:buNone/>
            </a:pPr>
            <a:r>
              <a:rPr lang="cs-CZ"/>
              <a:t>účelově se použije gen, který výsledku dodá specifické vlastnosti</a:t>
            </a: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/>
              <a:t>http://www.revuepolitika.cz/clanky/314/slechteni-a-problematika-geneticky-modifikovanych-organismu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http://www.bezpecnostpotravin.cz/stranka/geneticky-modifikovane-organismy-(gmo).aspx</a:t>
            </a:r>
          </a:p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http://eagri.cz/public/web/mze/legislativa/pravni-predpisy-mze/tematicky-prehled/Legislativa-ostatni_uplna-zneni_zakon-2004-78-GMO.html</a:t>
            </a:r>
          </a:p>
          <a:p>
            <a:pPr lvl="0">
              <a:spcBef>
                <a:spcPts val="0"/>
              </a:spcBef>
              <a:buNone/>
            </a:pPr>
            <a:r>
              <a:rPr lang="cs-CZ" u="sng">
                <a:solidFill>
                  <a:schemeClr val="hlink"/>
                </a:solidFill>
                <a:hlinkClick r:id="rId5"/>
              </a:rPr>
              <a:t>http://www.mzp.cz/cz/geneticky_modifikovane_organismy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sldNum" idx="12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lIns="18275" tIns="45700" rIns="182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1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4545008" y="324171"/>
            <a:ext cx="3101982" cy="7729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143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914400" marR="0" lvl="3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143000" marR="0" lvl="4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312863" marR="0" lvl="5" indent="-13176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484313" marR="0" lvl="6" indent="-13811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657350" marR="0" lvl="7" indent="-13335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82775" marR="0" lvl="8" indent="-130175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idx="12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lIns="18275" tIns="45700" rIns="182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 rot="5400000">
            <a:off x="6810676" y="2779695"/>
            <a:ext cx="4983479" cy="1298608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838640" y="329755"/>
            <a:ext cx="4983479" cy="6198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143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914400" marR="0" lvl="3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143000" marR="0" lvl="4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312863" marR="0" lvl="5" indent="-13176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484313" marR="0" lvl="6" indent="-13811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657350" marR="0" lvl="7" indent="-13335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82775" marR="0" lvl="8" indent="-130175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sldNum" idx="12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lIns="18275" tIns="45700" rIns="182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600200" y="2386743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sz="3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2695193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sldNum" idx="12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lIns="18275" tIns="45700" rIns="182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1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231135" y="2638043"/>
            <a:ext cx="7729727" cy="31019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143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914400" marR="0" lvl="3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143000" marR="0" lvl="4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312863" marR="0" lvl="5" indent="-13176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484313" marR="0" lvl="6" indent="-13811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657350" marR="0" lvl="7" indent="-13335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82775" marR="0" lvl="8" indent="-130175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idx="12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lIns="18275" tIns="45700" rIns="182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1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581912" y="2638043"/>
            <a:ext cx="4271770" cy="31019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143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914400" marR="0" lvl="3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143000" marR="0" lvl="4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312863" marR="0" lvl="5" indent="-13176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484313" marR="0" lvl="6" indent="-13811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657350" marR="0" lvl="7" indent="-13335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82775" marR="0" lvl="8" indent="-130175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338314" y="2638043"/>
            <a:ext cx="4270246" cy="31019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143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914400" marR="0" lvl="3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143000" marR="0" lvl="4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312863" marR="0" lvl="5" indent="-13176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484313" marR="0" lvl="6" indent="-13811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657350" marR="0" lvl="7" indent="-13335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82775" marR="0" lvl="8" indent="-130175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idx="12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lIns="18275" tIns="45700" rIns="182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bg>
      <p:bgPr>
        <a:solidFill>
          <a:schemeClr val="accen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1600200" y="2386743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sz="3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2695193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sldNum" idx="12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lIns="18275" tIns="45700" rIns="182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bg>
      <p:bgPr>
        <a:solidFill>
          <a:schemeClr val="accen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600200" y="2386743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sz="3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2695193" y="4352464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sldNum" idx="12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lIns="18275" tIns="45700" rIns="182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900" b="0" i="0" u="none" strike="noStrike" cap="none">
                <a:solidFill>
                  <a:srgbClr val="3477B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9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143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914400" marR="0" lvl="3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143000" marR="0" lvl="4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312863" marR="0" lvl="5" indent="-13176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484313" marR="0" lvl="6" indent="-13811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657350" marR="0" lvl="7" indent="-13335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82775" marR="0" lvl="8" indent="-130175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3" cy="259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143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914400" marR="0" lvl="3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143000" marR="0" lvl="4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312863" marR="0" lvl="5" indent="-13176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484313" marR="0" lvl="6" indent="-13811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657350" marR="0" lvl="7" indent="-13335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82775" marR="0" lvl="8" indent="-130175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900" b="0" i="0" u="none" strike="noStrike" cap="none">
                <a:solidFill>
                  <a:srgbClr val="3477B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9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sldNum" idx="12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lIns="18275" tIns="45700" rIns="182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idx="12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lIns="18275" tIns="45700" rIns="182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04672" y="2243827"/>
            <a:ext cx="4486655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sz="2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736079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795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914400" marR="0" lvl="3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143000" marR="0" lvl="4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312863" marR="0" lvl="5" indent="-13176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484313" marR="0" lvl="6" indent="-13811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657350" marR="0" lvl="7" indent="-13335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82775" marR="0" lvl="8" indent="-130175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1115567" y="3549917"/>
            <a:ext cx="3794759" cy="21940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4672" y="6236207"/>
            <a:ext cx="5124796" cy="320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sldNum" idx="12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lIns="18275" tIns="45700" rIns="182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808522" y="2243827"/>
            <a:ext cx="4494997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sz="2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6095998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3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115567" y="3549917"/>
            <a:ext cx="3794759" cy="21940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804672" y="6236207"/>
            <a:ext cx="5124796" cy="320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idx="12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lIns="18275" tIns="45700" rIns="182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231135" y="2638043"/>
            <a:ext cx="7729727" cy="31019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143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914400" marR="0" lvl="3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143000" marR="0" lvl="4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312863" marR="0" lvl="5" indent="-13176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484313" marR="0" lvl="6" indent="-13811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657350" marR="0" lvl="7" indent="-13335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82775" marR="0" lvl="8" indent="-130175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sldNum" idx="12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lIns="18275" tIns="45700" rIns="182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1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231135" y="2638043"/>
            <a:ext cx="7729727" cy="31019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143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914400" marR="0" lvl="3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143000" marR="0" lvl="4" indent="-12700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312863" marR="0" lvl="5" indent="-13176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484313" marR="0" lvl="6" indent="-138112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657350" marR="0" lvl="7" indent="-13335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82775" marR="0" lvl="8" indent="-130175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sldNum" idx="12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lIns="18275" tIns="45700" rIns="182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1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ethics.com/genetic-ethics" TargetMode="External"/><Relationship Id="rId3" Type="http://schemas.openxmlformats.org/officeDocument/2006/relationships/hyperlink" Target="http://www.revuepolitika.cz/clanky/314/slechteni-a-problematika-geneticky-modifikovanych-organism" TargetMode="External"/><Relationship Id="rId7" Type="http://schemas.openxmlformats.org/officeDocument/2006/relationships/hyperlink" Target="http://www.pre.ethics.gc.ca/eng/policy-politique/initiatives/tcps2-eptc2/chapter1-chapitre1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zp.cz/cz/geneticky_modifikovane_organismy" TargetMode="External"/><Relationship Id="rId5" Type="http://schemas.openxmlformats.org/officeDocument/2006/relationships/hyperlink" Target="http://eagri.cz/public/web/mze/legislativa/pravni-predpisy-mze/tematicky-prehled/Legislativa-ostatni_uplna-zneni_zakon-2004-78-GMO.html" TargetMode="External"/><Relationship Id="rId10" Type="http://schemas.openxmlformats.org/officeDocument/2006/relationships/hyperlink" Target="http://www.vrozene-vady.cz/vrozen" TargetMode="External"/><Relationship Id="rId4" Type="http://schemas.openxmlformats.org/officeDocument/2006/relationships/hyperlink" Target="http://www.bezpecnostpotravin.cz/stranka/geneticky-modifikovane-organismy-(gmo).aspx" TargetMode="External"/><Relationship Id="rId9" Type="http://schemas.openxmlformats.org/officeDocument/2006/relationships/hyperlink" Target="http://www.naseporodnice.cz/maternit21-geneticky-test-na-vady-plodu-primo-z-krve-matky.php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responsibletechnology.org/gmo-education/faqs/" TargetMode="External"/><Relationship Id="rId3" Type="http://schemas.openxmlformats.org/officeDocument/2006/relationships/hyperlink" Target="http://www.gate2biotech.cz/documents/download/3.pdf" TargetMode="External"/><Relationship Id="rId7" Type="http://schemas.openxmlformats.org/officeDocument/2006/relationships/hyperlink" Target="http://ekonom.ihned.cz/c1-65295040-americti-vedci-uvazuji-o-chemickem-vytvoreni-lidske-dna-projekt-vyvolava-radu-etickych-otaze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relax.lidovky.cz/genom-neurcuje-cely-nas-dalsi-zivot-d66-/zdravi.aspx?c=A161024_132212_ln-zdravi_ape" TargetMode="External"/><Relationship Id="rId5" Type="http://schemas.openxmlformats.org/officeDocument/2006/relationships/hyperlink" Target="http://domaci.ihned.cz/c1-65291040-pri-klonovani-se-clovek-vyradi-rika-ceska-biolozka-fulkova-ziskala-cenu-neuron" TargetMode="External"/><Relationship Id="rId4" Type="http://schemas.openxmlformats.org/officeDocument/2006/relationships/hyperlink" Target="http://www.epochtimes.cz/2015070822890/Rezistence-na-antibiotika-predstavuje-zasadni-problem-pro-budoucnost-ucinne-lecby.html" TargetMode="External"/><Relationship Id="rId9" Type="http://schemas.openxmlformats.org/officeDocument/2006/relationships/hyperlink" Target="http://ekolist.cz/cz/zpravodajstvi/zpravy/sto-osm-laueratu-nobelovy-ceny-vyzvalo-greenpeace-aby-ukoncila-kampan-proti-geneticky-modifikovanym-plodina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uepolitika.cz/clanky/314/slechteni-a-problematika-geneticky-modifikovanych-organism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hytosanitary.org/projekty/2004/vvf-07-04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826" y="827903"/>
            <a:ext cx="99060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l="9198" t="33537" r="51678" b="11238"/>
          <a:stretch/>
        </p:blipFill>
        <p:spPr>
          <a:xfrm>
            <a:off x="2471531" y="431800"/>
            <a:ext cx="6289152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lang="cs-CZ"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ETICKÝ PROBLÉM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2231125" y="2351314"/>
            <a:ext cx="9238064" cy="4371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abin"/>
            </a:pPr>
            <a:r>
              <a:rPr lang="cs-CZ" sz="2000" dirty="0"/>
              <a:t>významný argument proti genetice a biotechnologii</a:t>
            </a: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00000"/>
              <a:buNone/>
            </a:pPr>
            <a:endParaRPr lang="cs-CZ" sz="20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abin"/>
            </a:pPr>
            <a:r>
              <a:rPr lang="cs-CZ" sz="2000" dirty="0"/>
              <a:t>genová technika v humánní oblasti 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12500"/>
              <a:buFont typeface="Cabin"/>
            </a:pPr>
            <a:r>
              <a:rPr lang="cs-CZ" sz="1800" dirty="0"/>
              <a:t>mravní hodnocení X pohled křesťanské etiky (+ další náboženství)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12500"/>
              <a:buFont typeface="Cabin"/>
            </a:pPr>
            <a:r>
              <a:rPr lang="cs-CZ" sz="1800" dirty="0"/>
              <a:t>na čem eticky založit právo pro genetickou úpravu? 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12500"/>
              <a:buFont typeface="Cabin"/>
            </a:pPr>
            <a:r>
              <a:rPr lang="cs-CZ" sz="1800" dirty="0"/>
              <a:t>jedinečnost člověka a lidské přirozenost  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12500"/>
              <a:buFont typeface="Cabin"/>
            </a:pPr>
            <a:r>
              <a:rPr lang="cs-CZ" sz="1800" dirty="0"/>
              <a:t>identita, svoboda, lidská integrita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12500"/>
              <a:buFont typeface="Cabin"/>
            </a:pPr>
            <a:r>
              <a:rPr lang="cs-CZ" sz="1800" dirty="0"/>
              <a:t>proti náboženské víře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dirty="0"/>
          </a:p>
          <a:p>
            <a:pPr marL="0" lvl="0" indent="0">
              <a:spcBef>
                <a:spcPts val="0"/>
              </a:spcBef>
              <a:buNone/>
            </a:pPr>
            <a:r>
              <a:rPr lang="cs-CZ" i="1">
                <a:solidFill>
                  <a:schemeClr val="bg2"/>
                </a:solidFill>
              </a:rPr>
              <a:t>Křesťanská víra odmítá </a:t>
            </a:r>
            <a:r>
              <a:rPr lang="cs-CZ" i="1" dirty="0">
                <a:solidFill>
                  <a:schemeClr val="bg2"/>
                </a:solidFill>
              </a:rPr>
              <a:t>(odporuje?) genetiku, i další náboženství</a:t>
            </a:r>
          </a:p>
          <a:p>
            <a:pPr marL="0" lvl="0" indent="0">
              <a:spcBef>
                <a:spcPts val="0"/>
              </a:spcBef>
              <a:buNone/>
            </a:pPr>
            <a:endParaRPr i="1" dirty="0">
              <a:solidFill>
                <a:schemeClr val="bg2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-CZ" i="1" dirty="0">
                <a:solidFill>
                  <a:schemeClr val="bg2"/>
                </a:solidFill>
              </a:rPr>
              <a:t>nejednotná lékařská etika k tomuto problému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			Všeobecná deklarace o lidském genomu a lidských právech 			(UNESCO, 1997)</a:t>
            </a:r>
          </a:p>
        </p:txBody>
      </p:sp>
      <p:sp>
        <p:nvSpPr>
          <p:cNvPr id="2" name="Šipka doprava 1"/>
          <p:cNvSpPr/>
          <p:nvPr/>
        </p:nvSpPr>
        <p:spPr>
          <a:xfrm>
            <a:off x="1763486" y="5003074"/>
            <a:ext cx="467649" cy="209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1763485" y="5508172"/>
            <a:ext cx="467649" cy="209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lang="cs-CZ"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PROBLÉM PŘEDČASNÉHO POTRATU PLODU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2231135" y="2442754"/>
            <a:ext cx="8702476" cy="4101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indent="-285750">
              <a:spcBef>
                <a:spcPts val="0"/>
              </a:spcBef>
              <a:buClr>
                <a:schemeClr val="dk1"/>
              </a:buClr>
            </a:pPr>
            <a:r>
              <a:rPr lang="cs-CZ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využití technologie a znalostí k prevenci?</a:t>
            </a:r>
          </a:p>
          <a:p>
            <a:pPr indent="0">
              <a:spcBef>
                <a:spcPts val="0"/>
              </a:spcBef>
              <a:buClr>
                <a:schemeClr val="dk1"/>
              </a:buClr>
              <a:buNone/>
            </a:pPr>
            <a:endParaRPr lang="cs-CZ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cs-CZ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genetický prenatální test, který spolehlivě zjistí přímo z krve matky přítomnost  chromozomální vady plodu (Downův, Edwardův a </a:t>
            </a:r>
            <a:r>
              <a:rPr lang="cs-CZ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Pataův</a:t>
            </a:r>
            <a:r>
              <a:rPr lang="cs-CZ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syndrom)</a:t>
            </a:r>
          </a:p>
          <a:p>
            <a:pPr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lang="cs-CZ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cs-CZ" sz="24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„Díky prenatální diagnostice je možné velice 			významně snížit incidenci Downova 					syndromu u narozených.“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</a:pPr>
            <a:r>
              <a:rPr lang="cs-CZ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nenabízí léčbu</a:t>
            </a:r>
          </a:p>
          <a:p>
            <a:pPr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lang="cs-CZ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</a:pPr>
            <a:r>
              <a:rPr lang="cs-CZ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ponechání rozhodnutí rodičům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F7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lang="cs-CZ"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ANTIBIOTIKA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2231135" y="2638043"/>
            <a:ext cx="7729727" cy="31019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abin"/>
            </a:pPr>
            <a:r>
              <a:rPr lang="cs-CZ" sz="2400" dirty="0"/>
              <a:t>možnost přenosu </a:t>
            </a:r>
            <a:r>
              <a:rPr lang="cs-CZ" sz="2400" dirty="0" err="1"/>
              <a:t>antibiotikové</a:t>
            </a:r>
            <a:r>
              <a:rPr lang="cs-CZ" sz="2400" dirty="0"/>
              <a:t> rezistence</a:t>
            </a: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00000"/>
              <a:buNone/>
            </a:pPr>
            <a:endParaRPr lang="cs-CZ" sz="24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abin"/>
            </a:pPr>
            <a:r>
              <a:rPr lang="cs-CZ" sz="2400" dirty="0"/>
              <a:t>nárůstem necitlivosti patogenních bakterií k antibiotiku a rozšíření jejich druhového spektra v důsledku konzumace transgenních plodin</a:t>
            </a: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00000"/>
              <a:buNone/>
            </a:pPr>
            <a:endParaRPr lang="cs-CZ" sz="2400" dirty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00000"/>
              <a:buNone/>
            </a:pPr>
            <a:endParaRPr lang="cs-CZ" sz="2400" i="1" dirty="0">
              <a:solidFill>
                <a:schemeClr val="bg2"/>
              </a:solidFill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ct val="100000"/>
              <a:buNone/>
            </a:pPr>
            <a:r>
              <a:rPr lang="cs-CZ" sz="2400" i="1" dirty="0">
                <a:solidFill>
                  <a:schemeClr val="bg2"/>
                </a:solidFill>
              </a:rPr>
              <a:t>již v současnosti čelíme problému </a:t>
            </a:r>
            <a:r>
              <a:rPr lang="cs-CZ" sz="2400" i="1" dirty="0" err="1">
                <a:solidFill>
                  <a:schemeClr val="bg2"/>
                </a:solidFill>
              </a:rPr>
              <a:t>antibiotikové</a:t>
            </a:r>
            <a:r>
              <a:rPr lang="cs-CZ" sz="2400" i="1" dirty="0">
                <a:solidFill>
                  <a:schemeClr val="bg2"/>
                </a:solidFill>
              </a:rPr>
              <a:t> rezistence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1871974" y="5344037"/>
            <a:ext cx="467649" cy="209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506985" y="5844746"/>
            <a:ext cx="5547824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Obálka časopisu Time s tématikou 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2439" y="538162"/>
            <a:ext cx="3809999" cy="50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lang="cs-CZ"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KLONOVÁNÍ ZVÍŘAT A GENETICKÁ REPRODUKCE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231135" y="2436565"/>
            <a:ext cx="8989638" cy="39332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Cabin"/>
            </a:pPr>
            <a:r>
              <a:rPr lang="cs-CZ" sz="2400" dirty="0"/>
              <a:t>první ovečka Dolly 1996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Cabin"/>
            </a:pPr>
            <a:r>
              <a:rPr lang="cs-CZ" sz="2400" dirty="0"/>
              <a:t>české prvenství klon myši 2016: Helena </a:t>
            </a:r>
            <a:r>
              <a:rPr lang="cs-CZ" sz="2400" dirty="0" err="1"/>
              <a:t>Fulková</a:t>
            </a:r>
            <a:endParaRPr lang="cs-CZ" sz="24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Cabin"/>
            </a:pPr>
            <a:r>
              <a:rPr lang="cs-CZ" sz="2400" dirty="0"/>
              <a:t>Projekt lidského genomu - záměr uměle vytvořit lidskou DNA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Cabin"/>
            </a:pPr>
            <a:endParaRPr lang="cs-CZ" sz="2400" dirty="0"/>
          </a:p>
          <a:p>
            <a:pPr marL="114300" marR="0" lvl="0" indent="0" algn="l" rtl="0">
              <a:lnSpc>
                <a:spcPct val="100000"/>
              </a:lnSpc>
              <a:spcBef>
                <a:spcPts val="1800"/>
              </a:spcBef>
              <a:buClr>
                <a:srgbClr val="262626"/>
              </a:buClr>
              <a:buSzPct val="100000"/>
              <a:buNone/>
            </a:pPr>
            <a:r>
              <a:rPr lang="cs-CZ" sz="2400" dirty="0"/>
              <a:t>		eugenika? architektura dětí?</a:t>
            </a:r>
          </a:p>
          <a:p>
            <a:pPr marL="114300" marR="0" lvl="0" indent="0" algn="l" rtl="0">
              <a:lnSpc>
                <a:spcPct val="100000"/>
              </a:lnSpc>
              <a:spcBef>
                <a:spcPts val="1800"/>
              </a:spcBef>
              <a:buClr>
                <a:srgbClr val="262626"/>
              </a:buClr>
              <a:buSzPct val="100000"/>
              <a:buNone/>
            </a:pPr>
            <a:r>
              <a:rPr lang="cs-CZ" sz="2400" dirty="0"/>
              <a:t>			vytváření armád?</a:t>
            </a:r>
          </a:p>
          <a:p>
            <a:pPr marL="114300" marR="0" lvl="0" indent="0" algn="l" rtl="0">
              <a:lnSpc>
                <a:spcPct val="100000"/>
              </a:lnSpc>
              <a:spcBef>
                <a:spcPts val="1800"/>
              </a:spcBef>
              <a:buClr>
                <a:srgbClr val="262626"/>
              </a:buClr>
              <a:buSzPct val="100000"/>
              <a:buNone/>
            </a:pPr>
            <a:r>
              <a:rPr lang="cs-CZ" sz="2400" dirty="0"/>
              <a:t>				lze zabránit zneužití?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3259" y="1893921"/>
            <a:ext cx="8185275" cy="442525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2161033" y="346855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lang="cs-CZ"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JAKÁ BUDE BUDOUCNOST?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lang="cs-CZ"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ZRUŠÍME BIODIVERZITU? 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246" y="2289336"/>
            <a:ext cx="4317498" cy="4298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lang="cs-CZ"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KDO NAPOSLEDY VIDĚL ZRZAVOU VEVERKU?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4926" y="2385780"/>
            <a:ext cx="5242147" cy="3931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800" cy="118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/>
              <a:t>Biodiverzita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2231135" y="2386739"/>
            <a:ext cx="8881150" cy="42465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indent="-285750">
              <a:spcBef>
                <a:spcPts val="1800"/>
              </a:spcBef>
            </a:pPr>
            <a:r>
              <a:rPr lang="cs-CZ" sz="2000" dirty="0"/>
              <a:t>neustálý konkurenční boj druhů</a:t>
            </a:r>
          </a:p>
          <a:p>
            <a:pPr marL="514350" indent="-285750">
              <a:spcBef>
                <a:spcPts val="1800"/>
              </a:spcBef>
            </a:pPr>
            <a:r>
              <a:rPr lang="cs-CZ" sz="2000" dirty="0"/>
              <a:t>preference jen některých</a:t>
            </a:r>
          </a:p>
          <a:p>
            <a:pPr marL="514350" indent="-285750">
              <a:spcBef>
                <a:spcPts val="1800"/>
              </a:spcBef>
            </a:pPr>
            <a:r>
              <a:rPr lang="cs-CZ" sz="2000" dirty="0"/>
              <a:t>nelze plně kontrolovat šíření</a:t>
            </a:r>
          </a:p>
          <a:p>
            <a:pPr marL="514350" indent="-285750">
              <a:spcBef>
                <a:spcPts val="1800"/>
              </a:spcBef>
            </a:pPr>
            <a:r>
              <a:rPr lang="cs-CZ" sz="2000" dirty="0"/>
              <a:t>vliv zásahů na ekosystém</a:t>
            </a:r>
          </a:p>
          <a:p>
            <a:pPr marL="514350" indent="-285750">
              <a:spcBef>
                <a:spcPts val="1800"/>
              </a:spcBef>
            </a:pPr>
            <a:r>
              <a:rPr lang="cs-CZ" sz="2000" dirty="0"/>
              <a:t>zemědělci si pak nebudou moci vybrat typ plodiny (de facto zánik BIO a EKO zemědělství)</a:t>
            </a:r>
          </a:p>
          <a:p>
            <a:pPr lvl="0" indent="0" rtl="0">
              <a:spcBef>
                <a:spcPts val="0"/>
              </a:spcBef>
              <a:buNone/>
            </a:pPr>
            <a:endParaRPr lang="cs-CZ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cs-CZ" sz="2000" dirty="0">
                <a:solidFill>
                  <a:schemeClr val="bg2"/>
                </a:solidFill>
              </a:rPr>
              <a:t>Není lepší cestou zajímat se o využití stávajících druhů, které jsou mimo naši pozornost?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624001" y="5731493"/>
            <a:ext cx="467649" cy="2198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1600200" y="755652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74300" tIns="182875" rIns="274300" bIns="18287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lang="cs-CZ" sz="3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NEGATIVNÍ POSTOJ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1600200" y="5090983"/>
            <a:ext cx="8991600" cy="13592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cs-CZ" sz="20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Tým G: Pavla Pitrunová, Silvie Janičatová, Marek Dvořáček, Jan Průša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cs-CZ" sz="2000" b="0" i="1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Brno, dne 30. listopadu 2016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00200" y="3218573"/>
            <a:ext cx="8991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bin" panose="020B0604020202020204" charset="0"/>
              </a:rPr>
              <a:t>Pavla </a:t>
            </a:r>
            <a:r>
              <a:rPr lang="cs-CZ" sz="2400" dirty="0" err="1">
                <a:latin typeface="Cabin" panose="020B0604020202020204" charset="0"/>
              </a:rPr>
              <a:t>Pitrunová</a:t>
            </a:r>
            <a:r>
              <a:rPr lang="cs-CZ" sz="2400" dirty="0">
                <a:latin typeface="Cabin" panose="020B0604020202020204" charset="0"/>
              </a:rPr>
              <a:t>, Jan Průša, Silvie </a:t>
            </a:r>
            <a:r>
              <a:rPr lang="cs-CZ" sz="2400" dirty="0" err="1">
                <a:latin typeface="Cabin" panose="020B0604020202020204" charset="0"/>
              </a:rPr>
              <a:t>Janičatová</a:t>
            </a:r>
            <a:r>
              <a:rPr lang="cs-CZ" sz="2400" dirty="0">
                <a:latin typeface="Cabin" panose="020B0604020202020204" charset="0"/>
              </a:rPr>
              <a:t>, Marek Dvořáček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800" b="1" dirty="0"/>
              <a:t>Otázka debaty: </a:t>
            </a:r>
          </a:p>
          <a:p>
            <a:r>
              <a:rPr lang="cs-CZ" sz="2000" b="1" dirty="0">
                <a:solidFill>
                  <a:schemeClr val="bg2"/>
                </a:solidFill>
              </a:rPr>
              <a:t>		"Rozmach biotechnologií a genetiky je</a:t>
            </a:r>
          </a:p>
          <a:p>
            <a:r>
              <a:rPr lang="cs-CZ" sz="2000" b="1" dirty="0">
                <a:solidFill>
                  <a:schemeClr val="bg2"/>
                </a:solidFill>
              </a:rPr>
              <a:t>		 škodlivý pro naše zdraví, blahobyt i</a:t>
            </a:r>
          </a:p>
          <a:p>
            <a:r>
              <a:rPr lang="cs-CZ" sz="2000" b="1" dirty="0">
                <a:solidFill>
                  <a:schemeClr val="bg2"/>
                </a:solidFill>
              </a:rPr>
              <a:t>		 bezpečnost. Je zapotřebí tento směr</a:t>
            </a:r>
          </a:p>
          <a:p>
            <a:r>
              <a:rPr lang="cs-CZ" sz="2000" b="1" dirty="0">
                <a:solidFill>
                  <a:schemeClr val="bg2"/>
                </a:solidFill>
              </a:rPr>
              <a:t>		 výzkumu co nejpřísněji zregulovat až</a:t>
            </a:r>
          </a:p>
          <a:p>
            <a:r>
              <a:rPr lang="cs-CZ" sz="2000" b="1" dirty="0">
                <a:solidFill>
                  <a:schemeClr val="bg2"/>
                </a:solidFill>
              </a:rPr>
              <a:t>		 zakázat, protože důsledky jsou</a:t>
            </a:r>
          </a:p>
          <a:p>
            <a:r>
              <a:rPr lang="cs-CZ" sz="2000" b="1" dirty="0">
                <a:solidFill>
                  <a:schemeClr val="bg2"/>
                </a:solidFill>
              </a:rPr>
              <a:t>		 nedozírné a katastrofální“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800" cy="118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/>
              <a:t>Řešení problémů třetího světa?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2231134" y="2638042"/>
            <a:ext cx="9640567" cy="38867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1800"/>
              </a:spcBef>
            </a:pPr>
            <a:r>
              <a:rPr lang="cs-CZ" sz="2400" dirty="0"/>
              <a:t>nákladnost vývoje a válka o patenty</a:t>
            </a:r>
          </a:p>
          <a:p>
            <a:pPr marL="457200" lvl="0" indent="-228600" rtl="0">
              <a:spcBef>
                <a:spcPts val="1800"/>
              </a:spcBef>
            </a:pPr>
            <a:r>
              <a:rPr lang="cs-CZ" sz="2400" dirty="0"/>
              <a:t>závislost na patentovaném osivu, ošetření termínovanou technologií</a:t>
            </a:r>
          </a:p>
          <a:p>
            <a:pPr marL="457200" lvl="0" indent="-228600" rtl="0">
              <a:spcBef>
                <a:spcPts val="1800"/>
              </a:spcBef>
            </a:pPr>
            <a:r>
              <a:rPr lang="cs-CZ" sz="2400" dirty="0"/>
              <a:t>vyšší spotřeba herbicidů a použití agresivnějších prostředků</a:t>
            </a:r>
          </a:p>
          <a:p>
            <a:pPr marL="457200" lvl="0" indent="-228600" rtl="0">
              <a:spcBef>
                <a:spcPts val="1800"/>
              </a:spcBef>
            </a:pPr>
            <a:r>
              <a:rPr lang="cs-CZ" sz="2400" dirty="0"/>
              <a:t>není monitorován vliv konzumace</a:t>
            </a:r>
          </a:p>
          <a:p>
            <a:pPr marL="457200" lvl="0" indent="-228600" rtl="0">
              <a:spcBef>
                <a:spcPts val="1800"/>
              </a:spcBef>
            </a:pPr>
            <a:r>
              <a:rPr lang="cs-CZ" sz="2400" dirty="0"/>
              <a:t>projekt zlatá rýže i po 17 letech není spuštěn, stále se neví o využitelnosti vitamínu A</a:t>
            </a:r>
          </a:p>
          <a:p>
            <a:pPr marL="457200" lvl="0" indent="-228600">
              <a:spcBef>
                <a:spcPts val="1800"/>
              </a:spcBef>
            </a:pPr>
            <a:r>
              <a:rPr lang="cs-CZ" sz="2400" dirty="0"/>
              <a:t>byznys jako každý jiný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lang="cs-CZ"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BIOPOTRAVINY A ODMÍTNUTÍ TTIP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2231136" y="2638043"/>
            <a:ext cx="8571184" cy="37937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spcBef>
                <a:spcPts val="1800"/>
              </a:spcBef>
            </a:pPr>
            <a:r>
              <a:rPr lang="cs-CZ" sz="2000" dirty="0"/>
              <a:t>EU v roce 2008-Analogie k zacházení s nebezpečnými chemikáliemi</a:t>
            </a:r>
          </a:p>
          <a:p>
            <a:pPr marL="285750" indent="-285750">
              <a:spcBef>
                <a:spcPts val="1800"/>
              </a:spcBef>
            </a:pPr>
            <a:r>
              <a:rPr lang="cs-CZ" sz="2000" dirty="0"/>
              <a:t>Významným agronomickým rizikem je kontaminace konvenčních odrůd, zejména těch, které se šíří pylem. </a:t>
            </a:r>
          </a:p>
          <a:p>
            <a:pPr marL="0" indent="0">
              <a:spcBef>
                <a:spcPts val="1800"/>
              </a:spcBef>
              <a:buNone/>
            </a:pPr>
            <a:endParaRPr lang="cs-CZ" dirty="0"/>
          </a:p>
          <a:p>
            <a:pPr marL="0" indent="0">
              <a:spcBef>
                <a:spcPts val="1800"/>
              </a:spcBef>
              <a:buNone/>
            </a:pPr>
            <a:r>
              <a:rPr lang="cs-CZ" dirty="0"/>
              <a:t>Odmítnutí TTIP  z velké části z těchto důvodů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dirty="0"/>
              <a:t>		Narušení tradiční potravinářské tradice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dirty="0"/>
              <a:t>				Aplikace genetických pravidel USA a její vliv na 					legislativní ukotvení v EU (lobbing)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682061" y="4591452"/>
            <a:ext cx="467649" cy="209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496713" y="5098868"/>
            <a:ext cx="467649" cy="209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5307432" y="5757324"/>
            <a:ext cx="467649" cy="209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466998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lang="cs-CZ" sz="4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PROČ JSOU GENETIKA A BIOTECHNOLOGIE NEGATIVNÍ JEV</a:t>
            </a:r>
            <a:r>
              <a:rPr lang="cs-CZ" sz="4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cs-CZ" sz="3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800" cy="118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/>
              <a:t>Reálné argumenty PROTI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245424" y="2495227"/>
            <a:ext cx="11701221" cy="37815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1800"/>
              </a:spcBef>
              <a:buNone/>
            </a:pPr>
            <a:r>
              <a:rPr lang="cs-CZ" sz="2400" dirty="0"/>
              <a:t>	</a:t>
            </a:r>
            <a:r>
              <a:rPr lang="cs-CZ" sz="2400" b="1" dirty="0">
                <a:solidFill>
                  <a:schemeClr val="bg2"/>
                </a:solidFill>
              </a:rPr>
              <a:t>	Problematická legislativa </a:t>
            </a:r>
          </a:p>
          <a:p>
            <a:pPr lvl="0">
              <a:spcBef>
                <a:spcPts val="1800"/>
              </a:spcBef>
              <a:buNone/>
            </a:pPr>
            <a:r>
              <a:rPr lang="cs-CZ" sz="2400" b="1" dirty="0">
                <a:solidFill>
                  <a:schemeClr val="bg2"/>
                </a:solidFill>
              </a:rPr>
              <a:t>						Filosofický a etický problém hranice problému </a:t>
            </a:r>
          </a:p>
          <a:p>
            <a:pPr lvl="0">
              <a:spcBef>
                <a:spcPts val="1800"/>
              </a:spcBef>
              <a:buNone/>
            </a:pPr>
            <a:r>
              <a:rPr lang="cs-CZ" sz="2400" b="1" dirty="0">
                <a:solidFill>
                  <a:schemeClr val="bg2"/>
                </a:solidFill>
              </a:rPr>
              <a:t>Zrušíme biodiverzitu? </a:t>
            </a:r>
          </a:p>
          <a:p>
            <a:pPr lvl="0">
              <a:spcBef>
                <a:spcPts val="1800"/>
              </a:spcBef>
              <a:buNone/>
            </a:pPr>
            <a:r>
              <a:rPr lang="cs-CZ" sz="2400" b="1" dirty="0">
                <a:solidFill>
                  <a:schemeClr val="bg2"/>
                </a:solidFill>
              </a:rPr>
              <a:t>					Kde jsou naše hranice? </a:t>
            </a:r>
          </a:p>
          <a:p>
            <a:pPr lvl="0">
              <a:spcBef>
                <a:spcPts val="1800"/>
              </a:spcBef>
              <a:buNone/>
            </a:pPr>
            <a:r>
              <a:rPr lang="cs-CZ" sz="2400" b="1" dirty="0">
                <a:solidFill>
                  <a:schemeClr val="bg2"/>
                </a:solidFill>
              </a:rPr>
              <a:t>										Potravinářství </a:t>
            </a:r>
          </a:p>
          <a:p>
            <a:pPr lvl="0">
              <a:spcBef>
                <a:spcPts val="1800"/>
              </a:spcBef>
              <a:buNone/>
            </a:pPr>
            <a:r>
              <a:rPr lang="cs-CZ" sz="2400" b="1" dirty="0">
                <a:solidFill>
                  <a:schemeClr val="bg2"/>
                </a:solidFill>
              </a:rPr>
              <a:t>			Politika a business </a:t>
            </a:r>
          </a:p>
          <a:p>
            <a:pPr lvl="0">
              <a:spcBef>
                <a:spcPts val="1800"/>
              </a:spcBef>
              <a:buNone/>
            </a:pPr>
            <a:r>
              <a:rPr lang="cs-CZ" sz="2400" b="1" dirty="0">
                <a:solidFill>
                  <a:schemeClr val="bg2"/>
                </a:solidFill>
              </a:rPr>
              <a:t>						Budoucnost? Klonování lidí? Války?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lang="cs-CZ"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NĚJAKÉ OTÁZKY?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2231135" y="2638043"/>
            <a:ext cx="7729727" cy="31019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endParaRPr lang="cs-CZ" sz="4800" b="0" i="0" u="none" strike="noStrike" cap="none" dirty="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cs-CZ" sz="4800" b="0" i="0" u="none" strike="noStrike" cap="none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Děkujeme za pozornost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Pavla </a:t>
            </a:r>
            <a:r>
              <a:rPr lang="cs-CZ" sz="1800" b="1" i="0" u="none" strike="noStrike" cap="none" dirty="0" err="1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Pitrunová</a:t>
            </a:r>
            <a:r>
              <a:rPr lang="cs-CZ" sz="1800" b="1" i="0" u="none" strike="noStrike" cap="none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Jan Průša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lang="cs-CZ" dirty="0"/>
              <a:t>INFORMAČNÍ </a:t>
            </a:r>
            <a:r>
              <a:rPr lang="cs-CZ" sz="2800" b="0" i="0" u="none" strike="noStrike" cap="none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ZDROJE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278969" y="2340244"/>
            <a:ext cx="11515241" cy="4138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indent="0">
              <a:spcBef>
                <a:spcPts val="1800"/>
              </a:spcBef>
              <a:buNone/>
            </a:pPr>
            <a:r>
              <a:rPr lang="cs-CZ" dirty="0">
                <a:hlinkClick r:id="rId3"/>
              </a:rPr>
              <a:t>http://www.revuepolitika.cz/clanky/314/slechteni-a-problematika-geneticky-modifikovanych-organism</a:t>
            </a:r>
            <a:endParaRPr lang="cs-CZ" dirty="0"/>
          </a:p>
          <a:p>
            <a:pPr marL="114300" indent="0">
              <a:spcBef>
                <a:spcPts val="1800"/>
              </a:spcBef>
              <a:buNone/>
            </a:pPr>
            <a:r>
              <a:rPr lang="cs-CZ" dirty="0">
                <a:hlinkClick r:id="rId4"/>
              </a:rPr>
              <a:t>http://www.bezpecnostpotravin.cz/stranka/geneticky-modifikovane-organismy-(gmo).aspx</a:t>
            </a:r>
            <a:endParaRPr lang="cs-CZ" dirty="0"/>
          </a:p>
          <a:p>
            <a:pPr marL="114300" indent="0">
              <a:spcBef>
                <a:spcPts val="1800"/>
              </a:spcBef>
              <a:buNone/>
            </a:pPr>
            <a:r>
              <a:rPr lang="cs-CZ" dirty="0">
                <a:hlinkClick r:id="rId5"/>
              </a:rPr>
              <a:t>http://eagri.cz/public/web/mze/legislativa/pravni-predpisy-mze/tematicky-prehled/Legislativa-ostatni_uplna-zneni_zakon-2004-78-GMO.html</a:t>
            </a:r>
            <a:endParaRPr lang="cs-CZ" dirty="0"/>
          </a:p>
          <a:p>
            <a:pPr marL="114300" indent="0">
              <a:spcBef>
                <a:spcPts val="1800"/>
              </a:spcBef>
              <a:buNone/>
            </a:pPr>
            <a:r>
              <a:rPr lang="cs-CZ" dirty="0">
                <a:hlinkClick r:id="rId6"/>
              </a:rPr>
              <a:t>http://www.mzp.cz/cz/geneticky_modifikovane_organismy</a:t>
            </a:r>
            <a:endParaRPr lang="cs-CZ" dirty="0"/>
          </a:p>
          <a:p>
            <a:pPr marL="114300" indent="0">
              <a:spcBef>
                <a:spcPts val="1800"/>
              </a:spcBef>
              <a:buNone/>
            </a:pPr>
            <a:r>
              <a:rPr lang="cs-CZ" dirty="0">
                <a:hlinkClick r:id="rId7"/>
              </a:rPr>
              <a:t>http://www.pre.ethics.gc.ca/eng/policy-politique/initiatives/tcps2-eptc2/chapter1-chapitre1/</a:t>
            </a:r>
            <a:endParaRPr lang="cs-CZ" dirty="0"/>
          </a:p>
          <a:p>
            <a:pPr marL="114300" indent="0">
              <a:spcBef>
                <a:spcPts val="1800"/>
              </a:spcBef>
              <a:buNone/>
            </a:pPr>
            <a:r>
              <a:rPr lang="cs-CZ" dirty="0">
                <a:hlinkClick r:id="rId8"/>
              </a:rPr>
              <a:t>http://www.bioethics.com/genetic-ethics</a:t>
            </a:r>
            <a:endParaRPr lang="cs-CZ" dirty="0"/>
          </a:p>
          <a:p>
            <a:pPr marL="114300" indent="0">
              <a:spcBef>
                <a:spcPts val="1800"/>
              </a:spcBef>
              <a:buNone/>
            </a:pPr>
            <a:r>
              <a:rPr lang="cs-CZ" dirty="0">
                <a:hlinkClick r:id="rId9"/>
              </a:rPr>
              <a:t>http://www.naseporodnice.cz/maternit21-geneticky-test-na-vady-plodu-primo-z-krve-matky.php</a:t>
            </a:r>
            <a:endParaRPr lang="cs-CZ" dirty="0"/>
          </a:p>
          <a:p>
            <a:pPr marL="114300" indent="0">
              <a:spcBef>
                <a:spcPts val="1800"/>
              </a:spcBef>
              <a:buNone/>
            </a:pPr>
            <a:r>
              <a:rPr lang="cs-CZ" dirty="0">
                <a:hlinkClick r:id="rId10"/>
              </a:rPr>
              <a:t>http://www.vrozene-vady.cz/vrozen</a:t>
            </a:r>
            <a:endParaRPr lang="cs-CZ" dirty="0"/>
          </a:p>
          <a:p>
            <a:pPr marL="114300" indent="0">
              <a:spcBef>
                <a:spcPts val="1800"/>
              </a:spcBef>
              <a:buNone/>
            </a:pPr>
            <a:endParaRPr sz="1800" b="0" i="0" u="none" strike="noStrike" cap="none" dirty="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lang="cs-CZ" dirty="0"/>
              <a:t>INFORMAČNÍ </a:t>
            </a:r>
            <a:r>
              <a:rPr lang="cs-CZ" sz="2800" b="0" i="0" u="none" strike="noStrike" cap="none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ZDROJE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278969" y="2340244"/>
            <a:ext cx="11515241" cy="4138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indent="0">
              <a:spcBef>
                <a:spcPts val="1800"/>
              </a:spcBef>
              <a:buNone/>
            </a:pPr>
            <a:r>
              <a:rPr lang="cs-CZ" u="sng" dirty="0">
                <a:hlinkClick r:id="rId3"/>
              </a:rPr>
              <a:t>http://www.gate2biotech.cz/documents/download/3.pdf</a:t>
            </a:r>
            <a:endParaRPr lang="cs-CZ" dirty="0"/>
          </a:p>
          <a:p>
            <a:pPr marL="114300" indent="0">
              <a:spcBef>
                <a:spcPts val="1800"/>
              </a:spcBef>
              <a:buNone/>
            </a:pPr>
            <a:r>
              <a:rPr lang="cs-CZ" u="sng" dirty="0">
                <a:hlinkClick r:id="rId4"/>
              </a:rPr>
              <a:t>http://www.epochtimes.cz/2015070822890/Rezistence-na-antibiotika-predstavuje-zasadni-problem-pro-budoucnost-ucinne-lecby.html</a:t>
            </a:r>
            <a:endParaRPr lang="cs-CZ" u="sng" dirty="0"/>
          </a:p>
          <a:p>
            <a:pPr marL="114300" indent="0">
              <a:spcBef>
                <a:spcPts val="1800"/>
              </a:spcBef>
              <a:buNone/>
            </a:pPr>
            <a:r>
              <a:rPr lang="cs-CZ" u="sng" dirty="0">
                <a:hlinkClick r:id="rId5"/>
              </a:rPr>
              <a:t>http://domaci.ihned.cz/c1-65291040-pri-klonovani-se-clovek-vyradi-rika-ceska-biolozka-fulkova-ziskala-cenu-neuron</a:t>
            </a:r>
            <a:endParaRPr lang="cs-CZ" dirty="0"/>
          </a:p>
          <a:p>
            <a:pPr marL="114300" indent="0">
              <a:spcBef>
                <a:spcPts val="1800"/>
              </a:spcBef>
              <a:buNone/>
            </a:pPr>
            <a:r>
              <a:rPr lang="cs-CZ" u="sng" dirty="0">
                <a:hlinkClick r:id="rId6"/>
              </a:rPr>
              <a:t>http://relax.lidovky.cz/genom-neurcuje-cely-nas-dalsi-zivot-d66-/zdravi.aspx?c=A161024_132212_ln-zdravi_ape</a:t>
            </a:r>
            <a:endParaRPr lang="cs-CZ" dirty="0"/>
          </a:p>
          <a:p>
            <a:pPr marL="114300" indent="0">
              <a:spcBef>
                <a:spcPts val="1800"/>
              </a:spcBef>
              <a:buNone/>
            </a:pPr>
            <a:r>
              <a:rPr lang="cs-CZ" u="sng" dirty="0">
                <a:hlinkClick r:id="rId7"/>
              </a:rPr>
              <a:t>http://ekonom.ihned.cz/c1-65295040-americti-vedci-uvazuji-o-chemickem-vytvoreni-lidske-dna-projekt-vyvolava-radu-etickych-otazek</a:t>
            </a:r>
            <a:br>
              <a:rPr lang="cs-CZ" dirty="0"/>
            </a:br>
            <a:r>
              <a:rPr lang="cs-CZ" u="sng" dirty="0">
                <a:hlinkClick r:id="rId8"/>
              </a:rPr>
              <a:t>http://responsibletechnology.org/gmo-education/faqs/</a:t>
            </a:r>
            <a:endParaRPr lang="cs-CZ" dirty="0"/>
          </a:p>
          <a:p>
            <a:pPr marL="114300" indent="0">
              <a:spcBef>
                <a:spcPts val="1800"/>
              </a:spcBef>
              <a:buNone/>
            </a:pPr>
            <a:r>
              <a:rPr lang="cs-CZ" u="sng" dirty="0">
                <a:hlinkClick r:id="rId9"/>
              </a:rPr>
              <a:t>http://ekolist.cz/cz/zpravodajstvi/zpravy/sto-osm-laueratu-nobelovy-ceny-vyzvalo-greenpeac</a:t>
            </a:r>
            <a:br>
              <a:rPr lang="cs-CZ" dirty="0"/>
            </a:br>
            <a:endParaRPr sz="1800" b="0" i="0" u="none" strike="noStrike" cap="none" dirty="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700722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lang="cs-CZ" dirty="0"/>
              <a:t>INFORMAČNÍ </a:t>
            </a:r>
            <a:r>
              <a:rPr lang="cs-CZ" sz="2800" b="0" i="0" u="none" strike="noStrike" cap="none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ZDROJE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278969" y="2340244"/>
            <a:ext cx="11515241" cy="4138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indent="0">
              <a:spcBef>
                <a:spcPts val="1800"/>
              </a:spcBef>
              <a:buNone/>
            </a:pPr>
            <a:r>
              <a:rPr lang="cs-CZ" u="sng" dirty="0">
                <a:hlinkClick r:id="rId3"/>
              </a:rPr>
              <a:t>http://www.revuepolitika.cz/clanky/314/slechteni-a-problematika-geneticky-modifikovanych-organismu</a:t>
            </a:r>
            <a:endParaRPr lang="cs-CZ" dirty="0"/>
          </a:p>
          <a:p>
            <a:pPr marL="114300" indent="0">
              <a:spcBef>
                <a:spcPts val="1800"/>
              </a:spcBef>
              <a:buNone/>
            </a:pPr>
            <a:r>
              <a:rPr lang="cs-CZ" u="sng" dirty="0">
                <a:hlinkClick r:id="rId4"/>
              </a:rPr>
              <a:t>http://www.phytosanitary.org/projekty/2004/vvf-07-04.pdf</a:t>
            </a:r>
            <a:br>
              <a:rPr lang="cs-CZ" dirty="0"/>
            </a:br>
            <a:endParaRPr sz="1800" b="0" i="0" u="none" strike="noStrike" cap="none" dirty="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062735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826" y="827903"/>
            <a:ext cx="99060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4805913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lang="cs-CZ" sz="4800" b="0" i="0" u="none" strike="noStrike" cap="none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VÍTE VŮBEC, CO JÍTE?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7637" y="1271891"/>
            <a:ext cx="3733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506985" y="5844746"/>
            <a:ext cx="392909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Rajče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506985" y="5844746"/>
            <a:ext cx="392909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Rajčata  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662" y="0"/>
            <a:ext cx="9051378" cy="6026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506985" y="5844746"/>
            <a:ext cx="392909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Aljašská treska 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8357" y="129745"/>
            <a:ext cx="7619999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506985" y="5844746"/>
            <a:ext cx="392909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Prémiová rajčata  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0140" y="270561"/>
            <a:ext cx="7619999" cy="53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800" cy="118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/>
              <a:t>Vysvětlení vzniku dokonalého rajčátka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231135" y="2638042"/>
            <a:ext cx="7729800" cy="37366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cs-CZ" sz="2400" dirty="0"/>
              <a:t>mutace genů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-CZ" sz="2400" dirty="0"/>
              <a:t>cílená</a:t>
            </a:r>
          </a:p>
          <a:p>
            <a:pPr marL="457200" lvl="0" indent="-228600">
              <a:spcBef>
                <a:spcPts val="0"/>
              </a:spcBef>
            </a:pPr>
            <a:r>
              <a:rPr lang="cs-CZ" sz="2400" dirty="0"/>
              <a:t>nenáhodná</a:t>
            </a:r>
          </a:p>
          <a:p>
            <a:pPr lvl="0">
              <a:spcBef>
                <a:spcPts val="0"/>
              </a:spcBef>
              <a:buNone/>
            </a:pPr>
            <a:endParaRPr lang="cs-CZ" sz="2400" dirty="0"/>
          </a:p>
          <a:p>
            <a:pPr lvl="0">
              <a:spcBef>
                <a:spcPts val="0"/>
              </a:spcBef>
              <a:buNone/>
            </a:pPr>
            <a:r>
              <a:rPr lang="cs-CZ" sz="2400" dirty="0"/>
              <a:t>	Genetické modifikace umožňují mutaci genů, která by přirozeným způsobem nenastala a ani by jí nebylo možné docílit šlechtěním.</a:t>
            </a:r>
          </a:p>
          <a:p>
            <a:pPr lvl="0">
              <a:spcBef>
                <a:spcPts val="0"/>
              </a:spcBef>
              <a:buNone/>
            </a:pPr>
            <a:endParaRPr lang="cs-CZ" sz="2400" dirty="0"/>
          </a:p>
          <a:p>
            <a:pPr lvl="0">
              <a:spcBef>
                <a:spcPts val="0"/>
              </a:spcBef>
              <a:buNone/>
            </a:pPr>
            <a:r>
              <a:rPr lang="cs-CZ" sz="2400" dirty="0"/>
              <a:t>				</a:t>
            </a:r>
            <a:r>
              <a:rPr lang="cs-CZ" sz="2400" b="1" i="1" dirty="0">
                <a:solidFill>
                  <a:schemeClr val="bg2"/>
                </a:solidFill>
              </a:rPr>
              <a:t>překročení přírodních zákonitostí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493624" y="5760720"/>
            <a:ext cx="467649" cy="209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lang="cs-CZ" dirty="0"/>
              <a:t>OTÁZKA LEGISLATIVY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2231135" y="2350661"/>
            <a:ext cx="9211928" cy="39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cs-CZ" sz="2200" dirty="0"/>
              <a:t>legislativní rámec řešen na úrovni EU dle nařízení EP a R (ES) č. 1829/2003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2200" dirty="0"/>
              <a:t>	</a:t>
            </a:r>
            <a:r>
              <a:rPr lang="cs-CZ" sz="2200" b="1" i="1" dirty="0">
                <a:solidFill>
                  <a:schemeClr val="bg2"/>
                </a:solidFill>
              </a:rPr>
              <a:t>kritika přístupu  procesu prosazování mimo národní úroveň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2200" dirty="0"/>
          </a:p>
          <a:p>
            <a:pPr marL="285750" indent="-285750">
              <a:spcBef>
                <a:spcPts val="0"/>
              </a:spcBef>
            </a:pPr>
            <a:r>
              <a:rPr lang="cs-CZ" sz="2200" dirty="0"/>
              <a:t>současné době v EU uváděny na trh produkty z bavlníku, kukuřice, brambor, řepky, sóji, cukrové řepy a jedna kvasinková kultura </a:t>
            </a:r>
          </a:p>
          <a:p>
            <a:pPr marL="285750" indent="-285750">
              <a:spcBef>
                <a:spcPts val="0"/>
              </a:spcBef>
            </a:pPr>
            <a:endParaRPr lang="cs-CZ" sz="2200" dirty="0"/>
          </a:p>
          <a:p>
            <a:pPr marL="285750" indent="-285750">
              <a:spcBef>
                <a:spcPts val="0"/>
              </a:spcBef>
            </a:pPr>
            <a:r>
              <a:rPr lang="cs-CZ" sz="2200" dirty="0"/>
              <a:t>ve světovém měřítku větší objem povolených modifikovaných potravin </a:t>
            </a:r>
          </a:p>
          <a:p>
            <a:pPr marL="685800" lvl="3" indent="0"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</a:t>
            </a:r>
            <a:r>
              <a:rPr lang="cs-CZ" sz="2200" b="1" i="1" dirty="0">
                <a:solidFill>
                  <a:schemeClr val="bg2"/>
                </a:solidFill>
              </a:rPr>
              <a:t>světová nejednotnost regulace</a:t>
            </a:r>
            <a:endParaRPr lang="cs-CZ" sz="2200" i="1" dirty="0">
              <a:solidFill>
                <a:schemeClr val="bg2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2000" dirty="0"/>
          </a:p>
          <a:p>
            <a:pPr marL="0" lvl="0" indent="0">
              <a:spcBef>
                <a:spcPts val="0"/>
              </a:spcBef>
              <a:buNone/>
            </a:pPr>
            <a:r>
              <a:rPr lang="cs-CZ" sz="2400" dirty="0"/>
              <a:t>	</a:t>
            </a:r>
            <a:r>
              <a:rPr lang="cs-CZ" sz="2400" dirty="0">
                <a:solidFill>
                  <a:schemeClr val="bg2"/>
                </a:solidFill>
              </a:rPr>
              <a:t>Jak poznat geneticky modifikované potraviny v obchodech?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2400">
                <a:solidFill>
                  <a:schemeClr val="bg2"/>
                </a:solidFill>
              </a:rPr>
              <a:t>	</a:t>
            </a:r>
            <a:endParaRPr sz="2400" dirty="0">
              <a:solidFill>
                <a:schemeClr val="bg2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2698784" y="3135086"/>
            <a:ext cx="467649" cy="209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2698784" y="5120640"/>
            <a:ext cx="467649" cy="209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lík">
  <a:themeElements>
    <a:clrScheme name="Modrá, teplá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ík">
  <a:themeElements>
    <a:clrScheme name="Modrá, teplá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608</Words>
  <Application>Microsoft Office PowerPoint</Application>
  <PresentationFormat>Širokoúhlá obrazovka</PresentationFormat>
  <Paragraphs>169</Paragraphs>
  <Slides>28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Cabin</vt:lpstr>
      <vt:lpstr>Calibri</vt:lpstr>
      <vt:lpstr>Arial</vt:lpstr>
      <vt:lpstr>Balík</vt:lpstr>
      <vt:lpstr>Balík</vt:lpstr>
      <vt:lpstr>Prezentace aplikace PowerPoint</vt:lpstr>
      <vt:lpstr>NEGATIVNÍ POSTOJ</vt:lpstr>
      <vt:lpstr>VÍTE VŮBEC, CO JÍTE?</vt:lpstr>
      <vt:lpstr>Prezentace aplikace PowerPoint</vt:lpstr>
      <vt:lpstr>Prezentace aplikace PowerPoint</vt:lpstr>
      <vt:lpstr>Prezentace aplikace PowerPoint</vt:lpstr>
      <vt:lpstr>Prezentace aplikace PowerPoint</vt:lpstr>
      <vt:lpstr>Vysvětlení vzniku dokonalého rajčátka</vt:lpstr>
      <vt:lpstr>OTÁZKA LEGISLATIVY</vt:lpstr>
      <vt:lpstr>Prezentace aplikace PowerPoint</vt:lpstr>
      <vt:lpstr>ETICKÝ PROBLÉM</vt:lpstr>
      <vt:lpstr>PROBLÉM PŘEDČASNÉHO POTRATU PLODU</vt:lpstr>
      <vt:lpstr>ANTIBIOTIKA</vt:lpstr>
      <vt:lpstr>Prezentace aplikace PowerPoint</vt:lpstr>
      <vt:lpstr>KLONOVÁNÍ ZVÍŘAT A GENETICKÁ REPRODUKCE</vt:lpstr>
      <vt:lpstr>JAKÁ BUDE BUDOUCNOST?</vt:lpstr>
      <vt:lpstr>ZRUŠÍME BIODIVERZITU? </vt:lpstr>
      <vt:lpstr>KDO NAPOSLEDY VIDĚL ZRZAVOU VEVERKU?</vt:lpstr>
      <vt:lpstr>Biodiverzita</vt:lpstr>
      <vt:lpstr>Řešení problémů třetího světa?</vt:lpstr>
      <vt:lpstr>BIOPOTRAVINY A ODMÍTNUTÍ TTIP</vt:lpstr>
      <vt:lpstr>PROČ JSOU GENETIKA A BIOTECHNOLOGIE NEGATIVNÍ JEV ?</vt:lpstr>
      <vt:lpstr>Reálné argumenty PROTI</vt:lpstr>
      <vt:lpstr>NĚJAKÉ OTÁZKY?</vt:lpstr>
      <vt:lpstr>INFORMAČNÍ ZDROJE</vt:lpstr>
      <vt:lpstr>INFORMAČNÍ ZDROJE</vt:lpstr>
      <vt:lpstr>INFORMAČNÍ 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Průša</dc:creator>
  <cp:lastModifiedBy>Jan Průša</cp:lastModifiedBy>
  <cp:revision>10</cp:revision>
  <dcterms:modified xsi:type="dcterms:W3CDTF">2016-11-30T07:54:31Z</dcterms:modified>
</cp:coreProperties>
</file>