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405" r:id="rId2"/>
    <p:sldId id="452" r:id="rId3"/>
    <p:sldId id="477" r:id="rId4"/>
    <p:sldId id="476" r:id="rId5"/>
    <p:sldId id="454" r:id="rId6"/>
    <p:sldId id="453" r:id="rId7"/>
    <p:sldId id="455" r:id="rId8"/>
    <p:sldId id="495" r:id="rId9"/>
    <p:sldId id="458" r:id="rId10"/>
    <p:sldId id="492" r:id="rId11"/>
    <p:sldId id="478" r:id="rId12"/>
    <p:sldId id="493" r:id="rId13"/>
    <p:sldId id="486" r:id="rId14"/>
    <p:sldId id="462" r:id="rId15"/>
    <p:sldId id="494" r:id="rId16"/>
    <p:sldId id="461" r:id="rId17"/>
    <p:sldId id="457" r:id="rId18"/>
    <p:sldId id="496" r:id="rId19"/>
    <p:sldId id="479" r:id="rId20"/>
    <p:sldId id="487" r:id="rId21"/>
    <p:sldId id="488" r:id="rId22"/>
    <p:sldId id="489" r:id="rId23"/>
    <p:sldId id="467" r:id="rId24"/>
    <p:sldId id="468" r:id="rId25"/>
    <p:sldId id="469" r:id="rId26"/>
    <p:sldId id="490" r:id="rId27"/>
    <p:sldId id="470" r:id="rId28"/>
    <p:sldId id="481" r:id="rId29"/>
    <p:sldId id="482" r:id="rId30"/>
    <p:sldId id="483" r:id="rId31"/>
    <p:sldId id="484" r:id="rId32"/>
    <p:sldId id="472" r:id="rId33"/>
    <p:sldId id="485" r:id="rId34"/>
    <p:sldId id="473" r:id="rId35"/>
    <p:sldId id="474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6" r:id="rId45"/>
    <p:sldId id="491" r:id="rId46"/>
    <p:sldId id="45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70437" autoAdjust="0"/>
  </p:normalViewPr>
  <p:slideViewPr>
    <p:cSldViewPr snapToGrid="0">
      <p:cViewPr varScale="1">
        <p:scale>
          <a:sx n="50" d="100"/>
          <a:sy n="50" d="100"/>
        </p:scale>
        <p:origin x="16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a\Desktop\tabulk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a\Desktop\tabulk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a\Desktop\converge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a\Desktop\tabulk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a\Desktop\tabulk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Hárok1!$C$66</c:f>
              <c:strCache>
                <c:ptCount val="1"/>
                <c:pt idx="0">
                  <c:v>Germany: share of RES in gross final energy consumption (in 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Hárok1!$D$65:$J$65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Hárok1!$D$66:$J$66</c:f>
              <c:numCache>
                <c:formatCode>General</c:formatCode>
                <c:ptCount val="7"/>
                <c:pt idx="0">
                  <c:v>9.1</c:v>
                </c:pt>
                <c:pt idx="1">
                  <c:v>10.1</c:v>
                </c:pt>
                <c:pt idx="2">
                  <c:v>10.9</c:v>
                </c:pt>
                <c:pt idx="3">
                  <c:v>11.8</c:v>
                </c:pt>
                <c:pt idx="4">
                  <c:v>12.8</c:v>
                </c:pt>
                <c:pt idx="5">
                  <c:v>13.2</c:v>
                </c:pt>
                <c:pt idx="6">
                  <c:v>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B2-478F-9D43-533336B94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3317248"/>
        <c:axId val="372547504"/>
      </c:lineChart>
      <c:catAx>
        <c:axId val="4433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2547504"/>
        <c:crosses val="autoZero"/>
        <c:auto val="1"/>
        <c:lblAlgn val="ctr"/>
        <c:lblOffset val="100"/>
        <c:noMultiLvlLbl val="0"/>
      </c:catAx>
      <c:valAx>
        <c:axId val="372547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3317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Hárok1!$A$44</c:f>
              <c:strCache>
                <c:ptCount val="1"/>
                <c:pt idx="0">
                  <c:v>German annual final energy consumption in Petajouls</c:v>
                </c:pt>
              </c:strCache>
            </c:strRef>
          </c:tx>
          <c:marker>
            <c:symbol val="none"/>
          </c:marker>
          <c:cat>
            <c:numRef>
              <c:f>Hárok1!$B$43:$H$43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Hárok1!$B$44:$H$44</c:f>
              <c:numCache>
                <c:formatCode>General</c:formatCode>
                <c:ptCount val="7"/>
                <c:pt idx="0">
                  <c:v>14380</c:v>
                </c:pt>
                <c:pt idx="1">
                  <c:v>13531</c:v>
                </c:pt>
                <c:pt idx="2">
                  <c:v>14217</c:v>
                </c:pt>
                <c:pt idx="3">
                  <c:v>13599</c:v>
                </c:pt>
                <c:pt idx="4">
                  <c:v>13447</c:v>
                </c:pt>
                <c:pt idx="5">
                  <c:v>13779</c:v>
                </c:pt>
                <c:pt idx="6">
                  <c:v>13132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56-40DA-ADC2-6DD19EC7A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7688"/>
        <c:axId val="3808080"/>
      </c:lineChart>
      <c:catAx>
        <c:axId val="380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08080"/>
        <c:crosses val="autoZero"/>
        <c:auto val="1"/>
        <c:lblAlgn val="ctr"/>
        <c:lblOffset val="100"/>
        <c:noMultiLvlLbl val="0"/>
      </c:catAx>
      <c:valAx>
        <c:axId val="380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76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[convergence.xlsx]List1!$A$2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[convergence.xlsx]List1!$B$1:$I$1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[convergence.xlsx]List1!$B$2:$I$2</c:f>
              <c:numCache>
                <c:formatCode>General</c:formatCode>
                <c:ptCount val="8"/>
                <c:pt idx="0">
                  <c:v>32.5</c:v>
                </c:pt>
                <c:pt idx="1">
                  <c:v>31.5</c:v>
                </c:pt>
                <c:pt idx="2">
                  <c:v>34.800000000000004</c:v>
                </c:pt>
                <c:pt idx="3">
                  <c:v>32.300000000000004</c:v>
                </c:pt>
                <c:pt idx="4">
                  <c:v>28.4</c:v>
                </c:pt>
                <c:pt idx="5">
                  <c:v>32.800000000000004</c:v>
                </c:pt>
                <c:pt idx="6">
                  <c:v>33.200000000000003</c:v>
                </c:pt>
                <c:pt idx="7">
                  <c:v>25.1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42-47F1-B7A9-EEF35D974E20}"/>
            </c:ext>
          </c:extLst>
        </c:ser>
        <c:ser>
          <c:idx val="1"/>
          <c:order val="1"/>
          <c:tx>
            <c:strRef>
              <c:f>[convergence.xlsx]List1!$A$3</c:f>
              <c:strCache>
                <c:ptCount val="1"/>
              </c:strCache>
            </c:strRef>
          </c:tx>
          <c:marker>
            <c:symbol val="none"/>
          </c:marker>
          <c:cat>
            <c:strRef>
              <c:f>[convergence.xlsx]List1!$B$1:$I$1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[convergence.xlsx]List1!$B$3:$I$3</c:f>
              <c:numCache>
                <c:formatCode>General</c:formatCode>
                <c:ptCount val="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42-47F1-B7A9-EEF35D974E20}"/>
            </c:ext>
          </c:extLst>
        </c:ser>
        <c:ser>
          <c:idx val="2"/>
          <c:order val="2"/>
          <c:tx>
            <c:strRef>
              <c:f>[convergence.xlsx]List1!$A$4</c:f>
              <c:strCache>
                <c:ptCount val="1"/>
                <c:pt idx="0">
                  <c:v>The Czech Republic</c:v>
                </c:pt>
              </c:strCache>
            </c:strRef>
          </c:tx>
          <c:marker>
            <c:symbol val="none"/>
          </c:marker>
          <c:cat>
            <c:strRef>
              <c:f>[convergence.xlsx]List1!$B$1:$I$1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[convergence.xlsx]List1!$B$4:$I$4</c:f>
              <c:numCache>
                <c:formatCode>General</c:formatCode>
                <c:ptCount val="8"/>
                <c:pt idx="0">
                  <c:v>32.700000000000003</c:v>
                </c:pt>
                <c:pt idx="1">
                  <c:v>31.7</c:v>
                </c:pt>
                <c:pt idx="2">
                  <c:v>34.800000000000004</c:v>
                </c:pt>
                <c:pt idx="3">
                  <c:v>32.300000000000004</c:v>
                </c:pt>
                <c:pt idx="4">
                  <c:v>28.8</c:v>
                </c:pt>
                <c:pt idx="5">
                  <c:v>34.200000000000003</c:v>
                </c:pt>
                <c:pt idx="6">
                  <c:v>34.300000000000004</c:v>
                </c:pt>
                <c:pt idx="7">
                  <c:v>26.7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C42-47F1-B7A9-EEF35D974E20}"/>
            </c:ext>
          </c:extLst>
        </c:ser>
        <c:ser>
          <c:idx val="3"/>
          <c:order val="3"/>
          <c:tx>
            <c:strRef>
              <c:f>[convergence.xlsx]List1!$A$5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strRef>
              <c:f>[convergence.xlsx]List1!$B$1:$I$1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[convergence.xlsx]List1!$B$5:$I$5</c:f>
              <c:numCache>
                <c:formatCode>General</c:formatCode>
                <c:ptCount val="8"/>
                <c:pt idx="0">
                  <c:v>44.6</c:v>
                </c:pt>
                <c:pt idx="1">
                  <c:v>50.9</c:v>
                </c:pt>
                <c:pt idx="2">
                  <c:v>51.3</c:v>
                </c:pt>
                <c:pt idx="3">
                  <c:v>35.4</c:v>
                </c:pt>
                <c:pt idx="4">
                  <c:v>38</c:v>
                </c:pt>
                <c:pt idx="5">
                  <c:v>41.2</c:v>
                </c:pt>
                <c:pt idx="6">
                  <c:v>36.6</c:v>
                </c:pt>
                <c:pt idx="7">
                  <c:v>35.1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C42-47F1-B7A9-EEF35D974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8448"/>
        <c:axId val="442831696"/>
      </c:lineChart>
      <c:catAx>
        <c:axId val="37261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2831696"/>
        <c:crosses val="autoZero"/>
        <c:auto val="1"/>
        <c:lblAlgn val="ctr"/>
        <c:lblOffset val="100"/>
        <c:noMultiLvlLbl val="0"/>
      </c:catAx>
      <c:valAx>
        <c:axId val="44283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61844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Hárok1!$A$11</c:f>
              <c:strCache>
                <c:ptCount val="1"/>
                <c:pt idx="0">
                  <c:v>EU (28 countries)</c:v>
                </c:pt>
              </c:strCache>
            </c:strRef>
          </c:tx>
          <c:marker>
            <c:symbol val="none"/>
          </c:marker>
          <c:cat>
            <c:numRef>
              <c:f>Hárok1!$B$10:$M$10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Hárok1!$B$11:$M$11</c:f>
              <c:numCache>
                <c:formatCode>General</c:formatCode>
                <c:ptCount val="12"/>
                <c:pt idx="3">
                  <c:v>0.15800000000000014</c:v>
                </c:pt>
                <c:pt idx="4">
                  <c:v>0.16400000000000001</c:v>
                </c:pt>
                <c:pt idx="5">
                  <c:v>0.16700000000000001</c:v>
                </c:pt>
                <c:pt idx="6">
                  <c:v>0.18000000000000013</c:v>
                </c:pt>
                <c:pt idx="7">
                  <c:v>0.18800000000000014</c:v>
                </c:pt>
                <c:pt idx="8">
                  <c:v>0.2</c:v>
                </c:pt>
                <c:pt idx="9">
                  <c:v>0.20400000000000001</c:v>
                </c:pt>
                <c:pt idx="10">
                  <c:v>0.20800000000000013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C6-45BB-9626-E3529B4EE19C}"/>
            </c:ext>
          </c:extLst>
        </c:ser>
        <c:ser>
          <c:idx val="1"/>
          <c:order val="1"/>
          <c:tx>
            <c:strRef>
              <c:f>Hárok1!$A$12</c:f>
              <c:strCache>
                <c:ptCount val="1"/>
                <c:pt idx="0">
                  <c:v>Czech Republic</c:v>
                </c:pt>
              </c:strCache>
            </c:strRef>
          </c:tx>
          <c:marker>
            <c:symbol val="none"/>
          </c:marker>
          <c:cat>
            <c:numRef>
              <c:f>Hárok1!$B$10:$M$10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Hárok1!$B$12:$M$12</c:f>
              <c:numCache>
                <c:formatCode>General</c:formatCode>
                <c:ptCount val="12"/>
                <c:pt idx="0">
                  <c:v>8.7000000000000022E-2</c:v>
                </c:pt>
                <c:pt idx="1">
                  <c:v>9.8000000000000101E-2</c:v>
                </c:pt>
                <c:pt idx="2">
                  <c:v>0.10700000000000007</c:v>
                </c:pt>
                <c:pt idx="3">
                  <c:v>0.127</c:v>
                </c:pt>
                <c:pt idx="4">
                  <c:v>0.13200000000000001</c:v>
                </c:pt>
                <c:pt idx="5">
                  <c:v>0.13400000000000001</c:v>
                </c:pt>
                <c:pt idx="6">
                  <c:v>0.15000000000000013</c:v>
                </c:pt>
                <c:pt idx="7">
                  <c:v>0.15000000000000013</c:v>
                </c:pt>
                <c:pt idx="8">
                  <c:v>0.15200000000000014</c:v>
                </c:pt>
                <c:pt idx="9">
                  <c:v>0.128</c:v>
                </c:pt>
                <c:pt idx="10">
                  <c:v>0.127</c:v>
                </c:pt>
                <c:pt idx="11">
                  <c:v>0.13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C6-45BB-9626-E3529B4EE19C}"/>
            </c:ext>
          </c:extLst>
        </c:ser>
        <c:ser>
          <c:idx val="2"/>
          <c:order val="2"/>
          <c:tx>
            <c:strRef>
              <c:f>Hárok1!$A$13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Hárok1!$B$10:$M$10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Hárok1!$B$13:$M$13</c:f>
              <c:numCache>
                <c:formatCode>General</c:formatCode>
                <c:ptCount val="12"/>
                <c:pt idx="0">
                  <c:v>0.17800000000000013</c:v>
                </c:pt>
                <c:pt idx="1">
                  <c:v>0.18300000000000013</c:v>
                </c:pt>
                <c:pt idx="2">
                  <c:v>0.19500000000000001</c:v>
                </c:pt>
                <c:pt idx="3">
                  <c:v>0.21500000000000014</c:v>
                </c:pt>
                <c:pt idx="4">
                  <c:v>0.22800000000000001</c:v>
                </c:pt>
                <c:pt idx="5">
                  <c:v>0.23800000000000004</c:v>
                </c:pt>
                <c:pt idx="6">
                  <c:v>0.253</c:v>
                </c:pt>
                <c:pt idx="7">
                  <c:v>0.26</c:v>
                </c:pt>
                <c:pt idx="8">
                  <c:v>0.29200000000000026</c:v>
                </c:pt>
                <c:pt idx="9">
                  <c:v>0.29800000000000032</c:v>
                </c:pt>
                <c:pt idx="10">
                  <c:v>0.29500000000000026</c:v>
                </c:pt>
                <c:pt idx="11">
                  <c:v>0.29700000000000032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C6-45BB-9626-E3529B4EE19C}"/>
            </c:ext>
          </c:extLst>
        </c:ser>
        <c:ser>
          <c:idx val="3"/>
          <c:order val="3"/>
          <c:tx>
            <c:strRef>
              <c:f>Hárok1!$A$14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Hárok1!$B$10:$M$10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Hárok1!$B$14:$M$14</c:f>
              <c:numCache>
                <c:formatCode>General</c:formatCode>
                <c:ptCount val="12"/>
                <c:pt idx="0">
                  <c:v>0.10600000000000002</c:v>
                </c:pt>
                <c:pt idx="1">
                  <c:v>0.11899999999999998</c:v>
                </c:pt>
                <c:pt idx="2">
                  <c:v>0.12200000000000007</c:v>
                </c:pt>
                <c:pt idx="3">
                  <c:v>0.126</c:v>
                </c:pt>
                <c:pt idx="4">
                  <c:v>0.113</c:v>
                </c:pt>
                <c:pt idx="5">
                  <c:v>0.13400000000000001</c:v>
                </c:pt>
                <c:pt idx="6">
                  <c:v>0.14700000000000013</c:v>
                </c:pt>
                <c:pt idx="7">
                  <c:v>0.14200000000000004</c:v>
                </c:pt>
                <c:pt idx="8">
                  <c:v>0.14800000000000013</c:v>
                </c:pt>
                <c:pt idx="9">
                  <c:v>0.14200000000000004</c:v>
                </c:pt>
                <c:pt idx="10">
                  <c:v>0.14400000000000004</c:v>
                </c:pt>
                <c:pt idx="11">
                  <c:v>0.13300000000000001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7C6-45BB-9626-E3529B4EE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656736"/>
        <c:axId val="444657128"/>
      </c:lineChart>
      <c:catAx>
        <c:axId val="44465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657128"/>
        <c:crosses val="autoZero"/>
        <c:auto val="1"/>
        <c:lblAlgn val="ctr"/>
        <c:lblOffset val="100"/>
        <c:noMultiLvlLbl val="0"/>
      </c:catAx>
      <c:valAx>
        <c:axId val="444657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65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42573776638573"/>
          <c:y val="0.39040658554044383"/>
          <c:w val="0.13590993748732227"/>
          <c:h val="0.21918682891911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Hárok1!$A$21</c:f>
              <c:strCache>
                <c:ptCount val="1"/>
                <c:pt idx="0">
                  <c:v>EU (28 countries)</c:v>
                </c:pt>
              </c:strCache>
            </c:strRef>
          </c:tx>
          <c:marker>
            <c:symbol val="none"/>
          </c:marker>
          <c:cat>
            <c:numRef>
              <c:f>Hárok1!$B$20:$M$20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Hárok1!$B$21:$M$21</c:f>
              <c:numCache>
                <c:formatCode>General</c:formatCode>
                <c:ptCount val="12"/>
                <c:pt idx="3">
                  <c:v>8.8000000000000064E-2</c:v>
                </c:pt>
                <c:pt idx="4">
                  <c:v>9.6000000000000002E-2</c:v>
                </c:pt>
                <c:pt idx="5">
                  <c:v>9.1000000000000025E-2</c:v>
                </c:pt>
                <c:pt idx="6">
                  <c:v>9.300000000000011E-2</c:v>
                </c:pt>
                <c:pt idx="7">
                  <c:v>9.6000000000000002E-2</c:v>
                </c:pt>
                <c:pt idx="8">
                  <c:v>9.4000000000000028E-2</c:v>
                </c:pt>
                <c:pt idx="9">
                  <c:v>9.2000000000000026E-2</c:v>
                </c:pt>
                <c:pt idx="10">
                  <c:v>8.9000000000000065E-2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95-4DCA-8762-9C3AC661801A}"/>
            </c:ext>
          </c:extLst>
        </c:ser>
        <c:ser>
          <c:idx val="1"/>
          <c:order val="1"/>
          <c:tx>
            <c:strRef>
              <c:f>Hárok1!$A$22</c:f>
              <c:strCache>
                <c:ptCount val="1"/>
                <c:pt idx="0">
                  <c:v>Czech Republic</c:v>
                </c:pt>
              </c:strCache>
            </c:strRef>
          </c:tx>
          <c:marker>
            <c:symbol val="none"/>
          </c:marker>
          <c:cat>
            <c:numRef>
              <c:f>Hárok1!$B$20:$M$20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Hárok1!$B$22:$M$22</c:f>
              <c:numCache>
                <c:formatCode>General</c:formatCode>
                <c:ptCount val="12"/>
                <c:pt idx="0">
                  <c:v>6.0000000000000032E-2</c:v>
                </c:pt>
                <c:pt idx="1">
                  <c:v>7.3000000000000009E-2</c:v>
                </c:pt>
                <c:pt idx="2">
                  <c:v>7.8000000000000014E-2</c:v>
                </c:pt>
                <c:pt idx="3">
                  <c:v>0.11</c:v>
                </c:pt>
                <c:pt idx="4">
                  <c:v>0.10600000000000002</c:v>
                </c:pt>
                <c:pt idx="5">
                  <c:v>0.10199999999999998</c:v>
                </c:pt>
                <c:pt idx="6">
                  <c:v>0.11</c:v>
                </c:pt>
                <c:pt idx="7">
                  <c:v>0.10299999999999998</c:v>
                </c:pt>
                <c:pt idx="8">
                  <c:v>0.10100000000000002</c:v>
                </c:pt>
                <c:pt idx="9">
                  <c:v>8.2000000000000003E-2</c:v>
                </c:pt>
                <c:pt idx="10">
                  <c:v>7.5999999999999998E-2</c:v>
                </c:pt>
                <c:pt idx="11">
                  <c:v>7.1999999999999995E-2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95-4DCA-8762-9C3AC661801A}"/>
            </c:ext>
          </c:extLst>
        </c:ser>
        <c:ser>
          <c:idx val="2"/>
          <c:order val="2"/>
          <c:tx>
            <c:strRef>
              <c:f>Hárok1!$A$23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Hárok1!$B$20:$M$20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Hárok1!$B$23:$M$23</c:f>
              <c:numCache>
                <c:formatCode>General</c:formatCode>
                <c:ptCount val="12"/>
                <c:pt idx="0">
                  <c:v>7.8000000000000014E-2</c:v>
                </c:pt>
                <c:pt idx="1">
                  <c:v>8.7000000000000022E-2</c:v>
                </c:pt>
                <c:pt idx="2">
                  <c:v>9.5000000000000043E-2</c:v>
                </c:pt>
                <c:pt idx="3">
                  <c:v>9.300000000000011E-2</c:v>
                </c:pt>
                <c:pt idx="4">
                  <c:v>9.8000000000000101E-2</c:v>
                </c:pt>
                <c:pt idx="5">
                  <c:v>9.2000000000000026E-2</c:v>
                </c:pt>
                <c:pt idx="6">
                  <c:v>9.0000000000000024E-2</c:v>
                </c:pt>
                <c:pt idx="7">
                  <c:v>9.0000000000000024E-2</c:v>
                </c:pt>
                <c:pt idx="8">
                  <c:v>8.6000000000000021E-2</c:v>
                </c:pt>
                <c:pt idx="9">
                  <c:v>8.4000000000000047E-2</c:v>
                </c:pt>
                <c:pt idx="10">
                  <c:v>8.1000000000000003E-2</c:v>
                </c:pt>
                <c:pt idx="11">
                  <c:v>7.900000000000007E-2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095-4DCA-8762-9C3AC661801A}"/>
            </c:ext>
          </c:extLst>
        </c:ser>
        <c:ser>
          <c:idx val="3"/>
          <c:order val="3"/>
          <c:tx>
            <c:strRef>
              <c:f>Hárok1!$A$24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Hárok1!$B$20:$M$20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Hárok1!$B$24:$M$24</c:f>
              <c:numCache>
                <c:formatCode>General</c:formatCode>
                <c:ptCount val="12"/>
                <c:pt idx="0">
                  <c:v>5.1000000000000004E-2</c:v>
                </c:pt>
                <c:pt idx="1">
                  <c:v>5.3999999999999999E-2</c:v>
                </c:pt>
                <c:pt idx="2">
                  <c:v>5.3999999999999999E-2</c:v>
                </c:pt>
                <c:pt idx="3">
                  <c:v>8.1000000000000003E-2</c:v>
                </c:pt>
                <c:pt idx="4">
                  <c:v>8.6000000000000021E-2</c:v>
                </c:pt>
                <c:pt idx="5">
                  <c:v>9.300000000000011E-2</c:v>
                </c:pt>
                <c:pt idx="6">
                  <c:v>9.6000000000000002E-2</c:v>
                </c:pt>
                <c:pt idx="7">
                  <c:v>8.7000000000000022E-2</c:v>
                </c:pt>
                <c:pt idx="8">
                  <c:v>8.8000000000000064E-2</c:v>
                </c:pt>
                <c:pt idx="9">
                  <c:v>7.8000000000000014E-2</c:v>
                </c:pt>
                <c:pt idx="10">
                  <c:v>8.3000000000000046E-2</c:v>
                </c:pt>
                <c:pt idx="11">
                  <c:v>7.5999999999999998E-2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095-4DCA-8762-9C3AC6618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657912"/>
        <c:axId val="444658304"/>
      </c:lineChart>
      <c:catAx>
        <c:axId val="44465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658304"/>
        <c:crosses val="autoZero"/>
        <c:auto val="1"/>
        <c:lblAlgn val="ctr"/>
        <c:lblOffset val="100"/>
        <c:noMultiLvlLbl val="0"/>
      </c:catAx>
      <c:valAx>
        <c:axId val="44465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657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List1!$B$2:$I$2</c:f>
              <c:numCache>
                <c:formatCode>General</c:formatCode>
                <c:ptCount val="8"/>
                <c:pt idx="0">
                  <c:v>32.5</c:v>
                </c:pt>
                <c:pt idx="1">
                  <c:v>31.5</c:v>
                </c:pt>
                <c:pt idx="2">
                  <c:v>34.800000000000004</c:v>
                </c:pt>
                <c:pt idx="3">
                  <c:v>32.300000000000004</c:v>
                </c:pt>
                <c:pt idx="4">
                  <c:v>28.4</c:v>
                </c:pt>
                <c:pt idx="5">
                  <c:v>32.800000000000004</c:v>
                </c:pt>
                <c:pt idx="6">
                  <c:v>33.200000000000003</c:v>
                </c:pt>
                <c:pt idx="7">
                  <c:v>25.1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83-4DAF-BEA6-D5E2C9977470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</c:strCache>
            </c:strRef>
          </c:tx>
          <c:marker>
            <c:symbol val="none"/>
          </c:marker>
          <c:cat>
            <c:strRef>
              <c:f>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List1!$B$3:$I$3</c:f>
              <c:numCache>
                <c:formatCode>General</c:formatCode>
                <c:ptCount val="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83-4DAF-BEA6-D5E2C9977470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The Czech Republic</c:v>
                </c:pt>
              </c:strCache>
            </c:strRef>
          </c:tx>
          <c:marker>
            <c:symbol val="none"/>
          </c:marker>
          <c:cat>
            <c:strRef>
              <c:f>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List1!$B$4:$I$4</c:f>
              <c:numCache>
                <c:formatCode>General</c:formatCode>
                <c:ptCount val="8"/>
                <c:pt idx="0">
                  <c:v>32.700000000000003</c:v>
                </c:pt>
                <c:pt idx="1">
                  <c:v>31.7</c:v>
                </c:pt>
                <c:pt idx="2">
                  <c:v>34.800000000000004</c:v>
                </c:pt>
                <c:pt idx="3">
                  <c:v>32.300000000000004</c:v>
                </c:pt>
                <c:pt idx="4">
                  <c:v>28.8</c:v>
                </c:pt>
                <c:pt idx="5">
                  <c:v>34.200000000000003</c:v>
                </c:pt>
                <c:pt idx="6">
                  <c:v>34.300000000000004</c:v>
                </c:pt>
                <c:pt idx="7">
                  <c:v>26.7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83-4DAF-BEA6-D5E2C9977470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strRef>
              <c:f>List1!$B$1:$I$1</c:f>
              <c:strCache>
                <c:ptCount val="8"/>
                <c:pt idx="0">
                  <c:v>Q1 and Q2/2014</c:v>
                </c:pt>
                <c:pt idx="1">
                  <c:v>Q3/2014</c:v>
                </c:pt>
                <c:pt idx="2">
                  <c:v>Q4/2014</c:v>
                </c:pt>
                <c:pt idx="3">
                  <c:v>Q1/2015</c:v>
                </c:pt>
                <c:pt idx="4">
                  <c:v>Q2/2015</c:v>
                </c:pt>
                <c:pt idx="5">
                  <c:v>Q3/2015</c:v>
                </c:pt>
                <c:pt idx="6">
                  <c:v>Q4/2015</c:v>
                </c:pt>
                <c:pt idx="7">
                  <c:v>Q1/2016</c:v>
                </c:pt>
              </c:strCache>
            </c:strRef>
          </c:cat>
          <c:val>
            <c:numRef>
              <c:f>List1!$B$5:$I$5</c:f>
              <c:numCache>
                <c:formatCode>General</c:formatCode>
                <c:ptCount val="8"/>
                <c:pt idx="0">
                  <c:v>44.6</c:v>
                </c:pt>
                <c:pt idx="1">
                  <c:v>50.9</c:v>
                </c:pt>
                <c:pt idx="2">
                  <c:v>51.3</c:v>
                </c:pt>
                <c:pt idx="3">
                  <c:v>35.4</c:v>
                </c:pt>
                <c:pt idx="4">
                  <c:v>38</c:v>
                </c:pt>
                <c:pt idx="5">
                  <c:v>41.2</c:v>
                </c:pt>
                <c:pt idx="6">
                  <c:v>36.6</c:v>
                </c:pt>
                <c:pt idx="7">
                  <c:v>35.1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883-4DAF-BEA6-D5E2C997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659088"/>
        <c:axId val="444659480"/>
      </c:lineChart>
      <c:catAx>
        <c:axId val="44465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4659480"/>
        <c:crosses val="autoZero"/>
        <c:auto val="1"/>
        <c:lblAlgn val="ctr"/>
        <c:lblOffset val="100"/>
        <c:noMultiLvlLbl val="0"/>
      </c:catAx>
      <c:valAx>
        <c:axId val="444659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65908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9993-9707-4AE5-A8C7-A4265D7D5F77}" type="datetimeFigureOut">
              <a:rPr lang="cs-CZ" smtClean="0"/>
              <a:t>1.1.2017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0FE0-2711-4F08-8B80-47FE9DEB21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1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altLang="cs-CZ" baseline="0" dirty="0" smtClean="0"/>
              <a:t>Laboratoř nové energetiky – zajímavý fenomén, kdy se průmyslová, moderní země rozhodne kompletně přepracovat svoji energetiku a skutečně do toho investuje obrovské úsilí, čas, peníze. </a:t>
            </a:r>
          </a:p>
          <a:p>
            <a:pPr marL="228600" indent="-228600">
              <a:buAutoNum type="arabicParenR"/>
            </a:pPr>
            <a:endParaRPr lang="cs-CZ" altLang="cs-CZ" baseline="0" dirty="0" smtClean="0"/>
          </a:p>
          <a:p>
            <a:pPr marL="228600" indent="-228600">
              <a:buAutoNum type="arabicParenR"/>
            </a:pPr>
            <a:r>
              <a:rPr lang="cs-CZ" altLang="cs-CZ" baseline="0" dirty="0" smtClean="0"/>
              <a:t>Co to vlastně je?</a:t>
            </a:r>
          </a:p>
          <a:p>
            <a:pPr marL="228600" indent="-228600">
              <a:buAutoNum type="arabicParenR"/>
            </a:pPr>
            <a:r>
              <a:rPr lang="cs-CZ" altLang="cs-CZ" baseline="0" dirty="0" smtClean="0"/>
              <a:t>Jak to ovlivnilo podobu energetiky v Německu?</a:t>
            </a:r>
          </a:p>
          <a:p>
            <a:pPr marL="228600" indent="-228600">
              <a:buAutoNum type="arabicParenR"/>
            </a:pPr>
            <a:r>
              <a:rPr lang="cs-CZ" altLang="cs-CZ" baseline="0" dirty="0" smtClean="0"/>
              <a:t>Jak to ovlivňuje energetiku v okolních zemích</a:t>
            </a:r>
            <a:endParaRPr lang="cs-CZ" alt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BB8A9-699D-4C24-BE68-2A07F1F2796D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4727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F82E5-4F4E-49B3-B87E-C3C70B281340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9017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F82E5-4F4E-49B3-B87E-C3C70B281340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1690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F82E5-4F4E-49B3-B87E-C3C70B281340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58422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- </a:t>
            </a:r>
            <a:r>
              <a:rPr lang="cs-CZ" altLang="cs-CZ" dirty="0" err="1" smtClean="0"/>
              <a:t>Mild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winter</a:t>
            </a:r>
            <a:r>
              <a:rPr lang="cs-CZ" altLang="cs-CZ" dirty="0" smtClean="0"/>
              <a:t> in 2014</a:t>
            </a: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F82E5-4F4E-49B3-B87E-C3C70B281340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83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1BC65-28BB-4E11-9976-98BBD8A6FC12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0655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1BC65-28BB-4E11-9976-98BBD8A6FC12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901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1FD64-3187-4333-BBB7-8D319AB78AE8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278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87396E-2213-4650-98CE-B986BA5CEA0D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73276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87396E-2213-4650-98CE-B986BA5CEA0D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14411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87396E-2213-4650-98CE-B986BA5CEA0D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4968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02EC97-0F96-4F83-A0D6-DB038C867FCC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20053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1BC65-28BB-4E11-9976-98BBD8A6FC12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8096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08B69-42FF-4A01-A935-22DD33212771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67309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B9CBB-666F-4BB5-9EDF-1944449B2212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4977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970166-448D-4599-A9F6-C9F05578DEFC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5509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970166-448D-4599-A9F6-C9F05578DEFC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2615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C573F-7301-4290-9283-DAC388AF84BA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9315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86E91-12C2-4A26-931F-8230878CF6D5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5848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86E91-12C2-4A26-931F-8230878CF6D5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7387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86E91-12C2-4A26-931F-8230878CF6D5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41317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5BEE1-A15A-4D17-907F-084C427963E3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6885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02EC97-0F96-4F83-A0D6-DB038C867FCC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0797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86E91-12C2-4A26-931F-8230878CF6D5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3926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9AA0F4-0D07-4CC5-8713-C09DB4698C75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29726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6A09E2-2646-408F-B8E5-F5D037008AD6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0438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73063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36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7693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13979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81442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27611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80321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581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02EC97-0F96-4F83-A0D6-DB038C867FCC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1144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7767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735311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6800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AADE9-E0F6-49EF-8F0F-7CD6527C9531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76118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64C2EB-0D46-4D71-80B1-FBD355FF8B2D}" type="slidenum">
              <a:rPr lang="cs-CZ" altLang="cs-CZ" smtClean="0"/>
              <a:pPr>
                <a:spcBef>
                  <a:spcPct val="0"/>
                </a:spcBef>
              </a:pPr>
              <a:t>46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29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CDDC3E-8693-4C98-841A-4600D397A607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137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10625-BFCD-4B23-878C-250B72443F37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3912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C5618-FE07-4BAE-A4B8-B12C285629EA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4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F82E5-4F4E-49B3-B87E-C3C70B281340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683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F82E5-4F4E-49B3-B87E-C3C70B281340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3457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b.me/CenterForEnergyStudies" TargetMode="External"/><Relationship Id="rId2" Type="http://schemas.openxmlformats.org/officeDocument/2006/relationships/hyperlink" Target="http://www.ceners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57363"/>
            <a:ext cx="7772400" cy="3000904"/>
          </a:xfrm>
        </p:spPr>
        <p:txBody>
          <a:bodyPr anchor="b">
            <a:normAutofit/>
          </a:bodyPr>
          <a:lstStyle>
            <a:lvl1pPr algn="ctr">
              <a:defRPr lang="en-US" sz="4500" dirty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5080000"/>
            <a:ext cx="6858000" cy="812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668" y="6189133"/>
            <a:ext cx="303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solidFill>
                  <a:schemeClr val="bg2"/>
                </a:solidFill>
                <a:hlinkClick r:id="rId2"/>
              </a:rPr>
              <a:t>www.ceners.org</a:t>
            </a:r>
            <a:endParaRPr lang="en-US" sz="900" smtClean="0">
              <a:solidFill>
                <a:schemeClr val="bg2"/>
              </a:solidFill>
            </a:endParaRPr>
          </a:p>
          <a:p>
            <a:r>
              <a:rPr lang="en-US" sz="900" smtClean="0">
                <a:hlinkClick r:id="rId3"/>
              </a:rPr>
              <a:t>fb.me/CenterForEnergyStudies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2714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5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80066"/>
            <a:ext cx="9143999" cy="8779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AD0D4-A2BA-47BB-B5E3-74949F4398A5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F6B7-0247-4138-A618-5CAA4C9521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9" y="5980066"/>
            <a:ext cx="2370666" cy="8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ch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354" y="1263762"/>
            <a:ext cx="7886700" cy="1325563"/>
          </a:xfrm>
        </p:spPr>
        <p:txBody>
          <a:bodyPr/>
          <a:lstStyle/>
          <a:p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transition</a:t>
            </a:r>
            <a:r>
              <a:rPr lang="cs-CZ" dirty="0" smtClean="0"/>
              <a:t> - Energiewende</a:t>
            </a:r>
            <a:endParaRPr lang="cs-CZ" dirty="0"/>
          </a:p>
        </p:txBody>
      </p:sp>
      <p:sp>
        <p:nvSpPr>
          <p:cNvPr id="5124" name="TextovéPole 4"/>
          <p:cNvSpPr txBox="1">
            <a:spLocks noChangeArrowheads="1"/>
          </p:cNvSpPr>
          <p:nvPr/>
        </p:nvSpPr>
        <p:spPr bwMode="auto">
          <a:xfrm>
            <a:off x="2411413" y="4076700"/>
            <a:ext cx="453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Garamond" panose="02020404030301010803" pitchFamily="18" charset="0"/>
              </a:rPr>
              <a:t>Filip Černoch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Garamond" panose="02020404030301010803" pitchFamily="18" charset="0"/>
                <a:hlinkClick r:id="rId3"/>
              </a:rPr>
              <a:t>cernoch@mail.muni.cz</a:t>
            </a:r>
            <a:endParaRPr lang="cs-CZ" altLang="cs-CZ" sz="1800"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5125" name="Podnadpis 2"/>
          <p:cNvSpPr txBox="1">
            <a:spLocks/>
          </p:cNvSpPr>
          <p:nvPr/>
        </p:nvSpPr>
        <p:spPr bwMode="auto">
          <a:xfrm>
            <a:off x="2484438" y="6021388"/>
            <a:ext cx="6335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FFFFFF"/>
                </a:solidFill>
                <a:latin typeface="Garamond" panose="02020404030301010803" pitchFamily="18" charset="0"/>
              </a:rPr>
              <a:t>Energy policy of the EU</a:t>
            </a:r>
          </a:p>
        </p:txBody>
      </p:sp>
      <p:sp>
        <p:nvSpPr>
          <p:cNvPr id="5126" name="TextovéPole 6"/>
          <p:cNvSpPr txBox="1">
            <a:spLocks noChangeArrowheads="1"/>
          </p:cNvSpPr>
          <p:nvPr/>
        </p:nvSpPr>
        <p:spPr bwMode="auto">
          <a:xfrm>
            <a:off x="2411413" y="4572000"/>
            <a:ext cx="4537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RES in gross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r>
              <a:rPr lang="cs-CZ" dirty="0" smtClean="0"/>
              <a:t> (in %)</a:t>
            </a:r>
          </a:p>
        </p:txBody>
      </p:sp>
      <p:sp>
        <p:nvSpPr>
          <p:cNvPr id="6759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759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132889777"/>
              </p:ext>
            </p:extLst>
          </p:nvPr>
        </p:nvGraphicFramePr>
        <p:xfrm>
          <a:off x="628650" y="1690691"/>
          <a:ext cx="7886700" cy="446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4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Performance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 smtClean="0"/>
          </a:p>
        </p:txBody>
      </p:sp>
      <p:sp>
        <p:nvSpPr>
          <p:cNvPr id="6758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544010" y="1690690"/>
            <a:ext cx="7971340" cy="4801549"/>
          </a:xfrm>
        </p:spPr>
        <p:txBody>
          <a:bodyPr/>
          <a:lstStyle/>
          <a:p>
            <a:pPr algn="just"/>
            <a:r>
              <a:rPr lang="cs-CZ" altLang="cs-CZ" sz="2400" dirty="0" err="1" smtClean="0">
                <a:latin typeface="Garamond" panose="02020404030301010803" pitchFamily="18" charset="0"/>
              </a:rPr>
              <a:t>Increasing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proportion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hard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400" dirty="0" smtClean="0">
                <a:latin typeface="Garamond" panose="02020404030301010803" pitchFamily="18" charset="0"/>
              </a:rPr>
              <a:t> 117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TWh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121,7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TWh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between</a:t>
            </a:r>
            <a:r>
              <a:rPr lang="cs-CZ" altLang="cs-CZ" sz="2400" dirty="0" smtClean="0">
                <a:latin typeface="Garamond" panose="02020404030301010803" pitchFamily="18" charset="0"/>
              </a:rPr>
              <a:t> 2010-2013)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brown</a:t>
            </a:r>
            <a:r>
              <a:rPr lang="cs-CZ" altLang="cs-CZ" sz="2400" dirty="0" smtClean="0">
                <a:latin typeface="Garamond" panose="02020404030301010803" pitchFamily="18" charset="0"/>
              </a:rPr>
              <a:t>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400" dirty="0" smtClean="0">
                <a:latin typeface="Garamond" panose="02020404030301010803" pitchFamily="18" charset="0"/>
              </a:rPr>
              <a:t> 145,9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TWh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160,9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TWh</a:t>
            </a:r>
            <a:r>
              <a:rPr lang="cs-CZ" altLang="cs-CZ" sz="2400" dirty="0" smtClean="0">
                <a:latin typeface="Garamond" panose="02020404030301010803" pitchFamily="18" charset="0"/>
              </a:rPr>
              <a:t>)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coal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elektricity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production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cs-CZ" altLang="cs-CZ" sz="2400" dirty="0" err="1" smtClean="0">
                <a:latin typeface="Garamond" panose="02020404030301010803" pitchFamily="18" charset="0"/>
              </a:rPr>
              <a:t>Emissions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CO2 has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been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increasing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slowly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cs-CZ" altLang="cs-CZ" sz="2400" dirty="0" err="1">
                <a:latin typeface="Garamond" panose="02020404030301010803" pitchFamily="18" charset="0"/>
              </a:rPr>
              <a:t>The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proportion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of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nuclear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power</a:t>
            </a:r>
            <a:r>
              <a:rPr lang="cs-CZ" altLang="cs-CZ" sz="2400" dirty="0">
                <a:latin typeface="Garamond" panose="02020404030301010803" pitchFamily="18" charset="0"/>
              </a:rPr>
              <a:t> in </a:t>
            </a:r>
            <a:r>
              <a:rPr lang="cs-CZ" altLang="cs-CZ" sz="2400" dirty="0" err="1">
                <a:latin typeface="Garamond" panose="02020404030301010803" pitchFamily="18" charset="0"/>
              </a:rPr>
              <a:t>the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primary</a:t>
            </a:r>
            <a:r>
              <a:rPr lang="cs-CZ" altLang="cs-CZ" sz="2400" dirty="0">
                <a:latin typeface="Garamond" panose="02020404030301010803" pitchFamily="18" charset="0"/>
              </a:rPr>
              <a:t> elektricity </a:t>
            </a:r>
            <a:r>
              <a:rPr lang="cs-CZ" altLang="cs-CZ" sz="2400" dirty="0" err="1">
                <a:latin typeface="Garamond" panose="02020404030301010803" pitchFamily="18" charset="0"/>
              </a:rPr>
              <a:t>consumption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decreased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from</a:t>
            </a:r>
            <a:r>
              <a:rPr lang="cs-CZ" altLang="cs-CZ" sz="2400" dirty="0">
                <a:latin typeface="Garamond" panose="02020404030301010803" pitchFamily="18" charset="0"/>
              </a:rPr>
              <a:t> 10,8% to 7,7% </a:t>
            </a:r>
            <a:r>
              <a:rPr lang="cs-CZ" altLang="cs-CZ" sz="2400" dirty="0" err="1">
                <a:latin typeface="Garamond" panose="02020404030301010803" pitchFamily="18" charset="0"/>
              </a:rPr>
              <a:t>between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smtClean="0">
                <a:latin typeface="Garamond" panose="02020404030301010803" pitchFamily="18" charset="0"/>
              </a:rPr>
              <a:t>2010-2013. </a:t>
            </a:r>
            <a:endParaRPr lang="cs-CZ" altLang="cs-CZ" sz="2400" dirty="0">
              <a:latin typeface="Garamond" panose="02020404030301010803" pitchFamily="18" charset="0"/>
            </a:endParaRPr>
          </a:p>
          <a:p>
            <a:pPr lvl="1" algn="just" eaLnBrk="1" hangingPunct="1"/>
            <a:endParaRPr lang="cs-CZ" altLang="cs-CZ" sz="20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6759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759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 </a:t>
            </a:r>
            <a:r>
              <a:rPr lang="cs-CZ" dirty="0" err="1" smtClean="0"/>
              <a:t>installed</a:t>
            </a:r>
            <a:r>
              <a:rPr lang="cs-CZ" dirty="0" smtClean="0"/>
              <a:t> </a:t>
            </a:r>
            <a:r>
              <a:rPr lang="cs-CZ" dirty="0" err="1" smtClean="0"/>
              <a:t>electricity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</p:txBody>
      </p:sp>
      <p:sp>
        <p:nvSpPr>
          <p:cNvPr id="6758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544010" y="1690690"/>
            <a:ext cx="7971340" cy="4801549"/>
          </a:xfrm>
        </p:spPr>
        <p:txBody>
          <a:bodyPr/>
          <a:lstStyle/>
          <a:p>
            <a:pPr lvl="1" algn="just" eaLnBrk="1" hangingPunct="1"/>
            <a:endParaRPr lang="cs-CZ" altLang="cs-CZ" sz="20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6759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759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" name="Obrázo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857374"/>
            <a:ext cx="7886700" cy="41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0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r>
              <a:rPr lang="cs-CZ" dirty="0" smtClean="0"/>
              <a:t> (in PJ)</a:t>
            </a:r>
          </a:p>
        </p:txBody>
      </p:sp>
      <p:sp>
        <p:nvSpPr>
          <p:cNvPr id="6759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759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07615093"/>
              </p:ext>
            </p:extLst>
          </p:nvPr>
        </p:nvGraphicFramePr>
        <p:xfrm>
          <a:off x="792480" y="1920240"/>
          <a:ext cx="11506200" cy="408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>
          <a:xfrm>
            <a:off x="674370" y="2712088"/>
            <a:ext cx="7886700" cy="1325563"/>
          </a:xfrm>
        </p:spPr>
        <p:txBody>
          <a:bodyPr/>
          <a:lstStyle/>
          <a:p>
            <a:r>
              <a:rPr lang="cs-CZ" dirty="0" smtClean="0"/>
              <a:t>Major </a:t>
            </a:r>
            <a:r>
              <a:rPr lang="cs-CZ" dirty="0" err="1" smtClean="0"/>
              <a:t>challenges</a:t>
            </a:r>
            <a:endParaRPr lang="cs-CZ" dirty="0" smtClean="0"/>
          </a:p>
        </p:txBody>
      </p:sp>
      <p:sp>
        <p:nvSpPr>
          <p:cNvPr id="7578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7578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EW</a:t>
            </a:r>
          </a:p>
        </p:txBody>
      </p:sp>
      <p:sp>
        <p:nvSpPr>
          <p:cNvPr id="75781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1690690"/>
            <a:ext cx="8098661" cy="5045775"/>
          </a:xfrm>
        </p:spPr>
        <p:txBody>
          <a:bodyPr>
            <a:normAutofit/>
          </a:bodyPr>
          <a:lstStyle/>
          <a:p>
            <a:pPr marL="320675" indent="-342900" algn="just"/>
            <a:r>
              <a:rPr lang="cs-CZ" altLang="cs-CZ" sz="2700" dirty="0" smtClean="0">
                <a:latin typeface="Garamond" panose="02020404030301010803" pitchFamily="18" charset="0"/>
              </a:rPr>
              <a:t>€550 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bn</a:t>
            </a:r>
            <a:r>
              <a:rPr lang="cs-CZ" altLang="cs-CZ" sz="2700" dirty="0" smtClean="0">
                <a:latin typeface="Garamond" panose="02020404030301010803" pitchFamily="18" charset="0"/>
              </a:rPr>
              <a:t>. 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until</a:t>
            </a:r>
            <a:r>
              <a:rPr lang="cs-CZ" altLang="cs-CZ" sz="2700" dirty="0" smtClean="0">
                <a:latin typeface="Garamond" panose="02020404030301010803" pitchFamily="18" charset="0"/>
              </a:rPr>
              <a:t> 2050 (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yearly</a:t>
            </a:r>
            <a:r>
              <a:rPr lang="cs-CZ" altLang="cs-CZ" sz="2700" dirty="0" smtClean="0">
                <a:latin typeface="Garamond" panose="02020404030301010803" pitchFamily="18" charset="0"/>
              </a:rPr>
              <a:t> 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investments</a:t>
            </a:r>
            <a:r>
              <a:rPr lang="cs-CZ" altLang="cs-CZ" sz="2700" dirty="0" smtClean="0">
                <a:latin typeface="Garamond" panose="02020404030301010803" pitchFamily="18" charset="0"/>
              </a:rPr>
              <a:t> €15bn., 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or</a:t>
            </a:r>
            <a:r>
              <a:rPr lang="cs-CZ" altLang="cs-CZ" sz="2700" dirty="0" smtClean="0">
                <a:latin typeface="Garamond" panose="02020404030301010803" pitchFamily="18" charset="0"/>
              </a:rPr>
              <a:t> 0,5% 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700" dirty="0" smtClean="0">
                <a:latin typeface="Garamond" panose="02020404030301010803" pitchFamily="18" charset="0"/>
              </a:rPr>
              <a:t> GDP </a:t>
            </a:r>
            <a:r>
              <a:rPr lang="cs-CZ" altLang="cs-CZ" sz="2700" dirty="0" err="1" smtClean="0">
                <a:latin typeface="Garamond" panose="02020404030301010803" pitchFamily="18" charset="0"/>
              </a:rPr>
              <a:t>respectively</a:t>
            </a:r>
            <a:r>
              <a:rPr lang="cs-CZ" altLang="cs-CZ" sz="2700" dirty="0" smtClean="0">
                <a:latin typeface="Garamond" panose="02020404030301010803" pitchFamily="18" charset="0"/>
              </a:rPr>
              <a:t>).</a:t>
            </a:r>
          </a:p>
          <a:p>
            <a:pPr marL="663575" lvl="1" indent="-342900" algn="just"/>
            <a:r>
              <a:rPr lang="cs-CZ" altLang="cs-CZ" sz="2400" dirty="0" smtClean="0">
                <a:latin typeface="Garamond" panose="02020404030301010803" pitchFamily="18" charset="0"/>
              </a:rPr>
              <a:t>EEG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surcharge</a:t>
            </a:r>
            <a:r>
              <a:rPr lang="cs-CZ" altLang="cs-CZ" sz="24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other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levies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marL="663575" lvl="1" indent="-342900" algn="just"/>
            <a:r>
              <a:rPr lang="cs-CZ" altLang="cs-CZ" sz="2400" dirty="0" err="1" smtClean="0">
                <a:latin typeface="Garamond" panose="02020404030301010803" pitchFamily="18" charset="0"/>
              </a:rPr>
              <a:t>Expenses</a:t>
            </a:r>
            <a:r>
              <a:rPr lang="cs-CZ" altLang="cs-CZ" sz="2400" dirty="0" smtClean="0">
                <a:latin typeface="Garamond" panose="02020404030301010803" pitchFamily="18" charset="0"/>
              </a:rPr>
              <a:t> on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construction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power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grid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increases</a:t>
            </a:r>
            <a:r>
              <a:rPr lang="cs-CZ" altLang="cs-CZ" sz="2400" dirty="0" smtClean="0">
                <a:latin typeface="Garamond" panose="02020404030301010803" pitchFamily="18" charset="0"/>
              </a:rPr>
              <a:t> - i</a:t>
            </a:r>
            <a:r>
              <a:rPr lang="en-GB" altLang="cs-CZ" sz="2400" dirty="0" smtClean="0">
                <a:latin typeface="Garamond" panose="02020404030301010803" pitchFamily="18" charset="0"/>
              </a:rPr>
              <a:t>n 2012, the expenses of all four German TSOs on development of network were </a:t>
            </a:r>
            <a:r>
              <a:rPr lang="cs-CZ" altLang="cs-CZ" sz="2400" dirty="0" smtClean="0">
                <a:latin typeface="Garamond" panose="02020404030301010803" pitchFamily="18" charset="0"/>
              </a:rPr>
              <a:t>€</a:t>
            </a:r>
            <a:r>
              <a:rPr lang="en-GB" altLang="cs-CZ" sz="2400" dirty="0" smtClean="0">
                <a:latin typeface="Garamond" panose="02020404030301010803" pitchFamily="18" charset="0"/>
              </a:rPr>
              <a:t>1,152 billion, about 305 millions more than in 2011. Estimates for 2013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were</a:t>
            </a:r>
            <a:r>
              <a:rPr lang="en-GB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smtClean="0">
                <a:latin typeface="Garamond" panose="02020404030301010803" pitchFamily="18" charset="0"/>
              </a:rPr>
              <a:t>€</a:t>
            </a:r>
            <a:r>
              <a:rPr lang="en-GB" altLang="cs-CZ" sz="2400" dirty="0" smtClean="0">
                <a:latin typeface="Garamond" panose="02020404030301010803" pitchFamily="18" charset="0"/>
              </a:rPr>
              <a:t>1,242 billion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7578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7578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EEG </a:t>
            </a:r>
            <a:r>
              <a:rPr lang="cs-CZ" dirty="0" err="1" smtClean="0"/>
              <a:t>surcharge</a:t>
            </a:r>
            <a:r>
              <a:rPr lang="cs-CZ" dirty="0" smtClean="0"/>
              <a:t> in </a:t>
            </a:r>
            <a:r>
              <a:rPr lang="cs-CZ" dirty="0" err="1" smtClean="0"/>
              <a:t>cents</a:t>
            </a:r>
            <a:r>
              <a:rPr lang="cs-CZ" dirty="0" smtClean="0"/>
              <a:t>/kWh</a:t>
            </a:r>
          </a:p>
        </p:txBody>
      </p:sp>
      <p:sp>
        <p:nvSpPr>
          <p:cNvPr id="73735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73736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27726"/>
            <a:ext cx="8345347" cy="53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electricity</a:t>
            </a:r>
            <a:endParaRPr lang="cs-CZ" dirty="0" smtClean="0"/>
          </a:p>
        </p:txBody>
      </p:sp>
      <p:sp>
        <p:nvSpPr>
          <p:cNvPr id="65541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0375" y="1828800"/>
            <a:ext cx="8258174" cy="3789363"/>
          </a:xfrm>
        </p:spPr>
        <p:txBody>
          <a:bodyPr/>
          <a:lstStyle/>
          <a:p>
            <a:pPr algn="just"/>
            <a:r>
              <a:rPr lang="cs-CZ" altLang="cs-CZ" sz="2400" dirty="0" smtClean="0">
                <a:latin typeface="Garamond" panose="02020404030301010803" pitchFamily="18" charset="0"/>
              </a:rPr>
              <a:t>Wholesale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prices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among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lowest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EU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this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reinforces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competitiveness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industry</a:t>
            </a:r>
            <a:r>
              <a:rPr lang="cs-CZ" altLang="cs-CZ" sz="2400" dirty="0" smtClean="0">
                <a:latin typeface="Garamond" panose="02020404030301010803" pitchFamily="18" charset="0"/>
              </a:rPr>
              <a:t>).</a:t>
            </a:r>
          </a:p>
          <a:p>
            <a:pPr algn="just"/>
            <a:r>
              <a:rPr lang="cs-CZ" altLang="cs-CZ" sz="2400" dirty="0" err="1" smtClean="0">
                <a:latin typeface="Garamond" panose="02020404030301010803" pitchFamily="18" charset="0"/>
              </a:rPr>
              <a:t>Households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pay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one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highest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prices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EU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regulated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component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prices</a:t>
            </a:r>
            <a:r>
              <a:rPr lang="cs-CZ" altLang="cs-CZ" sz="2400" dirty="0" smtClean="0">
                <a:latin typeface="Garamond" panose="02020404030301010803" pitchFamily="18" charset="0"/>
              </a:rPr>
              <a:t>).</a:t>
            </a:r>
          </a:p>
          <a:p>
            <a:pPr algn="just"/>
            <a:r>
              <a:rPr lang="cs-CZ" altLang="cs-CZ" sz="2400" dirty="0" err="1">
                <a:latin typeface="Garamond" panose="02020404030301010803" pitchFamily="18" charset="0"/>
              </a:rPr>
              <a:t>Cost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unevenly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distributed</a:t>
            </a:r>
            <a:r>
              <a:rPr lang="cs-CZ" altLang="cs-CZ" sz="2400" dirty="0">
                <a:latin typeface="Garamond" panose="02020404030301010803" pitchFamily="18" charset="0"/>
              </a:rPr>
              <a:t>. </a:t>
            </a:r>
            <a:r>
              <a:rPr lang="cs-CZ" altLang="cs-CZ" sz="2400" dirty="0" err="1">
                <a:latin typeface="Garamond" panose="02020404030301010803" pitchFamily="18" charset="0"/>
              </a:rPr>
              <a:t>Paid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>
                <a:latin typeface="Garamond" panose="02020404030301010803" pitchFamily="18" charset="0"/>
              </a:rPr>
              <a:t>mainly</a:t>
            </a:r>
            <a:r>
              <a:rPr lang="cs-CZ" altLang="cs-CZ" sz="2400" dirty="0">
                <a:latin typeface="Garamond" panose="02020404030301010803" pitchFamily="18" charset="0"/>
              </a:rPr>
              <a:t> by </a:t>
            </a:r>
            <a:r>
              <a:rPr lang="cs-CZ" altLang="cs-CZ" sz="2400" dirty="0" err="1">
                <a:latin typeface="Garamond" panose="02020404030301010803" pitchFamily="18" charset="0"/>
              </a:rPr>
              <a:t>households</a:t>
            </a:r>
            <a:r>
              <a:rPr lang="cs-CZ" altLang="cs-CZ" sz="2400" dirty="0">
                <a:latin typeface="Garamond" panose="02020404030301010803" pitchFamily="18" charset="0"/>
              </a:rPr>
              <a:t>, </a:t>
            </a:r>
            <a:r>
              <a:rPr lang="cs-CZ" altLang="cs-CZ" sz="2400" dirty="0" err="1">
                <a:latin typeface="Garamond" panose="02020404030301010803" pitchFamily="18" charset="0"/>
              </a:rPr>
              <a:t>companies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exempted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>
                <a:latin typeface="Garamond" panose="02020404030301010803" pitchFamily="18" charset="0"/>
              </a:rPr>
              <a:t>to a </a:t>
            </a:r>
            <a:r>
              <a:rPr lang="cs-CZ" altLang="cs-CZ" sz="2400" dirty="0" err="1">
                <a:latin typeface="Garamond" panose="02020404030301010803" pitchFamily="18" charset="0"/>
              </a:rPr>
              <a:t>great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extend</a:t>
            </a:r>
            <a:r>
              <a:rPr lang="cs-CZ" altLang="cs-CZ" sz="2400" dirty="0" smtClean="0">
                <a:latin typeface="Garamond" panose="02020404030301010803" pitchFamily="18" charset="0"/>
              </a:rPr>
              <a:t>. </a:t>
            </a:r>
            <a:endParaRPr lang="cs-CZ" altLang="cs-CZ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6554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554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wholesale</a:t>
            </a:r>
            <a:r>
              <a:rPr lang="cs-CZ" dirty="0" smtClean="0"/>
              <a:t> </a:t>
            </a:r>
            <a:r>
              <a:rPr lang="cs-CZ" dirty="0" err="1" smtClean="0"/>
              <a:t>baseload</a:t>
            </a:r>
            <a:r>
              <a:rPr lang="cs-CZ" dirty="0" smtClean="0"/>
              <a:t> </a:t>
            </a:r>
            <a:r>
              <a:rPr lang="cs-CZ" dirty="0" err="1" smtClean="0"/>
              <a:t>electricity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r>
              <a:rPr lang="cs-CZ" dirty="0" smtClean="0"/>
              <a:t> (in €/</a:t>
            </a:r>
            <a:r>
              <a:rPr lang="cs-CZ" dirty="0" err="1" smtClean="0"/>
              <a:t>MWh</a:t>
            </a:r>
            <a:r>
              <a:rPr lang="cs-CZ" dirty="0" smtClean="0"/>
              <a:t>)</a:t>
            </a:r>
          </a:p>
        </p:txBody>
      </p:sp>
      <p:sp>
        <p:nvSpPr>
          <p:cNvPr id="65541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2225040"/>
            <a:ext cx="8258174" cy="3789363"/>
          </a:xfrm>
        </p:spPr>
        <p:txBody>
          <a:bodyPr/>
          <a:lstStyle/>
          <a:p>
            <a:pPr marL="0" indent="0" algn="just">
              <a:buNone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6554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554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364226821"/>
              </p:ext>
            </p:extLst>
          </p:nvPr>
        </p:nvGraphicFramePr>
        <p:xfrm>
          <a:off x="628650" y="1554480"/>
          <a:ext cx="7886700" cy="445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96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554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" name="image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975" y="160339"/>
            <a:ext cx="6671945" cy="64843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025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Origins of EW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1516063"/>
            <a:ext cx="7886700" cy="4178300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 smtClean="0">
                <a:latin typeface="Garamond" panose="02020404030301010803" pitchFamily="18" charset="0"/>
              </a:rPr>
              <a:t>1st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pillar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: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phase-out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Long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successfull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tradition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industry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Germany</a:t>
            </a:r>
            <a:r>
              <a:rPr lang="cs-CZ" altLang="cs-CZ" sz="2400" dirty="0" smtClean="0">
                <a:latin typeface="Garamond" panose="02020404030301010803" pitchFamily="18" charset="0"/>
              </a:rPr>
              <a:t> – in 70s 17 000MW.</a:t>
            </a:r>
          </a:p>
          <a:p>
            <a:pPr algn="just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German</a:t>
            </a:r>
            <a:r>
              <a:rPr lang="cs-CZ" altLang="cs-CZ" sz="2400" dirty="0" smtClean="0">
                <a:latin typeface="Garamond" panose="02020404030301010803" pitchFamily="18" charset="0"/>
              </a:rPr>
              <a:t> anti-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movement</a:t>
            </a:r>
            <a:r>
              <a:rPr lang="cs-CZ" altLang="cs-CZ" sz="2400" dirty="0" smtClean="0">
                <a:latin typeface="Garamond" panose="02020404030301010803" pitchFamily="18" charset="0"/>
              </a:rPr>
              <a:t>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Ausserparlamentarishe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Opposition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60s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leftist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students</a:t>
            </a:r>
            <a:r>
              <a:rPr lang="cs-CZ" altLang="cs-CZ" sz="2400" dirty="0" smtClean="0">
                <a:latin typeface="Garamond" panose="02020404030301010803" pitchFamily="18" charset="0"/>
              </a:rPr>
              <a:t>),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environmental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movements</a:t>
            </a:r>
            <a:r>
              <a:rPr lang="cs-CZ" altLang="cs-CZ" sz="2400" dirty="0" smtClean="0">
                <a:latin typeface="Garamond" panose="02020404030301010803" pitchFamily="18" charset="0"/>
              </a:rPr>
              <a:t>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local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oposition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Three</a:t>
            </a:r>
            <a:r>
              <a:rPr lang="cs-CZ" altLang="cs-CZ" sz="2400" dirty="0" smtClean="0">
                <a:latin typeface="Garamond" panose="02020404030301010803" pitchFamily="18" charset="0"/>
              </a:rPr>
              <a:t> Mile Island in 1979,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Chernobyl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1986.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1998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Greens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federal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govt</a:t>
            </a:r>
            <a:r>
              <a:rPr lang="cs-CZ" altLang="cs-CZ" sz="2400" dirty="0" smtClean="0">
                <a:latin typeface="Garamond" panose="02020404030301010803" pitchFamily="18" charset="0"/>
              </a:rPr>
              <a:t>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with</a:t>
            </a:r>
            <a:r>
              <a:rPr lang="cs-CZ" altLang="cs-CZ" sz="2400" dirty="0" smtClean="0">
                <a:latin typeface="Garamond" panose="02020404030301010803" pitchFamily="18" charset="0"/>
              </a:rPr>
              <a:t> SPD)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Germany´s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plan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gradually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withdraw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atom.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In 2010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Atomic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Act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amended</a:t>
            </a:r>
            <a:r>
              <a:rPr lang="cs-CZ" altLang="cs-CZ" sz="2400" dirty="0" smtClean="0">
                <a:latin typeface="Garamond" panose="02020404030301010803" pitchFamily="18" charset="0"/>
              </a:rPr>
              <a:t> – plant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lifespan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extended</a:t>
            </a:r>
            <a:r>
              <a:rPr lang="cs-CZ" altLang="cs-CZ" sz="2400" dirty="0" smtClean="0">
                <a:latin typeface="Garamond" panose="02020404030301010803" pitchFamily="18" charset="0"/>
              </a:rPr>
              <a:t>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production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limits</a:t>
            </a:r>
            <a:r>
              <a:rPr lang="cs-CZ" altLang="cs-CZ" sz="2400" dirty="0" smtClean="0">
                <a:latin typeface="Garamond" panose="02020404030301010803" pitchFamily="18" charset="0"/>
              </a:rPr>
              <a:t> on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increased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2011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Fukushima</a:t>
            </a:r>
            <a:r>
              <a:rPr lang="cs-CZ" altLang="cs-CZ" sz="2400" dirty="0" smtClean="0">
                <a:latin typeface="Garamond" panose="02020404030301010803" pitchFamily="18" charset="0"/>
              </a:rPr>
              <a:t>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phase-out</a:t>
            </a:r>
            <a:r>
              <a:rPr lang="cs-CZ" altLang="cs-CZ" sz="2400" dirty="0" smtClean="0">
                <a:latin typeface="Garamond" panose="02020404030301010803" pitchFamily="18" charset="0"/>
              </a:rPr>
              <a:t> by 2022.</a:t>
            </a: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5530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5530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Electricity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r>
              <a:rPr lang="cs-CZ" dirty="0" smtClean="0"/>
              <a:t> – medium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households</a:t>
            </a:r>
            <a:r>
              <a:rPr lang="cs-CZ" dirty="0" smtClean="0"/>
              <a:t> (eur/kWh)</a:t>
            </a:r>
            <a:endParaRPr lang="cs-CZ" dirty="0"/>
          </a:p>
        </p:txBody>
      </p:sp>
      <p:sp>
        <p:nvSpPr>
          <p:cNvPr id="24579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sp>
        <p:nvSpPr>
          <p:cNvPr id="24580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39221770"/>
              </p:ext>
            </p:extLst>
          </p:nvPr>
        </p:nvGraphicFramePr>
        <p:xfrm>
          <a:off x="628650" y="1889760"/>
          <a:ext cx="801243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prices</a:t>
            </a:r>
            <a:r>
              <a:rPr lang="cs-CZ" dirty="0"/>
              <a:t> – medium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industries</a:t>
            </a:r>
            <a:r>
              <a:rPr lang="cs-CZ" dirty="0" smtClean="0"/>
              <a:t> (eur/kWh)</a:t>
            </a:r>
            <a:endParaRPr lang="cs-CZ" dirty="0"/>
          </a:p>
        </p:txBody>
      </p:sp>
      <p:sp>
        <p:nvSpPr>
          <p:cNvPr id="24579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sp>
        <p:nvSpPr>
          <p:cNvPr id="24580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492187549"/>
              </p:ext>
            </p:extLst>
          </p:nvPr>
        </p:nvGraphicFramePr>
        <p:xfrm>
          <a:off x="758190" y="1817370"/>
          <a:ext cx="7757160" cy="406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6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EEG in 2014</a:t>
            </a:r>
          </a:p>
        </p:txBody>
      </p:sp>
      <p:sp>
        <p:nvSpPr>
          <p:cNvPr id="75781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1690690"/>
            <a:ext cx="8098661" cy="5045775"/>
          </a:xfrm>
        </p:spPr>
        <p:txBody>
          <a:bodyPr>
            <a:normAutofit/>
          </a:bodyPr>
          <a:lstStyle/>
          <a:p>
            <a:pPr marL="250825" indent="-342900" algn="just"/>
            <a:r>
              <a:rPr lang="cs-CZ" altLang="cs-CZ" sz="2400" dirty="0" err="1" smtClean="0">
                <a:latin typeface="Garamond" panose="02020404030301010803" pitchFamily="18" charset="0"/>
              </a:rPr>
              <a:t>Annual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growth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targets</a:t>
            </a:r>
            <a:r>
              <a:rPr lang="cs-CZ" altLang="cs-CZ" sz="2400" dirty="0" smtClean="0">
                <a:latin typeface="Garamond" panose="02020404030301010803" pitchFamily="18" charset="0"/>
              </a:rPr>
              <a:t> (2,5 GW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each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wind</a:t>
            </a:r>
            <a:r>
              <a:rPr lang="cs-CZ" altLang="cs-CZ" sz="24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solar</a:t>
            </a:r>
            <a:r>
              <a:rPr lang="cs-CZ" altLang="cs-CZ" sz="2400" dirty="0" smtClean="0">
                <a:latin typeface="Garamond" panose="02020404030301010803" pitchFamily="18" charset="0"/>
              </a:rPr>
              <a:t>-PV). </a:t>
            </a:r>
          </a:p>
          <a:p>
            <a:pPr marL="250825" indent="-342900" algn="just"/>
            <a:r>
              <a:rPr lang="cs-CZ" altLang="cs-CZ" sz="2400" dirty="0" err="1" smtClean="0">
                <a:latin typeface="Garamond" panose="02020404030301010803" pitchFamily="18" charset="0"/>
              </a:rPr>
              <a:t>Growth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targets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new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biomass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minimal</a:t>
            </a:r>
            <a:r>
              <a:rPr lang="cs-CZ" altLang="cs-CZ" sz="2400" dirty="0" smtClean="0">
                <a:latin typeface="Garamond" panose="02020404030301010803" pitchFamily="18" charset="0"/>
              </a:rPr>
              <a:t> (100MW).</a:t>
            </a:r>
          </a:p>
          <a:p>
            <a:pPr marL="250825" indent="-342900" algn="just"/>
            <a:r>
              <a:rPr lang="cs-CZ" altLang="cs-CZ" sz="2400" dirty="0" err="1" smtClean="0">
                <a:latin typeface="Garamond" panose="02020404030301010803" pitchFamily="18" charset="0"/>
              </a:rPr>
              <a:t>Auctions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PV-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parks</a:t>
            </a:r>
            <a:r>
              <a:rPr lang="cs-CZ" altLang="cs-CZ" sz="2400" dirty="0" smtClean="0">
                <a:latin typeface="Garamond" panose="02020404030301010803" pitchFamily="18" charset="0"/>
              </a:rPr>
              <a:t>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starting</a:t>
            </a:r>
            <a:r>
              <a:rPr lang="cs-CZ" altLang="cs-CZ" sz="2400" dirty="0" smtClean="0">
                <a:latin typeface="Garamond" panose="02020404030301010803" pitchFamily="18" charset="0"/>
              </a:rPr>
              <a:t> 2015)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wind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announced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2017. </a:t>
            </a:r>
          </a:p>
          <a:p>
            <a:pPr marL="250825" indent="-342900" algn="just"/>
            <a:r>
              <a:rPr lang="cs-CZ" altLang="cs-CZ" sz="2400" dirty="0" err="1" smtClean="0">
                <a:latin typeface="Garamond" panose="02020404030301010803" pitchFamily="18" charset="0"/>
              </a:rPr>
              <a:t>Balancing</a:t>
            </a:r>
            <a:r>
              <a:rPr lang="cs-CZ" altLang="cs-CZ" sz="24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wholesale</a:t>
            </a:r>
            <a:r>
              <a:rPr lang="cs-CZ" altLang="cs-CZ" sz="2400" dirty="0" smtClean="0">
                <a:latin typeface="Garamond" panose="02020404030301010803" pitchFamily="18" charset="0"/>
              </a:rPr>
              <a:t> market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integration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mandatory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new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installations</a:t>
            </a:r>
            <a:r>
              <a:rPr lang="cs-CZ" altLang="cs-CZ" sz="2400" dirty="0" smtClean="0">
                <a:latin typeface="Garamond" panose="02020404030301010803" pitchFamily="18" charset="0"/>
              </a:rPr>
              <a:t>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except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small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ones</a:t>
            </a:r>
            <a:r>
              <a:rPr lang="cs-CZ" altLang="cs-CZ" sz="2400" dirty="0" smtClean="0">
                <a:latin typeface="Garamond" panose="02020404030301010803" pitchFamily="18" charset="0"/>
              </a:rPr>
              <a:t>).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7578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7578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2) Public support of EW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51008"/>
            <a:ext cx="8502650" cy="4110017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8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out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10 </a:t>
            </a:r>
            <a:r>
              <a:rPr lang="cs-CZ" altLang="cs-CZ" sz="2400" dirty="0" err="1">
                <a:latin typeface="Garamond" panose="02020404030301010803" pitchFamily="18" charset="0"/>
              </a:rPr>
              <a:t>G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erman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citizens</a:t>
            </a:r>
            <a:r>
              <a:rPr lang="cs-CZ" altLang="cs-CZ" sz="2400" dirty="0" smtClean="0">
                <a:latin typeface="Garamond" panose="02020404030301010803" pitchFamily="18" charset="0"/>
              </a:rPr>
              <a:t> support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faster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growth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RES.</a:t>
            </a:r>
          </a:p>
          <a:p>
            <a:pPr algn="just" eaLnBrk="1" hangingPunct="1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Resentments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about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perceived</a:t>
            </a:r>
            <a:r>
              <a:rPr lang="cs-CZ" altLang="cs-CZ" sz="2400" dirty="0" smtClean="0">
                <a:latin typeface="Garamond" panose="02020404030301010803" pitchFamily="18" charset="0"/>
              </a:rPr>
              <a:t> gap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between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ambitious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targets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smtClean="0">
                <a:latin typeface="Garamond" panose="02020404030301010803" pitchFamily="18" charset="0"/>
              </a:rPr>
              <a:t>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rhetoric</a:t>
            </a:r>
            <a:r>
              <a:rPr lang="cs-CZ" altLang="cs-CZ" sz="2400" dirty="0" smtClean="0">
                <a:latin typeface="Garamond" panose="02020404030301010803" pitchFamily="18" charset="0"/>
              </a:rPr>
              <a:t> and reality.</a:t>
            </a:r>
          </a:p>
          <a:p>
            <a:pPr algn="just" eaLnBrk="1" hangingPunct="1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Less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than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half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public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with</a:t>
            </a:r>
            <a:r>
              <a:rPr lang="cs-CZ" altLang="cs-CZ" sz="2400" dirty="0" smtClean="0">
                <a:latin typeface="Garamond" panose="02020404030301010803" pitchFamily="18" charset="0"/>
              </a:rPr>
              <a:t> positive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attitude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toward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implementation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EW.</a:t>
            </a:r>
          </a:p>
          <a:p>
            <a:pPr algn="just" eaLnBrk="1" hangingPunct="1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Politics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identified</a:t>
            </a:r>
            <a:r>
              <a:rPr lang="cs-CZ" altLang="cs-CZ" sz="2400" dirty="0" smtClean="0">
                <a:latin typeface="Garamond" panose="02020404030301010803" pitchFamily="18" charset="0"/>
              </a:rPr>
              <a:t> as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reason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deficits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implementation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8602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8602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cs-CZ" altLang="cs-CZ" sz="3600" dirty="0">
                <a:latin typeface="Garamond" panose="02020404030301010803" pitchFamily="18" charset="0"/>
              </a:rPr>
              <a:t>Q: Are </a:t>
            </a:r>
            <a:r>
              <a:rPr lang="cs-CZ" altLang="cs-CZ" sz="3600" dirty="0" err="1">
                <a:latin typeface="Garamond" panose="02020404030301010803" pitchFamily="18" charset="0"/>
              </a:rPr>
              <a:t>you</a:t>
            </a:r>
            <a:r>
              <a:rPr lang="cs-CZ" altLang="cs-CZ" sz="3600" dirty="0">
                <a:latin typeface="Garamond" panose="02020404030301010803" pitchFamily="18" charset="0"/>
              </a:rPr>
              <a:t> </a:t>
            </a:r>
            <a:r>
              <a:rPr lang="cs-CZ" altLang="cs-CZ" sz="3600" dirty="0" err="1">
                <a:latin typeface="Garamond" panose="02020404030301010803" pitchFamily="18" charset="0"/>
              </a:rPr>
              <a:t>satisfied</a:t>
            </a:r>
            <a:r>
              <a:rPr lang="cs-CZ" altLang="cs-CZ" sz="3600" dirty="0">
                <a:latin typeface="Garamond" panose="02020404030301010803" pitchFamily="18" charset="0"/>
              </a:rPr>
              <a:t> </a:t>
            </a:r>
            <a:r>
              <a:rPr lang="cs-CZ" altLang="cs-CZ" sz="3600" dirty="0" err="1">
                <a:latin typeface="Garamond" panose="02020404030301010803" pitchFamily="18" charset="0"/>
              </a:rPr>
              <a:t>with</a:t>
            </a:r>
            <a:r>
              <a:rPr lang="cs-CZ" altLang="cs-CZ" sz="3600" dirty="0">
                <a:latin typeface="Garamond" panose="02020404030301010803" pitchFamily="18" charset="0"/>
              </a:rPr>
              <a:t> </a:t>
            </a:r>
            <a:r>
              <a:rPr lang="cs-CZ" altLang="cs-CZ" sz="3600" dirty="0" err="1">
                <a:latin typeface="Garamond" panose="02020404030301010803" pitchFamily="18" charset="0"/>
              </a:rPr>
              <a:t>goals</a:t>
            </a:r>
            <a:r>
              <a:rPr lang="cs-CZ" altLang="cs-CZ" sz="3600" dirty="0">
                <a:latin typeface="Garamond" panose="02020404030301010803" pitchFamily="18" charset="0"/>
              </a:rPr>
              <a:t> and </a:t>
            </a:r>
            <a:r>
              <a:rPr lang="cs-CZ" altLang="cs-CZ" sz="3600" dirty="0" err="1">
                <a:latin typeface="Garamond" panose="02020404030301010803" pitchFamily="18" charset="0"/>
              </a:rPr>
              <a:t>implementation</a:t>
            </a:r>
            <a:r>
              <a:rPr lang="cs-CZ" altLang="cs-CZ" sz="3600" dirty="0">
                <a:latin typeface="Garamond" panose="02020404030301010803" pitchFamily="18" charset="0"/>
              </a:rPr>
              <a:t> </a:t>
            </a:r>
            <a:r>
              <a:rPr lang="cs-CZ" altLang="cs-CZ" sz="3600" dirty="0" err="1">
                <a:latin typeface="Garamond" panose="02020404030301010803" pitchFamily="18" charset="0"/>
              </a:rPr>
              <a:t>of</a:t>
            </a:r>
            <a:r>
              <a:rPr lang="cs-CZ" altLang="cs-CZ" sz="3600" dirty="0">
                <a:latin typeface="Garamond" panose="02020404030301010803" pitchFamily="18" charset="0"/>
              </a:rPr>
              <a:t> EW?</a:t>
            </a:r>
          </a:p>
        </p:txBody>
      </p:sp>
      <p:sp>
        <p:nvSpPr>
          <p:cNvPr id="88071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47460-3C6C-4566-A28D-95C470CCF0A5}" type="slidenum">
              <a:rPr lang="en-US" altLang="cs-CZ" smtClean="0"/>
              <a:pPr/>
              <a:t>24</a:t>
            </a:fld>
            <a:endParaRPr lang="en-US" altLang="cs-CZ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0375" y="1785940"/>
            <a:ext cx="2887663" cy="475297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8807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8807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8807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751211"/>
            <a:ext cx="4502467" cy="510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Stability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grid</a:t>
            </a:r>
            <a:endParaRPr lang="cs-CZ" dirty="0" smtClean="0"/>
          </a:p>
        </p:txBody>
      </p:sp>
      <p:sp>
        <p:nvSpPr>
          <p:cNvPr id="9011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865188"/>
            <a:ext cx="8502650" cy="4752975"/>
          </a:xfrm>
        </p:spPr>
        <p:txBody>
          <a:bodyPr/>
          <a:lstStyle/>
          <a:p>
            <a:pPr eaLnBrk="1" hangingPunct="1"/>
            <a:endParaRPr lang="cs-CZ" altLang="cs-CZ" sz="1800" i="1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smtClean="0">
              <a:latin typeface="Garamond" panose="02020404030301010803" pitchFamily="18" charset="0"/>
            </a:endParaRPr>
          </a:p>
        </p:txBody>
      </p:sp>
      <p:sp>
        <p:nvSpPr>
          <p:cNvPr id="9012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012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36320" y="1356360"/>
            <a:ext cx="6355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 err="1" smtClean="0">
                <a:latin typeface="Garamond" panose="02020404030301010803" pitchFamily="18" charset="0"/>
              </a:rPr>
              <a:t>Unschedulled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outages</a:t>
            </a:r>
            <a:r>
              <a:rPr lang="cs-CZ" sz="2400" dirty="0" smtClean="0">
                <a:latin typeface="Garamond" panose="02020404030301010803" pitchFamily="18" charset="0"/>
              </a:rPr>
              <a:t> in 2013 (</a:t>
            </a:r>
            <a:r>
              <a:rPr lang="cs-CZ" sz="2400" dirty="0" err="1" smtClean="0">
                <a:latin typeface="Garamond" panose="02020404030301010803" pitchFamily="18" charset="0"/>
              </a:rPr>
              <a:t>minutes</a:t>
            </a:r>
            <a:r>
              <a:rPr lang="cs-CZ" sz="2400" dirty="0" smtClean="0">
                <a:latin typeface="Garamond" panose="02020404030301010803" pitchFamily="18" charset="0"/>
              </a:rPr>
              <a:t> per </a:t>
            </a:r>
            <a:r>
              <a:rPr lang="cs-CZ" sz="2400" dirty="0" err="1" smtClean="0">
                <a:latin typeface="Garamond" panose="02020404030301010803" pitchFamily="18" charset="0"/>
              </a:rPr>
              <a:t>year</a:t>
            </a:r>
            <a:r>
              <a:rPr lang="cs-CZ" sz="2400" dirty="0" smtClean="0">
                <a:latin typeface="Garamond" panose="02020404030301010803" pitchFamily="18" charset="0"/>
              </a:rPr>
              <a:t>)</a:t>
            </a:r>
            <a:endParaRPr lang="cs-CZ" sz="2400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10538"/>
            <a:ext cx="5105400" cy="48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Garamond" panose="02020404030301010803" pitchFamily="18" charset="0"/>
              </a:rPr>
              <a:t>Number of activations of the minute reserve</a:t>
            </a:r>
            <a:r>
              <a:rPr lang="cs-CZ" dirty="0">
                <a:latin typeface="Garamond" panose="02020404030301010803" pitchFamily="18" charset="0"/>
              </a:rPr>
              <a:t> to </a:t>
            </a:r>
            <a:r>
              <a:rPr lang="cs-CZ" dirty="0" smtClean="0">
                <a:latin typeface="Garamond" panose="02020404030301010803" pitchFamily="18" charset="0"/>
              </a:rPr>
              <a:t>balance RES</a:t>
            </a: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9011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865188"/>
            <a:ext cx="8502650" cy="4752975"/>
          </a:xfrm>
        </p:spPr>
        <p:txBody>
          <a:bodyPr/>
          <a:lstStyle/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9012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012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9012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935480"/>
            <a:ext cx="7485423" cy="477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2169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53651"/>
              </p:ext>
            </p:extLst>
          </p:nvPr>
        </p:nvGraphicFramePr>
        <p:xfrm>
          <a:off x="0" y="1489197"/>
          <a:ext cx="9144001" cy="3499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7025"/>
                <a:gridCol w="978408"/>
                <a:gridCol w="978408"/>
                <a:gridCol w="1280160"/>
              </a:tblGrid>
              <a:tr h="8471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Non-</a:t>
                      </a:r>
                      <a:r>
                        <a:rPr lang="cs-CZ" altLang="cs-CZ" sz="2400" dirty="0" err="1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dispatchable</a:t>
                      </a:r>
                      <a:r>
                        <a:rPr lang="cs-CZ" altLang="cs-CZ" sz="2400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RES vs. </a:t>
                      </a:r>
                      <a:r>
                        <a:rPr lang="cs-CZ" altLang="cs-CZ" sz="2400" dirty="0" err="1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consumption</a:t>
                      </a:r>
                      <a:r>
                        <a:rPr lang="cs-CZ" altLang="cs-CZ" sz="2400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altLang="cs-CZ" sz="2400" dirty="0" err="1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altLang="cs-CZ" sz="2400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altLang="cs-CZ" sz="2400" dirty="0" err="1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regulation</a:t>
                      </a:r>
                      <a:r>
                        <a:rPr lang="cs-CZ" altLang="cs-CZ" sz="2400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altLang="cs-CZ" sz="2400" dirty="0" err="1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enegy</a:t>
                      </a:r>
                      <a:r>
                        <a:rPr lang="cs-CZ" altLang="cs-CZ" sz="2400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2009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Balance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847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Installed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effectLst/>
                          <a:latin typeface="Garamond" panose="02020404030301010803" pitchFamily="18" charset="0"/>
                        </a:rPr>
                        <a:t>capacity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effectLst/>
                          <a:latin typeface="Garamond" panose="02020404030301010803" pitchFamily="18" charset="0"/>
                        </a:rPr>
                        <a:t>of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PV 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a 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wind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effectLst/>
                          <a:latin typeface="Garamond" panose="02020404030301010803" pitchFamily="18" charset="0"/>
                        </a:rPr>
                        <a:t>energy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(GW)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36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65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+55 %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847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Production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of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electricity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effectLst/>
                          <a:latin typeface="Garamond" panose="02020404030301010803" pitchFamily="18" charset="0"/>
                        </a:rPr>
                        <a:t>from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PV and </a:t>
                      </a:r>
                      <a:r>
                        <a:rPr lang="cs-CZ" sz="2400" baseline="0" dirty="0" err="1" smtClean="0">
                          <a:effectLst/>
                          <a:latin typeface="Garamond" panose="02020404030301010803" pitchFamily="18" charset="0"/>
                        </a:rPr>
                        <a:t>wind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effectLst/>
                          <a:latin typeface="Garamond" panose="02020404030301010803" pitchFamily="18" charset="0"/>
                        </a:rPr>
                        <a:t>energy</a:t>
                      </a:r>
                      <a:r>
                        <a:rPr lang="cs-CZ" sz="24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TWh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45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77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+59 %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95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Consumption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of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regulation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energy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MWh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cs-CZ" sz="2400" dirty="0" err="1" smtClean="0">
                          <a:effectLst/>
                          <a:latin typeface="Garamond" panose="02020404030301010803" pitchFamily="18" charset="0"/>
                        </a:rPr>
                        <a:t>month</a:t>
                      </a:r>
                      <a:r>
                        <a:rPr lang="cs-CZ" sz="2400" dirty="0" smtClean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285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180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-37 %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88101" name="Rectangle 2"/>
          <p:cNvSpPr>
            <a:spLocks noChangeArrowheads="1"/>
          </p:cNvSpPr>
          <p:nvPr/>
        </p:nvSpPr>
        <p:spPr bwMode="auto">
          <a:xfrm>
            <a:off x="15875" y="5270500"/>
            <a:ext cx="9274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Source: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Bundesnetzagentur</a:t>
            </a:r>
            <a:r>
              <a:rPr lang="cs-CZ" altLang="cs-CZ" sz="2400" dirty="0" smtClean="0">
                <a:latin typeface="Garamond" panose="02020404030301010803" pitchFamily="18" charset="0"/>
              </a:rPr>
              <a:t>, 2014,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pg</a:t>
            </a:r>
            <a:r>
              <a:rPr lang="cs-CZ" altLang="cs-CZ" sz="2400" dirty="0" smtClean="0">
                <a:latin typeface="Garamond" panose="02020404030301010803" pitchFamily="18" charset="0"/>
              </a:rPr>
              <a:t>. 77;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Eurostat</a:t>
            </a:r>
            <a:r>
              <a:rPr lang="cs-CZ" altLang="cs-CZ" sz="2400" dirty="0" smtClean="0">
                <a:latin typeface="Garamond" panose="02020404030301010803" pitchFamily="18" charset="0"/>
              </a:rPr>
              <a:t> 2014</a:t>
            </a:r>
            <a:r>
              <a:rPr lang="cs-CZ" altLang="cs-CZ" sz="1050" dirty="0" smtClean="0">
                <a:latin typeface="Garamond" panose="02020404030301010803" pitchFamily="18" charset="0"/>
              </a:rPr>
              <a:t> </a:t>
            </a:r>
            <a:endParaRPr lang="cs-CZ" altLang="cs-CZ" sz="3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</a:t>
            </a:r>
            <a:r>
              <a:rPr lang="cs-CZ" dirty="0" err="1" smtClean="0"/>
              <a:t>Grid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1690691"/>
            <a:ext cx="7886700" cy="3927472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cs-CZ" altLang="cs-CZ" sz="2800" dirty="0" err="1" smtClean="0">
                <a:latin typeface="Garamond" panose="02020404030301010803" pitchFamily="18" charset="0"/>
              </a:rPr>
              <a:t>Grid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is</a:t>
            </a:r>
            <a:r>
              <a:rPr lang="cs-CZ" altLang="cs-CZ" sz="2800" dirty="0" smtClean="0">
                <a:latin typeface="Garamond" panose="02020404030301010803" pitchFamily="18" charset="0"/>
              </a:rPr>
              <a:t> not fit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accomodate</a:t>
            </a:r>
            <a:r>
              <a:rPr lang="cs-CZ" altLang="cs-CZ" sz="2800" dirty="0" smtClean="0">
                <a:latin typeface="Garamond" panose="02020404030301010803" pitchFamily="18" charset="0"/>
              </a:rPr>
              <a:t> 1 500 000 PV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units</a:t>
            </a:r>
            <a:r>
              <a:rPr lang="cs-CZ" altLang="cs-CZ" sz="2800" dirty="0" smtClean="0">
                <a:latin typeface="Garamond" panose="02020404030301010803" pitchFamily="18" charset="0"/>
              </a:rPr>
              <a:t> and 23 000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wind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turbines</a:t>
            </a:r>
            <a:r>
              <a:rPr lang="cs-CZ" altLang="cs-CZ" sz="2800" dirty="0" smtClean="0">
                <a:latin typeface="Garamond" panose="02020404030301010803" pitchFamily="18" charset="0"/>
              </a:rPr>
              <a:t>.</a:t>
            </a: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9626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626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44800"/>
            <a:ext cx="6647609" cy="36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8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grid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51008"/>
            <a:ext cx="7874000" cy="406715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cs-CZ" altLang="cs-CZ" sz="2800" dirty="0" smtClean="0">
                <a:latin typeface="Garamond" panose="02020404030301010803" pitchFamily="18" charset="0"/>
              </a:rPr>
              <a:t>In 2010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plan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build</a:t>
            </a:r>
            <a:r>
              <a:rPr lang="cs-CZ" altLang="cs-CZ" sz="2800" dirty="0" smtClean="0">
                <a:latin typeface="Garamond" panose="02020404030301010803" pitchFamily="18" charset="0"/>
              </a:rPr>
              <a:t> 1887km by 2015, in Q3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only</a:t>
            </a:r>
            <a:r>
              <a:rPr lang="cs-CZ" altLang="cs-CZ" sz="2800" dirty="0" smtClean="0">
                <a:latin typeface="Garamond" panose="02020404030301010803" pitchFamily="18" charset="0"/>
              </a:rPr>
              <a:t> 23%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finished</a:t>
            </a:r>
            <a:endParaRPr lang="cs-CZ" altLang="cs-CZ" sz="2800" dirty="0" smtClean="0">
              <a:latin typeface="Garamond" panose="02020404030301010803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9626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626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489033"/>
            <a:ext cx="5875197" cy="43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Origins of EW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1516063"/>
            <a:ext cx="7886700" cy="41783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 smtClean="0">
                <a:latin typeface="Garamond" panose="02020404030301010803" pitchFamily="18" charset="0"/>
              </a:rPr>
              <a:t>2nd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pillar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: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climate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protection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 </a:t>
            </a:r>
            <a:r>
              <a:rPr lang="cs-CZ" altLang="cs-CZ" sz="2400" b="1" dirty="0" err="1" smtClean="0">
                <a:latin typeface="Garamond" panose="02020404030301010803" pitchFamily="18" charset="0"/>
              </a:rPr>
              <a:t>measures</a:t>
            </a:r>
            <a:r>
              <a:rPr lang="cs-CZ" altLang="cs-CZ" sz="2400" b="1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In 70s anti-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400" dirty="0" smtClean="0">
                <a:latin typeface="Garamond" panose="02020404030301010803" pitchFamily="18" charset="0"/>
              </a:rPr>
              <a:t> sentiment, 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environmental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consciousness</a:t>
            </a:r>
            <a:r>
              <a:rPr lang="cs-CZ" altLang="cs-CZ" sz="24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oil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crisis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raised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issue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RES.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1974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first</a:t>
            </a:r>
            <a:r>
              <a:rPr lang="cs-CZ" altLang="cs-CZ" sz="2400" dirty="0" smtClean="0">
                <a:latin typeface="Garamond" panose="02020404030301010803" pitchFamily="18" charset="0"/>
              </a:rPr>
              <a:t> RES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subsidy</a:t>
            </a:r>
            <a:r>
              <a:rPr lang="cs-CZ" altLang="cs-CZ" sz="2400" dirty="0" smtClean="0">
                <a:latin typeface="Garamond" panose="02020404030301010803" pitchFamily="18" charset="0"/>
              </a:rPr>
              <a:t> program – PV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parks</a:t>
            </a:r>
            <a:r>
              <a:rPr lang="cs-CZ" altLang="cs-CZ" sz="2400" dirty="0" smtClean="0">
                <a:latin typeface="Garamond" panose="02020404030301010803" pitchFamily="18" charset="0"/>
              </a:rPr>
              <a:t>.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Furthered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1977 – 25%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investment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costs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reimbursed</a:t>
            </a:r>
            <a:r>
              <a:rPr lang="cs-CZ" altLang="cs-CZ" sz="2400" dirty="0" smtClean="0">
                <a:latin typeface="Garamond" panose="02020404030301010803" pitchFamily="18" charset="0"/>
              </a:rPr>
              <a:t>. 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1990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Act</a:t>
            </a:r>
            <a:r>
              <a:rPr lang="cs-CZ" altLang="cs-CZ" sz="2400" dirty="0" smtClean="0">
                <a:latin typeface="Garamond" panose="02020404030301010803" pitchFamily="18" charset="0"/>
              </a:rPr>
              <a:t> on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Supply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400" dirty="0" smtClean="0">
                <a:latin typeface="Garamond" panose="02020404030301010803" pitchFamily="18" charset="0"/>
              </a:rPr>
              <a:t> RES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into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Grid</a:t>
            </a:r>
            <a:r>
              <a:rPr lang="cs-CZ" altLang="cs-CZ" sz="2400" dirty="0" smtClean="0">
                <a:latin typeface="Garamond" panose="02020404030301010803" pitchFamily="18" charset="0"/>
              </a:rPr>
              <a:t>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StrEG</a:t>
            </a:r>
            <a:r>
              <a:rPr lang="cs-CZ" altLang="cs-CZ" sz="2400" dirty="0" smtClean="0">
                <a:latin typeface="Garamond" panose="02020404030301010803" pitchFamily="18" charset="0"/>
              </a:rPr>
              <a:t>).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2005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Merkel´s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great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coalition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(CDU/CSU + SPD)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ambitious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climate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plans</a:t>
            </a:r>
            <a:r>
              <a:rPr lang="cs-CZ" altLang="cs-CZ" sz="2400" dirty="0" smtClean="0">
                <a:latin typeface="Garamond" panose="02020404030301010803" pitchFamily="18" charset="0"/>
              </a:rPr>
              <a:t>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incl</a:t>
            </a:r>
            <a:r>
              <a:rPr lang="cs-CZ" altLang="cs-CZ" sz="2400" dirty="0" smtClean="0">
                <a:latin typeface="Garamond" panose="02020404030301010803" pitchFamily="18" charset="0"/>
              </a:rPr>
              <a:t>. RES and EE. 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2010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Concept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Environmentally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Sound</a:t>
            </a:r>
            <a:r>
              <a:rPr lang="cs-CZ" altLang="cs-CZ" sz="2400" dirty="0" smtClean="0">
                <a:latin typeface="Garamond" panose="02020404030301010803" pitchFamily="18" charset="0"/>
              </a:rPr>
              <a:t>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Reliable</a:t>
            </a:r>
            <a:r>
              <a:rPr lang="cs-CZ" altLang="cs-CZ" sz="24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Affordable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Supply -&gt;Energiewende.</a:t>
            </a: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5530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5530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626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10" y="1105825"/>
            <a:ext cx="4922837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391"/>
            <a:ext cx="4615621" cy="40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>
          <a:xfrm>
            <a:off x="460375" y="252567"/>
            <a:ext cx="7886700" cy="1325563"/>
          </a:xfrm>
        </p:spPr>
        <p:txBody>
          <a:bodyPr/>
          <a:lstStyle/>
          <a:p>
            <a:r>
              <a:rPr lang="cs-CZ" dirty="0" err="1" smtClean="0"/>
              <a:t>Trades</a:t>
            </a:r>
            <a:r>
              <a:rPr lang="cs-CZ" dirty="0" smtClean="0"/>
              <a:t> and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electricity</a:t>
            </a:r>
            <a:r>
              <a:rPr lang="cs-CZ" dirty="0" smtClean="0"/>
              <a:t> 2014/2015</a:t>
            </a:r>
          </a:p>
        </p:txBody>
      </p:sp>
      <p:sp>
        <p:nvSpPr>
          <p:cNvPr id="6149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algn="just" eaLnBrk="1" hangingPunct="1"/>
            <a:endParaRPr lang="cs-CZ" altLang="cs-CZ" sz="27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800" i="1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800" i="1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smtClean="0">
              <a:latin typeface="Garamond" panose="02020404030301010803" pitchFamily="18" charset="0"/>
            </a:endParaRPr>
          </a:p>
        </p:txBody>
      </p:sp>
      <p:sp>
        <p:nvSpPr>
          <p:cNvPr id="6151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152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15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1188"/>
            <a:ext cx="8160816" cy="48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4) Restructuralisation of energy production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690691"/>
            <a:ext cx="7874000" cy="3927472"/>
          </a:xfrm>
        </p:spPr>
        <p:txBody>
          <a:bodyPr>
            <a:normAutofit lnSpcReduction="10000"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r>
              <a:rPr lang="cs-CZ" altLang="cs-CZ" sz="2600" dirty="0" err="1" smtClean="0">
                <a:latin typeface="Garamond" panose="02020404030301010803" pitchFamily="18" charset="0"/>
              </a:rPr>
              <a:t>Extensive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development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600" dirty="0" smtClean="0">
                <a:latin typeface="Garamond" panose="02020404030301010803" pitchFamily="18" charset="0"/>
              </a:rPr>
              <a:t> RES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at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expense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traditional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sources</a:t>
            </a:r>
            <a:r>
              <a:rPr lang="cs-CZ" altLang="cs-CZ" sz="2600" dirty="0" smtClean="0">
                <a:latin typeface="Garamond" panose="02020404030301010803" pitchFamily="18" charset="0"/>
              </a:rPr>
              <a:t>.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resulting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proportion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600" dirty="0" smtClean="0">
                <a:latin typeface="Garamond" panose="02020404030301010803" pitchFamily="18" charset="0"/>
              </a:rPr>
              <a:t> these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two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productive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segments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will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be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based</a:t>
            </a:r>
            <a:r>
              <a:rPr lang="cs-CZ" altLang="cs-CZ" sz="2600" dirty="0" smtClean="0">
                <a:latin typeface="Garamond" panose="02020404030301010803" pitchFamily="18" charset="0"/>
              </a:rPr>
              <a:t> on: </a:t>
            </a:r>
          </a:p>
          <a:p>
            <a:pPr lvl="1" algn="just" eaLnBrk="1" hangingPunct="1">
              <a:defRPr/>
            </a:pPr>
            <a:r>
              <a:rPr lang="cs-CZ" altLang="cs-CZ" sz="2200" dirty="0" err="1" smtClean="0">
                <a:latin typeface="Garamond" panose="02020404030301010803" pitchFamily="18" charset="0"/>
              </a:rPr>
              <a:t>Almost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zero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variable</a:t>
            </a:r>
            <a:r>
              <a:rPr lang="cs-CZ" altLang="cs-CZ" sz="2200" dirty="0" smtClean="0">
                <a:latin typeface="Garamond" panose="02020404030301010803" pitchFamily="18" charset="0"/>
              </a:rPr>
              <a:t> (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fuel</a:t>
            </a:r>
            <a:r>
              <a:rPr lang="cs-CZ" altLang="cs-CZ" sz="2200" dirty="0" smtClean="0">
                <a:latin typeface="Garamond" panose="02020404030301010803" pitchFamily="18" charset="0"/>
              </a:rPr>
              <a:t>)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costs</a:t>
            </a:r>
            <a:r>
              <a:rPr lang="cs-CZ" altLang="cs-CZ" sz="2200" dirty="0" smtClean="0">
                <a:latin typeface="Garamond" panose="02020404030301010803" pitchFamily="18" charset="0"/>
              </a:rPr>
              <a:t>.</a:t>
            </a:r>
          </a:p>
          <a:p>
            <a:pPr lvl="1" algn="just" eaLnBrk="1" hangingPunct="1">
              <a:defRPr/>
            </a:pPr>
            <a:r>
              <a:rPr lang="cs-CZ" altLang="cs-CZ" sz="2200" dirty="0" err="1" smtClean="0">
                <a:latin typeface="Garamond" panose="02020404030301010803" pitchFamily="18" charset="0"/>
              </a:rPr>
              <a:t>Financial</a:t>
            </a:r>
            <a:r>
              <a:rPr lang="cs-CZ" altLang="cs-CZ" sz="2200" dirty="0" smtClean="0">
                <a:latin typeface="Garamond" panose="02020404030301010803" pitchFamily="18" charset="0"/>
              </a:rPr>
              <a:t> support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200" dirty="0" smtClean="0">
                <a:latin typeface="Garamond" panose="02020404030301010803" pitchFamily="18" charset="0"/>
              </a:rPr>
              <a:t> RES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paid</a:t>
            </a:r>
            <a:r>
              <a:rPr lang="cs-CZ" altLang="cs-CZ" sz="2200" dirty="0" smtClean="0">
                <a:latin typeface="Garamond" panose="02020404030301010803" pitchFamily="18" charset="0"/>
              </a:rPr>
              <a:t> by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200" dirty="0" smtClean="0">
                <a:latin typeface="Garamond" panose="02020404030301010803" pitchFamily="18" charset="0"/>
              </a:rPr>
              <a:t> end user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within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regulated</a:t>
            </a:r>
            <a:r>
              <a:rPr lang="cs-CZ" altLang="cs-CZ" sz="2200" dirty="0" smtClean="0">
                <a:latin typeface="Garamond" panose="02020404030301010803" pitchFamily="18" charset="0"/>
              </a:rPr>
              <a:t> part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bill</a:t>
            </a:r>
            <a:r>
              <a:rPr lang="cs-CZ" altLang="cs-CZ" sz="2200" dirty="0" smtClean="0">
                <a:latin typeface="Garamond" panose="02020404030301010803" pitchFamily="18" charset="0"/>
              </a:rPr>
              <a:t>.</a:t>
            </a:r>
          </a:p>
          <a:p>
            <a:pPr lvl="1" algn="just" eaLnBrk="1" hangingPunct="1">
              <a:defRPr/>
            </a:pPr>
            <a:r>
              <a:rPr lang="cs-CZ" altLang="cs-CZ" sz="2200" dirty="0" err="1" smtClean="0">
                <a:latin typeface="Garamond" panose="02020404030301010803" pitchFamily="18" charset="0"/>
              </a:rPr>
              <a:t>Expenses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associated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with</a:t>
            </a:r>
            <a:r>
              <a:rPr lang="cs-CZ" altLang="cs-CZ" sz="2200" dirty="0" smtClean="0">
                <a:latin typeface="Garamond" panose="02020404030301010803" pitchFamily="18" charset="0"/>
              </a:rPr>
              <a:t>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maintaining</a:t>
            </a:r>
            <a:r>
              <a:rPr lang="cs-CZ" altLang="cs-CZ" sz="2200" dirty="0" smtClean="0">
                <a:latin typeface="Garamond" panose="02020404030301010803" pitchFamily="18" charset="0"/>
              </a:rPr>
              <a:t> balance and stability </a:t>
            </a:r>
            <a:r>
              <a:rPr lang="cs-CZ" altLang="cs-CZ" sz="22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200" dirty="0" smtClean="0">
                <a:latin typeface="Garamond" panose="02020404030301010803" pitchFamily="18" charset="0"/>
              </a:rPr>
              <a:t> network. </a:t>
            </a: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r>
              <a:rPr lang="cs-CZ" altLang="cs-CZ" sz="2600" dirty="0" smtClean="0">
                <a:latin typeface="Garamond" panose="02020404030301010803" pitchFamily="18" charset="0"/>
              </a:rPr>
              <a:t>In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present</a:t>
            </a:r>
            <a:r>
              <a:rPr lang="cs-CZ" altLang="cs-CZ" sz="2600" dirty="0" smtClean="0">
                <a:latin typeface="Garamond" panose="02020404030301010803" pitchFamily="18" charset="0"/>
              </a:rPr>
              <a:t>,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costs</a:t>
            </a:r>
            <a:r>
              <a:rPr lang="cs-CZ" altLang="cs-CZ" sz="2600" dirty="0" smtClean="0">
                <a:latin typeface="Garamond" panose="02020404030301010803" pitchFamily="18" charset="0"/>
              </a:rPr>
              <a:t> on support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600" dirty="0" smtClean="0">
                <a:latin typeface="Garamond" panose="02020404030301010803" pitchFamily="18" charset="0"/>
              </a:rPr>
              <a:t> RES and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funciton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networks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exceed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savings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lower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commodity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prices</a:t>
            </a:r>
            <a:r>
              <a:rPr lang="cs-CZ" altLang="cs-CZ" sz="2600" dirty="0" smtClean="0">
                <a:latin typeface="Garamond" panose="02020404030301010803" pitchFamily="18" charset="0"/>
              </a:rPr>
              <a:t> (=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higher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costs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600" dirty="0" smtClean="0">
                <a:latin typeface="Garamond" panose="02020404030301010803" pitchFamily="18" charset="0"/>
              </a:rPr>
              <a:t> society). But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competitivenes</a:t>
            </a:r>
            <a:r>
              <a:rPr lang="cs-CZ" altLang="cs-CZ" sz="2600" dirty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600" dirty="0" smtClean="0">
                <a:latin typeface="Garamond" panose="02020404030301010803" pitchFamily="18" charset="0"/>
              </a:rPr>
              <a:t> RES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have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been</a:t>
            </a:r>
            <a:r>
              <a:rPr lang="cs-CZ" altLang="cs-CZ" sz="2600" dirty="0" smtClean="0">
                <a:latin typeface="Garamond" panose="02020404030301010803" pitchFamily="18" charset="0"/>
              </a:rPr>
              <a:t> </a:t>
            </a:r>
            <a:r>
              <a:rPr lang="cs-CZ" altLang="cs-CZ" sz="2600" dirty="0" err="1" smtClean="0">
                <a:latin typeface="Garamond" panose="02020404030301010803" pitchFamily="18" charset="0"/>
              </a:rPr>
              <a:t>changing</a:t>
            </a:r>
            <a:r>
              <a:rPr lang="cs-CZ" altLang="cs-CZ" sz="2600" dirty="0" smtClean="0">
                <a:latin typeface="Garamond" panose="02020404030301010803" pitchFamily="18" charset="0"/>
              </a:rPr>
              <a:t>. </a:t>
            </a:r>
          </a:p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9626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626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Solar + </a:t>
            </a:r>
            <a:r>
              <a:rPr lang="cs-CZ" dirty="0" err="1" smtClean="0"/>
              <a:t>wind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r>
              <a:rPr lang="cs-CZ" dirty="0" smtClean="0"/>
              <a:t> in </a:t>
            </a:r>
            <a:r>
              <a:rPr lang="cs-CZ" dirty="0" err="1" smtClean="0"/>
              <a:t>week</a:t>
            </a:r>
            <a:r>
              <a:rPr lang="cs-CZ" dirty="0" smtClean="0"/>
              <a:t> 20 2015</a:t>
            </a:r>
          </a:p>
        </p:txBody>
      </p:sp>
      <p:sp>
        <p:nvSpPr>
          <p:cNvPr id="34823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34824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3482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1690691"/>
            <a:ext cx="867092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4) Restructuralisation of energy production</a:t>
            </a:r>
            <a:endParaRPr lang="cs-CZ" dirty="0" smtClean="0"/>
          </a:p>
        </p:txBody>
      </p:sp>
      <p:sp>
        <p:nvSpPr>
          <p:cNvPr id="98311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98312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9831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65188"/>
            <a:ext cx="733901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4" name="TextovéPole 2"/>
          <p:cNvSpPr txBox="1">
            <a:spLocks noChangeArrowheads="1"/>
          </p:cNvSpPr>
          <p:nvPr/>
        </p:nvSpPr>
        <p:spPr bwMode="auto">
          <a:xfrm>
            <a:off x="611188" y="5516563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latin typeface="Garamond" panose="02020404030301010803" pitchFamily="18" charset="0"/>
              </a:rPr>
              <a:t>Source: BMWi, Green paper</a:t>
            </a:r>
          </a:p>
        </p:txBody>
      </p:sp>
    </p:spTree>
    <p:extLst>
      <p:ext uri="{BB962C8B-B14F-4D97-AF65-F5344CB8AC3E}">
        <p14:creationId xmlns:p14="http://schemas.microsoft.com/office/powerpoint/2010/main" val="39774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>
          <a:xfrm>
            <a:off x="605501" y="2946282"/>
            <a:ext cx="7886700" cy="1325563"/>
          </a:xfrm>
        </p:spPr>
        <p:txBody>
          <a:bodyPr/>
          <a:lstStyle/>
          <a:p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EW on </a:t>
            </a:r>
            <a:r>
              <a:rPr lang="cs-CZ" dirty="0" err="1" smtClean="0"/>
              <a:t>neighbouring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endParaRPr lang="cs-CZ" dirty="0" smtClean="0"/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EW on </a:t>
            </a:r>
            <a:r>
              <a:rPr lang="cs-CZ" dirty="0" err="1" smtClean="0"/>
              <a:t>neighbouring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8502650" cy="4032431"/>
          </a:xfrm>
        </p:spPr>
        <p:txBody>
          <a:bodyPr/>
          <a:lstStyle/>
          <a:p>
            <a:pPr algn="just" eaLnBrk="1" hangingPunct="1"/>
            <a:r>
              <a:rPr lang="cs-CZ" altLang="cs-CZ" sz="2400" dirty="0" err="1" smtClean="0">
                <a:latin typeface="Garamond" panose="02020404030301010803" pitchFamily="18" charset="0"/>
              </a:rPr>
              <a:t>Trade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with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400" dirty="0" smtClean="0">
                <a:latin typeface="Garamond" panose="02020404030301010803" pitchFamily="18" charset="0"/>
              </a:rPr>
              <a:t> –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price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convergence</a:t>
            </a:r>
            <a:endParaRPr lang="cs-CZ" altLang="cs-CZ" sz="2400" dirty="0" smtClean="0">
              <a:latin typeface="Garamond" panose="02020404030301010803" pitchFamily="18" charset="0"/>
            </a:endParaRPr>
          </a:p>
          <a:p>
            <a:pPr lvl="1" algn="just"/>
            <a:r>
              <a:rPr lang="cs-CZ" altLang="cs-CZ" sz="2400" dirty="0" err="1" smtClean="0">
                <a:latin typeface="Garamond" panose="02020404030301010803" pitchFamily="18" charset="0"/>
              </a:rPr>
              <a:t>Price</a:t>
            </a:r>
            <a:r>
              <a:rPr lang="cs-CZ" altLang="cs-CZ" sz="2400" dirty="0" smtClean="0">
                <a:latin typeface="Garamond" panose="02020404030301010803" pitchFamily="18" charset="0"/>
              </a:rPr>
              <a:t> volatility</a:t>
            </a:r>
          </a:p>
          <a:p>
            <a:pPr lvl="1" algn="just"/>
            <a:r>
              <a:rPr lang="cs-CZ" altLang="cs-CZ" sz="2400" dirty="0" smtClean="0">
                <a:latin typeface="Garamond" panose="02020404030301010803" pitchFamily="18" charset="0"/>
              </a:rPr>
              <a:t>Wholesale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price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endParaRPr lang="cs-CZ" altLang="cs-CZ" sz="24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066284266"/>
              </p:ext>
            </p:extLst>
          </p:nvPr>
        </p:nvGraphicFramePr>
        <p:xfrm>
          <a:off x="855344" y="3048000"/>
          <a:ext cx="5438775" cy="379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2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Republic - </a:t>
            </a:r>
            <a:r>
              <a:rPr lang="cs-CZ" dirty="0" err="1" smtClean="0"/>
              <a:t>producers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7874000" cy="4032431"/>
          </a:xfrm>
        </p:spPr>
        <p:txBody>
          <a:bodyPr/>
          <a:lstStyle/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Producers</a:t>
            </a:r>
            <a:r>
              <a:rPr lang="cs-CZ" altLang="cs-CZ" sz="2800" dirty="0" smtClean="0">
                <a:latin typeface="Garamond" panose="02020404030301010803" pitchFamily="18" charset="0"/>
              </a:rPr>
              <a:t> face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reduced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revenues</a:t>
            </a:r>
            <a:r>
              <a:rPr lang="cs-CZ" altLang="cs-CZ" sz="2800" dirty="0" smtClean="0">
                <a:latin typeface="Garamond" panose="02020404030301010803" pitchFamily="18" charset="0"/>
              </a:rPr>
              <a:t>. (EBITDA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ČEZ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decreased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800" dirty="0" smtClean="0">
                <a:latin typeface="Garamond" panose="02020404030301010803" pitchFamily="18" charset="0"/>
              </a:rPr>
              <a:t> €3,5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bn</a:t>
            </a:r>
            <a:r>
              <a:rPr lang="cs-CZ" altLang="cs-CZ" sz="2800" dirty="0" smtClean="0">
                <a:latin typeface="Garamond" panose="02020404030301010803" pitchFamily="18" charset="0"/>
              </a:rPr>
              <a:t>. in 2009 to €2,5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bn</a:t>
            </a:r>
            <a:r>
              <a:rPr lang="cs-CZ" altLang="cs-CZ" sz="2800" dirty="0" smtClean="0">
                <a:latin typeface="Garamond" panose="02020404030301010803" pitchFamily="18" charset="0"/>
              </a:rPr>
              <a:t>. in 2015. </a:t>
            </a:r>
          </a:p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Low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variable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cost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generation</a:t>
            </a:r>
            <a:r>
              <a:rPr lang="cs-CZ" altLang="cs-CZ" sz="2800" dirty="0" smtClean="0">
                <a:latin typeface="Garamond" panose="02020404030301010803" pitchFamily="18" charset="0"/>
              </a:rPr>
              <a:t> portfolio (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800" dirty="0" smtClean="0">
                <a:latin typeface="Garamond" panose="02020404030301010803" pitchFamily="18" charset="0"/>
              </a:rPr>
              <a:t>, hydro) –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still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profitable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company</a:t>
            </a:r>
            <a:r>
              <a:rPr lang="cs-CZ" altLang="cs-CZ" sz="280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cs-CZ" altLang="cs-CZ" sz="2800" dirty="0" smtClean="0">
                <a:latin typeface="Garamond" panose="02020404030301010803" pitchFamily="18" charset="0"/>
              </a:rPr>
              <a:t>88 %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generated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low</a:t>
            </a:r>
            <a:r>
              <a:rPr lang="cs-CZ" altLang="cs-CZ" sz="2800" dirty="0" smtClean="0">
                <a:latin typeface="Garamond" panose="02020404030301010803" pitchFamily="18" charset="0"/>
              </a:rPr>
              <a:t>-merit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mid</a:t>
            </a:r>
            <a:r>
              <a:rPr lang="cs-CZ" altLang="cs-CZ" sz="2800" dirty="0" smtClean="0">
                <a:latin typeface="Garamond" panose="02020404030301010803" pitchFamily="18" charset="0"/>
              </a:rPr>
              <a:t>-merit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sources</a:t>
            </a:r>
            <a:r>
              <a:rPr lang="cs-CZ" altLang="cs-CZ" sz="2800" dirty="0">
                <a:latin typeface="Garamond" panose="02020404030301010803" pitchFamily="18" charset="0"/>
              </a:rPr>
              <a:t> </a:t>
            </a:r>
            <a:r>
              <a:rPr lang="cs-CZ" altLang="cs-CZ" sz="2800" dirty="0" smtClean="0">
                <a:latin typeface="Garamond" panose="02020404030301010803" pitchFamily="18" charset="0"/>
              </a:rPr>
              <a:t>(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coal</a:t>
            </a:r>
            <a:r>
              <a:rPr lang="cs-CZ" altLang="cs-CZ" sz="2800" dirty="0" smtClean="0">
                <a:latin typeface="Garamond" panose="02020404030301010803" pitchFamily="18" charset="0"/>
              </a:rPr>
              <a:t> 50 %,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800" dirty="0" smtClean="0">
                <a:latin typeface="Garamond" panose="02020404030301010803" pitchFamily="18" charset="0"/>
              </a:rPr>
              <a:t> 30 %, hydro 5,5 %). 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Republic - </a:t>
            </a:r>
            <a:r>
              <a:rPr lang="cs-CZ" dirty="0" err="1" smtClean="0"/>
              <a:t>consumers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8502650" cy="4032431"/>
          </a:xfrm>
        </p:spPr>
        <p:txBody>
          <a:bodyPr/>
          <a:lstStyle/>
          <a:p>
            <a:pPr algn="just"/>
            <a:r>
              <a:rPr lang="cs-CZ" altLang="cs-CZ" sz="2400" dirty="0" smtClean="0">
                <a:latin typeface="Garamond" panose="02020404030301010803" pitchFamily="18" charset="0"/>
              </a:rPr>
              <a:t>Profit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400" dirty="0" smtClean="0">
                <a:latin typeface="Garamond" panose="02020404030301010803" pitchFamily="18" charset="0"/>
              </a:rPr>
              <a:t> Energiewende – import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cheaper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4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362200"/>
            <a:ext cx="6907530" cy="3729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Republic - </a:t>
            </a:r>
            <a:r>
              <a:rPr lang="cs-CZ" dirty="0" err="1" smtClean="0"/>
              <a:t>government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7874000" cy="4032431"/>
          </a:xfrm>
        </p:spPr>
        <p:txBody>
          <a:bodyPr/>
          <a:lstStyle/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800" dirty="0" smtClean="0">
                <a:latin typeface="Garamond" panose="02020404030301010803" pitchFamily="18" charset="0"/>
              </a:rPr>
              <a:t> as a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baseload</a:t>
            </a:r>
            <a:r>
              <a:rPr lang="cs-CZ" altLang="cs-CZ" sz="2800" dirty="0" smtClean="0">
                <a:latin typeface="Garamond" panose="02020404030301010803" pitchFamily="18" charset="0"/>
              </a:rPr>
              <a:t> source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questioned</a:t>
            </a:r>
            <a:r>
              <a:rPr lang="cs-CZ" altLang="cs-CZ" sz="280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is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planned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replace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decommissioning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14 GW (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out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24 GW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total</a:t>
            </a:r>
            <a:r>
              <a:rPr lang="cs-CZ" altLang="cs-CZ" sz="2800" dirty="0" smtClean="0">
                <a:latin typeface="Garamond" panose="02020404030301010803" pitchFamily="18" charset="0"/>
              </a:rPr>
              <a:t>) in 2030. 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Targets of the EW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28650" y="1516062"/>
            <a:ext cx="7886700" cy="486949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To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cut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greenhouse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gas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emissions</a:t>
            </a:r>
            <a:r>
              <a:rPr lang="cs-CZ" altLang="cs-CZ" sz="2400" dirty="0" smtClean="0">
                <a:latin typeface="Garamond" panose="02020404030301010803" pitchFamily="18" charset="0"/>
              </a:rPr>
              <a:t> by 40% by 2020, by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at</a:t>
            </a:r>
            <a:r>
              <a:rPr lang="cs-CZ" altLang="cs-CZ" sz="2400" dirty="0" smtClean="0">
                <a:latin typeface="Garamond" panose="02020404030301010803" pitchFamily="18" charset="0"/>
              </a:rPr>
              <a:t> least 80% by 2050. </a:t>
            </a:r>
          </a:p>
          <a:p>
            <a:pPr algn="just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Share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RES in gross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final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consumption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60% in 2050 (10% in 2010).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share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RES in elektricity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supply</a:t>
            </a:r>
            <a:r>
              <a:rPr lang="cs-CZ" altLang="cs-CZ" sz="2400" dirty="0" smtClean="0">
                <a:latin typeface="Garamond" panose="02020404030301010803" pitchFamily="18" charset="0"/>
              </a:rPr>
              <a:t> 80% by 2050.</a:t>
            </a:r>
          </a:p>
          <a:p>
            <a:pPr algn="just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Reduction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consumption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by 50% by 2050 (reference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year</a:t>
            </a:r>
            <a:r>
              <a:rPr lang="cs-CZ" altLang="cs-CZ" sz="2400" dirty="0" smtClean="0">
                <a:latin typeface="Garamond" panose="02020404030301010803" pitchFamily="18" charset="0"/>
              </a:rPr>
              <a:t> 2008).</a:t>
            </a:r>
          </a:p>
          <a:p>
            <a:pPr algn="just"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By 2050, elektricity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consumption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drop by 25%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compared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2008.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Final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consumption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 in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transport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sector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be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reduced</a:t>
            </a:r>
            <a:r>
              <a:rPr lang="cs-CZ" altLang="cs-CZ" sz="2400" dirty="0" smtClean="0">
                <a:latin typeface="Garamond" panose="02020404030301010803" pitchFamily="18" charset="0"/>
              </a:rPr>
              <a:t> by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around</a:t>
            </a:r>
            <a:r>
              <a:rPr lang="cs-CZ" altLang="cs-CZ" sz="2400" dirty="0" smtClean="0">
                <a:latin typeface="Garamond" panose="02020404030301010803" pitchFamily="18" charset="0"/>
              </a:rPr>
              <a:t> 40% by 2050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compared</a:t>
            </a:r>
            <a:r>
              <a:rPr lang="cs-CZ" altLang="cs-CZ" sz="2400" dirty="0" smtClean="0">
                <a:latin typeface="Garamond" panose="02020404030301010803" pitchFamily="18" charset="0"/>
              </a:rPr>
              <a:t> to 2005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levels</a:t>
            </a:r>
            <a:r>
              <a:rPr lang="cs-CZ" altLang="cs-CZ" sz="2400" dirty="0" smtClean="0">
                <a:latin typeface="Garamond" panose="02020404030301010803" pitchFamily="18" charset="0"/>
              </a:rPr>
              <a:t>. </a:t>
            </a:r>
          </a:p>
          <a:p>
            <a:pPr algn="just">
              <a:defRPr/>
            </a:pPr>
            <a:r>
              <a:rPr lang="cs-CZ" altLang="cs-CZ" sz="2400" dirty="0" err="1" smtClean="0">
                <a:latin typeface="Garamond" panose="02020404030301010803" pitchFamily="18" charset="0"/>
              </a:rPr>
              <a:t>Nuclear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phase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out</a:t>
            </a:r>
            <a:r>
              <a:rPr lang="cs-CZ" altLang="cs-CZ" sz="2400" dirty="0" smtClean="0">
                <a:latin typeface="Garamond" panose="02020404030301010803" pitchFamily="18" charset="0"/>
              </a:rPr>
              <a:t> by 2022. (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Fukushima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Daiichi</a:t>
            </a:r>
            <a:r>
              <a:rPr lang="cs-CZ" altLang="cs-CZ" sz="2400" dirty="0" smtClean="0">
                <a:latin typeface="Garamond" panose="02020404030301010803" pitchFamily="18" charset="0"/>
              </a:rPr>
              <a:t> 2011).</a:t>
            </a:r>
            <a:endParaRPr lang="cs-CZ" altLang="cs-CZ" sz="2400" dirty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55304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55305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Poland</a:t>
            </a:r>
            <a:r>
              <a:rPr lang="cs-CZ" dirty="0" smtClean="0"/>
              <a:t> - </a:t>
            </a:r>
            <a:r>
              <a:rPr lang="cs-CZ" dirty="0" err="1" smtClean="0"/>
              <a:t>producers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690691"/>
            <a:ext cx="7874000" cy="4032431"/>
          </a:xfrm>
        </p:spPr>
        <p:txBody>
          <a:bodyPr/>
          <a:lstStyle/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Ageing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fleet</a:t>
            </a:r>
            <a:r>
              <a:rPr lang="cs-CZ" altLang="cs-CZ" sz="2800" dirty="0" smtClean="0">
                <a:latin typeface="Garamond" panose="02020404030301010803" pitchFamily="18" charset="0"/>
              </a:rPr>
              <a:t>. 47 %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capacity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older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than</a:t>
            </a:r>
            <a:r>
              <a:rPr lang="cs-CZ" altLang="cs-CZ" sz="2800" dirty="0" smtClean="0">
                <a:latin typeface="Garamond" panose="02020404030301010803" pitchFamily="18" charset="0"/>
              </a:rPr>
              <a:t> 30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years</a:t>
            </a:r>
            <a:r>
              <a:rPr lang="cs-CZ" altLang="cs-CZ" sz="2800" dirty="0" smtClean="0">
                <a:latin typeface="Garamond" panose="02020404030301010803" pitchFamily="18" charset="0"/>
              </a:rPr>
              <a:t>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Older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sources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have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operate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at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greater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than</a:t>
            </a:r>
            <a:r>
              <a:rPr lang="cs-CZ" altLang="cs-CZ" sz="2800" dirty="0" smtClean="0">
                <a:latin typeface="Garamond" panose="02020404030301010803" pitchFamily="18" charset="0"/>
              </a:rPr>
              <a:t> 50 %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capacity</a:t>
            </a:r>
            <a:r>
              <a:rPr lang="cs-CZ" altLang="cs-CZ" sz="2800" dirty="0">
                <a:latin typeface="Garamond" panose="02020404030301010803" pitchFamily="18" charset="0"/>
              </a:rPr>
              <a:t> </a:t>
            </a:r>
            <a:r>
              <a:rPr lang="cs-CZ" altLang="cs-CZ" sz="2800" dirty="0" smtClean="0">
                <a:latin typeface="Garamond" panose="02020404030301010803" pitchFamily="18" charset="0"/>
              </a:rPr>
              <a:t>= minimum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load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app</a:t>
            </a:r>
            <a:r>
              <a:rPr lang="cs-CZ" altLang="cs-CZ" sz="2800" dirty="0" smtClean="0">
                <a:latin typeface="Garamond" panose="02020404030301010803" pitchFamily="18" charset="0"/>
              </a:rPr>
              <a:t>. 10 GW. </a:t>
            </a:r>
          </a:p>
          <a:p>
            <a:pPr algn="just"/>
            <a:r>
              <a:rPr lang="cs-CZ" altLang="cs-CZ" sz="2800" dirty="0" smtClean="0">
                <a:latin typeface="Garamond" panose="02020404030301010803" pitchFamily="18" charset="0"/>
              </a:rPr>
              <a:t>84 %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coal</a:t>
            </a:r>
            <a:r>
              <a:rPr lang="cs-CZ" altLang="cs-CZ" sz="2800" dirty="0" smtClean="0">
                <a:latin typeface="Garamond" panose="02020404030301010803" pitchFamily="18" charset="0"/>
              </a:rPr>
              <a:t> (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decreasing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competitiveness</a:t>
            </a:r>
            <a:r>
              <a:rPr lang="cs-CZ" altLang="cs-CZ" sz="2800" dirty="0" smtClean="0">
                <a:latin typeface="Garamond" panose="02020404030301010803" pitchFamily="18" charset="0"/>
              </a:rPr>
              <a:t> in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Poland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due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depletition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deposits</a:t>
            </a:r>
            <a:r>
              <a:rPr lang="cs-CZ" altLang="cs-CZ" sz="2800" dirty="0" smtClean="0">
                <a:latin typeface="Garamond" panose="02020404030301010803" pitchFamily="18" charset="0"/>
              </a:rPr>
              <a:t>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low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productivity</a:t>
            </a:r>
            <a:r>
              <a:rPr lang="cs-CZ" altLang="cs-CZ" sz="2800" dirty="0" smtClean="0">
                <a:latin typeface="Garamond" panose="02020404030301010803" pitchFamily="18" charset="0"/>
              </a:rPr>
              <a:t>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low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global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prices</a:t>
            </a:r>
            <a:r>
              <a:rPr lang="cs-CZ" altLang="cs-CZ" sz="2800" dirty="0" smtClean="0">
                <a:latin typeface="Garamond" panose="02020404030301010803" pitchFamily="18" charset="0"/>
              </a:rPr>
              <a:t>). </a:t>
            </a:r>
          </a:p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Production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is</a:t>
            </a:r>
            <a:r>
              <a:rPr lang="cs-CZ" altLang="cs-CZ" sz="2800" dirty="0" smtClean="0">
                <a:latin typeface="Garamond" panose="02020404030301010803" pitchFamily="18" charset="0"/>
              </a:rPr>
              <a:t> not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competitive</a:t>
            </a:r>
            <a:r>
              <a:rPr lang="cs-CZ" altLang="cs-CZ" sz="2800" dirty="0" smtClean="0">
                <a:latin typeface="Garamond" panose="02020404030301010803" pitchFamily="18" charset="0"/>
              </a:rPr>
              <a:t> –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saved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only</a:t>
            </a:r>
            <a:r>
              <a:rPr lang="cs-CZ" altLang="cs-CZ" sz="2800" dirty="0" smtClean="0">
                <a:latin typeface="Garamond" panose="02020404030301010803" pitchFamily="18" charset="0"/>
              </a:rPr>
              <a:t> by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restricted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imports</a:t>
            </a:r>
            <a:r>
              <a:rPr lang="cs-CZ" altLang="cs-CZ" sz="28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and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, 1990 - 2015</a:t>
            </a:r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8502650" cy="4032431"/>
          </a:xfrm>
        </p:spPr>
        <p:txBody>
          <a:bodyPr/>
          <a:lstStyle/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18310"/>
            <a:ext cx="7738110" cy="437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6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Poland</a:t>
            </a:r>
            <a:r>
              <a:rPr lang="cs-CZ" dirty="0" smtClean="0"/>
              <a:t> - </a:t>
            </a:r>
            <a:r>
              <a:rPr lang="cs-CZ" dirty="0" err="1" smtClean="0"/>
              <a:t>consumers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7874000" cy="4032431"/>
          </a:xfrm>
        </p:spPr>
        <p:txBody>
          <a:bodyPr/>
          <a:lstStyle/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Unable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profit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from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low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wholesale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prices</a:t>
            </a:r>
            <a:r>
              <a:rPr lang="cs-CZ" altLang="cs-CZ" sz="280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Resource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adequacy</a:t>
            </a:r>
            <a:r>
              <a:rPr lang="cs-CZ" altLang="cs-CZ" sz="2800" dirty="0" smtClean="0">
                <a:latin typeface="Garamond" panose="02020404030301010803" pitchFamily="18" charset="0"/>
              </a:rPr>
              <a:t> – not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using</a:t>
            </a:r>
            <a:r>
              <a:rPr lang="cs-CZ" altLang="cs-CZ" sz="2800" dirty="0" smtClean="0">
                <a:latin typeface="Garamond" panose="02020404030301010803" pitchFamily="18" charset="0"/>
              </a:rPr>
              <a:t> import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shave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peak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demand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Poland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needs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finance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high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security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margin</a:t>
            </a:r>
            <a:r>
              <a:rPr lang="cs-CZ" altLang="cs-CZ" sz="2800" dirty="0" smtClean="0">
                <a:latin typeface="Garamond" panose="02020404030301010803" pitchFamily="18" charset="0"/>
              </a:rPr>
              <a:t> (18 %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above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peak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load</a:t>
            </a:r>
            <a:r>
              <a:rPr lang="cs-CZ" altLang="cs-CZ" sz="2800" dirty="0" smtClean="0">
                <a:latin typeface="Garamond" panose="02020404030301010803" pitchFamily="18" charset="0"/>
              </a:rPr>
              <a:t>). </a:t>
            </a:r>
          </a:p>
          <a:p>
            <a:pPr marL="0" indent="0" algn="just"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weekly</a:t>
            </a:r>
            <a:r>
              <a:rPr lang="cs-CZ" dirty="0" smtClean="0"/>
              <a:t> </a:t>
            </a:r>
            <a:r>
              <a:rPr lang="cs-CZ" dirty="0" err="1" smtClean="0"/>
              <a:t>baseload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premiums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discounts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market, 3-4Q 2015</a:t>
            </a: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15490"/>
            <a:ext cx="7886700" cy="420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1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Poland</a:t>
            </a:r>
            <a:r>
              <a:rPr lang="cs-CZ" dirty="0" smtClean="0"/>
              <a:t> – </a:t>
            </a:r>
            <a:r>
              <a:rPr lang="cs-CZ" dirty="0" err="1" smtClean="0"/>
              <a:t>government</a:t>
            </a:r>
            <a:r>
              <a:rPr lang="cs-CZ" dirty="0" smtClean="0"/>
              <a:t>	</a:t>
            </a:r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7874000" cy="4032431"/>
          </a:xfrm>
        </p:spPr>
        <p:txBody>
          <a:bodyPr/>
          <a:lstStyle/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Strong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position</a:t>
            </a:r>
            <a:r>
              <a:rPr lang="cs-CZ" altLang="cs-CZ" sz="2800" dirty="0" smtClean="0">
                <a:latin typeface="Garamond" panose="02020404030301010803" pitchFamily="18" charset="0"/>
              </a:rPr>
              <a:t> in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sector</a:t>
            </a:r>
            <a:r>
              <a:rPr lang="cs-CZ" altLang="cs-CZ" sz="2800" dirty="0" smtClean="0">
                <a:latin typeface="Garamond" panose="02020404030301010803" pitchFamily="18" charset="0"/>
              </a:rPr>
              <a:t>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justified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primarily</a:t>
            </a:r>
            <a:r>
              <a:rPr lang="cs-CZ" altLang="cs-CZ" sz="2800" dirty="0" smtClean="0">
                <a:latin typeface="Garamond" panose="02020404030301010803" pitchFamily="18" charset="0"/>
              </a:rPr>
              <a:t> by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security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supply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concerns</a:t>
            </a:r>
            <a:r>
              <a:rPr lang="cs-CZ" altLang="cs-CZ" sz="2800" dirty="0" smtClean="0">
                <a:latin typeface="Garamond" panose="02020404030301010803" pitchFamily="18" charset="0"/>
              </a:rPr>
              <a:t>. </a:t>
            </a:r>
            <a:endParaRPr lang="cs-CZ" altLang="cs-CZ" sz="2800" dirty="0">
              <a:latin typeface="Garamond" panose="02020404030301010803" pitchFamily="18" charset="0"/>
            </a:endParaRPr>
          </a:p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Emphasis</a:t>
            </a:r>
            <a:r>
              <a:rPr lang="cs-CZ" altLang="cs-CZ" sz="2800" dirty="0" smtClean="0">
                <a:latin typeface="Garamond" panose="02020404030301010803" pitchFamily="18" charset="0"/>
              </a:rPr>
              <a:t> on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coal</a:t>
            </a:r>
            <a:r>
              <a:rPr lang="cs-CZ" altLang="cs-CZ" sz="2800" dirty="0" smtClean="0">
                <a:latin typeface="Garamond" panose="02020404030301010803" pitchFamily="18" charset="0"/>
              </a:rPr>
              <a:t> –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for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security</a:t>
            </a:r>
            <a:r>
              <a:rPr lang="cs-CZ" altLang="cs-CZ" sz="28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social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reasons</a:t>
            </a:r>
            <a:r>
              <a:rPr lang="cs-CZ" altLang="cs-CZ" sz="280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cs-CZ" altLang="cs-CZ" sz="2800" dirty="0" err="1" smtClean="0">
                <a:latin typeface="Garamond" panose="02020404030301010803" pitchFamily="18" charset="0"/>
              </a:rPr>
              <a:t>Achieving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multiple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governmental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goals</a:t>
            </a:r>
            <a:r>
              <a:rPr lang="cs-CZ" altLang="cs-CZ" sz="2800" dirty="0" smtClean="0">
                <a:latin typeface="Garamond" panose="02020404030301010803" pitchFamily="18" charset="0"/>
              </a:rPr>
              <a:t> (dominant role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coal</a:t>
            </a:r>
            <a:r>
              <a:rPr lang="cs-CZ" altLang="cs-CZ" sz="2800" dirty="0" smtClean="0">
                <a:latin typeface="Garamond" panose="02020404030301010803" pitchFamily="18" charset="0"/>
              </a:rPr>
              <a:t> in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system</a:t>
            </a:r>
            <a:r>
              <a:rPr lang="cs-CZ" altLang="cs-CZ" sz="2800" dirty="0" smtClean="0">
                <a:latin typeface="Garamond" panose="02020404030301010803" pitchFamily="18" charset="0"/>
              </a:rPr>
              <a:t>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its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economic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sustainability</a:t>
            </a:r>
            <a:r>
              <a:rPr lang="cs-CZ" altLang="cs-CZ" sz="2800" dirty="0" smtClean="0">
                <a:latin typeface="Garamond" panose="02020404030301010803" pitchFamily="18" charset="0"/>
              </a:rPr>
              <a:t>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participation</a:t>
            </a:r>
            <a:r>
              <a:rPr lang="cs-CZ" altLang="cs-CZ" sz="2800" dirty="0" smtClean="0">
                <a:latin typeface="Garamond" panose="02020404030301010803" pitchFamily="18" charset="0"/>
              </a:rPr>
              <a:t> on IEM,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compliance</a:t>
            </a:r>
            <a:r>
              <a:rPr lang="cs-CZ" altLang="cs-CZ" sz="2800" dirty="0" smtClean="0">
                <a:latin typeface="Garamond" panose="02020404030301010803" pitchFamily="18" charset="0"/>
              </a:rPr>
              <a:t> to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800" dirty="0" smtClean="0">
                <a:latin typeface="Garamond" panose="02020404030301010803" pitchFamily="18" charset="0"/>
              </a:rPr>
              <a:t> EU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800" dirty="0" smtClean="0">
                <a:latin typeface="Garamond" panose="02020404030301010803" pitchFamily="18" charset="0"/>
              </a:rPr>
              <a:t> and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climate</a:t>
            </a:r>
            <a:r>
              <a:rPr lang="cs-CZ" altLang="cs-CZ" sz="2800" dirty="0" smtClean="0">
                <a:latin typeface="Garamond" panose="02020404030301010803" pitchFamily="18" charset="0"/>
              </a:rPr>
              <a:t> </a:t>
            </a:r>
            <a:r>
              <a:rPr lang="cs-CZ" altLang="cs-CZ" sz="2800" dirty="0" err="1" smtClean="0">
                <a:latin typeface="Garamond" panose="02020404030301010803" pitchFamily="18" charset="0"/>
              </a:rPr>
              <a:t>policy</a:t>
            </a:r>
            <a:r>
              <a:rPr lang="cs-CZ" altLang="cs-CZ" sz="2800" dirty="0" smtClean="0">
                <a:latin typeface="Garamond" panose="02020404030301010803" pitchFamily="18" charset="0"/>
              </a:rPr>
              <a:t>). </a:t>
            </a:r>
            <a:endParaRPr lang="cs-CZ" altLang="cs-CZ" sz="20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Sources</a:t>
            </a:r>
            <a:endParaRPr lang="cs-CZ" dirty="0" smtClean="0"/>
          </a:p>
        </p:txBody>
      </p:sp>
      <p:sp>
        <p:nvSpPr>
          <p:cNvPr id="10035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41350" y="1585732"/>
            <a:ext cx="8502650" cy="4032431"/>
          </a:xfrm>
        </p:spPr>
        <p:txBody>
          <a:bodyPr/>
          <a:lstStyle/>
          <a:p>
            <a:pPr algn="just" eaLnBrk="1" hangingPunct="1"/>
            <a:r>
              <a:rPr lang="cs-CZ" altLang="cs-CZ" sz="2400" dirty="0" err="1" smtClean="0">
                <a:latin typeface="Garamond" panose="02020404030301010803" pitchFamily="18" charset="0"/>
              </a:rPr>
              <a:t>BMWi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smtClean="0">
                <a:latin typeface="Garamond" panose="02020404030301010803" pitchFamily="18" charset="0"/>
              </a:rPr>
              <a:t>(2015):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Making</a:t>
            </a:r>
            <a:r>
              <a:rPr lang="cs-CZ" altLang="cs-CZ" sz="2400" dirty="0" smtClean="0">
                <a:latin typeface="Garamond" panose="02020404030301010803" pitchFamily="18" charset="0"/>
              </a:rPr>
              <a:t> a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success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energy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transition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.  </a:t>
            </a:r>
          </a:p>
          <a:p>
            <a:pPr eaLnBrk="1" hangingPunct="1"/>
            <a:endParaRPr lang="cs-CZ" altLang="cs-CZ" sz="1800" i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10036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10036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Energy supply in Germany and Czech Rep.</a:t>
            </a:r>
            <a:endParaRPr lang="cs-CZ" dirty="0" smtClean="0"/>
          </a:p>
        </p:txBody>
      </p:sp>
      <p:sp>
        <p:nvSpPr>
          <p:cNvPr id="6963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865188"/>
            <a:ext cx="8718550" cy="4752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smtClean="0">
              <a:latin typeface="Garamond" panose="02020404030301010803" pitchFamily="18" charset="0"/>
            </a:endParaRPr>
          </a:p>
        </p:txBody>
      </p:sp>
      <p:sp>
        <p:nvSpPr>
          <p:cNvPr id="69640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9641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964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55750"/>
            <a:ext cx="85328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Declared benefits of the Energiewende</a:t>
            </a:r>
            <a:endParaRPr lang="cs-CZ" dirty="0" smtClean="0"/>
          </a:p>
        </p:txBody>
      </p:sp>
      <p:sp>
        <p:nvSpPr>
          <p:cNvPr id="59399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59400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419100" y="1135063"/>
            <a:ext cx="7772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>
              <a:defRPr/>
            </a:pP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6480175" y="6308725"/>
            <a:ext cx="2663825" cy="288925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defRPr/>
            </a:pPr>
            <a:endParaRPr lang="de-DE" sz="2200" i="1" kern="0" dirty="0"/>
          </a:p>
        </p:txBody>
      </p:sp>
      <p:pic>
        <p:nvPicPr>
          <p:cNvPr id="59404" name="Bildplatzhalt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 bwMode="auto">
          <a:xfrm>
            <a:off x="0" y="1346200"/>
            <a:ext cx="9150706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Targets of the EW</a:t>
            </a:r>
            <a:endParaRPr lang="cs-CZ" dirty="0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333375"/>
            <a:ext cx="8718550" cy="5284788"/>
          </a:xfrm>
        </p:spPr>
        <p:txBody>
          <a:bodyPr/>
          <a:lstStyle/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5735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5735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5735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" y="1296987"/>
            <a:ext cx="9136578" cy="43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Complexity of EW</a:t>
            </a:r>
            <a:endParaRPr lang="cs-CZ" dirty="0" smtClean="0"/>
          </a:p>
        </p:txBody>
      </p:sp>
      <p:sp>
        <p:nvSpPr>
          <p:cNvPr id="6144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80409-BED1-4DA9-9932-EA01BED43F51}" type="slidenum">
              <a:rPr lang="en-US" altLang="cs-CZ" smtClean="0"/>
              <a:pPr/>
              <a:t>7</a:t>
            </a:fld>
            <a:endParaRPr lang="en-US" altLang="cs-CZ" smtClean="0"/>
          </a:p>
        </p:txBody>
      </p:sp>
      <p:sp>
        <p:nvSpPr>
          <p:cNvPr id="1229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064871"/>
            <a:ext cx="8718550" cy="4553292"/>
          </a:xfrm>
        </p:spPr>
        <p:txBody>
          <a:bodyPr/>
          <a:lstStyle/>
          <a:p>
            <a:pPr marL="457200" indent="-457200" algn="just" eaLnBrk="1" hangingPunct="1">
              <a:buFont typeface="Wingdings" panose="05000000000000000000" pitchFamily="2" charset="2"/>
              <a:buAutoNum type="arabicParenR"/>
              <a:defRPr/>
            </a:pPr>
            <a:endParaRPr lang="cs-CZ" altLang="cs-CZ" sz="2400" dirty="0" smtClean="0">
              <a:latin typeface="Garamond" panose="02020404030301010803" pitchFamily="18" charset="0"/>
            </a:endParaRPr>
          </a:p>
          <a:p>
            <a:pPr marL="320675" lvl="1" indent="0" algn="just" eaLnBrk="1" hangingPunct="1">
              <a:buNone/>
              <a:defRPr/>
            </a:pPr>
            <a:r>
              <a:rPr lang="cs-CZ" altLang="cs-CZ" sz="2400" dirty="0" smtClean="0">
                <a:latin typeface="Garamond" panose="02020404030301010803" pitchFamily="18" charset="0"/>
              </a:rPr>
              <a:t>EW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is</a:t>
            </a:r>
            <a:r>
              <a:rPr lang="cs-CZ" altLang="cs-CZ" sz="2400" dirty="0" smtClean="0">
                <a:latin typeface="Garamond" panose="02020404030301010803" pitchFamily="18" charset="0"/>
              </a:rPr>
              <a:t> not limited to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power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sector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only</a:t>
            </a:r>
            <a:r>
              <a:rPr lang="cs-CZ" altLang="cs-CZ" sz="2400" dirty="0" smtClean="0">
                <a:latin typeface="Garamond" panose="02020404030301010803" pitchFamily="18" charset="0"/>
              </a:rPr>
              <a:t>,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is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multidimensional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restructuring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supply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system</a:t>
            </a:r>
            <a:endParaRPr lang="cs-CZ" altLang="cs-CZ" sz="2400" dirty="0" smtClean="0">
              <a:latin typeface="Garamond" panose="02020404030301010803" pitchFamily="18" charset="0"/>
            </a:endParaRPr>
          </a:p>
        </p:txBody>
      </p:sp>
      <p:pic>
        <p:nvPicPr>
          <p:cNvPr id="61446" name="Picture 2" descr="C:\Users\Tomáš\Desktop\OPVK_MU_vlevo_2_4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21388"/>
            <a:ext cx="29479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1449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61450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20938"/>
            <a:ext cx="922813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>
          <a:xfrm>
            <a:off x="750570" y="2468248"/>
            <a:ext cx="7886700" cy="1325563"/>
          </a:xfrm>
        </p:spPr>
        <p:txBody>
          <a:bodyPr/>
          <a:lstStyle/>
          <a:p>
            <a:r>
              <a:rPr lang="cs-CZ" dirty="0"/>
              <a:t>Performance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 smtClean="0"/>
              <a:t>sector</a:t>
            </a:r>
            <a:endParaRPr lang="cs-CZ" dirty="0" smtClean="0"/>
          </a:p>
        </p:txBody>
      </p:sp>
      <p:sp>
        <p:nvSpPr>
          <p:cNvPr id="6759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759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Performance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 smtClean="0"/>
          </a:p>
        </p:txBody>
      </p:sp>
      <p:sp>
        <p:nvSpPr>
          <p:cNvPr id="6758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544010" y="1458410"/>
            <a:ext cx="7971340" cy="4159753"/>
          </a:xfrm>
        </p:spPr>
        <p:txBody>
          <a:bodyPr/>
          <a:lstStyle/>
          <a:p>
            <a:pPr algn="just"/>
            <a:r>
              <a:rPr lang="cs-CZ" altLang="cs-CZ" sz="2400" dirty="0" smtClean="0">
                <a:latin typeface="Garamond" panose="02020404030301010803" pitchFamily="18" charset="0"/>
              </a:rPr>
              <a:t>In 2015 RES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covered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almost</a:t>
            </a:r>
            <a:r>
              <a:rPr lang="cs-CZ" altLang="cs-CZ" sz="2400" dirty="0" smtClean="0">
                <a:latin typeface="Garamond" panose="02020404030301010803" pitchFamily="18" charset="0"/>
              </a:rPr>
              <a:t> 33%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gross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electricity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consumption</a:t>
            </a:r>
            <a:r>
              <a:rPr lang="cs-CZ" altLang="cs-CZ" sz="24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cs-CZ" altLang="cs-CZ" sz="2400" dirty="0" smtClean="0">
                <a:latin typeface="Garamond" panose="02020404030301010803" pitchFamily="18" charset="0"/>
              </a:rPr>
              <a:t>As a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result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lowered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financial</a:t>
            </a:r>
            <a:r>
              <a:rPr lang="cs-CZ" altLang="cs-CZ" sz="2400" dirty="0" smtClean="0">
                <a:latin typeface="Garamond" panose="02020404030301010803" pitchFamily="18" charset="0"/>
              </a:rPr>
              <a:t> support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the</a:t>
            </a:r>
            <a:r>
              <a:rPr lang="cs-CZ" altLang="cs-CZ" sz="2400" dirty="0" smtClean="0">
                <a:latin typeface="Garamond" panose="02020404030301010803" pitchFamily="18" charset="0"/>
              </a:rPr>
              <a:t> pace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of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new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instalations</a:t>
            </a:r>
            <a:r>
              <a:rPr lang="cs-CZ" altLang="cs-CZ" sz="2400" dirty="0" smtClean="0">
                <a:latin typeface="Garamond" panose="02020404030301010803" pitchFamily="18" charset="0"/>
              </a:rPr>
              <a:t> has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plateued</a:t>
            </a:r>
            <a:r>
              <a:rPr lang="cs-CZ" altLang="cs-CZ" sz="2400" dirty="0" smtClean="0">
                <a:latin typeface="Garamond" panose="02020404030301010803" pitchFamily="18" charset="0"/>
              </a:rPr>
              <a:t> </a:t>
            </a:r>
            <a:r>
              <a:rPr lang="cs-CZ" altLang="cs-CZ" sz="2400" dirty="0" err="1" smtClean="0">
                <a:latin typeface="Garamond" panose="02020404030301010803" pitchFamily="18" charset="0"/>
              </a:rPr>
              <a:t>since</a:t>
            </a:r>
            <a:r>
              <a:rPr lang="cs-CZ" altLang="cs-CZ" sz="2400" dirty="0" smtClean="0">
                <a:latin typeface="Garamond" panose="02020404030301010803" pitchFamily="18" charset="0"/>
              </a:rPr>
              <a:t> 2012.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1600" dirty="0" smtClean="0">
              <a:latin typeface="Garamond" panose="02020404030301010803" pitchFamily="18" charset="0"/>
            </a:endParaRPr>
          </a:p>
        </p:txBody>
      </p:sp>
      <p:sp>
        <p:nvSpPr>
          <p:cNvPr id="67592" name="AutoShape 2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67593" name="AutoShape 4" descr="data:image/jpg;base64,/9j/4AAQSkZJRgABAQAAAQABAAD/2wCEAAkGBhQSERUUExQWFRUWFxwaGRgXFxwdGBYdGxoYGhgcHBoaHSYfHxskGR8XIDIgJCcpLC0sGR4xNTAqNSYrLCkBCQoKDgwOFA8PFCkYFBgpKSkpKSkpKSkpKSkpKSkpKSkpKSkpKSkpKSkpKSkpKSkpKSkpKSkpKSkpKSkpKSkpKf/AABEIARMAtwMBIgACEQEDEQH/xAAcAAACAgMBAQAAAAAAAAAAAAAEBQMGAAIHAQj/xABBEAACAQIEBAQEAwcDAgUFAAABAhEDIQAEEjEFQVFhBhMicTJCgZGhsfAHFCNSYsHRFXLxM+EkU3OSsxY0NUOC/8QAFwEBAQEBAAAAAAAAAAAAAAAAAQACA//EABsRAQEBAAMBAQAAAAAAAAAAAAABEQISIUEx/9oADAMBAAIRAxEAPwDpX7Nf/wATk/8A0Vw4zmeVSEn1NMDnYSbdYmMJP2evHCMoelBecYA8Q+JKaa9G7C7c27L/AJ6GCMZ/IZNT8e415NkYKSuotuY/lv1tHWJtgHLeM6VH0rdAQV6mYDAk7nf1f0gY51xjjdWq2tybk8oF7mO08sLxmGN/74x2dMdjpceJRqjtfUyhRfSApixuTEMfphNVzYcgDYEAzuYj8f8AMYoeS4owNzN+f2viz5cVWSo9JNWkwpsFEELc+x+sHEF14RXSjlzUZ/iJLGfm2AUHnYbc8K81xmpW39PLQCfSJ5nmZ3PbpuJVy5FLSzTAN+5kmAbAXgewxEWg6RsIEfURPQdsOrDCuoaWkaQABE7WkDneLnuMK69fUzbwPTYTJ+YR1G3PnjermGrFRSB8sQalYAgMP5FJgMxvcTz3tg3L5HSAIIi/pGw52Exabmb9cSA5XIrCEINAAI6G8T/7gd5O2CM5lWddcKFIIAeb7gtpHPod9zgukpJMC5uDMAAyYuBPvc4nyPCCtRVYlmgfFbSZltMzdh9cS1R/3E5WuHgq6hSjgAKYcG8zzFp3BO9sWKt49aVoUF3AggEmSBqnY/HPqBG+A/F/CEZv/D7zDzJpzHWYLzvytgXwN4XdK9Q1ArlUUqAAB62huVyIj8cCWXw7kig8yuw/iM0STJ6qq9CdxuTJwzTLsHbT6bGZNpO8AX1AWB2HIcyLTY0zqABYGFaJImxgfFPMmIty3wZrsFXbmZgXkaiADPue3TGgky8gtPxcuw6gG9+++K9xzJOoZ1crNjqmDPy/0tt/fDPy9Kxr1MYLMAVgC4hR3gxzkYnq5FXUeZcQNQG7dfbnJ3A++JOOZ7JBmPrTmtnIKAAkb3IIsSJjpzwNw3ipWqjm8PqImJteQNiR+Ixe/FHBaNKAqy5n0wCEBFiCTM9yOnTCLgHhMA63BZjsAJjkO2MY1KtHCK7MCJbSbgBo0ybDbpP2xcMpU00xp9IAMExqPYzNyZJ98IqGUCgqq2AsTyus+o7nblfbEq5o6QCNImOe1vlietz23xoGP72zkAGTvawMgyduv62xmBOFQ7lVN1HqAElZ2DN8Ktz0zMRjzGsHipcB8Vmnw/K0wfhoBfwvPW1vr2wl4xxE1DH0AJsB0E3jAPDGjLUeXoGN6zgFZ336/wDBjGNahfWeDBJ62O1unSMQKYM/lz+mJa5VhItHLrtYYHqPHMCPftG+MkZkhJmL3A6e5xfuB+igAdgZJ6zuRzO2KNwDKeY+q/QbR0xdUzenRSCMSQ2kIdTkja3+e2GAyr5kMCy+oEgQCSzHfSB1OHHD/C6uv8dNRMkoTIEm2qIE2295wL4a4CaJNd9Xm1JMb6A2yr1bq21iNsW96Hp0gweUfrbG4zaA4jlT5agkAKbKoAUWhRA3i0C18IKfpMTcsVBG0TfcSeQ5YsXEXS1NmMxq6SJjf35YTUaij1iDPpgblhuL3CzGCqJctkAnqqkhZn1HYGdzPKNhiLMU3rAimTSRjJcj1vPxBJIgkA33AwT+562HmaS86lX5EjZu8RMbT1N8F6lVdIuB1995974cBfV4XqkWAG2i6gAbW2/74mp0yjDcakI7j1AmeUx/zg6pTiwHWfoN77TtgBaZasPhBKn1EyxuPSBtbeZxYWq01aCIt6SSQdyJ9+Qtztj1UOoFAFCqZkECxJJsY1EzyIvjzNQrFJJDD1LGlADbce/WSSMbpmZk6WC7358idr/LHLlyxYm+Uy5Ja5GozMCR23tb7dca5yuAsqVBHONW97SYJ5z98SU80oBPPTsok+0m3/OA1AqEA7A/DykmYPX2xIprcM1uW1BraqjNsB/VYyTyEYIrVqdKalQmnSjSrNYmOSgCSbH0gYbCoKkpGmNrCNQjTEW6RM7Y1PDtFUsECljLvYgLsVUbyxmwgcyTYYEUcIy9eu5dR5NIiFDLL2g62UmATyF4++G9HwjTcq1Q1TFwC8TefVp59hAvhnRUu5n0orCFAIJjYkjvy7YYwcakFqOhllRQqqqqNgoAAne2Mxs32x7jTL5xyNc/u9G+yD8sD16hJA1Da4g3H/GPcsJoUgL+kH7T/fEtPLRUckx6Vgna+/eZxwdkVJwPYTa1r/8AA+mMcKTBtMbb/qMaobwvuSQbxYfT/ODUyDVAApMsYna36+mJLb4L4KlUaVIhQCxX5ZJgEWBb+mTvJxeOEcE0V6pAI9KKHLSxHqJtsomLC9sLvCnDXoUgq7s153gbm3PFk4cG86qpUBAEIYEeotq1WG0W/tjfGMVuhVJYEiB6h0HWOZ/454K88aNREW57idsDcTbTTYICW0kgKRqHf1dPv07VzgS5uupbMMyqSNKL6TpWSGY3IBEWPqtfljTJB4q4yEqehtIvaZEnnfeTf/GFPhvi1R8xoXmYk7rMfab98G+IvClatmCVUjm3MRF79COmH3gvwkMvT1kqajAEk2CGNrcvtMb4x9aqyZygFEsRYXjnePvjEYgqBc8xyi9r/S2JM0RAJMxF5jUT05AzhPx3ib0acUbOTa67CGb4rXAI+uNCejs1xWkksagK7NBBYdRboeeK3nPG9H94oaDITVKkQ0kELpvHX7HFB8T+IqtR3aNNR5YrEAxZQOpi/OeuF9B2VlAU+Y0HU3xrtsOQE74za1juFOqMwvmfAGAIkeoWsSDtvvvHTHmZreixEbd9gLA4VZWs70hBJMDVcCSN2NpJO5nBiPqBGokkEcgBPTexjfvjQeUKgIBYWjSsm0yItz/LE9IGSTqnmQQNLmwI6/TEYHoNMXtYgfETeSY5C33wwoRTEtqJAsSYtsSAbAdhvGIIGCUmLMVRJ0jUY1ve3qsBvB98THiR1rCfGB6lvMbxG8Cf0cT0m1ltQlI2YA6hF9xcb+8Y3Xh6sulgIJnSAADJkAgbjaesYULolSbG8fncT+ON6zxF49/7d8Q1MwqhmPpAuSbbWnFK474/WmCuX7/xGFgeelTdj3Nu2G3As/E+L0svFSu+mLKJkmbEhB+d4GMxzXKcHr5yoarFi0bs0Eg/MzCwGwC4zGdpxTOGUNSUv9ltSypMc/aD9YxPnDoSBJ5QTz3Zi2I8kGGXpQIJUfl2w38P8GNWredIgnfrsfwxhsP4c4GahLQdK2nqel74vXAfDumorGCByHUkx2gYsvDODKo5XM7XsPsPbDilSUAwIXaIsR1xqRm1BkqEAWvf9DBGVEKW5nfra39sQ5msRIpiTpkSSBM2v97C9sb5fKwACRuSR1JJJgchM2xpluxMSAJI57/hjShTU6tJJEmZJPq3senbE2iTPPkJ5f5wNXzdOmwVjAb8ASFBPYkxhxNq2WWWZYDaSBPWOnTCnhgYU4JRmKzYjZhvq5yZ9wBhPx3xeUjQIjUrXlSZK7cxAme+M8M8bevXAsECMzLI3sogdBHLa+M6cWiuoKxACgyJG5BDAgHp1N5xRf2krooq9wGa8BTI5RNzJ+Xti/a5UtAadufsO59sIvEGTTMU1U3B5RJB1Rty2iB3xVcXD6ear1ajKE3/AKQpF7Gw5i2LP4Z8HnUrVRrJAAN433nfpfDrIeFRRcgqZO4JgxqtdtpOLXRKIvpIELc6vUoBAsD1IA254zjSBFKqAoCLJYBFAE7SRsZH804KyeULLqUSBztB+ptYzJHTriBMho9TaYJBAIIIHq3J3JIAi1t8PK9PWiouncSRZVsdgtpnl1vhwJMu6oqwVLxEXHPvsJ7Xxo2TklmYORuByHOAeXX2GMegtJQXeNPPn7z025fjiH/UGcDTTOmY6NUF50qbxtJaBfbCG714im/8SR8CrJMGx7gem8Ac5GBuJcRamG8tXrtcGmB/DkgzreDt0E9xecTZqu2oKfQtpCsdRPIMw3t8o/LDKnlxYACOQsAJuYA5zhSiPwTiGcqE1qq0qY+SCVBjkoNyDzJxvw79nlGT5tWpmCOarppg9BF/sScX8JAg/r6YhKNIuABNtJt0vOLBofLUaeXRVRTB5ASx79cZgqjQImbg8+Z/CI9seYg4nwLhRejRgGPKT8uX1P5Y6b4e4H5dK0ajI258j3EkfbEfhnhqjI5ViLeRSJsIPoU3+uGmX41SVgpeP6j8IJMadRi827kYMbtM6OXgQbx+jbpPLAlfMktpS8H1MeXZep77DvtgitWJBgwADJPYcj98QfuqyXAAJA+u0E+0CBhZTUMuJ1ReTG/Pn74V5jh7Nn6VQMQiU31LyJMBbcyDJk9MO3YKCTsMRJQBOoc4ve4FxP3NsIQ8UzPlUzUkQtzqmI5/Dce+OU8c8UvWdmY6ByFvSu4U9SP846dx7h/mKDJITU3lxKVDpIUONyJiwxwzxBQqCq5ZVvuFAEsRyIECNrdPvnk3xg3M8QWoAovqNjeOQ/z98dO8E+G1o0Q/qLsBJJ+oA6Lzj88UnwX4FqVHSvUsu4U3MCw9sdbWjo2/E+36+2LjPq5UNxBToU6vnBMLvJ/Ae+EGTyVUVGcsNJgBQdJWGew6SCb7TfFkzpOg6DcxsJJm1sKMuUqaqSlVqCSSPUVAYwGJJlgxB6Xw2CF+WyYNSAWImNQ2mW2LHbVAntbDDh+UqJqLQWUAJAVRBElT/tIBnmemCM1RApegaUALEzeNjud9JMTzjbHPa/iustRitUzDLF9JFjOkgwQoAB6Xxk/roFKls0kPpGqAbjcAbgC7WABx7++ESaamq/yrAULJ3JiReZNzfbFW4j4kzVREp06Y1VFuxHwwBJIBtY8pJkdbPuH0zRQamZmB9TM3M72EjebC3QYQLpcOafMqlajjYkkUkj+VbkkW9RvviWrmX0iYBG5DXE9SR6QTH4YENbzG3MLfYgx/So9U36T0xBXeu5WnSREDyeU0hEeoXhzvJsJgXviQ+lkfMN3YAbwgGqdxJvIgSfYd8E0smNRKppABAJ+8xubzviAUatNUX/qtpguW09eQBgbbCb4KooRGvktzqOnmLar9bnbCk2k20kXNydzbkP0MTquAsvllomEVUXckm7dZJMmBNycEAllsSQRYi3/Axpl7VBkEEwPlAF/qeWMx5l5ifTHYk+/q5/bGYMRFwmqafD8rpUsfIpDSN/8Api4wt4X4YqPV82qQBqDaAPSYOoDfkY+5xYPDNOclle1Cl9f4a4YNRMreAL259Ae2Cw69ZAYBvH4YlwOgiod/hvf07nl179MSVVJ2MewE/jONAI/qYhhKxz2j9cvbrgtdhHQRhDmgXdqILAACINzMkyT1+1+uHeUQqoBuQADJ7YC9zLQt5vawkmewxVMr4KmotSs/mEEwCICifTYWkRvc3OLgMeKPviq1HQoqtgIONmUX/H9dcSacaCBNgOZwhFmKiqL9rDftbfFIy/A6o4gatyoDgMDcN0Pfftz6YuOczyrYAs0AwsFr7b8t7mwjEC1SREL5m5UE6Vm8FonlcxeMZrUV3iviAerL0RrcqYNMkeWBEsYmVHX6RfFFz3hirUq6Z9JN9KwH5CesRcb9zjo+ayi6y1JJfUZYLpUGw9Rn1QV3JtFhtgbN0lpiKly0jUwKqJhSbbJG3M264Goj4Fw/yaagXJ6FeqaY5DmY7YfIQjmxaCQI5WJlmPMxvhbRjWlNlhbjUxUFv9qTM8+0DDcIQ3p0gG5Y8p5AczHePfFBXtDKuXLsQoiIEaj/ALmHwjsvTc4kDGCqLokn1WB/3Bed+v8AzHT1gsBLb3eIH098ECoxMCyiJcxc2+H8pP44Wa1rgW1G6i078gSTte33wDWqPWBGgLTF5a+qI+WQYnmYB6bYZCjaFG+5M3tv3xqyMyhLiwlv7e5E3w4kK0tWksBpAEWkyd9xZeUDf8MEihN2kz8pNh9BbvjTLLNwSwmxP9rXxG9FWYByXcDYAgCdzA2+pxIRVzQWQo1MPlUiR7yYFuuMwrdhTfSKepjMCmICjmWdiF1H7m++MwIR4X/+yy3/AKFL/wCNcFDMnzmX5VRTMjclpt7BfvgXwwf/AAWW/wDQpf8Axrhdnc9T11X1AWWmGABjcx2aTIJ6drtWGdOQzVSwKtGkLzXv1MkxtbrgzL1g6BhBBFoNj9cVHPeJF8sySo2dWa5JBEAyLbGbbC2LLwCP3ajp+Hykj/2jFKsFLRAM84j2xLGMnHgM4QzTjBjCcQ160AmD9N/oBzxJvVqx27nbApzgElrdJF4/23+5xo7EW0sQNy24sTInc23wvzFRn1GmEYeklZMzMQdNrjlNovg048zdVWg2Cj1C52+JWcERM3Ez7TsPerbVGof9OATJFi0xqt6oPQTAF5xw6pPpKkG8kW1fzadis3EztERfB4yrAKp/icmZ4kjvG7E8rAA9sZLQZOAB8oWLkg7byLza5HXtjR6RDBgASxGojladU8oFhuTI2xOdKam5k9t4iBJ5CTbocbLp0zoLbaQdyRBBAm3I3jCgL0QxUrZV2OmW1FiPTqHuNXSSOWJcpn0dq1MjSaBAZeWlhrRgBcgiR7qcEVKZVVB1MTGqItzJ69rTNsQ8PRBVqzT0sdBYlTf0kqob5oubbFyMST5uuVSdLMT8pm45iBtblifLqAnUgHc2EkyJ5XkdsZXVWElZja0n7Y3owQCIKxb9frbDBW3mdfv0/XbEFTLEKQjaTykSAe4sT9TzxOzxciI54Dz/ABIKq6fUzn0gTtzJgWA+nTCEXEs4tGkWrOSDaxCGf6YOqSehO+KRV8Q1q8U6ZCKQSKVDVqIA+arYz7QOpxtxHLVKlfzXJcqJUtakJmNKG+i3+4kYPylUAg14YRGgU/LUAyAShMsSQ1j9sY1vAtIV6tSEBKIdqs+WZWyjTM8m9Igdb4zG+Z4yjNUFJ2pg6QWYEC02SWgQYB5mNovjMBOsrndGRyoBgmhTvbT/ANNbGf7YRUfJzFdaWt76S2jsGgm2lbQJ6bb49pVQ+ToM9QU6aUKUtfVAprOmIuTIuYsemKfxbxmUQ08sPJo6hJYzUqb3J3O3SLjFaJHVa2aydFCpVNIiRpBJPebz1LffBXBM/RamooKFpxYKAoXnGkbTvYRj5trcSdmjzGckxcfFPW/PtjWjnKoYw7AxGrUbCRE84AnB2XV9UKwO18bY4NwT9pmYyz6azmohM6t20AWKk7gi8EdNr46lwjjtPOEPTdgSs6NYGm/zLIYj6R743OQ6n+arAD9flzwHTZ2cElfLAIG+pjIgyfSBE/U74zLUi3xa9CkgB4l4PxNG62tNzuRjZXIYIQLgtMjfUBHWYO+ENGo6riNRO55LyJH4x1xosOCjDU0kEX22uZ30ntczietmBTUlha5JG0dSzQDa56xYHCzN+MqSoTTVnabCImfmnaPxwE1y2SKjTJ09IGo8zJH0sI6YKpJsYjtz9scX454xr1qjKrMzG2lGIWn/AGkiBt9sOPDHj2rl6a0swrVSLEkwwg8jtEdSPfBLFldLqUZaYuLCRYTuf10wHTzTEOwUraEBA1Mb3IHU7DpfHi+I6LUTVRg6iAbxpLWGufhHc8uuBc7xRly7VRp1AgaQL3gBSCZkk8pJB2vbQTZfieql5jXibGBq02kD/PUnphS3iZ/PqpNNaawKRMl2bSLRs2zNAOwi2ElfipVH1WaoQxOwhgdIO0fMLDkexO2Z46lOiatSRH2EkxEt9Z5TPXGdaw0/1IUwK9WoygAiXcKahuYmAFHILaN7m+Krn/2zVFJVKaKCTobeAN+QBlrT1nscU/xN4wd6hltY/kMhadoIgEb7m5n6ziuvmhU+MBQYkXIY9dG0fYYNax0LIftjreaDWOsaT/CWmqwepJMmBDDa04tPDOPUqqVXpPNU/wAOVH8X1GQSohVG3q2Nr445nuH6aSVLlHJhtBW9vmkyf8Yh4NxBkqL5a3EwGa2xvaNhPPBox1JuNgwg8wOpga2IeRIMm1wxZYA6YHo8LLPruFW58x2IYjoy+o2Nydut8acJovmaTZhKlPzCLAo5NMJCsysLN6SIBgiBIMYn8OeGHra6X7xJDeZrsylmIg6bepUBEbapOwGJCf8AV6Kg6ESAYhlAg87AW95/PGYsGa8C0qarBNxDEkRMA2B6kE/fGYeqco4h4lapSpq0MqpTGx2FNViOx54rtfNuTJJk7kfNtEYkcTpEGdKxtJsLWwy8K+HTmKjGodKoY+vbGWixcuzC2piOQUkCBzbqBBth3w7gVXMZZ6yKZpzMWNQC/MSSBO3LF+ynhbKUaepmAA6kyedrxP0xSMxwvNVWZvORTtTRSoVBMiBNufUnFg1WVzLKCsKUBnTI/AxYx/xhvwXjz5WoHSpEmRAkt1mbAjaQPtixVPC61sprJVXj1qP/ANbAmLHkd7GL4p7UvLbRWQxEfw2Cmx06gSCDO5mOWJPovwr4lTN5cVBOoQHBWDMb2tBF7WxNm+JIlI1qgACj3kk3UDrqAt1jvjk37H+Llc35eo6aiMsMfmX1ALzmAfu3TD39sHFWQUV1QCjMwm55L9Zi+N74xnpd4g8dtW1hGOhWZb2BPMzFwvP6Dnis0s3VqtoWfLYjU879h0uP74r5zBCou5AM/wAoZzPsTGLT4U4ZILsbjYcj39ugxhpcMhw7LUKOpmVV5k2De3MnFS40MtmKkUKlQEWuPSfY/wCcF8V8M1cydXmi2y3gdR298BcK8D1qdZajHQgYEyZB7DaZOFDvCeVrK9UqYQIyMUY+sn4dUHlcydo73a53iJ1avQpdQ73JVWhQTpf55IYGDecACrQy9Wv+7ZnzCwJehpkqwkjQ62boQQT/ALoxZeBeBfOK1MyIsG0KeZ3DdBHyiIPPCle4TljUpVqhB8ikAbz1uALk6p7b7YSeLOLCs/lTCUzpYEKqUyBsJUkRAEz2x2LxBRWnkXRFCKFAAEAfEL9bXJx848bqK1ViGEFm2Bje895xVS6CzLAsAF258m9h/f8AAYtPB/AlXMQXhBMyfijCngDU3XQ3xqdQ+nMde4xbctxhlYKW0xFuXuO3+MZLfPce/wBOX91p0BWBEMKqzTK8m0mzEmeUCOpxSeK5XUprpTFNQ0PTBM0p+Ew3qCMdpJg2PLDfNNUzVV6lTWyqYCIRrOm0AsCFHOYOIMzlGKsRTqU7EHzKoqFxBBEwIO29jHUYtWGvgXxIcnmAvx+ZTAILQr6lkK3Rg/p1c4I74vvhl0XOsqMV1fCDJj0lm3MgqDAFzbHMOG5RDxGijHQjNS1GQIVkRnubAQWP1OOsDgQaqFpMaVenUV6dRoNlJD0/LVidIhhvB1G9rMFXillUBOq5IAJPzdLTGw/4xmJFrAkE3t7jmJH47YzHRh8wZXMBHpE7enV7EQf84ufl+Q7gfMQ34BT+WKJUqAhdUkWmDciFmPoDh9neL+fTXSPWFB7cgQT9j9McXU4rVRXKzqZVmVUkFiY5gz9sAZvM5kNpTK0lp8l8pDvzJILE9yZ74X03rUlkFB2nAw43XJLb9TP+e2HVh6mZakx3UMDqU3022E3idgdsI/E1aDTS06CW+4j8ZOJk4i9Vl80EKtyx7bYS8Yzvm1Sw2iB7DbElt/ZVXYcSpaVLStTYXHoMSYIVQxHq/PbFq/bVkkZaVQuBVQhdIMGorepjHY6YN9z1wT+w3w8UoVc0w9VUhEJ/8tDJI7F599Aw+/aP4NHEKQCaVq0jqQki+pYhucEgAdx2xvPHPfXMMtw2oKOWqU1qPSZQKhSGRSx9ZKR6qkye2kDYYIQrTcimCo5A8hy/vioZPidagzolSpSIYggEiCLEEbSCMG/6827HU0XPXHN0WmlxBlbc4L4h4tpBPLdS+sQSJlfbTBn64pB42T1GCcjn6TArUd1B/l3tznFqw88E8TydPPqwR0hHhTCgMBOo+rpqsevM2xf6v7WcsjFSydtAduvZf6fv1EY4/nRCswrNVUbSPWJMWNzG/PC3KqXcUhClogiCJvvEWNt5541KMd/y3imhxDL1KdJj5j02AVhE2kxPtj51z4iowJmCRc9D+e2GFPOPl6xuyvTaQ6gggjsY+22CPFWVczVWPKqAPK/CxAIIUneL237c8V9GYRUZB1rbSbEdcWulnhVRWjS0d97bcyp/C2KdRq6bxJm03juAbT35YIGaYe/XBTDnMVXWf4gGreBy9z/jAtFFkfxTvhc9SeZHvj2gRM7x0/VsBXLw5wx6nE6WgzpCtq7JSXUSADytAmZi2+Os5ujlMlRFXMMF0kkOQVqM39CDnEfDFheROOUfsy4ylGtmatUEItLUSJGmGskg7ufSBzI6A4S+JPENbOVfOqjSG+Bb+WoEelfpudzucanjNmr5xX9tFTVGWpKqg3at6mbpZSAOXMmI6X8xROD8LeowOk6L3OwtaPe2Mw6ci25v9n9KnTStmMyKGXelTZTGuo7MgJRU7dbjbuQkzaZdFVMtmASkiMwjUSx539STygkYv/iHgyVMplKjfGlGgFeAfkWxHQ4pPHq9WnXZaDSlRj6DpZCRAlZkHUIJ2mcFEVXiGaqBoYkdhEe4ix95OIEzb7TPuBhvnOHBxZPKbmvyH2Hyn2thRUyrIYYFffb6EYy0Oo8TCwG9UyCANrf32jHvDOACrmFoippFjUdtKimu7GSfiCxAO5MY1ynh56wBV0BnaTP4C31wVW4FVA0fMTckgLAneYtcHbmIxpOrp+03h+VppQp1XK0lCL5aMVAWABqaJMc7j3kYJyv7WMnUkCrpJ/8AMplLRHxKZB5Tv7Y4mch5b6KukSDDaiykEW06OYPU7csS8U4F5W7BdjBYGFO8QJJDdBtGHWci9/tD8L0mf9/y3wuB5yb6WYgK8yfiMT3k7zigZvK8xhhkazorUT89IMd5iRpmwiTJg8xj1kkR+GM1qEek4wYYV6RGwtiKpTlWtsp254EZeGuHpWDOTOhgCmwII37zf7d8X6j4fohTUSkisF9IkCTyAJmMUzwzmFoIupXGqdQKG6n3HLfD9q9OsNLMugXUuuqOh07FhtfCCDxY+YqoGqogNFgBp30NIgsRLgHTc9bYuXg3wevEeDmk/wDDHn1GpsAraSqqBc+oL5kkhSCQCJg4pudyLim6KadRqhVUFFNOsswgFAANVuQx3bwxwQZHJUqJN6ayx6sxLPtzLEjvjUFfMPGuDPlqz0XENTYqbWMGAfqBOJky2tVgXIxc/wBouWqtmc+yqTTp1KT1V1MNOtCqOyqYOkhhN4LD6UFs2xtJgbAWH2H54zTBL5Mi2N8s6qSCdM+/Xpj05hyoiWPMmT9SSIP1xJk8nSmahJJ+VSPz/wAnARub48z5byNRKI0pCgCBMgmAxAkkbwWPXAnCcqjVKepiyyRoPLmY/vhgc7SD6qeXpkgQ2qoWEH+YCxPsScNuEeFiay1KZpIGJhSSUM7aGALLzEMLbTjSq5LWoihLRTQQCQY5iIPvjMBV8hVyzL5kBOTAF1mOymOdiMZiZE8VzP8A4KiuqP4VDrb0U42xR8pnqNVadJ4R5gsbhyWnVfnN7EbYccX4gK1OnSpyxSjS1EbLpprA/wB3blF+U0TN5JhqUghkBa/MC/5fliMO894bqiXoP5oF9IkNFxKhrETYiZGAaeZYuocfwyPWCPhjeRFjtg/hvipiUIWDTW0GzddQIJMidus41zmf9dSro10nMMCPhEW1djJ/DARNfhUqKmRMtHqpTf3XkTHy4k8O+ITUqilXTWQSsE6WF/WJJEARe+4wuHDgumtl3DhQHag0kqCYUTEEG9jJt2w9oZMZilrr0lDMSWgaWQyNJBFxqWVMdFwgFkuEUTraqah01DpRdunq0zuRyGxHXB3E8omZqLWWmAUWFSSQ+m2qHRTK8wO3S7Gq6jTAuq6QeekRA9sM+FcPpx52keYZBckkwDsJsBHIYgpSvDEka6b7NA1IZMoZ/qJgd8RVAFGoHUDt9OXv2OHudyBp5r0siI9woUl6hjaT6RBvYTiHMcLViStidx8rf4PfAVdqvOPabFQW6dP13wdU4ZG//f8A5xBmqHwoB8TqD99R/LAS/McHqzqLtUF7kkk+84DzGcdfSD98XXLUgPiMC/P0+7D73wPxThCAGtUQFUiIXUh761kfe204RrT9nXiajls2tTMkkKGC6ELaWIALGNtKatv5vfHVc7+0+iia0pVKqkAjZSSWgKFImZjHJaeZoqs0mAQyYUi08+re9vtgzJcSDmikz61JJ56Zb8wMalwWaO8W5ivWq1mp0jQXNugqB3U1GWldYRZCgXJuTJ5AYqg4SBUKKBG8yJsLi5iB174tXjGqX8umu+lixJgANpA/JjiuDh9IkJ5wJ5hBa3OcZpjbNVzo8oMCAwJCwRGxvsYna+B874Z8yPIY6vmRoEjqCDBjpiPIGn5jqzEMDC9CvWw32HL8cN6fDahIencG6sSB78zsZGAoOG+Ha1MXFMRya897GMO8vXqMRTchWvpBBVWG9mW0g8jiD/UXpH+KpB7QQO3b6Xw0ynEKdWBqU9xuPddwcaC38FzjVaXl1dLOBdTDawIhwOYmJ6H3GMxVa9TRALkwZV6TEOkiJB5SsgjofrjMIa0c1RWhTGlADTSYEXKLfbfv3wg8S0CNDBVZQYDX9INiGHNYnAGez7xTUbCmnW/oAkye0fTEC8ebSyFZty5YDCLW2XdXXdSVPSVJB+hGHPCNVeoQpPkuBrXrvFOenM9h3wXmmp1VrqVKoWNQNHwkqrH8Z++J/DGUNPLgj4qkkTyB2/ADEqY5PL06Uqi+nVqYCJZtpvsALAcsMcswk9D1xLQyaUVFpdtyeXYYHqvoBPfEgBreorPw2/H/ABi1cEWaI9zikh4qP7z974svBeLVLUSqm2pWFgVn1Kw/mE/ENxyBGJAfHmXUpSmpocvCX3gEn2O0HvhGeO11CEIcxTPpbVAq03G4LixBFwSOR6YdeJ8o71ULhXXSRGk2MzIIEg94O2K7lsx5Fcgh9DWZWEx0IOzR98QMxn0rAxIK/EjCHX3HMf1C2JaVKdBO8n8Af84XeJaRVBWpsC1MyCP5DZ1Mbjb7HBXB8+K2iDA0E3NhcAg9x/jERmdzSUU1vsNgN2PIDv8A98E8J4mwRRAGpdQuZk3Innb8sJtf7w1R49A9NP2Bkt7sf7dMH5BNKL1X8v1H3xIv4vwBaxLUyKVUG9oVjuNWnYx8w35g4r9Cs+XrqKgujiRMiDzB6Ri1cUqaXVxs6kH3W4/CR9Bio+IcyajK0AGCpieTHSftiSweK1d6ygtCMJZh/T/2O3fC6lQCLFEElrA8yOwwe1ZK9FGqEgKAzEHfSIa/Ib36YIyufDk+TSVwNiw00x//AE3/AGwVRW81weoBqZYA6wJ7Ww/8IcQscu59BBemx3BHxKe/P6HE2bpOUaqxQolpBkTtAA3vAt1whylXRXU8tYn2b0n88RX+lklqLpcBpES1vxGE9XJBR6aYbsSAd4gg+3IfS+F/FvErK0USRpkE/wB/8YDpcfJHqALbyDEk/FM8z+YGIGLV6nJqSdvUe24tjMb5XO+YNQGodgbHo3NW7HGYUhzVEeVTJX5VXVaxKggG83AYztbfAdDL0wy6qZ0i7EsO9r7g/wBsH8W4ZWq06S0VJIUagL20Df64X8L4WDWWgzamadZBAVVAJIH9RgC+CxMzqCoUVCFVwNSzMAAy09NMD3jFq4cqgByLKLdo2H5YUZbhg/eqoWygKL7KI1H8Y+2GOazlMwgbSBtPPv74YhDVi7ajhXxyr6MMqaQu84rvHc1eMVUR08z6iYLEgWEybDpecNqGaZStTSihDMENqA+a5PNZ5YqmbzqJZwWBAFmgqRHqtv7YYcJSmyHyqm49Wo3+s4IV84nTD0zDGdwVievMEXGKlxjKkqumo29ySJje2lQcP+BZwVKABkNTOgg72+H3lSLjCnitII5UieYnaDtJ7Xwh5klHlMkei5CiIANiPtF8JctSFKuVUtB5rEi0iBsZAIvhnQqsjLqAuD+o/HAeYyJ/eF0qWmJCiYgxJtYXNzbBqG8LOlSL7m31xDSzFYPDkaZMMg0ntygGI33w0yXC2csBsCZi59rkCeW+HNHw3IIEMSLixB2B3HpMcri/OMKVnilNmokhw+k6gIAYafiBEA3E7SO+KjnWlW7BfzIx1luBU9qgkkRLAK3+1idINrSINu4OEnE/ANJ0Y0y1PWB/UsgyLtFiYiN59sGJTPDuaAGg3G99r2PvifPZvV6WZhpN1WwcgnkLC15i04X5nh1XKVQtUabxIupG0qeYmO45xjXiyGQwHxDSfcR+Yj/24k1q8SaowknQvwpPpUdh1PXB9WiRcjfYdbdu8YByVMKQSdr4sGTzi7sVJG1zI/XXASqvVJgE8vfArUzh9T4aajOEvDfL3xOeBushhAG/w/c88SJcvWv8RV/51YqT2aO3P6Y9wyo8LpE31R/TE/TGYkfcSrMtOmU3YKu8AyvM/TAWZ4S1EGoLsd7TBPIDnywz4ygVQOhH4D/nA3DuNKomswABhJ3YxcR0URfv2xpllHLikhVlJd71LWUxZAeii3uT2wLQ4olFilR4XkjLqgdjG3vhpU8XZZe/0wo4r4pytX4qKvG2oEfiDiQmr4py+kiiw1dLj7SMVbP5gze554E4pU11dS6VBUQBsIGwgWwxyyknXaOf2GCtQLUywqETzA/LHmZ8PvTHmUyTG4/LE9aorKSCJE2wVwvjYFie1+Y6Yoh3hHj2qtpYaWdYjkStx9YkfbFk4plxUE9JE+/6/HFcrcPR4rUPjQ6tI3MXP4Th/UzSlNWoaWWZ5Cf1+GEUpfJMzKsn03YwSQo3IABJMbdcWHLpTC6NY02B0k6n5hnUEWPLrhdlKoICgaqjXLCdI3hf9pO5HbBDq6fAiFo3Mk/DAAM7wFvBgzGJHWWqU/SqtTnfSZQ8yADMzsbT9cb1swoANSQJtqVaijp6oLDYb++EVWqfhYWCySbrzJmfpfG1FXTTpqT/AEl5AgcpuD7Ygafv7L8KgpuGWoy73sCWQi/5xjReIIxOmxPurXBv6PS31BwAM8rE6l0xYMp/Owt2M40rMQIlXUdBDfYWnaDbn2xIXxDJ0swhpusz8uzT/THpO8ysbCQbjFF4xwU010TqBEo0Rqi4no0Wjvi4K4IIB1qN1Y+sXgXPP36b40zaCshF2tIZrFWsBrB+g1drzM4C5tRWQIvgzK5feSYjbAlYGjXYMtgT6TyncfQyMP8ALVkqL6dP2GAo+C5grVgMwDiPSRuLjt1xbMnkqbb6i3VqgP5WxT62QNMhhEggj3H4YPqceMzTWD3O/wBMMS1NTppYoI6wL36jGYqFbxLVcQSBHMAf3nGYRh3x+uDSQn5gh+4BwP8A6OlfKUwXCuZZL8yTK/UYF4xxAHKUC0GaYETuVlZ68hjThvH6uXQBTKgCzAQLC0kYEjy/gNifVrc9J0r9W3P0++HeS8FU6YlhTkDZVn7u+o/lhZX/AGk1RZQJ6nb7YCFfOZ27Ppp9WOlD7ACW+gOJLFxXiGXCeWHpIBy9Qt0hN/rin8Uei7Hyc1B5IUOmegYCY91+uHnDvCmXaSz+eQb3hQekC/3OHDotBIpU1U8tIAwpSafDnVZei4O+oKSp9owNWp0yNSR3xaX4vUpkApqruYUm4tvabLf4jvBwXl8ijoTU/i6t9Xwd9KCABPPc9cRUFeKGm00ywI2vh3wLixq+hmCgNqMiRBvYc/VIjv0nDfM+CMu/w66Z/paR9mn88R0fBwoioyeolIBJjrJk2Fuc9dsQRHiKlqlSpMCAQBIMmw3ksYFu5jDfJ8R0qBW0jTyKlAGO/M3Ex9TgLg3DKiqNTeWJ1I3pa8emO+nY2m/QYb1OIU8sspSDkC7Eaj9jt9OeJNRxKFjUWJ3KCQL7HmYt9BjWnxNKqkMFKjpYHSNxN1vPPngCt4kydW70KTE89MH7rH3xJl8jSzLaaDCkTaKjtoaASPWdTC1huO3PEBLhgBH8QE7CJvcweQFt8QVcwCQAQrTIPW9yDEGVHwH++AOJZd6FU0HYKyxdWLKSwmQ6iPoY22wOmZknzLH+bYTsCV+Uxe0gYNJ0ucmCw0xYODtzIkXF43tiR6hkyfUVEMPgf4bMBbbbkdxhYM6QBMtO0ETcgWOx2J+vLEy5gaTp9SExpF4iTYdv5bTy5TIF4hoKLuBpnSwElqZgQZPxDrtIUnFYr0DTMq1uRHPFp45V/hxZlYnT3WVuTzIWV9mM4rfDs4FmjVgpPP5e8/jhIjKeICAQ4DTsTuMbU6gaQSBzHIX6dMa8X4QKcaZg3BPMdjsR3GFtKoVMcjjKPloUyouNXMiYP5x9sZhN5/T8Me4kZrUFWiNSaioKiGAIuW+Exq3k87YgqMKoVjVRFAiCSTIsfQAT9bYHImhvEMfc8wLdp36YWYcGnwq5eksrNV43YQoP+zn9SfbHvDM+SzM5nUYMnthHgpJVRO+8QcRWCrl2U+Zli0/MIMN7nBFPxbpX+IjFhsCfz6juMIaOdqfys0fzSFH5D74jZ/McTFuhsZ5DFqOOHlq1Q1HjU3P+Vf5R0/5xYlqAQBePt2xXMvxFKYgTPMn8sTU+LDli1LIkk3P0wm4jx4VKooqZpIZqdHI+X/aOfX6YBz/HjTpsRYxA9z/fFaymZ0kYg6Dm+L6ltB62+31wrTjJVvUu2xv98IqfFCMEUuMLPrE/mO4/xiWGvE/Da5pfMy+mnV5g2Sp/YN354r1bh+boGGp1F73Kn6rII+uGf/1AaZ9CqV+uN6HjKop9LFQeUzi1FtDOlFKk3O87HrHTkIP3xPRzhKhGWVQnY+oCZP0HTawiObep4vD0yKio5m+pQQfuMK34olSYphSIgIALc/wAxFOMyQJBsTsNja46ggW64kpZoghkG12nnBsD9rHvgMXusR82ob2khhuDAgX7zfGw9RlZJPpINu8HlvEf5wIfUemaZYqHQAuQSygRspjqVgjmWGK9xjM06tQuiaJiUBAC2AGmO/I4ZZfN0GV0cvAEQpAnl0NwJg/5xJmOB0q1NTQf1qI0uANQkkXHOSQD3wwUnoZioi+liUO6HYe4/uMeKgadIg9Dv9DiNUem7K0qy/Kdx+v74kbOsRvt0A/GBipe+V1xmCcln7EHY3i1jz362xmBBlb+DU/3L+eFy4zGY0y2U4Jy+ZbUBNseYzBTBnEKpMAkx0m2COCCDTECGYg23jbHuMwE9zHDqcn0jFazq6WgWx7jMSDcZstPe8nf/OFwOMxmNQVPlWvHLBIO3vj3GYqTKggKGRtthNxKiAbCMZjMEFCKx64Z8LsyxzMHvjMZhI9DsecqPeSsz1x7nKhWGBg2v76p9x2xmMxlJeM5CmKGoIAyrTggQfULzG/1wryVdo3/AFOMxmGCoM7vqkklmkkkz6u+NlFj7YzGYlENI3H664zGYzA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1" y="3154340"/>
            <a:ext cx="6466390" cy="37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ers">
  <a:themeElements>
    <a:clrScheme name="ceners">
      <a:dk1>
        <a:sysClr val="windowText" lastClr="000000"/>
      </a:dk1>
      <a:lt1>
        <a:sysClr val="window" lastClr="FFFFFF"/>
      </a:lt1>
      <a:dk2>
        <a:srgbClr val="00666A"/>
      </a:dk2>
      <a:lt2>
        <a:srgbClr val="E7E6E6"/>
      </a:lt2>
      <a:accent1>
        <a:srgbClr val="00666A"/>
      </a:accent1>
      <a:accent2>
        <a:srgbClr val="759994"/>
      </a:accent2>
      <a:accent3>
        <a:srgbClr val="A5A5A5"/>
      </a:accent3>
      <a:accent4>
        <a:srgbClr val="373005"/>
      </a:accent4>
      <a:accent5>
        <a:srgbClr val="770C53"/>
      </a:accent5>
      <a:accent6>
        <a:srgbClr val="B69D08"/>
      </a:accent6>
      <a:hlink>
        <a:srgbClr val="759994"/>
      </a:hlink>
      <a:folHlink>
        <a:srgbClr val="75999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83BC-0ABB-4CA2-B40E-6FBA9F7EAB8C}" vid="{E1CE227C-9CE5-4E0F-8BBF-8FA725C7FF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ceners</Template>
  <TotalTime>1378</TotalTime>
  <Words>1462</Words>
  <Application>Microsoft Office PowerPoint</Application>
  <PresentationFormat>Předvádění na obrazovce (4:3)</PresentationFormat>
  <Paragraphs>269</Paragraphs>
  <Slides>46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Garamond</vt:lpstr>
      <vt:lpstr>Times New Roman</vt:lpstr>
      <vt:lpstr>Wingdings</vt:lpstr>
      <vt:lpstr>ceners</vt:lpstr>
      <vt:lpstr>German energy transition - Energiewende</vt:lpstr>
      <vt:lpstr>Origins of EW</vt:lpstr>
      <vt:lpstr>Origins of EW</vt:lpstr>
      <vt:lpstr>Targets of the EW</vt:lpstr>
      <vt:lpstr>Declared benefits of the Energiewende</vt:lpstr>
      <vt:lpstr>Targets of the EW</vt:lpstr>
      <vt:lpstr>Complexity of EW</vt:lpstr>
      <vt:lpstr>Performance of German energy sector</vt:lpstr>
      <vt:lpstr>Performance of German energy sector</vt:lpstr>
      <vt:lpstr>Share of RES in gross final energy consumption (in %)</vt:lpstr>
      <vt:lpstr>Performance of German energy sector</vt:lpstr>
      <vt:lpstr>Net installed electricity generation capacity in Germany</vt:lpstr>
      <vt:lpstr>German annual final energy consumption (in PJ)</vt:lpstr>
      <vt:lpstr>Major challenges</vt:lpstr>
      <vt:lpstr>1) Costs of EW</vt:lpstr>
      <vt:lpstr>EEG surcharge in cents/kWh</vt:lpstr>
      <vt:lpstr>Prices of electricity</vt:lpstr>
      <vt:lpstr>Average wholesale baseload electricity prices (in €/MWh)</vt:lpstr>
      <vt:lpstr>Prezentace aplikace PowerPoint</vt:lpstr>
      <vt:lpstr>Electricity prices – medium size households (eur/kWh)</vt:lpstr>
      <vt:lpstr>Electricity prices – medium size industries (eur/kWh)</vt:lpstr>
      <vt:lpstr>Reform of EEG in 2014</vt:lpstr>
      <vt:lpstr>2) Public support of EW</vt:lpstr>
      <vt:lpstr>Q: Are you satisfied with goals and implementation of EW?</vt:lpstr>
      <vt:lpstr>3) Stability of the grid</vt:lpstr>
      <vt:lpstr>Number of activations of the minute reserve to balance RES</vt:lpstr>
      <vt:lpstr>Prezentace aplikace PowerPoint</vt:lpstr>
      <vt:lpstr>4) Grid capacity</vt:lpstr>
      <vt:lpstr>Building of the grid</vt:lpstr>
      <vt:lpstr>Prezentace aplikace PowerPoint</vt:lpstr>
      <vt:lpstr>Trades and flow of electricity 2014/2015</vt:lpstr>
      <vt:lpstr>4) Restructuralisation of energy production</vt:lpstr>
      <vt:lpstr>Solar + wind production in Germany in week 20 2015</vt:lpstr>
      <vt:lpstr>4) Restructuralisation of energy production</vt:lpstr>
      <vt:lpstr>Impact of EW on neighbouring countries</vt:lpstr>
      <vt:lpstr>Impact of EW on neighbouring countries</vt:lpstr>
      <vt:lpstr>Czech Republic - producers</vt:lpstr>
      <vt:lpstr>Czech Republic - consumers</vt:lpstr>
      <vt:lpstr>Czech Republic - government</vt:lpstr>
      <vt:lpstr>Poland - producers</vt:lpstr>
      <vt:lpstr>Production and consumption of energy, 1990 - 2015</vt:lpstr>
      <vt:lpstr>Poland - consumers</vt:lpstr>
      <vt:lpstr>Regional weekly baseload price premiums or discounts to the German market, 3-4Q 2015</vt:lpstr>
      <vt:lpstr>Poland – government </vt:lpstr>
      <vt:lpstr>Sources</vt:lpstr>
      <vt:lpstr>Energy supply in Germany and Czech Rep.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course</dc:title>
  <dc:creator>Filip Černoch</dc:creator>
  <cp:lastModifiedBy>Filip Černoch</cp:lastModifiedBy>
  <cp:revision>119</cp:revision>
  <dcterms:created xsi:type="dcterms:W3CDTF">2016-02-23T14:14:34Z</dcterms:created>
  <dcterms:modified xsi:type="dcterms:W3CDTF">2017-01-01T19:51:29Z</dcterms:modified>
</cp:coreProperties>
</file>