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8" r:id="rId8"/>
    <p:sldId id="265" r:id="rId9"/>
    <p:sldId id="269" r:id="rId10"/>
    <p:sldId id="270" r:id="rId11"/>
    <p:sldId id="261" r:id="rId12"/>
    <p:sldId id="262" r:id="rId13"/>
    <p:sldId id="263" r:id="rId14"/>
    <p:sldId id="264" r:id="rId15"/>
    <p:sldId id="26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408" y="25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55C9307-4C38-4FBA-B757-90C5035FD1E3}" type="datetimeFigureOut">
              <a:rPr lang="cs-CZ" smtClean="0"/>
              <a:pPr/>
              <a:t>8. 12. 2016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pPr/>
              <a:t>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pPr/>
              <a:t>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5C9307-4C38-4FBA-B757-90C5035FD1E3}" type="datetimeFigureOut">
              <a:rPr lang="cs-CZ" smtClean="0"/>
              <a:pPr/>
              <a:t>8. 12. 2016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55C9307-4C38-4FBA-B757-90C5035FD1E3}" type="datetimeFigureOut">
              <a:rPr lang="cs-CZ" smtClean="0"/>
              <a:pPr/>
              <a:t>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pPr/>
              <a:t>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pPr/>
              <a:t>8. 12. 2016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5C9307-4C38-4FBA-B757-90C5035FD1E3}" type="datetimeFigureOut">
              <a:rPr lang="cs-CZ" smtClean="0"/>
              <a:pPr/>
              <a:t>8. 12. 2016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C9307-4C38-4FBA-B757-90C5035FD1E3}" type="datetimeFigureOut">
              <a:rPr lang="cs-CZ" smtClean="0"/>
              <a:pPr/>
              <a:t>8. 12. 2016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5C9307-4C38-4FBA-B757-90C5035FD1E3}" type="datetimeFigureOut">
              <a:rPr lang="cs-CZ" smtClean="0"/>
              <a:pPr/>
              <a:t>8. 12. 2016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5C9307-4C38-4FBA-B757-90C5035FD1E3}" type="datetimeFigureOut">
              <a:rPr lang="cs-CZ" smtClean="0"/>
              <a:pPr/>
              <a:t>8. 12. 2016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55C9307-4C38-4FBA-B757-90C5035FD1E3}" type="datetimeFigureOut">
              <a:rPr lang="cs-CZ" smtClean="0"/>
              <a:pPr/>
              <a:t>8. 12. 2016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E78B09-DC3F-4F2A-8ECD-3B6A438300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Evropská obrana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52946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obranná agentura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Vznik 2006</a:t>
            </a:r>
          </a:p>
          <a:p>
            <a:r>
              <a:rPr lang="cs-CZ" dirty="0" smtClean="0"/>
              <a:t>Rozvoj obranného potenciálu</a:t>
            </a:r>
          </a:p>
          <a:p>
            <a:r>
              <a:rPr lang="cs-CZ" dirty="0" smtClean="0"/>
              <a:t>Snaha o spolupráci ve vyzbrojování</a:t>
            </a:r>
          </a:p>
          <a:p>
            <a:r>
              <a:rPr lang="cs-CZ" dirty="0" smtClean="0"/>
              <a:t>Fungování evropské </a:t>
            </a:r>
            <a:r>
              <a:rPr lang="cs-CZ" dirty="0" err="1" smtClean="0"/>
              <a:t>technolgické</a:t>
            </a:r>
            <a:r>
              <a:rPr lang="cs-CZ" dirty="0" smtClean="0"/>
              <a:t> a průmyslové základny a trhu s výzbrojí</a:t>
            </a:r>
          </a:p>
          <a:p>
            <a:r>
              <a:rPr lang="cs-CZ" dirty="0" smtClean="0"/>
              <a:t>Výzkum </a:t>
            </a:r>
            <a:r>
              <a:rPr lang="cs-CZ" smtClean="0"/>
              <a:t>a vývoj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jako bezpečnostní aktér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Malé mise  – 7.000 v Bosně je zatím nejvíc</a:t>
            </a:r>
          </a:p>
          <a:p>
            <a:r>
              <a:rPr lang="cs-CZ" dirty="0" smtClean="0"/>
              <a:t>Politický symbolismus X malý vojenský dopad </a:t>
            </a:r>
          </a:p>
          <a:p>
            <a:r>
              <a:rPr lang="cs-CZ" dirty="0" smtClean="0"/>
              <a:t>ARTEMIS v Kongu proti povstalcům </a:t>
            </a:r>
          </a:p>
          <a:p>
            <a:r>
              <a:rPr lang="cs-CZ" dirty="0" smtClean="0"/>
              <a:t>Námořní mise proti pirátům v Somálsku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61019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Profil mise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Podstatou civilní</a:t>
            </a:r>
          </a:p>
          <a:p>
            <a:r>
              <a:rPr lang="cs-CZ" dirty="0" smtClean="0"/>
              <a:t>Malá</a:t>
            </a:r>
          </a:p>
          <a:p>
            <a:r>
              <a:rPr lang="cs-CZ" dirty="0" smtClean="0"/>
              <a:t>Strategicky nerelevantní </a:t>
            </a:r>
          </a:p>
          <a:p>
            <a:r>
              <a:rPr lang="cs-CZ" dirty="0" smtClean="0"/>
              <a:t>Různé typy stabilizace, rekonstrukce and </a:t>
            </a:r>
            <a:r>
              <a:rPr lang="cs-CZ" dirty="0" err="1" smtClean="0"/>
              <a:t>nation-building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Civilian</a:t>
            </a:r>
            <a:r>
              <a:rPr lang="cs-CZ" dirty="0" smtClean="0"/>
              <a:t> </a:t>
            </a:r>
            <a:r>
              <a:rPr lang="cs-CZ" dirty="0" err="1" smtClean="0"/>
              <a:t>enablers</a:t>
            </a:r>
            <a:r>
              <a:rPr lang="cs-CZ" dirty="0" smtClean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45344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Výdaje na obranu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 utrácí méně než polovinu rozpočtu USA</a:t>
            </a:r>
          </a:p>
          <a:p>
            <a:r>
              <a:rPr lang="cs-CZ" dirty="0" smtClean="0"/>
              <a:t>US utrácí 5 procent HDP, EU28 1.5 </a:t>
            </a:r>
          </a:p>
          <a:p>
            <a:r>
              <a:rPr lang="cs-CZ" dirty="0" smtClean="0"/>
              <a:t>EU zahrnuje 8 z TOP20 vojenských </a:t>
            </a:r>
            <a:r>
              <a:rPr lang="cs-CZ" dirty="0" err="1" smtClean="0"/>
              <a:t>utracečů</a:t>
            </a:r>
            <a:r>
              <a:rPr lang="cs-CZ" dirty="0" smtClean="0"/>
              <a:t> ve světě </a:t>
            </a:r>
          </a:p>
          <a:p>
            <a:r>
              <a:rPr lang="cs-CZ" dirty="0" smtClean="0"/>
              <a:t>Tři země utrácejí 60 procent</a:t>
            </a:r>
          </a:p>
          <a:p>
            <a:r>
              <a:rPr lang="cs-CZ" dirty="0" smtClean="0"/>
              <a:t>Mnoho států free </a:t>
            </a:r>
            <a:r>
              <a:rPr lang="cs-CZ" dirty="0" err="1" smtClean="0"/>
              <a:t>riders</a:t>
            </a:r>
            <a:endParaRPr lang="cs-CZ" dirty="0" smtClean="0"/>
          </a:p>
          <a:p>
            <a:r>
              <a:rPr lang="cs-CZ" dirty="0" smtClean="0"/>
              <a:t>Dost </a:t>
            </a:r>
            <a:r>
              <a:rPr lang="cs-CZ" smtClean="0"/>
              <a:t>peněz promrháno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27895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Battlegroups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Jednotky o velikosti 1500 mužů</a:t>
            </a:r>
          </a:p>
          <a:p>
            <a:r>
              <a:rPr lang="cs-CZ" dirty="0" smtClean="0"/>
              <a:t>Připraveny na nasazení do boje</a:t>
            </a:r>
            <a:endParaRPr lang="cs-CZ" dirty="0"/>
          </a:p>
          <a:p>
            <a:r>
              <a:rPr lang="cs-CZ" dirty="0" smtClean="0"/>
              <a:t>Úkoly omezeného rozsahu a intenzity</a:t>
            </a:r>
          </a:p>
          <a:p>
            <a:r>
              <a:rPr lang="cs-CZ" dirty="0" smtClean="0"/>
              <a:t>Ještě nevyslány </a:t>
            </a:r>
            <a:r>
              <a:rPr lang="cs-CZ" smtClean="0"/>
              <a:t>do boje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70787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Idea evropské armády?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Poprvé v 50. letech</a:t>
            </a:r>
          </a:p>
          <a:p>
            <a:r>
              <a:rPr lang="cs-CZ" dirty="0" smtClean="0"/>
              <a:t>Po rozpadu SSSR chybí pocit vnější hrozby</a:t>
            </a:r>
          </a:p>
          <a:p>
            <a:r>
              <a:rPr lang="cs-CZ" dirty="0" smtClean="0"/>
              <a:t>Problém koordinace jednotlivých států</a:t>
            </a:r>
          </a:p>
          <a:p>
            <a:r>
              <a:rPr lang="cs-CZ" dirty="0" smtClean="0"/>
              <a:t>Podporováno některými státníky – Merkelová, </a:t>
            </a:r>
            <a:r>
              <a:rPr lang="cs-CZ" dirty="0" err="1" smtClean="0"/>
              <a:t>Sikorski</a:t>
            </a:r>
            <a:endParaRPr lang="cs-CZ" dirty="0" smtClean="0"/>
          </a:p>
          <a:p>
            <a:r>
              <a:rPr lang="cs-CZ" dirty="0" smtClean="0"/>
              <a:t>Naposledy o ní hovořil </a:t>
            </a:r>
            <a:r>
              <a:rPr lang="cs-CZ" dirty="0" err="1" smtClean="0"/>
              <a:t>Juncker</a:t>
            </a:r>
            <a:endParaRPr lang="cs-CZ" dirty="0" smtClean="0"/>
          </a:p>
          <a:p>
            <a:r>
              <a:rPr lang="cs-CZ" dirty="0" smtClean="0"/>
              <a:t>Jak by fungovala? Byly by se členské státy schopné shodnout?</a:t>
            </a:r>
          </a:p>
          <a:p>
            <a:r>
              <a:rPr lang="cs-CZ" dirty="0" smtClean="0"/>
              <a:t>Výhody? – jednotná výzbroj, jednotný výcvik, zrychlení procedur, zjednodušení </a:t>
            </a:r>
            <a:r>
              <a:rPr lang="cs-CZ" smtClean="0"/>
              <a:t>transatlantické vazby</a:t>
            </a:r>
          </a:p>
        </p:txBody>
      </p:sp>
    </p:spTree>
    <p:extLst>
      <p:ext uri="{BB962C8B-B14F-4D97-AF65-F5344CB8AC3E}">
        <p14:creationId xmlns:p14="http://schemas.microsoft.com/office/powerpoint/2010/main" xmlns="" val="690813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bezpečnost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Evropská integrace měla svou výraznou bezpečnostní dimenzi</a:t>
            </a:r>
          </a:p>
          <a:p>
            <a:r>
              <a:rPr lang="cs-CZ" dirty="0" smtClean="0"/>
              <a:t>Bezpečnost součástí suverenity – těžké integrovat </a:t>
            </a:r>
          </a:p>
          <a:p>
            <a:r>
              <a:rPr lang="cs-CZ" dirty="0" smtClean="0"/>
              <a:t>Bez bezpečnosti nebude nikdy evropská integrace dokončená</a:t>
            </a:r>
          </a:p>
        </p:txBody>
      </p:sp>
    </p:spTree>
    <p:extLst>
      <p:ext uri="{BB962C8B-B14F-4D97-AF65-F5344CB8AC3E}">
        <p14:creationId xmlns:p14="http://schemas.microsoft.com/office/powerpoint/2010/main" xmlns="" val="293435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Evropa po studené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Během SV NATO odstranilo bezpečnostní autonomii Evropy</a:t>
            </a:r>
          </a:p>
          <a:p>
            <a:r>
              <a:rPr lang="cs-CZ" dirty="0" smtClean="0"/>
              <a:t>EU není bezpečnostní aktér</a:t>
            </a:r>
          </a:p>
          <a:p>
            <a:r>
              <a:rPr lang="cs-CZ" dirty="0" smtClean="0"/>
              <a:t>Region EU není dnes tak důležitý, USA se obracejí do jiných regionů </a:t>
            </a:r>
          </a:p>
          <a:p>
            <a:r>
              <a:rPr lang="cs-CZ" dirty="0" smtClean="0"/>
              <a:t>Role ZEU? </a:t>
            </a:r>
          </a:p>
        </p:txBody>
      </p:sp>
    </p:spTree>
    <p:extLst>
      <p:ext uri="{BB962C8B-B14F-4D97-AF65-F5344CB8AC3E}">
        <p14:creationId xmlns:p14="http://schemas.microsoft.com/office/powerpoint/2010/main" xmlns="" val="232956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NATO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NATO tvoří základ evropské obrany i po studené válce</a:t>
            </a:r>
          </a:p>
          <a:p>
            <a:r>
              <a:rPr lang="cs-CZ" dirty="0" smtClean="0"/>
              <a:t>Armády států EU  – statické, masová mobilizace, artilérie a tanky  </a:t>
            </a:r>
          </a:p>
          <a:p>
            <a:r>
              <a:rPr lang="cs-CZ" dirty="0" smtClean="0"/>
              <a:t>US </a:t>
            </a:r>
            <a:r>
              <a:rPr lang="cs-CZ" dirty="0" err="1" smtClean="0"/>
              <a:t>army</a:t>
            </a:r>
            <a:r>
              <a:rPr lang="cs-CZ" dirty="0" smtClean="0"/>
              <a:t> – mobilita, schopnost fungovat na dálku, sofistikovaná mobilita, super zbraně </a:t>
            </a:r>
          </a:p>
          <a:p>
            <a:r>
              <a:rPr lang="cs-CZ" dirty="0" smtClean="0"/>
              <a:t>EU trpí „</a:t>
            </a:r>
            <a:r>
              <a:rPr lang="cs-CZ" dirty="0" err="1" smtClean="0"/>
              <a:t>capabilities</a:t>
            </a:r>
            <a:r>
              <a:rPr lang="cs-CZ" dirty="0" smtClean="0"/>
              <a:t> gap“</a:t>
            </a:r>
          </a:p>
          <a:p>
            <a:r>
              <a:rPr lang="cs-CZ" dirty="0" smtClean="0"/>
              <a:t>Spor </a:t>
            </a:r>
            <a:r>
              <a:rPr lang="cs-CZ" dirty="0" smtClean="0"/>
              <a:t>o vznik samostatného operačního centra pro Evropu (obavy například z VB z odklonu)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0987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Založení SBOP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Reakce na neschopnost řešit Balkán</a:t>
            </a:r>
          </a:p>
          <a:p>
            <a:r>
              <a:rPr lang="cs-CZ" dirty="0" smtClean="0"/>
              <a:t>Reakce na absenci jiných než diplomatických nástrojů k řešení krizí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Petersbergské</a:t>
            </a:r>
            <a:r>
              <a:rPr lang="cs-CZ" dirty="0" smtClean="0"/>
              <a:t> 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1992</a:t>
            </a:r>
          </a:p>
          <a:p>
            <a:r>
              <a:rPr lang="cs-CZ" dirty="0" smtClean="0"/>
              <a:t>Zodpovědnost EU ve světě</a:t>
            </a:r>
          </a:p>
          <a:p>
            <a:r>
              <a:rPr lang="cs-CZ" dirty="0" smtClean="0"/>
              <a:t>Humanitární</a:t>
            </a:r>
          </a:p>
          <a:p>
            <a:r>
              <a:rPr lang="cs-CZ" dirty="0" smtClean="0"/>
              <a:t>Budování míru</a:t>
            </a:r>
          </a:p>
          <a:p>
            <a:r>
              <a:rPr lang="cs-CZ" dirty="0" smtClean="0"/>
              <a:t>Řízení krizí </a:t>
            </a:r>
          </a:p>
        </p:txBody>
      </p:sp>
    </p:spTree>
    <p:extLst>
      <p:ext uri="{BB962C8B-B14F-4D97-AF65-F5344CB8AC3E}">
        <p14:creationId xmlns:p14="http://schemas.microsoft.com/office/powerpoint/2010/main" xmlns="" val="1307961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Představy o evropské obraně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Summit v </a:t>
            </a:r>
            <a:r>
              <a:rPr lang="cs-CZ" dirty="0" err="1" smtClean="0"/>
              <a:t>Saint</a:t>
            </a:r>
            <a:r>
              <a:rPr lang="cs-CZ" dirty="0" smtClean="0"/>
              <a:t> </a:t>
            </a:r>
            <a:r>
              <a:rPr lang="cs-CZ" dirty="0" err="1" smtClean="0"/>
              <a:t>Malo</a:t>
            </a:r>
            <a:r>
              <a:rPr lang="cs-CZ" dirty="0" smtClean="0"/>
              <a:t> 1998 – Blair – EU potřebuje vlastní kapacity</a:t>
            </a:r>
          </a:p>
          <a:p>
            <a:r>
              <a:rPr lang="cs-CZ" dirty="0" smtClean="0"/>
              <a:t>Berlin Plus 2003 – jak využívat prostředky NATO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Helsinki</a:t>
            </a:r>
            <a:r>
              <a:rPr lang="cs-CZ" dirty="0" smtClean="0"/>
              <a:t> </a:t>
            </a:r>
            <a:r>
              <a:rPr lang="cs-CZ" dirty="0" err="1" smtClean="0"/>
              <a:t>Headline</a:t>
            </a:r>
            <a:r>
              <a:rPr lang="cs-CZ" dirty="0" smtClean="0"/>
              <a:t> </a:t>
            </a:r>
            <a:r>
              <a:rPr lang="cs-CZ" dirty="0" err="1" smtClean="0"/>
              <a:t>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 summitu v Helsinkách 1999 konkretizována podoba EBOP</a:t>
            </a:r>
          </a:p>
          <a:p>
            <a:r>
              <a:rPr lang="cs-CZ" dirty="0" smtClean="0"/>
              <a:t>Stanoveno pro rok 2003</a:t>
            </a:r>
          </a:p>
          <a:p>
            <a:r>
              <a:rPr lang="cs-CZ" dirty="0" smtClean="0"/>
              <a:t>Síly rychlé reakce o velikosti 50-60 tisíc, </a:t>
            </a:r>
            <a:r>
              <a:rPr lang="cs-CZ" dirty="0" err="1" smtClean="0"/>
              <a:t>vyslatelné</a:t>
            </a:r>
            <a:r>
              <a:rPr lang="cs-CZ" dirty="0" smtClean="0"/>
              <a:t> do 60 dnů a udržitelné po jeden rok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8668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Aktéři obranné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Hlavním aktérem Rada pro vnější vztahy</a:t>
            </a:r>
          </a:p>
          <a:p>
            <a:r>
              <a:rPr lang="cs-CZ" dirty="0" smtClean="0"/>
              <a:t>Důležitá role COPS, který zajišťuje pravidelný kontakt (většinou 2x týdně)</a:t>
            </a:r>
          </a:p>
          <a:p>
            <a:r>
              <a:rPr lang="cs-CZ" dirty="0" smtClean="0"/>
              <a:t>Vojenskou odbornost zajišťuje Vojenský výbor evropské unie složený z náčelníků generálních štábů</a:t>
            </a:r>
          </a:p>
          <a:p>
            <a:r>
              <a:rPr lang="cs-CZ" dirty="0" smtClean="0"/>
              <a:t>Výbor pro civilní aspekty řešení krizí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1140</TotalTime>
  <Words>436</Words>
  <Application>Microsoft Office PowerPoint</Application>
  <PresentationFormat>Předvádění na obrazovce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Evropská obrana</vt:lpstr>
      <vt:lpstr>EU a bezpečnost</vt:lpstr>
      <vt:lpstr>Evropa po studené válce</vt:lpstr>
      <vt:lpstr>EU a NATO</vt:lpstr>
      <vt:lpstr>Založení SBOP</vt:lpstr>
      <vt:lpstr>Petersbergské úkoly</vt:lpstr>
      <vt:lpstr>Představy o evropské obraně</vt:lpstr>
      <vt:lpstr>Helsinki Headline goals</vt:lpstr>
      <vt:lpstr>Aktéři obranné politiky</vt:lpstr>
      <vt:lpstr>Evropská obranná agentura</vt:lpstr>
      <vt:lpstr>EU jako bezpečnostní aktér</vt:lpstr>
      <vt:lpstr>Profil mise EU</vt:lpstr>
      <vt:lpstr>Výdaje na obranu EU</vt:lpstr>
      <vt:lpstr>Battlegroups</vt:lpstr>
      <vt:lpstr>Idea evropské armády?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ESDP</dc:title>
  <dc:creator>Martin</dc:creator>
  <cp:lastModifiedBy>Martin</cp:lastModifiedBy>
  <cp:revision>27</cp:revision>
  <dcterms:created xsi:type="dcterms:W3CDTF">2014-03-09T22:29:37Z</dcterms:created>
  <dcterms:modified xsi:type="dcterms:W3CDTF">2016-12-08T14:31:15Z</dcterms:modified>
</cp:coreProperties>
</file>