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06DDC-A75A-4BC5-AD09-654D00DF3F51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DFF44-F440-485F-8CC3-0F4BF4F629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09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A5B39-1D5B-4BB1-ADC8-9917286F4F2D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90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B343-C395-42FB-8561-2272E6E0CCC4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818C83C-7DF1-4674-BFDB-5593EBCE421D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89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40AB-7652-4DCC-AC9E-1D7536FB3E4C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65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B7F340-4C24-4904-B461-0C386C4D8F48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782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F9B9-F42B-493C-BB7E-A4DD653EFAE2}" type="datetime1">
              <a:rPr lang="cs-CZ" smtClean="0"/>
              <a:t>19.9.2016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60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6C5E-1EE9-4EB8-B4E1-AAE8521EADA7}" type="datetime1">
              <a:rPr lang="cs-CZ" smtClean="0"/>
              <a:t>19.9.2016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8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045F-4F68-4DE4-AB08-80B99F814134}" type="datetime1">
              <a:rPr lang="cs-CZ" smtClean="0"/>
              <a:t>19.9.2016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08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A272-3DB3-4B3B-9E49-6EB80D211F5C}" type="datetime1">
              <a:rPr lang="cs-CZ" smtClean="0"/>
              <a:t>19.9.2016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51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4624-49AF-42C1-8483-4381625294BE}" type="datetime1">
              <a:rPr lang="cs-CZ" smtClean="0"/>
              <a:t>19.9.2016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98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AC-D94D-4E3D-AE9E-5DA2288E08F7}" type="datetime1">
              <a:rPr lang="cs-CZ" smtClean="0"/>
              <a:t>19.9.2016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5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649406F-D3D4-4697-A17C-4C2D2A7A8698}" type="datetime1">
              <a:rPr lang="cs-CZ" smtClean="0"/>
              <a:t>19.9.2016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cs-CZ"/>
              <a:t>EVS192 Politické strany a jejich vztah k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D338B83-F11F-45ED-96D5-9A578A154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9151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250" y="643485"/>
            <a:ext cx="11471565" cy="1739347"/>
          </a:xfrm>
        </p:spPr>
        <p:txBody>
          <a:bodyPr>
            <a:normAutofit fontScale="90000"/>
          </a:bodyPr>
          <a:lstStyle/>
          <a:p>
            <a:r>
              <a:rPr lang="cs-CZ" sz="5300" b="1" dirty="0"/>
              <a:t>Politické strany a jejich vztah k EU</a:t>
            </a:r>
            <a:r>
              <a:rPr lang="cs-CZ" sz="5300" dirty="0"/>
              <a:t> </a:t>
            </a:r>
            <a:r>
              <a:rPr lang="cs-CZ" sz="5300" b="1" dirty="0"/>
              <a:t>(EVS 192)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2988" y="2128838"/>
            <a:ext cx="10958512" cy="1683404"/>
          </a:xfrm>
        </p:spPr>
        <p:txBody>
          <a:bodyPr>
            <a:normAutofit lnSpcReduction="10000"/>
          </a:bodyPr>
          <a:lstStyle/>
          <a:p>
            <a:pPr lvl="0" algn="r"/>
            <a:endParaRPr lang="cs-CZ" b="1" dirty="0">
              <a:solidFill>
                <a:schemeClr val="bg2">
                  <a:lumMod val="75000"/>
                </a:schemeClr>
              </a:solidFill>
            </a:endParaRPr>
          </a:p>
          <a:p>
            <a:pPr lvl="0" algn="r"/>
            <a:endParaRPr lang="cs-CZ" b="1" dirty="0">
              <a:solidFill>
                <a:schemeClr val="bg2">
                  <a:lumMod val="75000"/>
                </a:schemeClr>
              </a:solidFill>
            </a:endParaRPr>
          </a:p>
          <a:p>
            <a:pPr lvl="0" algn="r"/>
            <a:r>
              <a:rPr lang="cs-CZ" b="1" dirty="0">
                <a:solidFill>
                  <a:schemeClr val="bg2">
                    <a:lumMod val="75000"/>
                  </a:schemeClr>
                </a:solidFill>
              </a:rPr>
              <a:t>Mgr. Pavlína Janebová,  e- mail: janebova@mail.muni.cz</a:t>
            </a:r>
          </a:p>
          <a:p>
            <a:pPr lvl="0" algn="r"/>
            <a:r>
              <a:rPr lang="cs-CZ" b="1" dirty="0">
                <a:solidFill>
                  <a:schemeClr val="bg2">
                    <a:lumMod val="75000"/>
                  </a:schemeClr>
                </a:solidFill>
              </a:rPr>
              <a:t>Mgr. Magda Komínková, e- mail: 363737@ mail.muni.cz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95250" y="167015"/>
            <a:ext cx="11906250" cy="9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u="sng"/>
              <a:t>Politické strany a jejich vztah k EU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74" y="2382832"/>
            <a:ext cx="1388919" cy="127478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3907212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Povinná literatura ke kurzu je k dispozici </a:t>
            </a:r>
            <a:r>
              <a:rPr lang="cs-CZ" b="1" dirty="0"/>
              <a:t>v IS MU nebo v knihovně FSS MU</a:t>
            </a:r>
          </a:p>
          <a:p>
            <a:r>
              <a:rPr lang="cs-CZ" dirty="0"/>
              <a:t>Celková zátěž: </a:t>
            </a:r>
            <a:r>
              <a:rPr lang="cs-CZ" b="1" dirty="0"/>
              <a:t>107 stran česky,  311  stran  anglicky</a:t>
            </a:r>
          </a:p>
          <a:p>
            <a:r>
              <a:rPr lang="cs-CZ" b="1" dirty="0"/>
              <a:t>Povinná literatura</a:t>
            </a:r>
          </a:p>
          <a:p>
            <a:pPr lvl="1"/>
            <a:r>
              <a:rPr lang="cs-CZ" dirty="0"/>
              <a:t>Uvedena v sylabu kurzu v IS</a:t>
            </a:r>
          </a:p>
          <a:p>
            <a:pPr lvl="1"/>
            <a:r>
              <a:rPr lang="cs-CZ" dirty="0"/>
              <a:t>Pravidelné studování zadané literatury je nezbytné k úspěšnému ukončení kurzu</a:t>
            </a:r>
          </a:p>
          <a:p>
            <a:r>
              <a:rPr lang="cs-CZ" b="1" dirty="0"/>
              <a:t>Doplňující literatura</a:t>
            </a:r>
          </a:p>
          <a:p>
            <a:pPr lvl="1"/>
            <a:r>
              <a:rPr lang="cs-CZ" dirty="0"/>
              <a:t>Uvedena v sylabu kurzu v IS</a:t>
            </a:r>
          </a:p>
          <a:p>
            <a:pPr lvl="1"/>
            <a:r>
              <a:rPr lang="cs-CZ" dirty="0"/>
              <a:t>Slouží k hlubšímu pochopení problematiky</a:t>
            </a:r>
          </a:p>
          <a:p>
            <a:pPr lvl="1"/>
            <a:r>
              <a:rPr lang="cs-CZ" dirty="0"/>
              <a:t>Nebude součástí zkoušky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53135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Základní představení</a:t>
            </a:r>
          </a:p>
          <a:p>
            <a:r>
              <a:rPr lang="cs-CZ" sz="3600" dirty="0"/>
              <a:t>Osnova kurzu</a:t>
            </a:r>
          </a:p>
          <a:p>
            <a:r>
              <a:rPr lang="cs-CZ" sz="3600" dirty="0"/>
              <a:t>Podmínky ukončení</a:t>
            </a:r>
          </a:p>
          <a:p>
            <a:r>
              <a:rPr lang="cs-CZ" sz="3600" dirty="0"/>
              <a:t>Literatura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76424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představení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URČENÍ: </a:t>
            </a:r>
            <a:endParaRPr lang="cs-CZ" dirty="0"/>
          </a:p>
          <a:p>
            <a:pPr lvl="1"/>
            <a:r>
              <a:rPr lang="cs-CZ" dirty="0"/>
              <a:t>prezenční studium, bakalářský studijní program, </a:t>
            </a:r>
          </a:p>
          <a:p>
            <a:pPr lvl="1"/>
            <a:r>
              <a:rPr lang="cs-CZ" dirty="0"/>
              <a:t>akademický rok 2016/2017, podzimní semestr. </a:t>
            </a:r>
          </a:p>
          <a:p>
            <a:r>
              <a:rPr lang="cs-CZ" b="1" u="sng" dirty="0"/>
              <a:t>KREDITOVÁ ZÁTĚŽ: </a:t>
            </a:r>
            <a:endParaRPr lang="cs-CZ" dirty="0"/>
          </a:p>
          <a:p>
            <a:pPr lvl="1"/>
            <a:r>
              <a:rPr lang="cs-CZ" dirty="0"/>
              <a:t>4 kredity (ECTS) </a:t>
            </a:r>
          </a:p>
          <a:p>
            <a:r>
              <a:rPr lang="cs-CZ" b="1" u="sng" dirty="0"/>
              <a:t>UKONČENÍ: </a:t>
            </a:r>
            <a:endParaRPr lang="cs-CZ" dirty="0"/>
          </a:p>
          <a:p>
            <a:pPr lvl="1"/>
            <a:r>
              <a:rPr lang="cs-CZ" dirty="0"/>
              <a:t>ústní zkouška </a:t>
            </a:r>
          </a:p>
          <a:p>
            <a:r>
              <a:rPr lang="cs-CZ" sz="2400" b="1" u="sng" dirty="0"/>
              <a:t>PŘEDNÁŠEJÍCÍ:</a:t>
            </a:r>
            <a:r>
              <a:rPr lang="cs-CZ" sz="2400" dirty="0"/>
              <a:t> </a:t>
            </a:r>
            <a:endParaRPr lang="cs-CZ" sz="2000" dirty="0"/>
          </a:p>
          <a:p>
            <a:pPr lvl="1"/>
            <a:r>
              <a:rPr lang="cs-CZ" dirty="0"/>
              <a:t>Mgr. Pavlína Janebová, e- mail: janebova@mail.muni.cz</a:t>
            </a:r>
          </a:p>
          <a:p>
            <a:pPr lvl="1"/>
            <a:r>
              <a:rPr lang="cs-CZ" dirty="0"/>
              <a:t>Mgr. Magda Komínková, e- mail: 363737@ mail.muni.cz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140582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Cílem předmětu je seznámit studentky a studenty se vztahem politických stran členských států EU k  procesu evropské integrace a k jeho dílčím aspektům, a to jak na národní, tak nadnárodní úrovni. Po absolvování předmětu budou studentky a studenti schopni:</a:t>
            </a:r>
          </a:p>
          <a:p>
            <a:pPr lvl="0"/>
            <a:r>
              <a:rPr lang="cs-CZ" dirty="0"/>
              <a:t>popsat vztah mezi stranickými dělicími liniemi na národní a nadnárodní rovině</a:t>
            </a:r>
          </a:p>
          <a:p>
            <a:pPr lvl="0"/>
            <a:r>
              <a:rPr lang="cs-CZ" dirty="0"/>
              <a:t>identifikovat základní aspekty evropeizace politických stran</a:t>
            </a:r>
          </a:p>
          <a:p>
            <a:pPr lvl="0"/>
            <a:r>
              <a:rPr lang="cs-CZ" dirty="0"/>
              <a:t>porozumět teorii euroskepticismu, srovnávat jeho různé projevy a identifikovat euroskepticismus v chování relevantních aktérů politického života</a:t>
            </a:r>
          </a:p>
          <a:p>
            <a:pPr lvl="0"/>
            <a:r>
              <a:rPr lang="cs-CZ" dirty="0"/>
              <a:t>popsat organizaci  a fungování politických stran na nadnárodní rovině, ať už v rámci Evropského parlamentu či mimo něj.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205363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19. 9. 2016 - 18. 12. 2016 - výuka (13 týdnů) </a:t>
            </a:r>
          </a:p>
          <a:p>
            <a:pPr lvl="0"/>
            <a:r>
              <a:rPr lang="cs-CZ" sz="2800" dirty="0"/>
              <a:t>1. 10. 2016 - 31. 10. 2016 – přihlášení do skupin pro přípravu fiktivního programu prostřednictvím balíků témat v IS</a:t>
            </a:r>
          </a:p>
          <a:p>
            <a:pPr lvl="0"/>
            <a:r>
              <a:rPr lang="cs-CZ" sz="2800" dirty="0"/>
              <a:t>4. 12. 2016 (včetně)  - odevzdání eseje do </a:t>
            </a:r>
            <a:r>
              <a:rPr lang="cs-CZ" sz="2800" dirty="0" err="1"/>
              <a:t>odevzdávárny</a:t>
            </a:r>
            <a:r>
              <a:rPr lang="cs-CZ" sz="2800" dirty="0"/>
              <a:t> v IS </a:t>
            </a:r>
          </a:p>
          <a:p>
            <a:pPr lvl="0"/>
            <a:r>
              <a:rPr lang="cs-CZ" sz="2800" dirty="0"/>
              <a:t>12. 12. 2016 - první zkouškový termín (</a:t>
            </a:r>
            <a:r>
              <a:rPr lang="cs-CZ" sz="2800" dirty="0" err="1"/>
              <a:t>předtermín</a:t>
            </a:r>
            <a:r>
              <a:rPr lang="cs-CZ" sz="2800" dirty="0"/>
              <a:t>)</a:t>
            </a:r>
          </a:p>
          <a:p>
            <a:pPr lvl="0"/>
            <a:r>
              <a:rPr lang="cs-CZ" sz="2800" dirty="0"/>
              <a:t>2. 1. - 12. 2. 2016 - zkouškové období (termíny zkoušek budou upřesněny v IS)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412644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Úvod do problematiky politických stran a stranictví </a:t>
            </a:r>
          </a:p>
          <a:p>
            <a:r>
              <a:rPr lang="cs-CZ" b="1" dirty="0"/>
              <a:t>Evropeizace politických stran a možné přístupy stran k problematice EU</a:t>
            </a:r>
          </a:p>
          <a:p>
            <a:r>
              <a:rPr lang="cs-CZ" b="1" dirty="0"/>
              <a:t>Možné “pozitivní přístupy” k EU </a:t>
            </a:r>
          </a:p>
          <a:p>
            <a:r>
              <a:rPr lang="cs-CZ" b="1" dirty="0"/>
              <a:t>“pozitivní přístup” k EU na národní úrovni </a:t>
            </a:r>
            <a:endParaRPr lang="cs-CZ" dirty="0"/>
          </a:p>
          <a:p>
            <a:r>
              <a:rPr lang="cs-CZ" b="1" dirty="0"/>
              <a:t>Stranický euroskepticismus </a:t>
            </a:r>
            <a:endParaRPr lang="cs-CZ" dirty="0"/>
          </a:p>
          <a:p>
            <a:r>
              <a:rPr lang="cs-CZ" b="1" dirty="0"/>
              <a:t>Euroskepticismus na národní úrovni </a:t>
            </a:r>
            <a:endParaRPr lang="cs-CZ" dirty="0"/>
          </a:p>
          <a:p>
            <a:r>
              <a:rPr lang="cs-CZ" b="1" dirty="0"/>
              <a:t>Euroskepticismus na národní úrovni </a:t>
            </a:r>
          </a:p>
          <a:p>
            <a:r>
              <a:rPr lang="cs-CZ" b="1" dirty="0"/>
              <a:t>Fungování na nadnárodní úrovni </a:t>
            </a:r>
          </a:p>
          <a:p>
            <a:r>
              <a:rPr lang="cs-CZ" b="1" dirty="0"/>
              <a:t>Euroskeptické frakce v Evropském parlamentu </a:t>
            </a:r>
          </a:p>
          <a:p>
            <a:r>
              <a:rPr lang="cs-CZ" b="1" dirty="0"/>
              <a:t>„Velká koalice“ v Evropském parlamentu </a:t>
            </a:r>
          </a:p>
          <a:p>
            <a:r>
              <a:rPr lang="cs-CZ" b="1" dirty="0"/>
              <a:t>Aktuální výzvy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115617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POŽADAVKY K PŘIPUŠTĚNÍ KE ZKOUŠCE:</a:t>
            </a:r>
            <a:endParaRPr lang="cs-CZ" dirty="0"/>
          </a:p>
          <a:p>
            <a:pPr lvl="0"/>
            <a:r>
              <a:rPr lang="cs-CZ" dirty="0"/>
              <a:t>Vypracování individuální </a:t>
            </a:r>
            <a:r>
              <a:rPr lang="cs-CZ" b="1" dirty="0"/>
              <a:t>eseje o rozsahu 5 normostran</a:t>
            </a:r>
            <a:r>
              <a:rPr lang="cs-CZ" dirty="0"/>
              <a:t>. Esej musí být ohodnocena min. </a:t>
            </a:r>
            <a:r>
              <a:rPr lang="cs-CZ" b="1" dirty="0"/>
              <a:t>7 body z 18</a:t>
            </a:r>
            <a:r>
              <a:rPr lang="cs-CZ" dirty="0"/>
              <a:t>. Okruhy témat esejí budou upřesněny v průběhu semestru.</a:t>
            </a:r>
          </a:p>
          <a:p>
            <a:pPr lvl="0"/>
            <a:r>
              <a:rPr lang="cs-CZ" dirty="0"/>
              <a:t>Skupinová </a:t>
            </a:r>
            <a:r>
              <a:rPr lang="cs-CZ" b="1" dirty="0"/>
              <a:t>příprava programu fiktivní politické strany (4-5 studentů</a:t>
            </a:r>
            <a:r>
              <a:rPr lang="cs-CZ" dirty="0"/>
              <a:t>). Program musí být ohodnocen min. </a:t>
            </a:r>
            <a:r>
              <a:rPr lang="cs-CZ" b="1" dirty="0"/>
              <a:t>7 body ze 17</a:t>
            </a:r>
            <a:r>
              <a:rPr lang="cs-CZ" dirty="0"/>
              <a:t>.</a:t>
            </a:r>
          </a:p>
          <a:p>
            <a:pPr lvl="0"/>
            <a:r>
              <a:rPr lang="cs-CZ" b="1" dirty="0"/>
              <a:t>Docházka min. 80 %</a:t>
            </a:r>
            <a:r>
              <a:rPr lang="cs-CZ" dirty="0"/>
              <a:t> (tzn. max. 2 absence).</a:t>
            </a:r>
          </a:p>
          <a:p>
            <a:pPr lvl="0"/>
            <a:r>
              <a:rPr lang="cs-CZ" b="1" dirty="0"/>
              <a:t>Participace</a:t>
            </a:r>
            <a:r>
              <a:rPr lang="cs-CZ" dirty="0"/>
              <a:t> na hodinách a průběžná příprava (studium zadané literatury, vypracování odpovědí na předem zadané otázky, analýza dokumentů, zapojení se do debaty apod.), která bude ohodnocena min. </a:t>
            </a:r>
            <a:r>
              <a:rPr lang="cs-CZ" b="1" dirty="0"/>
              <a:t>10 body z 25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174626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ústní zkouška </a:t>
            </a:r>
            <a:endParaRPr lang="cs-CZ" sz="2000" dirty="0"/>
          </a:p>
          <a:p>
            <a:pPr lvl="1"/>
            <a:r>
              <a:rPr lang="cs-CZ" dirty="0"/>
              <a:t>odpověď na dvě vylosované otázky (</a:t>
            </a:r>
            <a:r>
              <a:rPr lang="cs-CZ" b="1" dirty="0"/>
              <a:t>1 teoretická, 1 týkající se reálného fungování</a:t>
            </a:r>
            <a:r>
              <a:rPr lang="cs-CZ" dirty="0"/>
              <a:t>)</a:t>
            </a:r>
            <a:endParaRPr lang="cs-CZ" sz="1800" dirty="0"/>
          </a:p>
          <a:p>
            <a:pPr lvl="1"/>
            <a:r>
              <a:rPr lang="cs-CZ" dirty="0"/>
              <a:t>součástí zkoušky bude </a:t>
            </a:r>
            <a:r>
              <a:rPr lang="cs-CZ" b="1" dirty="0"/>
              <a:t>zadaná literatura a přednášky</a:t>
            </a:r>
            <a:endParaRPr lang="cs-CZ" sz="1800" b="1" dirty="0"/>
          </a:p>
          <a:p>
            <a:pPr lvl="1"/>
            <a:r>
              <a:rPr lang="cs-CZ" dirty="0"/>
              <a:t>krátká rozprava nad tématem eseje</a:t>
            </a:r>
            <a:endParaRPr lang="cs-CZ" sz="1800" dirty="0"/>
          </a:p>
          <a:p>
            <a:pPr lvl="1"/>
            <a:r>
              <a:rPr lang="cs-CZ" dirty="0"/>
              <a:t>zkouška bude trvat cca </a:t>
            </a:r>
            <a:r>
              <a:rPr lang="cs-CZ" b="1" dirty="0"/>
              <a:t>30 minut.</a:t>
            </a:r>
            <a:endParaRPr lang="cs-CZ" sz="18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263974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ROZDĚLENÍ BODŮ</a:t>
            </a:r>
            <a:endParaRPr lang="cs-CZ" dirty="0"/>
          </a:p>
          <a:p>
            <a:pPr lvl="1"/>
            <a:r>
              <a:rPr lang="cs-CZ" b="1" dirty="0"/>
              <a:t>Esej – 18 b</a:t>
            </a:r>
            <a:r>
              <a:rPr lang="cs-CZ" dirty="0"/>
              <a:t>.</a:t>
            </a:r>
          </a:p>
          <a:p>
            <a:pPr lvl="1"/>
            <a:r>
              <a:rPr lang="cs-CZ" b="1" dirty="0"/>
              <a:t>Zkouška – 40 b</a:t>
            </a:r>
            <a:r>
              <a:rPr lang="cs-CZ" dirty="0"/>
              <a:t>. (2x15b – dvě otázky a 10b za diskuzi)</a:t>
            </a:r>
          </a:p>
          <a:p>
            <a:pPr lvl="1"/>
            <a:r>
              <a:rPr lang="cs-CZ" b="1" dirty="0"/>
              <a:t>Participace na hodinách – 25 b</a:t>
            </a:r>
            <a:r>
              <a:rPr lang="cs-CZ" dirty="0"/>
              <a:t>. (analýza textů [2x4b]), „oxfordská debata“ (5b), odpovědi na předem zadané otázky (4x3b)</a:t>
            </a:r>
          </a:p>
          <a:p>
            <a:pPr lvl="1"/>
            <a:r>
              <a:rPr lang="cs-CZ" b="1" dirty="0"/>
              <a:t>Program fiktivní strany – 17 b.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CELKOVÉ HODNOCENÍ PŘEDMĚTU </a:t>
            </a:r>
            <a:endParaRPr lang="cs-CZ" dirty="0"/>
          </a:p>
          <a:p>
            <a:pPr lvl="1"/>
            <a:r>
              <a:rPr lang="cs-CZ" dirty="0"/>
              <a:t>A. Výborně 92 – 100 bodů </a:t>
            </a:r>
          </a:p>
          <a:p>
            <a:pPr lvl="1"/>
            <a:r>
              <a:rPr lang="cs-CZ" dirty="0"/>
              <a:t>B. Velmi dobře 84 – 91,5 bodu </a:t>
            </a:r>
          </a:p>
          <a:p>
            <a:pPr lvl="1"/>
            <a:r>
              <a:rPr lang="cs-CZ" dirty="0"/>
              <a:t>C. Dobře 76 – 83,5 bodu </a:t>
            </a:r>
          </a:p>
          <a:p>
            <a:pPr lvl="1"/>
            <a:r>
              <a:rPr lang="cs-CZ" dirty="0"/>
              <a:t>D. Uspokojivě 68 – 75,5 bodu </a:t>
            </a:r>
          </a:p>
          <a:p>
            <a:pPr lvl="1"/>
            <a:r>
              <a:rPr lang="cs-CZ" dirty="0"/>
              <a:t>E. Vyhovující 60 – 67,5 bodu </a:t>
            </a:r>
          </a:p>
          <a:p>
            <a:pPr lvl="1"/>
            <a:r>
              <a:rPr lang="cs-CZ" dirty="0"/>
              <a:t>F. Nevyhovující 59,5 bodu a méně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EVS192 Politické strany a jejich vztah k EU</a:t>
            </a:r>
          </a:p>
        </p:txBody>
      </p:sp>
    </p:spTree>
    <p:extLst>
      <p:ext uri="{BB962C8B-B14F-4D97-AF65-F5344CB8AC3E}">
        <p14:creationId xmlns:p14="http://schemas.microsoft.com/office/powerpoint/2010/main" val="18112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99</TotalTime>
  <Words>452</Words>
  <Application>Microsoft Office PowerPoint</Application>
  <PresentationFormat>Širokoúhlá obrazovka</PresentationFormat>
  <Paragraphs>92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</vt:lpstr>
      <vt:lpstr>Pruhy</vt:lpstr>
      <vt:lpstr>Politické strany a jejich vztah k EU (EVS 192) </vt:lpstr>
      <vt:lpstr>Představení Kurzu</vt:lpstr>
      <vt:lpstr>Základní představení</vt:lpstr>
      <vt:lpstr>Cíle předmětu</vt:lpstr>
      <vt:lpstr>Harmonogram semestru</vt:lpstr>
      <vt:lpstr>Osnova kurzu</vt:lpstr>
      <vt:lpstr>Podmínky ukončení</vt:lpstr>
      <vt:lpstr>Podmínky ukončení</vt:lpstr>
      <vt:lpstr>Ukončení kurzu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Magda Komínková</dc:creator>
  <cp:lastModifiedBy>Magda Komínková</cp:lastModifiedBy>
  <cp:revision>14</cp:revision>
  <dcterms:created xsi:type="dcterms:W3CDTF">2016-09-05T14:22:46Z</dcterms:created>
  <dcterms:modified xsi:type="dcterms:W3CDTF">2016-09-19T12:24:50Z</dcterms:modified>
</cp:coreProperties>
</file>