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2"/>
  </p:notesMasterIdLst>
  <p:sldIdLst>
    <p:sldId id="256" r:id="rId2"/>
    <p:sldId id="302" r:id="rId3"/>
    <p:sldId id="304" r:id="rId4"/>
    <p:sldId id="303" r:id="rId5"/>
    <p:sldId id="305" r:id="rId6"/>
    <p:sldId id="306" r:id="rId7"/>
    <p:sldId id="258" r:id="rId8"/>
    <p:sldId id="284" r:id="rId9"/>
    <p:sldId id="285" r:id="rId10"/>
    <p:sldId id="286" r:id="rId11"/>
    <p:sldId id="294" r:id="rId12"/>
    <p:sldId id="295" r:id="rId13"/>
    <p:sldId id="296" r:id="rId14"/>
    <p:sldId id="297" r:id="rId15"/>
    <p:sldId id="298" r:id="rId16"/>
    <p:sldId id="299" r:id="rId17"/>
    <p:sldId id="300" r:id="rId18"/>
    <p:sldId id="307" r:id="rId19"/>
    <p:sldId id="308" r:id="rId20"/>
    <p:sldId id="283" r:id="rId2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List1!$B$1</c:f>
              <c:strCache>
                <c:ptCount val="1"/>
                <c:pt idx="0">
                  <c:v>CZ only</c:v>
                </c:pt>
              </c:strCache>
            </c:strRef>
          </c:tx>
          <c:cat>
            <c:strRef>
              <c:f>List1!$A$2:$A$6</c:f>
              <c:strCache>
                <c:ptCount val="5"/>
                <c:pt idx="0">
                  <c:v>X 2004</c:v>
                </c:pt>
                <c:pt idx="1">
                  <c:v>X 2005</c:v>
                </c:pt>
                <c:pt idx="2">
                  <c:v>VI 2010</c:v>
                </c:pt>
                <c:pt idx="3">
                  <c:v>V 2013</c:v>
                </c:pt>
                <c:pt idx="4">
                  <c:v>V 2015</c:v>
                </c:pt>
              </c:strCache>
            </c:strRef>
          </c:cat>
          <c:val>
            <c:numRef>
              <c:f>List1!$B$2:$B$6</c:f>
              <c:numCache>
                <c:formatCode>General</c:formatCode>
                <c:ptCount val="5"/>
                <c:pt idx="0">
                  <c:v>57</c:v>
                </c:pt>
                <c:pt idx="1">
                  <c:v>37</c:v>
                </c:pt>
                <c:pt idx="2">
                  <c:v>59</c:v>
                </c:pt>
                <c:pt idx="3">
                  <c:v>45</c:v>
                </c:pt>
                <c:pt idx="4">
                  <c:v>44</c:v>
                </c:pt>
              </c:numCache>
            </c:numRef>
          </c:val>
          <c:smooth val="0"/>
        </c:ser>
        <c:ser>
          <c:idx val="1"/>
          <c:order val="1"/>
          <c:tx>
            <c:strRef>
              <c:f>List1!$C$1</c:f>
              <c:strCache>
                <c:ptCount val="1"/>
                <c:pt idx="0">
                  <c:v>CZ + E</c:v>
                </c:pt>
              </c:strCache>
            </c:strRef>
          </c:tx>
          <c:cat>
            <c:strRef>
              <c:f>List1!$A$2:$A$6</c:f>
              <c:strCache>
                <c:ptCount val="5"/>
                <c:pt idx="0">
                  <c:v>X 2004</c:v>
                </c:pt>
                <c:pt idx="1">
                  <c:v>X 2005</c:v>
                </c:pt>
                <c:pt idx="2">
                  <c:v>VI 2010</c:v>
                </c:pt>
                <c:pt idx="3">
                  <c:v>V 2013</c:v>
                </c:pt>
                <c:pt idx="4">
                  <c:v>V 2015</c:v>
                </c:pt>
              </c:strCache>
            </c:strRef>
          </c:cat>
          <c:val>
            <c:numRef>
              <c:f>List1!$C$2:$C$6</c:f>
              <c:numCache>
                <c:formatCode>General</c:formatCode>
                <c:ptCount val="5"/>
                <c:pt idx="0">
                  <c:v>37</c:v>
                </c:pt>
                <c:pt idx="1">
                  <c:v>48</c:v>
                </c:pt>
                <c:pt idx="2">
                  <c:v>36</c:v>
                </c:pt>
                <c:pt idx="3">
                  <c:v>45</c:v>
                </c:pt>
                <c:pt idx="4">
                  <c:v>50</c:v>
                </c:pt>
              </c:numCache>
            </c:numRef>
          </c:val>
          <c:smooth val="0"/>
        </c:ser>
        <c:ser>
          <c:idx val="2"/>
          <c:order val="2"/>
          <c:tx>
            <c:strRef>
              <c:f>List1!$D$1</c:f>
              <c:strCache>
                <c:ptCount val="1"/>
                <c:pt idx="0">
                  <c:v>SK only</c:v>
                </c:pt>
              </c:strCache>
            </c:strRef>
          </c:tx>
          <c:cat>
            <c:strRef>
              <c:f>List1!$A$2:$A$6</c:f>
              <c:strCache>
                <c:ptCount val="5"/>
                <c:pt idx="0">
                  <c:v>X 2004</c:v>
                </c:pt>
                <c:pt idx="1">
                  <c:v>X 2005</c:v>
                </c:pt>
                <c:pt idx="2">
                  <c:v>VI 2010</c:v>
                </c:pt>
                <c:pt idx="3">
                  <c:v>V 2013</c:v>
                </c:pt>
                <c:pt idx="4">
                  <c:v>V 2015</c:v>
                </c:pt>
              </c:strCache>
            </c:strRef>
          </c:cat>
          <c:val>
            <c:numRef>
              <c:f>List1!$D$2:$D$6</c:f>
              <c:numCache>
                <c:formatCode>General</c:formatCode>
                <c:ptCount val="5"/>
                <c:pt idx="0">
                  <c:v>37</c:v>
                </c:pt>
                <c:pt idx="1">
                  <c:v>38</c:v>
                </c:pt>
                <c:pt idx="2">
                  <c:v>41</c:v>
                </c:pt>
                <c:pt idx="3">
                  <c:v>27</c:v>
                </c:pt>
                <c:pt idx="4">
                  <c:v>36</c:v>
                </c:pt>
              </c:numCache>
            </c:numRef>
          </c:val>
          <c:smooth val="0"/>
        </c:ser>
        <c:ser>
          <c:idx val="3"/>
          <c:order val="3"/>
          <c:tx>
            <c:strRef>
              <c:f>List1!$E$1</c:f>
              <c:strCache>
                <c:ptCount val="1"/>
                <c:pt idx="0">
                  <c:v>SK+E</c:v>
                </c:pt>
              </c:strCache>
            </c:strRef>
          </c:tx>
          <c:cat>
            <c:strRef>
              <c:f>List1!$A$2:$A$6</c:f>
              <c:strCache>
                <c:ptCount val="5"/>
                <c:pt idx="0">
                  <c:v>X 2004</c:v>
                </c:pt>
                <c:pt idx="1">
                  <c:v>X 2005</c:v>
                </c:pt>
                <c:pt idx="2">
                  <c:v>VI 2010</c:v>
                </c:pt>
                <c:pt idx="3">
                  <c:v>V 2013</c:v>
                </c:pt>
                <c:pt idx="4">
                  <c:v>V 2015</c:v>
                </c:pt>
              </c:strCache>
            </c:strRef>
          </c:cat>
          <c:val>
            <c:numRef>
              <c:f>List1!$E$2:$E$6</c:f>
              <c:numCache>
                <c:formatCode>General</c:formatCode>
                <c:ptCount val="5"/>
                <c:pt idx="0">
                  <c:v>48</c:v>
                </c:pt>
                <c:pt idx="1">
                  <c:v>51</c:v>
                </c:pt>
                <c:pt idx="2">
                  <c:v>45</c:v>
                </c:pt>
                <c:pt idx="3">
                  <c:v>62</c:v>
                </c:pt>
                <c:pt idx="4">
                  <c:v>54</c:v>
                </c:pt>
              </c:numCache>
            </c:numRef>
          </c:val>
          <c:smooth val="0"/>
        </c:ser>
        <c:ser>
          <c:idx val="4"/>
          <c:order val="4"/>
          <c:tx>
            <c:strRef>
              <c:f>List1!$F$1</c:f>
              <c:strCache>
                <c:ptCount val="1"/>
                <c:pt idx="0">
                  <c:v>D only</c:v>
                </c:pt>
              </c:strCache>
            </c:strRef>
          </c:tx>
          <c:cat>
            <c:strRef>
              <c:f>List1!$A$2:$A$6</c:f>
              <c:strCache>
                <c:ptCount val="5"/>
                <c:pt idx="0">
                  <c:v>X 2004</c:v>
                </c:pt>
                <c:pt idx="1">
                  <c:v>X 2005</c:v>
                </c:pt>
                <c:pt idx="2">
                  <c:v>VI 2010</c:v>
                </c:pt>
                <c:pt idx="3">
                  <c:v>V 2013</c:v>
                </c:pt>
                <c:pt idx="4">
                  <c:v>V 2015</c:v>
                </c:pt>
              </c:strCache>
            </c:strRef>
          </c:cat>
          <c:val>
            <c:numRef>
              <c:f>List1!$F$2:$F$6</c:f>
              <c:numCache>
                <c:formatCode>General</c:formatCode>
                <c:ptCount val="5"/>
                <c:pt idx="0">
                  <c:v>36</c:v>
                </c:pt>
                <c:pt idx="1">
                  <c:v>35</c:v>
                </c:pt>
                <c:pt idx="2">
                  <c:v>39</c:v>
                </c:pt>
                <c:pt idx="3">
                  <c:v>29</c:v>
                </c:pt>
                <c:pt idx="4">
                  <c:v>25</c:v>
                </c:pt>
              </c:numCache>
            </c:numRef>
          </c:val>
          <c:smooth val="0"/>
        </c:ser>
        <c:ser>
          <c:idx val="5"/>
          <c:order val="5"/>
          <c:tx>
            <c:strRef>
              <c:f>List1!$G$1</c:f>
              <c:strCache>
                <c:ptCount val="1"/>
                <c:pt idx="0">
                  <c:v>D+E</c:v>
                </c:pt>
              </c:strCache>
            </c:strRef>
          </c:tx>
          <c:cat>
            <c:strRef>
              <c:f>List1!$A$2:$A$6</c:f>
              <c:strCache>
                <c:ptCount val="5"/>
                <c:pt idx="0">
                  <c:v>X 2004</c:v>
                </c:pt>
                <c:pt idx="1">
                  <c:v>X 2005</c:v>
                </c:pt>
                <c:pt idx="2">
                  <c:v>VI 2010</c:v>
                </c:pt>
                <c:pt idx="3">
                  <c:v>V 2013</c:v>
                </c:pt>
                <c:pt idx="4">
                  <c:v>V 2015</c:v>
                </c:pt>
              </c:strCache>
            </c:strRef>
          </c:cat>
          <c:val>
            <c:numRef>
              <c:f>List1!$G$2:$G$6</c:f>
              <c:numCache>
                <c:formatCode>General</c:formatCode>
                <c:ptCount val="5"/>
                <c:pt idx="0">
                  <c:v>48</c:v>
                </c:pt>
                <c:pt idx="1">
                  <c:v>49</c:v>
                </c:pt>
                <c:pt idx="2">
                  <c:v>47</c:v>
                </c:pt>
                <c:pt idx="3">
                  <c:v>58</c:v>
                </c:pt>
                <c:pt idx="4">
                  <c:v>58</c:v>
                </c:pt>
              </c:numCache>
            </c:numRef>
          </c:val>
          <c:smooth val="0"/>
        </c:ser>
        <c:dLbls>
          <c:showLegendKey val="0"/>
          <c:showVal val="0"/>
          <c:showCatName val="0"/>
          <c:showSerName val="0"/>
          <c:showPercent val="0"/>
          <c:showBubbleSize val="0"/>
        </c:dLbls>
        <c:marker val="1"/>
        <c:smooth val="0"/>
        <c:axId val="101446016"/>
        <c:axId val="101447552"/>
      </c:lineChart>
      <c:catAx>
        <c:axId val="101446016"/>
        <c:scaling>
          <c:orientation val="minMax"/>
        </c:scaling>
        <c:delete val="0"/>
        <c:axPos val="b"/>
        <c:majorTickMark val="out"/>
        <c:minorTickMark val="none"/>
        <c:tickLblPos val="nextTo"/>
        <c:crossAx val="101447552"/>
        <c:crosses val="autoZero"/>
        <c:auto val="1"/>
        <c:lblAlgn val="ctr"/>
        <c:lblOffset val="100"/>
        <c:noMultiLvlLbl val="0"/>
      </c:catAx>
      <c:valAx>
        <c:axId val="101447552"/>
        <c:scaling>
          <c:orientation val="minMax"/>
        </c:scaling>
        <c:delete val="0"/>
        <c:axPos val="l"/>
        <c:majorGridlines/>
        <c:numFmt formatCode="General" sourceLinked="1"/>
        <c:majorTickMark val="out"/>
        <c:minorTickMark val="none"/>
        <c:tickLblPos val="nextTo"/>
        <c:crossAx val="101446016"/>
        <c:crosses val="autoZero"/>
        <c:crossBetween val="between"/>
      </c:valAx>
    </c:plotArea>
    <c:legend>
      <c:legendPos val="r"/>
      <c:layout/>
      <c:overlay val="0"/>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List1!$B$1</c:f>
              <c:strCache>
                <c:ptCount val="1"/>
                <c:pt idx="0">
                  <c:v>E+CZ</c:v>
                </c:pt>
              </c:strCache>
            </c:strRef>
          </c:tx>
          <c:cat>
            <c:strRef>
              <c:f>List1!$A$2:$A$6</c:f>
              <c:strCache>
                <c:ptCount val="5"/>
                <c:pt idx="0">
                  <c:v>X 2004</c:v>
                </c:pt>
                <c:pt idx="1">
                  <c:v>X 2005</c:v>
                </c:pt>
                <c:pt idx="2">
                  <c:v>VI 2010</c:v>
                </c:pt>
                <c:pt idx="3">
                  <c:v>V 2013</c:v>
                </c:pt>
                <c:pt idx="4">
                  <c:v>V 2015</c:v>
                </c:pt>
              </c:strCache>
            </c:strRef>
          </c:cat>
          <c:val>
            <c:numRef>
              <c:f>List1!$B$2:$B$6</c:f>
              <c:numCache>
                <c:formatCode>General</c:formatCode>
                <c:ptCount val="5"/>
                <c:pt idx="0">
                  <c:v>4</c:v>
                </c:pt>
                <c:pt idx="1">
                  <c:v>10</c:v>
                </c:pt>
                <c:pt idx="2">
                  <c:v>3</c:v>
                </c:pt>
                <c:pt idx="3">
                  <c:v>5</c:v>
                </c:pt>
                <c:pt idx="4">
                  <c:v>5</c:v>
                </c:pt>
              </c:numCache>
            </c:numRef>
          </c:val>
          <c:smooth val="0"/>
        </c:ser>
        <c:ser>
          <c:idx val="1"/>
          <c:order val="1"/>
          <c:tx>
            <c:strRef>
              <c:f>List1!$C$1</c:f>
              <c:strCache>
                <c:ptCount val="1"/>
                <c:pt idx="0">
                  <c:v>E only (CZ)</c:v>
                </c:pt>
              </c:strCache>
            </c:strRef>
          </c:tx>
          <c:cat>
            <c:strRef>
              <c:f>List1!$A$2:$A$6</c:f>
              <c:strCache>
                <c:ptCount val="5"/>
                <c:pt idx="0">
                  <c:v>X 2004</c:v>
                </c:pt>
                <c:pt idx="1">
                  <c:v>X 2005</c:v>
                </c:pt>
                <c:pt idx="2">
                  <c:v>VI 2010</c:v>
                </c:pt>
                <c:pt idx="3">
                  <c:v>V 2013</c:v>
                </c:pt>
                <c:pt idx="4">
                  <c:v>V 2015</c:v>
                </c:pt>
              </c:strCache>
            </c:strRef>
          </c:cat>
          <c:val>
            <c:numRef>
              <c:f>List1!$C$2:$C$6</c:f>
              <c:numCache>
                <c:formatCode>General</c:formatCode>
                <c:ptCount val="5"/>
                <c:pt idx="0">
                  <c:v>1</c:v>
                </c:pt>
                <c:pt idx="1">
                  <c:v>2</c:v>
                </c:pt>
                <c:pt idx="2">
                  <c:v>1</c:v>
                </c:pt>
                <c:pt idx="3">
                  <c:v>3</c:v>
                </c:pt>
                <c:pt idx="4">
                  <c:v>1</c:v>
                </c:pt>
              </c:numCache>
            </c:numRef>
          </c:val>
          <c:smooth val="0"/>
        </c:ser>
        <c:ser>
          <c:idx val="2"/>
          <c:order val="2"/>
          <c:tx>
            <c:strRef>
              <c:f>List1!$D$1</c:f>
              <c:strCache>
                <c:ptCount val="1"/>
                <c:pt idx="0">
                  <c:v>E+SK</c:v>
                </c:pt>
              </c:strCache>
            </c:strRef>
          </c:tx>
          <c:cat>
            <c:strRef>
              <c:f>List1!$A$2:$A$6</c:f>
              <c:strCache>
                <c:ptCount val="5"/>
                <c:pt idx="0">
                  <c:v>X 2004</c:v>
                </c:pt>
                <c:pt idx="1">
                  <c:v>X 2005</c:v>
                </c:pt>
                <c:pt idx="2">
                  <c:v>VI 2010</c:v>
                </c:pt>
                <c:pt idx="3">
                  <c:v>V 2013</c:v>
                </c:pt>
                <c:pt idx="4">
                  <c:v>V 2015</c:v>
                </c:pt>
              </c:strCache>
            </c:strRef>
          </c:cat>
          <c:val>
            <c:numRef>
              <c:f>List1!$D$2:$D$6</c:f>
              <c:numCache>
                <c:formatCode>General</c:formatCode>
                <c:ptCount val="5"/>
                <c:pt idx="0">
                  <c:v>9</c:v>
                </c:pt>
                <c:pt idx="1">
                  <c:v>7</c:v>
                </c:pt>
                <c:pt idx="2">
                  <c:v>10</c:v>
                </c:pt>
                <c:pt idx="3">
                  <c:v>6</c:v>
                </c:pt>
                <c:pt idx="4">
                  <c:v>7</c:v>
                </c:pt>
              </c:numCache>
            </c:numRef>
          </c:val>
          <c:smooth val="0"/>
        </c:ser>
        <c:ser>
          <c:idx val="3"/>
          <c:order val="3"/>
          <c:tx>
            <c:strRef>
              <c:f>List1!$E$1</c:f>
              <c:strCache>
                <c:ptCount val="1"/>
                <c:pt idx="0">
                  <c:v>E only (SK)</c:v>
                </c:pt>
              </c:strCache>
            </c:strRef>
          </c:tx>
          <c:cat>
            <c:strRef>
              <c:f>List1!$A$2:$A$6</c:f>
              <c:strCache>
                <c:ptCount val="5"/>
                <c:pt idx="0">
                  <c:v>X 2004</c:v>
                </c:pt>
                <c:pt idx="1">
                  <c:v>X 2005</c:v>
                </c:pt>
                <c:pt idx="2">
                  <c:v>VI 2010</c:v>
                </c:pt>
                <c:pt idx="3">
                  <c:v>V 2013</c:v>
                </c:pt>
                <c:pt idx="4">
                  <c:v>V 2015</c:v>
                </c:pt>
              </c:strCache>
            </c:strRef>
          </c:cat>
          <c:val>
            <c:numRef>
              <c:f>List1!$E$2:$E$6</c:f>
              <c:numCache>
                <c:formatCode>General</c:formatCode>
                <c:ptCount val="5"/>
                <c:pt idx="0">
                  <c:v>4</c:v>
                </c:pt>
                <c:pt idx="1">
                  <c:v>2</c:v>
                </c:pt>
                <c:pt idx="2">
                  <c:v>3</c:v>
                </c:pt>
                <c:pt idx="3">
                  <c:v>2</c:v>
                </c:pt>
                <c:pt idx="4">
                  <c:v>2</c:v>
                </c:pt>
              </c:numCache>
            </c:numRef>
          </c:val>
          <c:smooth val="0"/>
        </c:ser>
        <c:ser>
          <c:idx val="4"/>
          <c:order val="4"/>
          <c:tx>
            <c:strRef>
              <c:f>List1!$F$1</c:f>
              <c:strCache>
                <c:ptCount val="1"/>
                <c:pt idx="0">
                  <c:v>E+D</c:v>
                </c:pt>
              </c:strCache>
            </c:strRef>
          </c:tx>
          <c:cat>
            <c:strRef>
              <c:f>List1!$A$2:$A$6</c:f>
              <c:strCache>
                <c:ptCount val="5"/>
                <c:pt idx="0">
                  <c:v>X 2004</c:v>
                </c:pt>
                <c:pt idx="1">
                  <c:v>X 2005</c:v>
                </c:pt>
                <c:pt idx="2">
                  <c:v>VI 2010</c:v>
                </c:pt>
                <c:pt idx="3">
                  <c:v>V 2013</c:v>
                </c:pt>
                <c:pt idx="4">
                  <c:v>V 2015</c:v>
                </c:pt>
              </c:strCache>
            </c:strRef>
          </c:cat>
          <c:val>
            <c:numRef>
              <c:f>List1!$F$2:$F$6</c:f>
              <c:numCache>
                <c:formatCode>General</c:formatCode>
                <c:ptCount val="5"/>
                <c:pt idx="0">
                  <c:v>9</c:v>
                </c:pt>
                <c:pt idx="1">
                  <c:v>11</c:v>
                </c:pt>
                <c:pt idx="2">
                  <c:v>8</c:v>
                </c:pt>
                <c:pt idx="3">
                  <c:v>9</c:v>
                </c:pt>
                <c:pt idx="4">
                  <c:v>11</c:v>
                </c:pt>
              </c:numCache>
            </c:numRef>
          </c:val>
          <c:smooth val="0"/>
        </c:ser>
        <c:ser>
          <c:idx val="5"/>
          <c:order val="5"/>
          <c:tx>
            <c:strRef>
              <c:f>List1!$G$1</c:f>
              <c:strCache>
                <c:ptCount val="1"/>
                <c:pt idx="0">
                  <c:v>E only (D)</c:v>
                </c:pt>
              </c:strCache>
            </c:strRef>
          </c:tx>
          <c:cat>
            <c:strRef>
              <c:f>List1!$A$2:$A$6</c:f>
              <c:strCache>
                <c:ptCount val="5"/>
                <c:pt idx="0">
                  <c:v>X 2004</c:v>
                </c:pt>
                <c:pt idx="1">
                  <c:v>X 2005</c:v>
                </c:pt>
                <c:pt idx="2">
                  <c:v>VI 2010</c:v>
                </c:pt>
                <c:pt idx="3">
                  <c:v>V 2013</c:v>
                </c:pt>
                <c:pt idx="4">
                  <c:v>V 2015</c:v>
                </c:pt>
              </c:strCache>
            </c:strRef>
          </c:cat>
          <c:val>
            <c:numRef>
              <c:f>List1!$G$2:$G$6</c:f>
              <c:numCache>
                <c:formatCode>General</c:formatCode>
                <c:ptCount val="5"/>
                <c:pt idx="0">
                  <c:v>5</c:v>
                </c:pt>
                <c:pt idx="1">
                  <c:v>3</c:v>
                </c:pt>
                <c:pt idx="2">
                  <c:v>4</c:v>
                </c:pt>
                <c:pt idx="3">
                  <c:v>2</c:v>
                </c:pt>
                <c:pt idx="4">
                  <c:v>2</c:v>
                </c:pt>
              </c:numCache>
            </c:numRef>
          </c:val>
          <c:smooth val="0"/>
        </c:ser>
        <c:dLbls>
          <c:showLegendKey val="0"/>
          <c:showVal val="0"/>
          <c:showCatName val="0"/>
          <c:showSerName val="0"/>
          <c:showPercent val="0"/>
          <c:showBubbleSize val="0"/>
        </c:dLbls>
        <c:marker val="1"/>
        <c:smooth val="0"/>
        <c:axId val="91762048"/>
        <c:axId val="91866240"/>
      </c:lineChart>
      <c:catAx>
        <c:axId val="91762048"/>
        <c:scaling>
          <c:orientation val="minMax"/>
        </c:scaling>
        <c:delete val="0"/>
        <c:axPos val="b"/>
        <c:majorTickMark val="out"/>
        <c:minorTickMark val="none"/>
        <c:tickLblPos val="nextTo"/>
        <c:crossAx val="91866240"/>
        <c:crosses val="autoZero"/>
        <c:auto val="1"/>
        <c:lblAlgn val="ctr"/>
        <c:lblOffset val="100"/>
        <c:noMultiLvlLbl val="0"/>
      </c:catAx>
      <c:valAx>
        <c:axId val="91866240"/>
        <c:scaling>
          <c:orientation val="minMax"/>
        </c:scaling>
        <c:delete val="0"/>
        <c:axPos val="l"/>
        <c:majorGridlines/>
        <c:numFmt formatCode="General" sourceLinked="1"/>
        <c:majorTickMark val="out"/>
        <c:minorTickMark val="none"/>
        <c:tickLblPos val="nextTo"/>
        <c:crossAx val="91762048"/>
        <c:crosses val="autoZero"/>
        <c:crossBetween val="between"/>
      </c:valAx>
    </c:plotArea>
    <c:legend>
      <c:legendPos val="r"/>
      <c:layout/>
      <c:overlay val="0"/>
    </c:legend>
    <c:plotVisOnly val="1"/>
    <c:dispBlanksAs val="gap"/>
    <c:showDLblsOverMax val="0"/>
  </c:chart>
  <c:txPr>
    <a:bodyPr/>
    <a:lstStyle/>
    <a:p>
      <a:pPr>
        <a:defRPr sz="18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5CD9F-E589-4C92-89D6-C4F316BD71E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cs-CZ"/>
        </a:p>
      </dgm:t>
    </dgm:pt>
    <dgm:pt modelId="{CFB03D2A-B26C-4EB7-982C-46A6928F9749}">
      <dgm:prSet phldrT="[Text]"/>
      <dgm:spPr/>
      <dgm:t>
        <a:bodyPr/>
        <a:lstStyle/>
        <a:p>
          <a:r>
            <a:rPr lang="cs-CZ" dirty="0" smtClean="0"/>
            <a:t>OBČAN</a:t>
          </a:r>
          <a:endParaRPr lang="cs-CZ" dirty="0"/>
        </a:p>
      </dgm:t>
    </dgm:pt>
    <dgm:pt modelId="{E2557B66-286E-44F1-A454-D0EEDB68948C}" type="parTrans" cxnId="{DBB35CF3-4234-4487-9269-B33B186855F8}">
      <dgm:prSet/>
      <dgm:spPr/>
      <dgm:t>
        <a:bodyPr/>
        <a:lstStyle/>
        <a:p>
          <a:endParaRPr lang="cs-CZ"/>
        </a:p>
      </dgm:t>
    </dgm:pt>
    <dgm:pt modelId="{88949293-83C3-4188-8C9D-02545D4EF40B}" type="sibTrans" cxnId="{DBB35CF3-4234-4487-9269-B33B186855F8}">
      <dgm:prSet/>
      <dgm:spPr/>
      <dgm:t>
        <a:bodyPr/>
        <a:lstStyle/>
        <a:p>
          <a:endParaRPr lang="cs-CZ"/>
        </a:p>
      </dgm:t>
    </dgm:pt>
    <dgm:pt modelId="{F1EBF7DB-CFB8-4019-BDE1-C1E219EE5779}">
      <dgm:prSet phldrT="[Text]"/>
      <dgm:spPr/>
      <dgm:t>
        <a:bodyPr/>
        <a:lstStyle/>
        <a:p>
          <a:r>
            <a:rPr lang="cs-CZ" dirty="0" smtClean="0"/>
            <a:t>EXIT</a:t>
          </a:r>
          <a:endParaRPr lang="cs-CZ" dirty="0"/>
        </a:p>
      </dgm:t>
    </dgm:pt>
    <dgm:pt modelId="{DD0C8D5E-7193-479B-8F0C-8DC146E05C5F}" type="parTrans" cxnId="{316E1D70-7A6C-48FE-9057-B0E71D4D098C}">
      <dgm:prSet/>
      <dgm:spPr/>
      <dgm:t>
        <a:bodyPr/>
        <a:lstStyle/>
        <a:p>
          <a:endParaRPr lang="cs-CZ"/>
        </a:p>
      </dgm:t>
    </dgm:pt>
    <dgm:pt modelId="{143D2DA0-A998-4E0F-B34A-FE632D4B7C06}" type="sibTrans" cxnId="{316E1D70-7A6C-48FE-9057-B0E71D4D098C}">
      <dgm:prSet/>
      <dgm:spPr/>
      <dgm:t>
        <a:bodyPr/>
        <a:lstStyle/>
        <a:p>
          <a:endParaRPr lang="cs-CZ"/>
        </a:p>
      </dgm:t>
    </dgm:pt>
    <dgm:pt modelId="{BF90621E-4626-43D4-94DF-F12391E597BC}">
      <dgm:prSet phldrT="[Text]"/>
      <dgm:spPr/>
      <dgm:t>
        <a:bodyPr/>
        <a:lstStyle/>
        <a:p>
          <a:r>
            <a:rPr lang="cs-CZ" dirty="0" smtClean="0"/>
            <a:t>LOYALTY</a:t>
          </a:r>
          <a:endParaRPr lang="cs-CZ" dirty="0"/>
        </a:p>
      </dgm:t>
    </dgm:pt>
    <dgm:pt modelId="{B9DC279E-F731-4745-AD87-57E62D260739}" type="parTrans" cxnId="{9F4ECC30-11CC-486D-AEEC-6F17A7BA7A6D}">
      <dgm:prSet/>
      <dgm:spPr/>
      <dgm:t>
        <a:bodyPr/>
        <a:lstStyle/>
        <a:p>
          <a:endParaRPr lang="cs-CZ"/>
        </a:p>
      </dgm:t>
    </dgm:pt>
    <dgm:pt modelId="{C47CC991-5A1C-4C41-8A56-38A5C0957EFE}" type="sibTrans" cxnId="{9F4ECC30-11CC-486D-AEEC-6F17A7BA7A6D}">
      <dgm:prSet/>
      <dgm:spPr/>
      <dgm:t>
        <a:bodyPr/>
        <a:lstStyle/>
        <a:p>
          <a:endParaRPr lang="cs-CZ"/>
        </a:p>
      </dgm:t>
    </dgm:pt>
    <dgm:pt modelId="{99B1CF32-40C6-41FB-89EC-88006F1916E4}">
      <dgm:prSet phldrT="[Text]"/>
      <dgm:spPr/>
      <dgm:t>
        <a:bodyPr/>
        <a:lstStyle/>
        <a:p>
          <a:r>
            <a:rPr lang="cs-CZ" dirty="0" smtClean="0"/>
            <a:t>VOICE</a:t>
          </a:r>
          <a:endParaRPr lang="cs-CZ" dirty="0"/>
        </a:p>
      </dgm:t>
    </dgm:pt>
    <dgm:pt modelId="{A510955A-3EFD-438E-A3C6-CB33B99BC44B}" type="parTrans" cxnId="{2755AF7B-DA81-46B1-AA1A-42F29D68C41B}">
      <dgm:prSet/>
      <dgm:spPr/>
      <dgm:t>
        <a:bodyPr/>
        <a:lstStyle/>
        <a:p>
          <a:endParaRPr lang="cs-CZ"/>
        </a:p>
      </dgm:t>
    </dgm:pt>
    <dgm:pt modelId="{9DA2FBD4-2032-428C-913D-5999FD592DA2}" type="sibTrans" cxnId="{2755AF7B-DA81-46B1-AA1A-42F29D68C41B}">
      <dgm:prSet/>
      <dgm:spPr/>
      <dgm:t>
        <a:bodyPr/>
        <a:lstStyle/>
        <a:p>
          <a:endParaRPr lang="cs-CZ"/>
        </a:p>
      </dgm:t>
    </dgm:pt>
    <dgm:pt modelId="{E3C08DFD-FA8B-49E9-B13A-70D8F5AD8E76}" type="pres">
      <dgm:prSet presAssocID="{5175CD9F-E589-4C92-89D6-C4F316BD71E2}" presName="Name0" presStyleCnt="0">
        <dgm:presLayoutVars>
          <dgm:chMax val="1"/>
          <dgm:chPref val="1"/>
          <dgm:dir/>
          <dgm:animOne val="branch"/>
          <dgm:animLvl val="lvl"/>
        </dgm:presLayoutVars>
      </dgm:prSet>
      <dgm:spPr/>
      <dgm:t>
        <a:bodyPr/>
        <a:lstStyle/>
        <a:p>
          <a:endParaRPr lang="cs-CZ"/>
        </a:p>
      </dgm:t>
    </dgm:pt>
    <dgm:pt modelId="{C34B5A21-3CDD-465E-8CD2-7AD5635CDCF5}" type="pres">
      <dgm:prSet presAssocID="{CFB03D2A-B26C-4EB7-982C-46A6928F9749}" presName="singleCycle" presStyleCnt="0"/>
      <dgm:spPr/>
    </dgm:pt>
    <dgm:pt modelId="{489DCF9D-F6AB-44B9-880B-2E0B404260C8}" type="pres">
      <dgm:prSet presAssocID="{CFB03D2A-B26C-4EB7-982C-46A6928F9749}" presName="singleCenter" presStyleLbl="node1" presStyleIdx="0" presStyleCnt="4">
        <dgm:presLayoutVars>
          <dgm:chMax val="7"/>
          <dgm:chPref val="7"/>
        </dgm:presLayoutVars>
      </dgm:prSet>
      <dgm:spPr/>
      <dgm:t>
        <a:bodyPr/>
        <a:lstStyle/>
        <a:p>
          <a:endParaRPr lang="cs-CZ"/>
        </a:p>
      </dgm:t>
    </dgm:pt>
    <dgm:pt modelId="{5AC5A66F-C3F7-444B-B816-D2FF325A3FA7}" type="pres">
      <dgm:prSet presAssocID="{DD0C8D5E-7193-479B-8F0C-8DC146E05C5F}" presName="Name56" presStyleLbl="parChTrans1D2" presStyleIdx="0" presStyleCnt="3"/>
      <dgm:spPr/>
      <dgm:t>
        <a:bodyPr/>
        <a:lstStyle/>
        <a:p>
          <a:endParaRPr lang="cs-CZ"/>
        </a:p>
      </dgm:t>
    </dgm:pt>
    <dgm:pt modelId="{ABB853B6-F5D8-4036-A81E-4295E3EB58A5}" type="pres">
      <dgm:prSet presAssocID="{F1EBF7DB-CFB8-4019-BDE1-C1E219EE5779}" presName="text0" presStyleLbl="node1" presStyleIdx="1" presStyleCnt="4">
        <dgm:presLayoutVars>
          <dgm:bulletEnabled val="1"/>
        </dgm:presLayoutVars>
      </dgm:prSet>
      <dgm:spPr/>
      <dgm:t>
        <a:bodyPr/>
        <a:lstStyle/>
        <a:p>
          <a:endParaRPr lang="cs-CZ"/>
        </a:p>
      </dgm:t>
    </dgm:pt>
    <dgm:pt modelId="{81C75229-1CF5-43B3-B287-9F608F24D119}" type="pres">
      <dgm:prSet presAssocID="{B9DC279E-F731-4745-AD87-57E62D260739}" presName="Name56" presStyleLbl="parChTrans1D2" presStyleIdx="1" presStyleCnt="3"/>
      <dgm:spPr/>
      <dgm:t>
        <a:bodyPr/>
        <a:lstStyle/>
        <a:p>
          <a:endParaRPr lang="cs-CZ"/>
        </a:p>
      </dgm:t>
    </dgm:pt>
    <dgm:pt modelId="{A778958E-376E-4B3E-8107-BCEAEAE5DAFB}" type="pres">
      <dgm:prSet presAssocID="{BF90621E-4626-43D4-94DF-F12391E597BC}" presName="text0" presStyleLbl="node1" presStyleIdx="2" presStyleCnt="4">
        <dgm:presLayoutVars>
          <dgm:bulletEnabled val="1"/>
        </dgm:presLayoutVars>
      </dgm:prSet>
      <dgm:spPr/>
      <dgm:t>
        <a:bodyPr/>
        <a:lstStyle/>
        <a:p>
          <a:endParaRPr lang="cs-CZ"/>
        </a:p>
      </dgm:t>
    </dgm:pt>
    <dgm:pt modelId="{7F5332A2-C4B6-4B63-AD62-A912F57A0372}" type="pres">
      <dgm:prSet presAssocID="{A510955A-3EFD-438E-A3C6-CB33B99BC44B}" presName="Name56" presStyleLbl="parChTrans1D2" presStyleIdx="2" presStyleCnt="3"/>
      <dgm:spPr/>
      <dgm:t>
        <a:bodyPr/>
        <a:lstStyle/>
        <a:p>
          <a:endParaRPr lang="cs-CZ"/>
        </a:p>
      </dgm:t>
    </dgm:pt>
    <dgm:pt modelId="{E8D63251-7804-47D6-B181-661ED0FC6B30}" type="pres">
      <dgm:prSet presAssocID="{99B1CF32-40C6-41FB-89EC-88006F1916E4}" presName="text0" presStyleLbl="node1" presStyleIdx="3" presStyleCnt="4">
        <dgm:presLayoutVars>
          <dgm:bulletEnabled val="1"/>
        </dgm:presLayoutVars>
      </dgm:prSet>
      <dgm:spPr/>
      <dgm:t>
        <a:bodyPr/>
        <a:lstStyle/>
        <a:p>
          <a:endParaRPr lang="cs-CZ"/>
        </a:p>
      </dgm:t>
    </dgm:pt>
  </dgm:ptLst>
  <dgm:cxnLst>
    <dgm:cxn modelId="{DBB35CF3-4234-4487-9269-B33B186855F8}" srcId="{5175CD9F-E589-4C92-89D6-C4F316BD71E2}" destId="{CFB03D2A-B26C-4EB7-982C-46A6928F9749}" srcOrd="0" destOrd="0" parTransId="{E2557B66-286E-44F1-A454-D0EEDB68948C}" sibTransId="{88949293-83C3-4188-8C9D-02545D4EF40B}"/>
    <dgm:cxn modelId="{9F4ECC30-11CC-486D-AEEC-6F17A7BA7A6D}" srcId="{CFB03D2A-B26C-4EB7-982C-46A6928F9749}" destId="{BF90621E-4626-43D4-94DF-F12391E597BC}" srcOrd="1" destOrd="0" parTransId="{B9DC279E-F731-4745-AD87-57E62D260739}" sibTransId="{C47CC991-5A1C-4C41-8A56-38A5C0957EFE}"/>
    <dgm:cxn modelId="{17AA8658-8F51-45E8-A497-18F341F7BEB0}" type="presOf" srcId="{A510955A-3EFD-438E-A3C6-CB33B99BC44B}" destId="{7F5332A2-C4B6-4B63-AD62-A912F57A0372}" srcOrd="0" destOrd="0" presId="urn:microsoft.com/office/officeart/2008/layout/RadialCluster"/>
    <dgm:cxn modelId="{2755AF7B-DA81-46B1-AA1A-42F29D68C41B}" srcId="{CFB03D2A-B26C-4EB7-982C-46A6928F9749}" destId="{99B1CF32-40C6-41FB-89EC-88006F1916E4}" srcOrd="2" destOrd="0" parTransId="{A510955A-3EFD-438E-A3C6-CB33B99BC44B}" sibTransId="{9DA2FBD4-2032-428C-913D-5999FD592DA2}"/>
    <dgm:cxn modelId="{316E1D70-7A6C-48FE-9057-B0E71D4D098C}" srcId="{CFB03D2A-B26C-4EB7-982C-46A6928F9749}" destId="{F1EBF7DB-CFB8-4019-BDE1-C1E219EE5779}" srcOrd="0" destOrd="0" parTransId="{DD0C8D5E-7193-479B-8F0C-8DC146E05C5F}" sibTransId="{143D2DA0-A998-4E0F-B34A-FE632D4B7C06}"/>
    <dgm:cxn modelId="{EFD219C8-FFEA-4F92-A297-A40B00B5C41E}" type="presOf" srcId="{5175CD9F-E589-4C92-89D6-C4F316BD71E2}" destId="{E3C08DFD-FA8B-49E9-B13A-70D8F5AD8E76}" srcOrd="0" destOrd="0" presId="urn:microsoft.com/office/officeart/2008/layout/RadialCluster"/>
    <dgm:cxn modelId="{BF24F289-D84E-48FF-BBBB-94F296E164DA}" type="presOf" srcId="{DD0C8D5E-7193-479B-8F0C-8DC146E05C5F}" destId="{5AC5A66F-C3F7-444B-B816-D2FF325A3FA7}" srcOrd="0" destOrd="0" presId="urn:microsoft.com/office/officeart/2008/layout/RadialCluster"/>
    <dgm:cxn modelId="{69B479B6-7FD5-45E2-AA2D-5F6FFBA9C007}" type="presOf" srcId="{BF90621E-4626-43D4-94DF-F12391E597BC}" destId="{A778958E-376E-4B3E-8107-BCEAEAE5DAFB}" srcOrd="0" destOrd="0" presId="urn:microsoft.com/office/officeart/2008/layout/RadialCluster"/>
    <dgm:cxn modelId="{9AE6C93E-EA00-41A9-9173-AF768A3C6BD4}" type="presOf" srcId="{CFB03D2A-B26C-4EB7-982C-46A6928F9749}" destId="{489DCF9D-F6AB-44B9-880B-2E0B404260C8}" srcOrd="0" destOrd="0" presId="urn:microsoft.com/office/officeart/2008/layout/RadialCluster"/>
    <dgm:cxn modelId="{399D842B-DDD5-48B4-A8F2-720390F43820}" type="presOf" srcId="{99B1CF32-40C6-41FB-89EC-88006F1916E4}" destId="{E8D63251-7804-47D6-B181-661ED0FC6B30}" srcOrd="0" destOrd="0" presId="urn:microsoft.com/office/officeart/2008/layout/RadialCluster"/>
    <dgm:cxn modelId="{60694181-0486-4940-A642-D0FBDDEF6DE3}" type="presOf" srcId="{F1EBF7DB-CFB8-4019-BDE1-C1E219EE5779}" destId="{ABB853B6-F5D8-4036-A81E-4295E3EB58A5}" srcOrd="0" destOrd="0" presId="urn:microsoft.com/office/officeart/2008/layout/RadialCluster"/>
    <dgm:cxn modelId="{86B8D398-E88D-4B5D-BDE0-8ABE3792A92D}" type="presOf" srcId="{B9DC279E-F731-4745-AD87-57E62D260739}" destId="{81C75229-1CF5-43B3-B287-9F608F24D119}" srcOrd="0" destOrd="0" presId="urn:microsoft.com/office/officeart/2008/layout/RadialCluster"/>
    <dgm:cxn modelId="{A37ECCC3-61F5-4394-960C-7DE04ED8D520}" type="presParOf" srcId="{E3C08DFD-FA8B-49E9-B13A-70D8F5AD8E76}" destId="{C34B5A21-3CDD-465E-8CD2-7AD5635CDCF5}" srcOrd="0" destOrd="0" presId="urn:microsoft.com/office/officeart/2008/layout/RadialCluster"/>
    <dgm:cxn modelId="{E322D81F-F57F-4E27-8782-7F163176617E}" type="presParOf" srcId="{C34B5A21-3CDD-465E-8CD2-7AD5635CDCF5}" destId="{489DCF9D-F6AB-44B9-880B-2E0B404260C8}" srcOrd="0" destOrd="0" presId="urn:microsoft.com/office/officeart/2008/layout/RadialCluster"/>
    <dgm:cxn modelId="{52074ECD-9A88-4D13-81C5-CA5E712AA56E}" type="presParOf" srcId="{C34B5A21-3CDD-465E-8CD2-7AD5635CDCF5}" destId="{5AC5A66F-C3F7-444B-B816-D2FF325A3FA7}" srcOrd="1" destOrd="0" presId="urn:microsoft.com/office/officeart/2008/layout/RadialCluster"/>
    <dgm:cxn modelId="{CFC8C691-6691-4EA5-B057-44C3542BF694}" type="presParOf" srcId="{C34B5A21-3CDD-465E-8CD2-7AD5635CDCF5}" destId="{ABB853B6-F5D8-4036-A81E-4295E3EB58A5}" srcOrd="2" destOrd="0" presId="urn:microsoft.com/office/officeart/2008/layout/RadialCluster"/>
    <dgm:cxn modelId="{889AAE6E-2D57-428A-8FA2-C3714B967E6D}" type="presParOf" srcId="{C34B5A21-3CDD-465E-8CD2-7AD5635CDCF5}" destId="{81C75229-1CF5-43B3-B287-9F608F24D119}" srcOrd="3" destOrd="0" presId="urn:microsoft.com/office/officeart/2008/layout/RadialCluster"/>
    <dgm:cxn modelId="{C01F1F08-FBD4-4F1C-86D4-76943C69E1E4}" type="presParOf" srcId="{C34B5A21-3CDD-465E-8CD2-7AD5635CDCF5}" destId="{A778958E-376E-4B3E-8107-BCEAEAE5DAFB}" srcOrd="4" destOrd="0" presId="urn:microsoft.com/office/officeart/2008/layout/RadialCluster"/>
    <dgm:cxn modelId="{D8157054-2B25-4F39-9C3F-1B84E421AED7}" type="presParOf" srcId="{C34B5A21-3CDD-465E-8CD2-7AD5635CDCF5}" destId="{7F5332A2-C4B6-4B63-AD62-A912F57A0372}" srcOrd="5" destOrd="0" presId="urn:microsoft.com/office/officeart/2008/layout/RadialCluster"/>
    <dgm:cxn modelId="{E7CFC693-0C2D-4E26-BEC6-90FD4D113830}" type="presParOf" srcId="{C34B5A21-3CDD-465E-8CD2-7AD5635CDCF5}" destId="{E8D63251-7804-47D6-B181-661ED0FC6B3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DCF9D-F6AB-44B9-880B-2E0B404260C8}">
      <dsp:nvSpPr>
        <dsp:cNvPr id="0" name=""/>
        <dsp:cNvSpPr/>
      </dsp:nvSpPr>
      <dsp:spPr>
        <a:xfrm>
          <a:off x="1360169" y="2150893"/>
          <a:ext cx="1165860" cy="11658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cs-CZ" sz="2300" kern="1200" dirty="0" smtClean="0"/>
            <a:t>OBČAN</a:t>
          </a:r>
          <a:endParaRPr lang="cs-CZ" sz="2300" kern="1200" dirty="0"/>
        </a:p>
      </dsp:txBody>
      <dsp:txXfrm>
        <a:off x="1417082" y="2207806"/>
        <a:ext cx="1052034" cy="1052034"/>
      </dsp:txXfrm>
    </dsp:sp>
    <dsp:sp modelId="{5AC5A66F-C3F7-444B-B816-D2FF325A3FA7}">
      <dsp:nvSpPr>
        <dsp:cNvPr id="0" name=""/>
        <dsp:cNvSpPr/>
      </dsp:nvSpPr>
      <dsp:spPr>
        <a:xfrm rot="16200000">
          <a:off x="1534198" y="1741992"/>
          <a:ext cx="817802" cy="0"/>
        </a:xfrm>
        <a:custGeom>
          <a:avLst/>
          <a:gdLst/>
          <a:ahLst/>
          <a:cxnLst/>
          <a:rect l="0" t="0" r="0" b="0"/>
          <a:pathLst>
            <a:path>
              <a:moveTo>
                <a:pt x="0" y="0"/>
              </a:moveTo>
              <a:lnTo>
                <a:pt x="81780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853B6-F5D8-4036-A81E-4295E3EB58A5}">
      <dsp:nvSpPr>
        <dsp:cNvPr id="0" name=""/>
        <dsp:cNvSpPr/>
      </dsp:nvSpPr>
      <dsp:spPr>
        <a:xfrm>
          <a:off x="1552536" y="551965"/>
          <a:ext cx="781126" cy="7811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cs-CZ" sz="2700" kern="1200" dirty="0" smtClean="0"/>
            <a:t>EXIT</a:t>
          </a:r>
          <a:endParaRPr lang="cs-CZ" sz="2700" kern="1200" dirty="0"/>
        </a:p>
      </dsp:txBody>
      <dsp:txXfrm>
        <a:off x="1590667" y="590096"/>
        <a:ext cx="704864" cy="704864"/>
      </dsp:txXfrm>
    </dsp:sp>
    <dsp:sp modelId="{81C75229-1CF5-43B3-B287-9F608F24D119}">
      <dsp:nvSpPr>
        <dsp:cNvPr id="0" name=""/>
        <dsp:cNvSpPr/>
      </dsp:nvSpPr>
      <dsp:spPr>
        <a:xfrm rot="1800000">
          <a:off x="2481335" y="3237179"/>
          <a:ext cx="667202" cy="0"/>
        </a:xfrm>
        <a:custGeom>
          <a:avLst/>
          <a:gdLst/>
          <a:ahLst/>
          <a:cxnLst/>
          <a:rect l="0" t="0" r="0" b="0"/>
          <a:pathLst>
            <a:path>
              <a:moveTo>
                <a:pt x="0" y="0"/>
              </a:moveTo>
              <a:lnTo>
                <a:pt x="66720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8958E-376E-4B3E-8107-BCEAEAE5DAFB}">
      <dsp:nvSpPr>
        <dsp:cNvPr id="0" name=""/>
        <dsp:cNvSpPr/>
      </dsp:nvSpPr>
      <dsp:spPr>
        <a:xfrm>
          <a:off x="3103844" y="3238908"/>
          <a:ext cx="781126" cy="7811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cs-CZ" sz="1300" kern="1200" dirty="0" smtClean="0"/>
            <a:t>LOYALTY</a:t>
          </a:r>
          <a:endParaRPr lang="cs-CZ" sz="1300" kern="1200" dirty="0"/>
        </a:p>
      </dsp:txBody>
      <dsp:txXfrm>
        <a:off x="3141975" y="3277039"/>
        <a:ext cx="704864" cy="704864"/>
      </dsp:txXfrm>
    </dsp:sp>
    <dsp:sp modelId="{7F5332A2-C4B6-4B63-AD62-A912F57A0372}">
      <dsp:nvSpPr>
        <dsp:cNvPr id="0" name=""/>
        <dsp:cNvSpPr/>
      </dsp:nvSpPr>
      <dsp:spPr>
        <a:xfrm rot="9000000">
          <a:off x="737661" y="3237179"/>
          <a:ext cx="667202" cy="0"/>
        </a:xfrm>
        <a:custGeom>
          <a:avLst/>
          <a:gdLst/>
          <a:ahLst/>
          <a:cxnLst/>
          <a:rect l="0" t="0" r="0" b="0"/>
          <a:pathLst>
            <a:path>
              <a:moveTo>
                <a:pt x="0" y="0"/>
              </a:moveTo>
              <a:lnTo>
                <a:pt x="66720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63251-7804-47D6-B181-661ED0FC6B30}">
      <dsp:nvSpPr>
        <dsp:cNvPr id="0" name=""/>
        <dsp:cNvSpPr/>
      </dsp:nvSpPr>
      <dsp:spPr>
        <a:xfrm>
          <a:off x="1229" y="3238908"/>
          <a:ext cx="781126" cy="7811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cs-CZ" sz="1800" kern="1200" dirty="0" smtClean="0"/>
            <a:t>VOICE</a:t>
          </a:r>
          <a:endParaRPr lang="cs-CZ" sz="1800" kern="1200" dirty="0"/>
        </a:p>
      </dsp:txBody>
      <dsp:txXfrm>
        <a:off x="39360" y="3277039"/>
        <a:ext cx="704864" cy="70486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8527F-8C2E-4D3F-91AB-8BEC3609DA73}" type="datetimeFigureOut">
              <a:rPr lang="cs-CZ" smtClean="0"/>
              <a:t>25.7.2016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54144-349B-4657-AE55-D324F29EBCBC}" type="slidenum">
              <a:rPr lang="cs-CZ" smtClean="0"/>
              <a:t>‹#›</a:t>
            </a:fld>
            <a:endParaRPr lang="cs-CZ"/>
          </a:p>
        </p:txBody>
      </p:sp>
    </p:spTree>
    <p:extLst>
      <p:ext uri="{BB962C8B-B14F-4D97-AF65-F5344CB8AC3E}">
        <p14:creationId xmlns:p14="http://schemas.microsoft.com/office/powerpoint/2010/main" val="427059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smtClean="0"/>
              <a:t>Kliknutím lze upravit styl.</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cs-CZ"/>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cs-CZ"/>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E3CCD7E3-ECB7-4ACE-8233-6EA25D75E7CF}"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A121A5C-D111-44C8-B98F-67A518A5502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endParaRPr lang="cs-CZ"/>
          </a:p>
        </p:txBody>
      </p:sp>
      <p:sp>
        <p:nvSpPr>
          <p:cNvPr id="5" name="Zástupný symbol pro zápatí 4"/>
          <p:cNvSpPr>
            <a:spLocks noGrp="1"/>
          </p:cNvSpPr>
          <p:nvPr>
            <p:ph type="ftr" sz="quarter" idx="11"/>
          </p:nvPr>
        </p:nvSpPr>
        <p:spPr>
          <a:xfrm>
            <a:off x="457201" y="6248207"/>
            <a:ext cx="5573483" cy="365125"/>
          </a:xfrm>
        </p:spPr>
        <p:txBody>
          <a:bodyPr/>
          <a:lstStyle/>
          <a:p>
            <a:endParaRPr lang="cs-CZ"/>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FADF3165-B440-4913-B297-A16E4147379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7A13D107-FA4B-4DB4-BDA1-00C002F8F122}" type="slidenum">
              <a:rPr lang="cs-CZ"/>
              <a:pPr/>
              <a:t>‹#›</a:t>
            </a:fld>
            <a:endParaRPr lang="cs-CZ"/>
          </a:p>
        </p:txBody>
      </p:sp>
    </p:spTree>
    <p:extLst>
      <p:ext uri="{BB962C8B-B14F-4D97-AF65-F5344CB8AC3E}">
        <p14:creationId xmlns:p14="http://schemas.microsoft.com/office/powerpoint/2010/main" val="92025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8229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3938588"/>
            <a:ext cx="8229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553FB77E-8729-4D5A-9CDB-618071EB0CE7}" type="slidenum">
              <a:rPr lang="cs-CZ"/>
              <a:pPr/>
              <a:t>‹#›</a:t>
            </a:fld>
            <a:endParaRPr lang="cs-CZ"/>
          </a:p>
        </p:txBody>
      </p:sp>
    </p:spTree>
    <p:extLst>
      <p:ext uri="{BB962C8B-B14F-4D97-AF65-F5344CB8AC3E}">
        <p14:creationId xmlns:p14="http://schemas.microsoft.com/office/powerpoint/2010/main" val="186472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96802E53-DBB6-4E14-B351-8FEE9D3E663C}" type="slidenum">
              <a:rPr lang="cs-CZ" smtClean="0"/>
              <a:pPr/>
              <a:t>‹#›</a:t>
            </a:fld>
            <a:endParaRPr lang="cs-CZ"/>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endParaRPr lang="cs-CZ"/>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CCA89E6-99F1-4F92-9EEA-64314CF83BC2}" type="slidenum">
              <a:rPr lang="cs-CZ" smtClean="0"/>
              <a:pPr/>
              <a:t>‹#›</a:t>
            </a:fld>
            <a:endParaRPr lang="cs-CZ"/>
          </a:p>
        </p:txBody>
      </p:sp>
      <p:sp>
        <p:nvSpPr>
          <p:cNvPr id="14" name="Zástupný symbol pro zápatí 13"/>
          <p:cNvSpPr>
            <a:spLocks noGrp="1"/>
          </p:cNvSpPr>
          <p:nvPr>
            <p:ph type="ftr" sz="quarter" idx="12"/>
          </p:nvPr>
        </p:nvSpPr>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8" name="Zástupný symbol pro datum 7"/>
          <p:cNvSpPr>
            <a:spLocks noGrp="1"/>
          </p:cNvSpPr>
          <p:nvPr>
            <p:ph type="dt" sz="half" idx="15"/>
          </p:nvPr>
        </p:nvSpPr>
        <p:spPr/>
        <p:txBody>
          <a:bodyPr rtlCol="0"/>
          <a:lstStyle/>
          <a:p>
            <a:endParaRPr lang="cs-CZ"/>
          </a:p>
        </p:txBody>
      </p:sp>
      <p:sp>
        <p:nvSpPr>
          <p:cNvPr id="10" name="Zástupný symbol pro číslo snímku 9"/>
          <p:cNvSpPr>
            <a:spLocks noGrp="1"/>
          </p:cNvSpPr>
          <p:nvPr>
            <p:ph type="sldNum" sz="quarter" idx="16"/>
          </p:nvPr>
        </p:nvSpPr>
        <p:spPr/>
        <p:txBody>
          <a:bodyPr rtlCol="0"/>
          <a:lstStyle/>
          <a:p>
            <a:fld id="{1A59CBCE-78B7-49E0-9992-95B9BC5AF621}" type="slidenum">
              <a:rPr lang="cs-CZ" smtClean="0"/>
              <a:pPr/>
              <a:t>‹#›</a:t>
            </a:fld>
            <a:endParaRPr lang="cs-CZ"/>
          </a:p>
        </p:txBody>
      </p:sp>
      <p:sp>
        <p:nvSpPr>
          <p:cNvPr id="12" name="Zástupný symbol pro zápatí 11"/>
          <p:cNvSpPr>
            <a:spLocks noGrp="1"/>
          </p:cNvSpPr>
          <p:nvPr>
            <p:ph type="ftr" sz="quarter" idx="17"/>
          </p:nvPr>
        </p:nvSpPr>
        <p:spPr/>
        <p:txBody>
          <a:bodyPr rtlCol="0"/>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smtClean="0"/>
              <a:t>Kliknutím lze upravit styl.</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5"/>
          </p:nvPr>
        </p:nvSpPr>
        <p:spPr/>
        <p:txBody>
          <a:bodyPr rtlCol="0"/>
          <a:lstStyle/>
          <a:p>
            <a:endParaRPr lang="cs-CZ"/>
          </a:p>
        </p:txBody>
      </p:sp>
      <p:sp>
        <p:nvSpPr>
          <p:cNvPr id="12" name="Zástupný symbol pro číslo snímku 11"/>
          <p:cNvSpPr>
            <a:spLocks noGrp="1"/>
          </p:cNvSpPr>
          <p:nvPr>
            <p:ph type="sldNum" sz="quarter" idx="16"/>
          </p:nvPr>
        </p:nvSpPr>
        <p:spPr/>
        <p:txBody>
          <a:bodyPr rtlCol="0"/>
          <a:lstStyle/>
          <a:p>
            <a:fld id="{C333A07F-4E0F-4454-ACA9-ECA989E1B669}" type="slidenum">
              <a:rPr lang="cs-CZ" smtClean="0"/>
              <a:pPr/>
              <a:t>‹#›</a:t>
            </a:fld>
            <a:endParaRPr lang="cs-CZ"/>
          </a:p>
        </p:txBody>
      </p:sp>
      <p:sp>
        <p:nvSpPr>
          <p:cNvPr id="14" name="Zástupný symbol pro zápatí 13"/>
          <p:cNvSpPr>
            <a:spLocks noGrp="1"/>
          </p:cNvSpPr>
          <p:nvPr>
            <p:ph type="ftr" sz="quarter" idx="17"/>
          </p:nvPr>
        </p:nvSpPr>
        <p:spPr/>
        <p:txBody>
          <a:bodyPr rtlCol="0"/>
          <a:lstStyle/>
          <a:p>
            <a:endParaRPr lang="cs-CZ"/>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27B36D00-0245-48B4-9BA4-D516994F0C3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A00966E3-9881-4DA7-BA8A-6AB9BA3E778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8B935976-3390-4010-85BB-CBE41652F5BF}" type="slidenum">
              <a:rPr lang="cs-CZ" smtClean="0"/>
              <a:pPr/>
              <a:t>‹#›</a:t>
            </a:fld>
            <a:endParaRPr lang="cs-CZ"/>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Kliknutím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smtClean="0"/>
              <a:t>Kliknutím lze upravit styl.</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endParaRPr lang="cs-CZ"/>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AAE30B8A-3218-4BC7-988C-EA3B97841B36}" type="slidenum">
              <a:rPr lang="cs-CZ" smtClean="0"/>
              <a:pPr/>
              <a:t>‹#›</a:t>
            </a:fld>
            <a:endParaRPr lang="cs-CZ"/>
          </a:p>
        </p:txBody>
      </p:sp>
      <p:sp>
        <p:nvSpPr>
          <p:cNvPr id="14" name="Zástupný symbol pro zápatí 13"/>
          <p:cNvSpPr>
            <a:spLocks noGrp="1"/>
          </p:cNvSpPr>
          <p:nvPr>
            <p:ph type="ftr" sz="quarter" idx="12"/>
          </p:nvPr>
        </p:nvSpPr>
        <p:spPr>
          <a:xfrm>
            <a:off x="1600200" y="6248206"/>
            <a:ext cx="4572000" cy="365125"/>
          </a:xfrm>
        </p:spPr>
        <p:txBody>
          <a:bodyPr rtlCol="0"/>
          <a:lstStyle/>
          <a:p>
            <a:endParaRPr lang="cs-CZ"/>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smtClean="0"/>
              <a:t>Kliknutím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cs-CZ"/>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cs-CZ"/>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666B1-0EA9-49A4-8A80-C8DF875B5A27}"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b="1" dirty="0"/>
              <a:t>Evropeizace </a:t>
            </a:r>
            <a:r>
              <a:rPr lang="cs-CZ" b="1" dirty="0" smtClean="0"/>
              <a:t>kolektivních identit</a:t>
            </a:r>
            <a:endParaRPr lang="cs-CZ" b="1" dirty="0"/>
          </a:p>
        </p:txBody>
      </p:sp>
      <p:sp>
        <p:nvSpPr>
          <p:cNvPr id="2051" name="Rectangle 3"/>
          <p:cNvSpPr>
            <a:spLocks noGrp="1" noChangeArrowheads="1"/>
          </p:cNvSpPr>
          <p:nvPr>
            <p:ph type="subTitle" idx="1"/>
          </p:nvPr>
        </p:nvSpPr>
        <p:spPr/>
        <p:txBody>
          <a:bodyPr>
            <a:normAutofit fontScale="77500" lnSpcReduction="20000"/>
          </a:bodyPr>
          <a:lstStyle/>
          <a:p>
            <a:r>
              <a:rPr lang="cs-CZ"/>
              <a:t>EVS 402</a:t>
            </a:r>
          </a:p>
          <a:p>
            <a:r>
              <a:rPr lang="cs-CZ"/>
              <a:t>Evropeizace politických systémů</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a:t>Dva obsahy evropské identity</a:t>
            </a:r>
          </a:p>
        </p:txBody>
      </p:sp>
      <p:sp>
        <p:nvSpPr>
          <p:cNvPr id="54275" name="Rectangle 3"/>
          <p:cNvSpPr>
            <a:spLocks noGrp="1" noChangeArrowheads="1"/>
          </p:cNvSpPr>
          <p:nvPr>
            <p:ph type="body" sz="half" idx="1"/>
          </p:nvPr>
        </p:nvSpPr>
        <p:spPr>
          <a:xfrm>
            <a:off x="457200" y="1600200"/>
            <a:ext cx="7427913" cy="4525963"/>
          </a:xfrm>
        </p:spPr>
        <p:txBody>
          <a:bodyPr/>
          <a:lstStyle/>
          <a:p>
            <a:pPr>
              <a:buFont typeface="Wingdings" pitchFamily="2" charset="2"/>
              <a:buNone/>
            </a:pPr>
            <a:r>
              <a:rPr lang="cs-CZ" sz="2400" dirty="0">
                <a:solidFill>
                  <a:srgbClr val="FF0000"/>
                </a:solidFill>
              </a:rPr>
              <a:t>Thomas </a:t>
            </a:r>
            <a:r>
              <a:rPr lang="cs-CZ" sz="2400" dirty="0" err="1">
                <a:solidFill>
                  <a:srgbClr val="FF0000"/>
                </a:solidFill>
              </a:rPr>
              <a:t>Risse</a:t>
            </a:r>
            <a:r>
              <a:rPr lang="cs-CZ" sz="2400" dirty="0"/>
              <a:t>:</a:t>
            </a:r>
          </a:p>
          <a:p>
            <a:r>
              <a:rPr lang="cs-CZ" sz="2400" b="1" dirty="0"/>
              <a:t>Evropa jako moderní politická entita</a:t>
            </a:r>
          </a:p>
          <a:p>
            <a:pPr lvl="1"/>
            <a:r>
              <a:rPr lang="cs-CZ" sz="2000" dirty="0"/>
              <a:t>demokracie, lidská práva, vláda zákona, tržní ekonomika</a:t>
            </a:r>
          </a:p>
          <a:p>
            <a:pPr lvl="1"/>
            <a:r>
              <a:rPr lang="cs-CZ" sz="2000" dirty="0" err="1"/>
              <a:t>identitní</a:t>
            </a:r>
            <a:r>
              <a:rPr lang="cs-CZ" sz="2000" dirty="0"/>
              <a:t> Evropané, elity</a:t>
            </a:r>
          </a:p>
          <a:p>
            <a:pPr lvl="1"/>
            <a:r>
              <a:rPr lang="cs-CZ" sz="2000" dirty="0"/>
              <a:t>„</a:t>
            </a:r>
            <a:r>
              <a:rPr lang="cs-CZ" sz="2000" dirty="0" err="1"/>
              <a:t>The</a:t>
            </a:r>
            <a:r>
              <a:rPr lang="cs-CZ" sz="2000" dirty="0"/>
              <a:t> </a:t>
            </a:r>
            <a:r>
              <a:rPr lang="cs-CZ" sz="2000" dirty="0" err="1"/>
              <a:t>Other</a:t>
            </a:r>
            <a:r>
              <a:rPr lang="cs-CZ" sz="2000" dirty="0"/>
              <a:t>“: militarismus a nacionalismus minulosti a xenofobie a rasismus</a:t>
            </a:r>
          </a:p>
          <a:p>
            <a:r>
              <a:rPr lang="cs-CZ" sz="2400" b="1" dirty="0"/>
              <a:t>Nacionalistická evropská identita</a:t>
            </a:r>
            <a:r>
              <a:rPr lang="cs-CZ" sz="2400" dirty="0"/>
              <a:t>:</a:t>
            </a:r>
          </a:p>
          <a:p>
            <a:pPr lvl="1"/>
            <a:r>
              <a:rPr lang="cs-CZ" sz="2000" dirty="0"/>
              <a:t>primárně v kulturních pojmech (Západ, křesťanství)</a:t>
            </a:r>
          </a:p>
          <a:p>
            <a:pPr lvl="1"/>
            <a:r>
              <a:rPr lang="cs-CZ" sz="2000" dirty="0"/>
              <a:t>sdílena exklusivními nacionalisty</a:t>
            </a:r>
          </a:p>
          <a:p>
            <a:pPr lvl="1"/>
            <a:r>
              <a:rPr lang="cs-CZ" sz="2000" dirty="0"/>
              <a:t>„</a:t>
            </a:r>
            <a:r>
              <a:rPr lang="cs-CZ" sz="2000" dirty="0" err="1"/>
              <a:t>The</a:t>
            </a:r>
            <a:r>
              <a:rPr lang="cs-CZ" sz="2000" dirty="0"/>
              <a:t> </a:t>
            </a:r>
            <a:r>
              <a:rPr lang="cs-CZ" sz="2000" dirty="0" err="1"/>
              <a:t>Other</a:t>
            </a:r>
            <a:r>
              <a:rPr lang="cs-CZ" sz="2000" dirty="0"/>
              <a:t>“: nekřesťanské státy a také imigranti a zejména muslimská populace žijící v Evropě</a:t>
            </a:r>
          </a:p>
        </p:txBody>
      </p:sp>
      <p:pic>
        <p:nvPicPr>
          <p:cNvPr id="54277" name="Picture 5" descr="risse_portrait_we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80312" y="3933056"/>
            <a:ext cx="1642616" cy="21868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délník 4"/>
          <p:cNvSpPr/>
          <p:nvPr/>
        </p:nvSpPr>
        <p:spPr>
          <a:xfrm>
            <a:off x="766427" y="6165304"/>
            <a:ext cx="8064896" cy="523220"/>
          </a:xfrm>
          <a:prstGeom prst="rect">
            <a:avLst/>
          </a:prstGeom>
        </p:spPr>
        <p:txBody>
          <a:bodyPr wrap="square">
            <a:spAutoFit/>
          </a:bodyPr>
          <a:lstStyle/>
          <a:p>
            <a:r>
              <a:rPr lang="cs-CZ" sz="1400" dirty="0" err="1"/>
              <a:t>Risse</a:t>
            </a:r>
            <a:r>
              <a:rPr lang="cs-CZ" sz="1400" dirty="0"/>
              <a:t>, Thomas (2010): </a:t>
            </a:r>
            <a:r>
              <a:rPr lang="cs-CZ" sz="1400" i="1" dirty="0"/>
              <a:t>A </a:t>
            </a:r>
            <a:r>
              <a:rPr lang="cs-CZ" sz="1400" i="1" dirty="0" err="1"/>
              <a:t>Community</a:t>
            </a:r>
            <a:r>
              <a:rPr lang="cs-CZ" sz="1400" i="1" dirty="0"/>
              <a:t> </a:t>
            </a:r>
            <a:r>
              <a:rPr lang="cs-CZ" sz="1400" i="1" dirty="0" err="1"/>
              <a:t>of</a:t>
            </a:r>
            <a:r>
              <a:rPr lang="cs-CZ" sz="1400" i="1" dirty="0"/>
              <a:t> </a:t>
            </a:r>
            <a:r>
              <a:rPr lang="cs-CZ" sz="1400" i="1" dirty="0" err="1"/>
              <a:t>Europeans</a:t>
            </a:r>
            <a:r>
              <a:rPr lang="cs-CZ" sz="1400" i="1" dirty="0"/>
              <a:t>? </a:t>
            </a:r>
            <a:r>
              <a:rPr lang="cs-CZ" sz="1400" i="1" dirty="0" err="1"/>
              <a:t>Transnational</a:t>
            </a:r>
            <a:r>
              <a:rPr lang="cs-CZ" sz="1400" i="1" dirty="0"/>
              <a:t> </a:t>
            </a:r>
            <a:r>
              <a:rPr lang="cs-CZ" sz="1400" i="1" dirty="0" err="1"/>
              <a:t>Identities</a:t>
            </a:r>
            <a:r>
              <a:rPr lang="cs-CZ" sz="1400" i="1" dirty="0"/>
              <a:t> and Public </a:t>
            </a:r>
            <a:r>
              <a:rPr lang="cs-CZ" sz="1400" i="1" dirty="0" err="1"/>
              <a:t>Spheres</a:t>
            </a:r>
            <a:r>
              <a:rPr lang="cs-CZ" sz="1400" i="1" dirty="0"/>
              <a:t>. </a:t>
            </a:r>
            <a:r>
              <a:rPr lang="cs-CZ" sz="1400" dirty="0"/>
              <a:t> </a:t>
            </a:r>
            <a:r>
              <a:rPr lang="cs-CZ" sz="1400" dirty="0" err="1"/>
              <a:t>Ithaca</a:t>
            </a:r>
            <a:r>
              <a:rPr lang="cs-CZ" sz="1400" dirty="0"/>
              <a:t> and London: </a:t>
            </a:r>
            <a:r>
              <a:rPr lang="cs-CZ" sz="1400" dirty="0" err="1"/>
              <a:t>Cornell</a:t>
            </a:r>
            <a:r>
              <a:rPr lang="cs-CZ" sz="1400" dirty="0"/>
              <a:t> University </a:t>
            </a:r>
            <a:r>
              <a:rPr lang="cs-CZ" sz="1400" dirty="0" err="1" smtClean="0"/>
              <a:t>Press</a:t>
            </a:r>
            <a:r>
              <a:rPr lang="cs-CZ" sz="1400" dirty="0" smtClean="0"/>
              <a:t>. </a:t>
            </a:r>
            <a:endParaRPr lang="cs-CZ" sz="1400" dirty="0"/>
          </a:p>
        </p:txBody>
      </p:sp>
    </p:spTree>
    <p:extLst>
      <p:ext uri="{BB962C8B-B14F-4D97-AF65-F5344CB8AC3E}">
        <p14:creationId xmlns:p14="http://schemas.microsoft.com/office/powerpoint/2010/main" val="2809086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sz="2800" dirty="0"/>
              <a:t>Budování centra, budování státu a budování národa a Evropská unie</a:t>
            </a:r>
            <a:r>
              <a:rPr lang="cs-CZ" sz="2800" b="1" dirty="0"/>
              <a:t> </a:t>
            </a:r>
          </a:p>
        </p:txBody>
      </p:sp>
      <p:sp>
        <p:nvSpPr>
          <p:cNvPr id="18438" name="Rectangle 6"/>
          <p:cNvSpPr>
            <a:spLocks noGrp="1" noChangeArrowheads="1"/>
          </p:cNvSpPr>
          <p:nvPr>
            <p:ph type="body" sz="half" idx="2"/>
          </p:nvPr>
        </p:nvSpPr>
        <p:spPr>
          <a:xfrm>
            <a:off x="457200" y="5516563"/>
            <a:ext cx="8229600" cy="609600"/>
          </a:xfrm>
        </p:spPr>
        <p:txBody>
          <a:bodyPr>
            <a:normAutofit/>
          </a:bodyPr>
          <a:lstStyle/>
          <a:p>
            <a:pPr>
              <a:lnSpc>
                <a:spcPct val="80000"/>
              </a:lnSpc>
              <a:buFont typeface="Wingdings" pitchFamily="2" charset="2"/>
              <a:buNone/>
            </a:pPr>
            <a:r>
              <a:rPr lang="cs-CZ" sz="1600" dirty="0" err="1" smtClean="0"/>
              <a:t>Bartolini</a:t>
            </a:r>
            <a:r>
              <a:rPr lang="cs-CZ" sz="1600" dirty="0"/>
              <a:t>, </a:t>
            </a:r>
            <a:r>
              <a:rPr lang="cs-CZ" sz="1600" dirty="0" err="1"/>
              <a:t>Stefano</a:t>
            </a:r>
            <a:r>
              <a:rPr lang="cs-CZ" sz="1600" dirty="0"/>
              <a:t>. 2005. </a:t>
            </a:r>
            <a:r>
              <a:rPr lang="cs-CZ" sz="1600" i="1" dirty="0" err="1"/>
              <a:t>Restructuring</a:t>
            </a:r>
            <a:r>
              <a:rPr lang="cs-CZ" sz="1600" i="1" dirty="0"/>
              <a:t> </a:t>
            </a:r>
            <a:r>
              <a:rPr lang="cs-CZ" sz="1600" i="1" dirty="0" err="1"/>
              <a:t>Europe</a:t>
            </a:r>
            <a:r>
              <a:rPr lang="cs-CZ" sz="1600" i="1" dirty="0"/>
              <a:t>: Centre </a:t>
            </a:r>
            <a:r>
              <a:rPr lang="cs-CZ" sz="1600" i="1" dirty="0" err="1"/>
              <a:t>formation</a:t>
            </a:r>
            <a:r>
              <a:rPr lang="cs-CZ" sz="1600" i="1" dirty="0"/>
              <a:t>, </a:t>
            </a:r>
            <a:r>
              <a:rPr lang="cs-CZ" sz="1600" i="1" dirty="0" err="1"/>
              <a:t>system</a:t>
            </a:r>
            <a:r>
              <a:rPr lang="cs-CZ" sz="1600" i="1" dirty="0"/>
              <a:t> </a:t>
            </a:r>
            <a:r>
              <a:rPr lang="cs-CZ" sz="1600" i="1" dirty="0" err="1"/>
              <a:t>building</a:t>
            </a:r>
            <a:r>
              <a:rPr lang="cs-CZ" sz="1600" i="1" dirty="0"/>
              <a:t>, and </a:t>
            </a:r>
            <a:r>
              <a:rPr lang="cs-CZ" sz="1600" i="1" dirty="0" err="1"/>
              <a:t>political</a:t>
            </a:r>
            <a:r>
              <a:rPr lang="cs-CZ" sz="1600" i="1" dirty="0"/>
              <a:t> </a:t>
            </a:r>
            <a:r>
              <a:rPr lang="cs-CZ" sz="1600" i="1" dirty="0" err="1"/>
              <a:t>structuring</a:t>
            </a:r>
            <a:r>
              <a:rPr lang="cs-CZ" sz="1600" i="1" dirty="0"/>
              <a:t> </a:t>
            </a:r>
            <a:r>
              <a:rPr lang="cs-CZ" sz="1600" i="1" dirty="0" err="1"/>
              <a:t>between</a:t>
            </a:r>
            <a:r>
              <a:rPr lang="cs-CZ" sz="1600" i="1" dirty="0"/>
              <a:t> </a:t>
            </a:r>
            <a:r>
              <a:rPr lang="cs-CZ" sz="1600" i="1" dirty="0" err="1"/>
              <a:t>the</a:t>
            </a:r>
            <a:r>
              <a:rPr lang="cs-CZ" sz="1600" i="1" dirty="0"/>
              <a:t> </a:t>
            </a:r>
            <a:r>
              <a:rPr lang="cs-CZ" sz="1600" i="1" dirty="0" err="1"/>
              <a:t>nation</a:t>
            </a:r>
            <a:r>
              <a:rPr lang="cs-CZ" sz="1600" i="1" dirty="0"/>
              <a:t> </a:t>
            </a:r>
            <a:r>
              <a:rPr lang="cs-CZ" sz="1600" i="1" dirty="0" err="1"/>
              <a:t>state</a:t>
            </a:r>
            <a:r>
              <a:rPr lang="cs-CZ" sz="1600" i="1" dirty="0"/>
              <a:t> and </a:t>
            </a:r>
            <a:r>
              <a:rPr lang="cs-CZ" sz="1600" i="1" dirty="0" err="1"/>
              <a:t>the</a:t>
            </a:r>
            <a:r>
              <a:rPr lang="cs-CZ" sz="1600" i="1" dirty="0"/>
              <a:t> </a:t>
            </a:r>
            <a:r>
              <a:rPr lang="cs-CZ" sz="1600" i="1" dirty="0" err="1"/>
              <a:t>European</a:t>
            </a:r>
            <a:r>
              <a:rPr lang="cs-CZ" sz="1600" i="1" dirty="0"/>
              <a:t> Union</a:t>
            </a:r>
            <a:r>
              <a:rPr lang="cs-CZ" sz="1600" dirty="0"/>
              <a:t>. Oxford: Oxford University </a:t>
            </a:r>
            <a:r>
              <a:rPr lang="cs-CZ" sz="1600" dirty="0" err="1" smtClean="0"/>
              <a:t>Press</a:t>
            </a:r>
            <a:r>
              <a:rPr lang="cs-CZ" sz="1600" dirty="0"/>
              <a:t>.</a:t>
            </a:r>
          </a:p>
        </p:txBody>
      </p:sp>
      <p:grpSp>
        <p:nvGrpSpPr>
          <p:cNvPr id="2" name="Zástupný symbol pro obsah 18440"/>
          <p:cNvGrpSpPr>
            <a:grpSpLocks/>
          </p:cNvGrpSpPr>
          <p:nvPr/>
        </p:nvGrpSpPr>
        <p:grpSpPr bwMode="auto">
          <a:xfrm>
            <a:off x="2700338" y="1844675"/>
            <a:ext cx="3686175" cy="3246438"/>
            <a:chOff x="1158" y="976"/>
            <a:chExt cx="2322" cy="2045"/>
          </a:xfrm>
        </p:grpSpPr>
        <p:sp>
          <p:nvSpPr>
            <p:cNvPr id="3" name="_s18444"/>
            <p:cNvSpPr>
              <a:spLocks noChangeArrowheads="1"/>
            </p:cNvSpPr>
            <p:nvPr/>
          </p:nvSpPr>
          <p:spPr bwMode="auto">
            <a:xfrm flipV="1">
              <a:off x="1163" y="2406"/>
              <a:ext cx="2113" cy="610"/>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gradFill rotWithShape="1">
              <a:gsLst>
                <a:gs pos="0">
                  <a:schemeClr val="accent1"/>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rot="10800000"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 budování centra</a:t>
              </a:r>
            </a:p>
          </p:txBody>
        </p:sp>
        <p:sp>
          <p:nvSpPr>
            <p:cNvPr id="4" name="_s18443"/>
            <p:cNvSpPr>
              <a:spLocks noChangeArrowheads="1"/>
            </p:cNvSpPr>
            <p:nvPr/>
          </p:nvSpPr>
          <p:spPr bwMode="auto">
            <a:xfrm flipV="1">
              <a:off x="1515" y="1796"/>
              <a:ext cx="1409" cy="61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folHlink"/>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folHlink"/>
              </a:extrusionClr>
            </a:sp3d>
          </p:spPr>
          <p:txBody>
            <a:bodyPr rot="10800000"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2) budování systému a loajality</a:t>
              </a:r>
            </a:p>
          </p:txBody>
        </p:sp>
        <p:sp>
          <p:nvSpPr>
            <p:cNvPr id="7" name="_s18442"/>
            <p:cNvSpPr>
              <a:spLocks noChangeArrowheads="1"/>
            </p:cNvSpPr>
            <p:nvPr/>
          </p:nvSpPr>
          <p:spPr bwMode="auto">
            <a:xfrm flipV="1">
              <a:off x="1867" y="1186"/>
              <a:ext cx="705" cy="61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0">
                  <a:schemeClr val="bg2"/>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bg2"/>
              </a:extrusionClr>
            </a:sp3d>
          </p:spPr>
          <p:txBody>
            <a:bodyPr rot="10800000"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3) otevření prostoru pro politickou reprezentaci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a strukturování politiky</a:t>
              </a:r>
            </a:p>
          </p:txBody>
        </p:sp>
      </p:grpSp>
    </p:spTree>
    <p:extLst>
      <p:ext uri="{BB962C8B-B14F-4D97-AF65-F5344CB8AC3E}">
        <p14:creationId xmlns:p14="http://schemas.microsoft.com/office/powerpoint/2010/main" val="3156865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t>Produkuje EU loajalitu?</a:t>
            </a:r>
          </a:p>
        </p:txBody>
      </p:sp>
      <p:sp>
        <p:nvSpPr>
          <p:cNvPr id="20483" name="Rectangle 3"/>
          <p:cNvSpPr>
            <a:spLocks noGrp="1" noChangeArrowheads="1"/>
          </p:cNvSpPr>
          <p:nvPr>
            <p:ph type="body" sz="half" idx="1"/>
          </p:nvPr>
        </p:nvSpPr>
        <p:spPr>
          <a:xfrm>
            <a:off x="457200" y="1600200"/>
            <a:ext cx="7138988" cy="4525963"/>
          </a:xfrm>
        </p:spPr>
        <p:txBody>
          <a:bodyPr/>
          <a:lstStyle/>
          <a:p>
            <a:pPr>
              <a:lnSpc>
                <a:spcPct val="80000"/>
              </a:lnSpc>
            </a:pPr>
            <a:r>
              <a:rPr lang="cs-CZ" sz="2400" dirty="0" err="1">
                <a:solidFill>
                  <a:srgbClr val="FF5050"/>
                </a:solidFill>
              </a:rPr>
              <a:t>Stefano</a:t>
            </a:r>
            <a:r>
              <a:rPr lang="cs-CZ" sz="2400" dirty="0">
                <a:solidFill>
                  <a:srgbClr val="FF5050"/>
                </a:solidFill>
              </a:rPr>
              <a:t> </a:t>
            </a:r>
            <a:r>
              <a:rPr lang="cs-CZ" sz="2400" dirty="0" err="1">
                <a:solidFill>
                  <a:srgbClr val="FF5050"/>
                </a:solidFill>
              </a:rPr>
              <a:t>Bartolini</a:t>
            </a:r>
            <a:r>
              <a:rPr lang="cs-CZ" sz="2400" dirty="0"/>
              <a:t>:</a:t>
            </a:r>
          </a:p>
          <a:p>
            <a:pPr>
              <a:lnSpc>
                <a:spcPct val="80000"/>
              </a:lnSpc>
            </a:pPr>
            <a:endParaRPr lang="cs-CZ" sz="2400" dirty="0"/>
          </a:p>
          <a:p>
            <a:pPr>
              <a:lnSpc>
                <a:spcPct val="80000"/>
              </a:lnSpc>
            </a:pPr>
            <a:r>
              <a:rPr lang="en-US" sz="2400" i="1" dirty="0"/>
              <a:t>…„whether the EU is producing ‚loyalty’ which I interpret to be those structures and processes of system maintenance represented by cultural integration, social sharing institutions, and participation rights...Individual loyalty represents the psychological and emotional ties that mediate between exit and voice, increasing the cost of the former“…</a:t>
            </a:r>
            <a:r>
              <a:rPr lang="cs-CZ" sz="2400" dirty="0"/>
              <a:t> </a:t>
            </a:r>
          </a:p>
          <a:p>
            <a:pPr>
              <a:lnSpc>
                <a:spcPct val="80000"/>
              </a:lnSpc>
            </a:pPr>
            <a:endParaRPr lang="cs-CZ" sz="2400" dirty="0"/>
          </a:p>
          <a:p>
            <a:pPr>
              <a:lnSpc>
                <a:spcPct val="80000"/>
              </a:lnSpc>
            </a:pPr>
            <a:r>
              <a:rPr lang="cs-CZ" sz="1600" dirty="0" err="1" smtClean="0"/>
              <a:t>Bartolini</a:t>
            </a:r>
            <a:r>
              <a:rPr lang="cs-CZ" sz="1600" dirty="0"/>
              <a:t>, </a:t>
            </a:r>
            <a:r>
              <a:rPr lang="cs-CZ" sz="1600" dirty="0" err="1" smtClean="0"/>
              <a:t>Stefano</a:t>
            </a:r>
            <a:r>
              <a:rPr lang="cs-CZ" sz="1600" dirty="0" smtClean="0"/>
              <a:t> (2005): </a:t>
            </a:r>
            <a:r>
              <a:rPr lang="cs-CZ" sz="1600" i="1" dirty="0" err="1"/>
              <a:t>Restructuring</a:t>
            </a:r>
            <a:r>
              <a:rPr lang="cs-CZ" sz="1600" i="1" dirty="0"/>
              <a:t> </a:t>
            </a:r>
            <a:r>
              <a:rPr lang="cs-CZ" sz="1600" i="1" dirty="0" err="1"/>
              <a:t>Europe</a:t>
            </a:r>
            <a:r>
              <a:rPr lang="cs-CZ" sz="1600" i="1" dirty="0"/>
              <a:t>: Centre </a:t>
            </a:r>
            <a:r>
              <a:rPr lang="cs-CZ" sz="1600" i="1" dirty="0" err="1"/>
              <a:t>formation</a:t>
            </a:r>
            <a:r>
              <a:rPr lang="cs-CZ" sz="1600" i="1" dirty="0"/>
              <a:t>, </a:t>
            </a:r>
            <a:r>
              <a:rPr lang="cs-CZ" sz="1600" i="1" dirty="0" err="1"/>
              <a:t>system</a:t>
            </a:r>
            <a:r>
              <a:rPr lang="cs-CZ" sz="1600" i="1" dirty="0"/>
              <a:t> </a:t>
            </a:r>
            <a:r>
              <a:rPr lang="cs-CZ" sz="1600" i="1" dirty="0" err="1"/>
              <a:t>building</a:t>
            </a:r>
            <a:r>
              <a:rPr lang="cs-CZ" sz="1600" i="1" dirty="0"/>
              <a:t>, and </a:t>
            </a:r>
            <a:r>
              <a:rPr lang="cs-CZ" sz="1600" i="1" dirty="0" err="1"/>
              <a:t>political</a:t>
            </a:r>
            <a:r>
              <a:rPr lang="cs-CZ" sz="1600" i="1" dirty="0"/>
              <a:t> </a:t>
            </a:r>
            <a:r>
              <a:rPr lang="cs-CZ" sz="1600" i="1" dirty="0" err="1"/>
              <a:t>structuring</a:t>
            </a:r>
            <a:r>
              <a:rPr lang="cs-CZ" sz="1600" i="1" dirty="0"/>
              <a:t> </a:t>
            </a:r>
            <a:r>
              <a:rPr lang="cs-CZ" sz="1600" i="1" dirty="0" err="1"/>
              <a:t>between</a:t>
            </a:r>
            <a:r>
              <a:rPr lang="cs-CZ" sz="1600" i="1" dirty="0"/>
              <a:t> </a:t>
            </a:r>
            <a:r>
              <a:rPr lang="cs-CZ" sz="1600" i="1" dirty="0" err="1"/>
              <a:t>the</a:t>
            </a:r>
            <a:r>
              <a:rPr lang="cs-CZ" sz="1600" i="1" dirty="0"/>
              <a:t> </a:t>
            </a:r>
            <a:r>
              <a:rPr lang="cs-CZ" sz="1600" i="1" dirty="0" err="1"/>
              <a:t>nation</a:t>
            </a:r>
            <a:r>
              <a:rPr lang="cs-CZ" sz="1600" i="1" dirty="0"/>
              <a:t> </a:t>
            </a:r>
            <a:r>
              <a:rPr lang="cs-CZ" sz="1600" i="1" dirty="0" err="1"/>
              <a:t>state</a:t>
            </a:r>
            <a:r>
              <a:rPr lang="cs-CZ" sz="1600" i="1" dirty="0"/>
              <a:t> and </a:t>
            </a:r>
            <a:r>
              <a:rPr lang="cs-CZ" sz="1600" i="1" dirty="0" err="1"/>
              <a:t>the</a:t>
            </a:r>
            <a:r>
              <a:rPr lang="cs-CZ" sz="1600" i="1" dirty="0"/>
              <a:t> </a:t>
            </a:r>
            <a:r>
              <a:rPr lang="cs-CZ" sz="1600" i="1" dirty="0" err="1"/>
              <a:t>European</a:t>
            </a:r>
            <a:r>
              <a:rPr lang="cs-CZ" sz="1600" i="1" dirty="0"/>
              <a:t> Union</a:t>
            </a:r>
            <a:r>
              <a:rPr lang="cs-CZ" sz="1600" dirty="0"/>
              <a:t>. Oxford: Oxford University </a:t>
            </a:r>
            <a:r>
              <a:rPr lang="cs-CZ" sz="1600" dirty="0" err="1"/>
              <a:t>Press</a:t>
            </a:r>
            <a:r>
              <a:rPr lang="cs-CZ" sz="1600" dirty="0"/>
              <a:t>, </a:t>
            </a:r>
            <a:r>
              <a:rPr lang="cs-CZ" sz="1600" dirty="0" smtClean="0"/>
              <a:t>s. 54</a:t>
            </a:r>
            <a:r>
              <a:rPr lang="cs-CZ" sz="1600" dirty="0"/>
              <a:t>.</a:t>
            </a:r>
          </a:p>
        </p:txBody>
      </p:sp>
      <p:pic>
        <p:nvPicPr>
          <p:cNvPr id="20485" name="Picture 5" descr="bartolin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12088" y="2781300"/>
            <a:ext cx="809625" cy="96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306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Risse</a:t>
            </a:r>
            <a:r>
              <a:rPr lang="cs-CZ" dirty="0" smtClean="0"/>
              <a:t> a koncept politizace EU</a:t>
            </a:r>
            <a:endParaRPr lang="cs-CZ" dirty="0"/>
          </a:p>
        </p:txBody>
      </p:sp>
      <p:sp>
        <p:nvSpPr>
          <p:cNvPr id="3" name="Zástupný symbol pro text 2"/>
          <p:cNvSpPr>
            <a:spLocks noGrp="1"/>
          </p:cNvSpPr>
          <p:nvPr>
            <p:ph type="body" sz="half" idx="1"/>
          </p:nvPr>
        </p:nvSpPr>
        <p:spPr>
          <a:xfrm>
            <a:off x="457200" y="1600200"/>
            <a:ext cx="6347048" cy="4525963"/>
          </a:xfrm>
        </p:spPr>
        <p:txBody>
          <a:bodyPr>
            <a:normAutofit fontScale="85000" lnSpcReduction="20000"/>
          </a:bodyPr>
          <a:lstStyle/>
          <a:p>
            <a:pPr lvl="0"/>
            <a:r>
              <a:rPr lang="cs-CZ" dirty="0" smtClean="0"/>
              <a:t>vzrůstající význam evropských témat ve veřejné debatě</a:t>
            </a:r>
          </a:p>
          <a:p>
            <a:pPr lvl="0"/>
            <a:r>
              <a:rPr lang="cs-CZ" dirty="0" smtClean="0"/>
              <a:t>vzrůstající význam otázek evropské identity v debatě o </a:t>
            </a:r>
            <a:r>
              <a:rPr lang="cs-CZ" dirty="0" err="1" smtClean="0"/>
              <a:t>konstitucionalizaci</a:t>
            </a:r>
            <a:r>
              <a:rPr lang="cs-CZ" dirty="0" smtClean="0"/>
              <a:t> Evropy a v debatě o rozšíření EU</a:t>
            </a:r>
          </a:p>
          <a:p>
            <a:pPr lvl="0"/>
            <a:r>
              <a:rPr lang="cs-CZ" dirty="0" smtClean="0"/>
              <a:t>posilování euroskepticismu</a:t>
            </a:r>
          </a:p>
          <a:p>
            <a:pPr lvl="0"/>
            <a:r>
              <a:rPr lang="cs-CZ" dirty="0" smtClean="0"/>
              <a:t>kontroverze kolem francouzského a nizozemského odmítnutí Smlouvy o Ústavě pro Evropu v roce 2005 a kolem dvojího referenda k Lisabonské smlouvě v Irsku 2008 a 2009</a:t>
            </a:r>
          </a:p>
          <a:p>
            <a:pPr lvl="0"/>
            <a:r>
              <a:rPr lang="en-US" dirty="0" smtClean="0">
                <a:latin typeface="+mj-lt"/>
              </a:rPr>
              <a:t>Permissive consensus </a:t>
            </a:r>
            <a:r>
              <a:rPr lang="en-US" dirty="0" smtClean="0">
                <a:latin typeface="+mj-lt"/>
                <a:ea typeface="Segoe UI Symbol"/>
              </a:rPr>
              <a:t>➜ constraining </a:t>
            </a:r>
            <a:r>
              <a:rPr lang="en-US" dirty="0" err="1" smtClean="0">
                <a:latin typeface="+mj-lt"/>
                <a:ea typeface="Segoe UI Symbol"/>
              </a:rPr>
              <a:t>dissensus</a:t>
            </a:r>
            <a:endParaRPr lang="en-US" dirty="0">
              <a:latin typeface="+mj-lt"/>
            </a:endParaRP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48264" y="2060848"/>
            <a:ext cx="1506428" cy="2005928"/>
          </a:xfrm>
        </p:spPr>
      </p:pic>
      <p:sp>
        <p:nvSpPr>
          <p:cNvPr id="6" name="Obdélník 5"/>
          <p:cNvSpPr/>
          <p:nvPr/>
        </p:nvSpPr>
        <p:spPr>
          <a:xfrm>
            <a:off x="766427" y="6093296"/>
            <a:ext cx="8064896" cy="523220"/>
          </a:xfrm>
          <a:prstGeom prst="rect">
            <a:avLst/>
          </a:prstGeom>
        </p:spPr>
        <p:txBody>
          <a:bodyPr wrap="square">
            <a:spAutoFit/>
          </a:bodyPr>
          <a:lstStyle/>
          <a:p>
            <a:r>
              <a:rPr lang="cs-CZ" sz="1400" dirty="0" err="1"/>
              <a:t>Risse</a:t>
            </a:r>
            <a:r>
              <a:rPr lang="cs-CZ" sz="1400" dirty="0"/>
              <a:t>, Thomas (2010): </a:t>
            </a:r>
            <a:r>
              <a:rPr lang="cs-CZ" sz="1400" i="1" dirty="0"/>
              <a:t>A </a:t>
            </a:r>
            <a:r>
              <a:rPr lang="cs-CZ" sz="1400" i="1" dirty="0" err="1"/>
              <a:t>Community</a:t>
            </a:r>
            <a:r>
              <a:rPr lang="cs-CZ" sz="1400" i="1" dirty="0"/>
              <a:t> </a:t>
            </a:r>
            <a:r>
              <a:rPr lang="cs-CZ" sz="1400" i="1" dirty="0" err="1"/>
              <a:t>of</a:t>
            </a:r>
            <a:r>
              <a:rPr lang="cs-CZ" sz="1400" i="1" dirty="0"/>
              <a:t> </a:t>
            </a:r>
            <a:r>
              <a:rPr lang="cs-CZ" sz="1400" i="1" dirty="0" err="1"/>
              <a:t>Europeans</a:t>
            </a:r>
            <a:r>
              <a:rPr lang="cs-CZ" sz="1400" i="1" dirty="0"/>
              <a:t>? </a:t>
            </a:r>
            <a:r>
              <a:rPr lang="cs-CZ" sz="1400" i="1" dirty="0" err="1"/>
              <a:t>Transnational</a:t>
            </a:r>
            <a:r>
              <a:rPr lang="cs-CZ" sz="1400" i="1" dirty="0"/>
              <a:t> </a:t>
            </a:r>
            <a:r>
              <a:rPr lang="cs-CZ" sz="1400" i="1" dirty="0" err="1"/>
              <a:t>Identities</a:t>
            </a:r>
            <a:r>
              <a:rPr lang="cs-CZ" sz="1400" i="1" dirty="0"/>
              <a:t> and Public </a:t>
            </a:r>
            <a:r>
              <a:rPr lang="cs-CZ" sz="1400" i="1" dirty="0" err="1"/>
              <a:t>Spheres</a:t>
            </a:r>
            <a:r>
              <a:rPr lang="cs-CZ" sz="1400" i="1" dirty="0"/>
              <a:t>. </a:t>
            </a:r>
            <a:r>
              <a:rPr lang="cs-CZ" sz="1400" dirty="0"/>
              <a:t> </a:t>
            </a:r>
            <a:r>
              <a:rPr lang="cs-CZ" sz="1400" dirty="0" err="1"/>
              <a:t>Ithaca</a:t>
            </a:r>
            <a:r>
              <a:rPr lang="cs-CZ" sz="1400" dirty="0"/>
              <a:t> and London: </a:t>
            </a:r>
            <a:r>
              <a:rPr lang="cs-CZ" sz="1400" dirty="0" err="1"/>
              <a:t>Cornell</a:t>
            </a:r>
            <a:r>
              <a:rPr lang="cs-CZ" sz="1400" dirty="0"/>
              <a:t> University </a:t>
            </a:r>
            <a:r>
              <a:rPr lang="cs-CZ" sz="1400" dirty="0" err="1"/>
              <a:t>Press</a:t>
            </a:r>
            <a:r>
              <a:rPr lang="cs-CZ" sz="1400" dirty="0"/>
              <a:t>, s. </a:t>
            </a:r>
            <a:r>
              <a:rPr lang="cs-CZ" sz="1400" dirty="0" smtClean="0"/>
              <a:t>238. </a:t>
            </a:r>
            <a:endParaRPr lang="cs-CZ" sz="1400" dirty="0"/>
          </a:p>
        </p:txBody>
      </p:sp>
    </p:spTree>
    <p:extLst>
      <p:ext uri="{BB962C8B-B14F-4D97-AF65-F5344CB8AC3E}">
        <p14:creationId xmlns:p14="http://schemas.microsoft.com/office/powerpoint/2010/main" val="2890489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Autofit/>
          </a:bodyPr>
          <a:lstStyle/>
          <a:p>
            <a:r>
              <a:rPr lang="cs-CZ" sz="2800" dirty="0" smtClean="0"/>
              <a:t>Strany a dvě dimenze konfliktních linií (</a:t>
            </a:r>
            <a:r>
              <a:rPr lang="cs-CZ" sz="2800" dirty="0" err="1" smtClean="0">
                <a:solidFill>
                  <a:srgbClr val="FF0000"/>
                </a:solidFill>
              </a:rPr>
              <a:t>Hanspeter</a:t>
            </a:r>
            <a:r>
              <a:rPr lang="cs-CZ" sz="2800" dirty="0" smtClean="0">
                <a:solidFill>
                  <a:srgbClr val="FF0000"/>
                </a:solidFill>
              </a:rPr>
              <a:t> </a:t>
            </a:r>
            <a:r>
              <a:rPr lang="cs-CZ" sz="2800" dirty="0" err="1" smtClean="0">
                <a:solidFill>
                  <a:srgbClr val="FF0000"/>
                </a:solidFill>
              </a:rPr>
              <a:t>Kriesi</a:t>
            </a:r>
            <a:r>
              <a:rPr lang="cs-CZ" sz="2800" dirty="0" smtClean="0"/>
              <a:t>)</a:t>
            </a:r>
            <a:endParaRPr lang="cs-CZ" sz="2800" dirty="0"/>
          </a:p>
        </p:txBody>
      </p:sp>
      <p:sp>
        <p:nvSpPr>
          <p:cNvPr id="10" name="Zástupný symbol pro obsah 9"/>
          <p:cNvSpPr>
            <a:spLocks noGrp="1"/>
          </p:cNvSpPr>
          <p:nvPr>
            <p:ph sz="quarter" idx="1"/>
          </p:nvPr>
        </p:nvSpPr>
        <p:spPr/>
        <p:txBody>
          <a:bodyPr/>
          <a:lstStyle/>
          <a:p>
            <a:endParaRPr lang="cs-CZ"/>
          </a:p>
        </p:txBody>
      </p:sp>
      <p:pic>
        <p:nvPicPr>
          <p:cNvPr id="12" name="Zástupný symbol pro obsah 1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236296" y="2780928"/>
            <a:ext cx="1571708" cy="2088232"/>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48122"/>
            <a:ext cx="6048672" cy="485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571114" y="6271936"/>
            <a:ext cx="8280920" cy="600164"/>
          </a:xfrm>
          <a:prstGeom prst="rect">
            <a:avLst/>
          </a:prstGeom>
        </p:spPr>
        <p:txBody>
          <a:bodyPr wrap="square">
            <a:spAutoFit/>
          </a:bodyPr>
          <a:lstStyle/>
          <a:p>
            <a:r>
              <a:rPr lang="cs-CZ" sz="1100" dirty="0" err="1"/>
              <a:t>Krisesi</a:t>
            </a:r>
            <a:r>
              <a:rPr lang="cs-CZ" sz="1100" dirty="0"/>
              <a:t>, </a:t>
            </a:r>
            <a:r>
              <a:rPr lang="cs-CZ" sz="1100" dirty="0" err="1"/>
              <a:t>Hanspeter</a:t>
            </a:r>
            <a:r>
              <a:rPr lang="cs-CZ" sz="1100" dirty="0"/>
              <a:t> – Grande, Edgar – </a:t>
            </a:r>
            <a:r>
              <a:rPr lang="cs-CZ" sz="1100" dirty="0" err="1"/>
              <a:t>Lachat</a:t>
            </a:r>
            <a:r>
              <a:rPr lang="cs-CZ" sz="1100" dirty="0"/>
              <a:t>, Romain – </a:t>
            </a:r>
            <a:r>
              <a:rPr lang="cs-CZ" sz="1100" dirty="0" err="1"/>
              <a:t>Dolezal</a:t>
            </a:r>
            <a:r>
              <a:rPr lang="cs-CZ" sz="1100" dirty="0"/>
              <a:t>, Martin – </a:t>
            </a:r>
            <a:r>
              <a:rPr lang="cs-CZ" sz="1100" dirty="0" err="1"/>
              <a:t>Bornschier</a:t>
            </a:r>
            <a:r>
              <a:rPr lang="cs-CZ" sz="1100" dirty="0"/>
              <a:t>, Simon – Frey, </a:t>
            </a:r>
            <a:r>
              <a:rPr lang="cs-CZ" sz="1100" dirty="0" err="1"/>
              <a:t>Timotheos</a:t>
            </a:r>
            <a:r>
              <a:rPr lang="cs-CZ" sz="1100" dirty="0"/>
              <a:t> (2008</a:t>
            </a:r>
            <a:r>
              <a:rPr lang="cs-CZ" sz="1100" dirty="0" smtClean="0"/>
              <a:t>): </a:t>
            </a:r>
            <a:r>
              <a:rPr lang="cs-CZ" sz="1100" dirty="0" err="1" smtClean="0"/>
              <a:t>Globalization</a:t>
            </a:r>
            <a:r>
              <a:rPr lang="cs-CZ" sz="1100" dirty="0" smtClean="0"/>
              <a:t> and </a:t>
            </a:r>
            <a:r>
              <a:rPr lang="cs-CZ" sz="1100" dirty="0" err="1" smtClean="0"/>
              <a:t>its</a:t>
            </a:r>
            <a:r>
              <a:rPr lang="cs-CZ" sz="1100" dirty="0" smtClean="0"/>
              <a:t> </a:t>
            </a:r>
            <a:r>
              <a:rPr lang="cs-CZ" sz="1100" dirty="0" err="1" smtClean="0"/>
              <a:t>impact</a:t>
            </a:r>
            <a:r>
              <a:rPr lang="cs-CZ" sz="1100" dirty="0" smtClean="0"/>
              <a:t> on </a:t>
            </a:r>
            <a:r>
              <a:rPr lang="cs-CZ" sz="1100" dirty="0" err="1" smtClean="0"/>
              <a:t>national</a:t>
            </a:r>
            <a:r>
              <a:rPr lang="cs-CZ" sz="1100" dirty="0" smtClean="0"/>
              <a:t> </a:t>
            </a:r>
            <a:r>
              <a:rPr lang="cs-CZ" sz="1100" dirty="0" err="1" smtClean="0"/>
              <a:t>spaces</a:t>
            </a:r>
            <a:r>
              <a:rPr lang="cs-CZ" sz="1100" dirty="0" smtClean="0"/>
              <a:t> </a:t>
            </a:r>
            <a:r>
              <a:rPr lang="cs-CZ" sz="1100" dirty="0" err="1" smtClean="0"/>
              <a:t>of</a:t>
            </a:r>
            <a:r>
              <a:rPr lang="cs-CZ" sz="1100" dirty="0" smtClean="0"/>
              <a:t> </a:t>
            </a:r>
            <a:r>
              <a:rPr lang="cs-CZ" sz="1100" dirty="0" err="1" smtClean="0"/>
              <a:t>competition</a:t>
            </a:r>
            <a:r>
              <a:rPr lang="cs-CZ" sz="1100" dirty="0" smtClean="0"/>
              <a:t>. </a:t>
            </a:r>
            <a:r>
              <a:rPr lang="cs-CZ" sz="1100" dirty="0"/>
              <a:t>In: </a:t>
            </a:r>
            <a:r>
              <a:rPr lang="cs-CZ" sz="1100" dirty="0" err="1"/>
              <a:t>Kriesi</a:t>
            </a:r>
            <a:r>
              <a:rPr lang="cs-CZ" sz="1100" dirty="0"/>
              <a:t>, </a:t>
            </a:r>
            <a:r>
              <a:rPr lang="cs-CZ" sz="1100" dirty="0" err="1"/>
              <a:t>Hanspeter</a:t>
            </a:r>
            <a:r>
              <a:rPr lang="cs-CZ" sz="1100" dirty="0"/>
              <a:t> et al.: </a:t>
            </a:r>
            <a:r>
              <a:rPr lang="cs-CZ" sz="1100" i="1" dirty="0" err="1"/>
              <a:t>West</a:t>
            </a:r>
            <a:r>
              <a:rPr lang="cs-CZ" sz="1100" i="1" dirty="0"/>
              <a:t> </a:t>
            </a:r>
            <a:r>
              <a:rPr lang="cs-CZ" sz="1100" i="1" dirty="0" err="1"/>
              <a:t>European</a:t>
            </a:r>
            <a:r>
              <a:rPr lang="cs-CZ" sz="1100" i="1" dirty="0"/>
              <a:t> </a:t>
            </a:r>
            <a:r>
              <a:rPr lang="cs-CZ" sz="1100" i="1" dirty="0" err="1"/>
              <a:t>Politics</a:t>
            </a:r>
            <a:r>
              <a:rPr lang="cs-CZ" sz="1100" i="1" dirty="0"/>
              <a:t> in </a:t>
            </a:r>
            <a:r>
              <a:rPr lang="cs-CZ" sz="1100" i="1" dirty="0" err="1"/>
              <a:t>the</a:t>
            </a:r>
            <a:r>
              <a:rPr lang="cs-CZ" sz="1100" i="1" dirty="0"/>
              <a:t> Age </a:t>
            </a:r>
            <a:r>
              <a:rPr lang="cs-CZ" sz="1100" i="1" dirty="0" err="1"/>
              <a:t>of</a:t>
            </a:r>
            <a:r>
              <a:rPr lang="cs-CZ" sz="1100" i="1" dirty="0"/>
              <a:t> </a:t>
            </a:r>
            <a:r>
              <a:rPr lang="cs-CZ" sz="1100" i="1" dirty="0" err="1"/>
              <a:t>Globalization</a:t>
            </a:r>
            <a:r>
              <a:rPr lang="cs-CZ" sz="1100" dirty="0"/>
              <a:t>. New York: CUP, s. </a:t>
            </a:r>
            <a:r>
              <a:rPr lang="cs-CZ" sz="1100" dirty="0" smtClean="0"/>
              <a:t>15.</a:t>
            </a:r>
            <a:endParaRPr lang="cs-CZ" sz="1100" dirty="0"/>
          </a:p>
        </p:txBody>
      </p:sp>
    </p:spTree>
    <p:extLst>
      <p:ext uri="{BB962C8B-B14F-4D97-AF65-F5344CB8AC3E}">
        <p14:creationId xmlns:p14="http://schemas.microsoft.com/office/powerpoint/2010/main" val="3970335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Schematické pozice stran</a:t>
            </a:r>
            <a:endParaRPr lang="cs-CZ" dirty="0"/>
          </a:p>
        </p:txBody>
      </p:sp>
      <p:graphicFrame>
        <p:nvGraphicFramePr>
          <p:cNvPr id="7" name="Zástupný symbol pro obsah 6"/>
          <p:cNvGraphicFramePr>
            <a:graphicFrameLocks noGrp="1"/>
          </p:cNvGraphicFramePr>
          <p:nvPr>
            <p:ph sz="quarter" idx="1"/>
            <p:extLst>
              <p:ext uri="{D42A27DB-BD31-4B8C-83A1-F6EECF244321}">
                <p14:modId xmlns:p14="http://schemas.microsoft.com/office/powerpoint/2010/main" val="3681545271"/>
              </p:ext>
            </p:extLst>
          </p:nvPr>
        </p:nvGraphicFramePr>
        <p:xfrm>
          <a:off x="617478" y="2132857"/>
          <a:ext cx="8153400" cy="3111230"/>
        </p:xfrm>
        <a:graphic>
          <a:graphicData uri="http://schemas.openxmlformats.org/drawingml/2006/table">
            <a:tbl>
              <a:tblPr firstRow="1" bandRow="1">
                <a:tableStyleId>{5C22544A-7EE6-4342-B048-85BDC9FD1C3A}</a:tableStyleId>
              </a:tblPr>
              <a:tblGrid>
                <a:gridCol w="2717800"/>
                <a:gridCol w="2717800"/>
                <a:gridCol w="2717800"/>
              </a:tblGrid>
              <a:tr h="668960">
                <a:tc rowSpan="2">
                  <a:txBody>
                    <a:bodyPr/>
                    <a:lstStyle/>
                    <a:p>
                      <a:pPr algn="ctr"/>
                      <a:r>
                        <a:rPr lang="cs-CZ" sz="2000" i="1" dirty="0" smtClean="0"/>
                        <a:t>kulturní</a:t>
                      </a:r>
                      <a:r>
                        <a:rPr lang="cs-CZ" sz="2000" i="1" baseline="0" dirty="0" smtClean="0"/>
                        <a:t> dimenze</a:t>
                      </a:r>
                      <a:endParaRPr lang="cs-CZ" sz="2000" i="1" dirty="0"/>
                    </a:p>
                  </a:txBody>
                  <a:tcPr/>
                </a:tc>
                <a:tc gridSpan="2">
                  <a:txBody>
                    <a:bodyPr/>
                    <a:lstStyle/>
                    <a:p>
                      <a:pPr algn="ctr"/>
                      <a:r>
                        <a:rPr lang="cs-CZ" sz="2000" i="1" dirty="0" smtClean="0"/>
                        <a:t>socioekonomická dimenze</a:t>
                      </a:r>
                      <a:endParaRPr lang="cs-CZ" sz="2000" i="1" dirty="0"/>
                    </a:p>
                  </a:txBody>
                  <a:tcPr/>
                </a:tc>
                <a:tc hMerge="1">
                  <a:txBody>
                    <a:bodyPr/>
                    <a:lstStyle/>
                    <a:p>
                      <a:endParaRPr lang="cs-CZ" dirty="0"/>
                    </a:p>
                  </a:txBody>
                  <a:tcPr/>
                </a:tc>
              </a:tr>
              <a:tr h="814090">
                <a:tc vMerge="1">
                  <a:txBody>
                    <a:bodyPr/>
                    <a:lstStyle/>
                    <a:p>
                      <a:endParaRPr lang="cs-CZ" dirty="0"/>
                    </a:p>
                  </a:txBody>
                  <a:tcPr/>
                </a:tc>
                <a:tc>
                  <a:txBody>
                    <a:bodyPr/>
                    <a:lstStyle/>
                    <a:p>
                      <a:pPr algn="ctr"/>
                      <a:r>
                        <a:rPr lang="cs-CZ" sz="2000" dirty="0" err="1" smtClean="0"/>
                        <a:t>prostátní</a:t>
                      </a:r>
                      <a:r>
                        <a:rPr lang="cs-CZ" sz="2000" dirty="0" smtClean="0"/>
                        <a:t> postoj (demarkace)</a:t>
                      </a:r>
                      <a:endParaRPr lang="cs-CZ" sz="2000" dirty="0"/>
                    </a:p>
                  </a:txBody>
                  <a:tcPr/>
                </a:tc>
                <a:tc>
                  <a:txBody>
                    <a:bodyPr/>
                    <a:lstStyle/>
                    <a:p>
                      <a:pPr algn="ctr"/>
                      <a:r>
                        <a:rPr lang="cs-CZ" sz="2000" dirty="0" err="1" smtClean="0"/>
                        <a:t>protržní</a:t>
                      </a:r>
                      <a:r>
                        <a:rPr lang="cs-CZ" sz="2000" dirty="0" smtClean="0"/>
                        <a:t> postoj (integrace)</a:t>
                      </a:r>
                      <a:endParaRPr lang="cs-CZ" sz="2000" dirty="0"/>
                    </a:p>
                  </a:txBody>
                  <a:tcPr/>
                </a:tc>
              </a:tr>
              <a:tr h="814090">
                <a:tc>
                  <a:txBody>
                    <a:bodyPr/>
                    <a:lstStyle/>
                    <a:p>
                      <a:pPr algn="ctr"/>
                      <a:r>
                        <a:rPr lang="cs-CZ" sz="2000" dirty="0" smtClean="0"/>
                        <a:t>integrace (libertarianismus)</a:t>
                      </a:r>
                      <a:endParaRPr lang="cs-CZ" sz="2000" dirty="0"/>
                    </a:p>
                  </a:txBody>
                  <a:tcPr/>
                </a:tc>
                <a:tc>
                  <a:txBody>
                    <a:bodyPr/>
                    <a:lstStyle/>
                    <a:p>
                      <a:pPr algn="ctr"/>
                      <a:r>
                        <a:rPr kumimoji="0" lang="cs-CZ" sz="2000" kern="1200" dirty="0" smtClean="0">
                          <a:solidFill>
                            <a:schemeClr val="dk1"/>
                          </a:solidFill>
                          <a:effectLst/>
                          <a:latin typeface="+mn-lt"/>
                          <a:ea typeface="+mn-ea"/>
                          <a:cs typeface="+mn-cs"/>
                        </a:rPr>
                        <a:t>sociální demokracie a levicoví zelení</a:t>
                      </a:r>
                      <a:endParaRPr lang="cs-CZ" sz="2000" dirty="0"/>
                    </a:p>
                  </a:txBody>
                  <a:tcPr/>
                </a:tc>
                <a:tc>
                  <a:txBody>
                    <a:bodyPr/>
                    <a:lstStyle/>
                    <a:p>
                      <a:pPr algn="ctr"/>
                      <a:r>
                        <a:rPr kumimoji="0" lang="cs-CZ" sz="2000" kern="1200" dirty="0" smtClean="0">
                          <a:solidFill>
                            <a:schemeClr val="dk1"/>
                          </a:solidFill>
                          <a:effectLst/>
                          <a:latin typeface="+mn-lt"/>
                          <a:ea typeface="+mn-ea"/>
                          <a:cs typeface="+mn-cs"/>
                        </a:rPr>
                        <a:t>radikální liberalismus</a:t>
                      </a:r>
                      <a:endParaRPr lang="cs-CZ" sz="2000" dirty="0"/>
                    </a:p>
                  </a:txBody>
                  <a:tcPr/>
                </a:tc>
              </a:tr>
              <a:tr h="814090">
                <a:tc>
                  <a:txBody>
                    <a:bodyPr/>
                    <a:lstStyle/>
                    <a:p>
                      <a:pPr algn="ctr"/>
                      <a:r>
                        <a:rPr lang="cs-CZ" sz="2000" dirty="0" smtClean="0"/>
                        <a:t>demarkace (autoritarismus)</a:t>
                      </a:r>
                      <a:endParaRPr lang="cs-CZ" sz="2000" dirty="0"/>
                    </a:p>
                  </a:txBody>
                  <a:tcPr/>
                </a:tc>
                <a:tc>
                  <a:txBody>
                    <a:bodyPr/>
                    <a:lstStyle/>
                    <a:p>
                      <a:pPr algn="ctr"/>
                      <a:r>
                        <a:rPr kumimoji="0" lang="cs-CZ" sz="2000" kern="1200" dirty="0" smtClean="0">
                          <a:solidFill>
                            <a:schemeClr val="dk1"/>
                          </a:solidFill>
                          <a:effectLst/>
                          <a:latin typeface="+mn-lt"/>
                          <a:ea typeface="+mn-ea"/>
                          <a:cs typeface="+mn-cs"/>
                        </a:rPr>
                        <a:t>extrémní pravice a fašismus</a:t>
                      </a:r>
                      <a:endParaRPr lang="cs-CZ" sz="2000" dirty="0"/>
                    </a:p>
                  </a:txBody>
                  <a:tcPr/>
                </a:tc>
                <a:tc>
                  <a:txBody>
                    <a:bodyPr/>
                    <a:lstStyle/>
                    <a:p>
                      <a:pPr algn="ctr"/>
                      <a:r>
                        <a:rPr kumimoji="0" lang="cs-CZ" sz="2000" kern="1200" dirty="0" smtClean="0">
                          <a:solidFill>
                            <a:schemeClr val="dk1"/>
                          </a:solidFill>
                          <a:effectLst/>
                          <a:latin typeface="+mn-lt"/>
                          <a:ea typeface="+mn-ea"/>
                          <a:cs typeface="+mn-cs"/>
                        </a:rPr>
                        <a:t>pravicový populismus v 90. letech</a:t>
                      </a:r>
                      <a:endParaRPr lang="cs-CZ" sz="2000" dirty="0"/>
                    </a:p>
                  </a:txBody>
                  <a:tcPr/>
                </a:tc>
              </a:tr>
            </a:tbl>
          </a:graphicData>
        </a:graphic>
      </p:graphicFrame>
      <p:sp>
        <p:nvSpPr>
          <p:cNvPr id="8" name="Obdélník 7"/>
          <p:cNvSpPr/>
          <p:nvPr/>
        </p:nvSpPr>
        <p:spPr>
          <a:xfrm>
            <a:off x="617478" y="5733256"/>
            <a:ext cx="8280920" cy="738664"/>
          </a:xfrm>
          <a:prstGeom prst="rect">
            <a:avLst/>
          </a:prstGeom>
        </p:spPr>
        <p:txBody>
          <a:bodyPr wrap="square">
            <a:spAutoFit/>
          </a:bodyPr>
          <a:lstStyle/>
          <a:p>
            <a:r>
              <a:rPr lang="cs-CZ" sz="1400" dirty="0"/>
              <a:t>Grande, Edgar (2008): </a:t>
            </a:r>
            <a:r>
              <a:rPr lang="cs-CZ" sz="1400" dirty="0" err="1"/>
              <a:t>Globalizing</a:t>
            </a:r>
            <a:r>
              <a:rPr lang="cs-CZ" sz="1400" dirty="0"/>
              <a:t> </a:t>
            </a:r>
            <a:r>
              <a:rPr lang="cs-CZ" sz="1400" dirty="0" err="1"/>
              <a:t>West</a:t>
            </a:r>
            <a:r>
              <a:rPr lang="cs-CZ" sz="1400" dirty="0"/>
              <a:t> </a:t>
            </a:r>
            <a:r>
              <a:rPr lang="cs-CZ" sz="1400" dirty="0" err="1"/>
              <a:t>European</a:t>
            </a:r>
            <a:r>
              <a:rPr lang="cs-CZ" sz="1400" dirty="0"/>
              <a:t> </a:t>
            </a:r>
            <a:r>
              <a:rPr lang="cs-CZ" sz="1400" dirty="0" err="1"/>
              <a:t>politics</a:t>
            </a:r>
            <a:r>
              <a:rPr lang="cs-CZ" sz="1400" dirty="0"/>
              <a:t>: </a:t>
            </a:r>
            <a:r>
              <a:rPr lang="cs-CZ" sz="1400" dirty="0" err="1"/>
              <a:t>the</a:t>
            </a:r>
            <a:r>
              <a:rPr lang="cs-CZ" sz="1400" dirty="0"/>
              <a:t> </a:t>
            </a:r>
            <a:r>
              <a:rPr lang="cs-CZ" sz="1400" dirty="0" err="1"/>
              <a:t>change</a:t>
            </a:r>
            <a:r>
              <a:rPr lang="cs-CZ" sz="1400" dirty="0"/>
              <a:t> </a:t>
            </a:r>
            <a:r>
              <a:rPr lang="cs-CZ" sz="1400" dirty="0" err="1"/>
              <a:t>of</a:t>
            </a:r>
            <a:r>
              <a:rPr lang="cs-CZ" sz="1400" dirty="0"/>
              <a:t> </a:t>
            </a:r>
            <a:r>
              <a:rPr lang="cs-CZ" sz="1400" dirty="0" err="1"/>
              <a:t>ceavage</a:t>
            </a:r>
            <a:r>
              <a:rPr lang="cs-CZ" sz="1400" dirty="0"/>
              <a:t> </a:t>
            </a:r>
            <a:r>
              <a:rPr lang="cs-CZ" sz="1400" dirty="0" err="1"/>
              <a:t>structures</a:t>
            </a:r>
            <a:r>
              <a:rPr lang="cs-CZ" sz="1400" dirty="0"/>
              <a:t>, </a:t>
            </a:r>
            <a:r>
              <a:rPr lang="cs-CZ" sz="1400" dirty="0" err="1"/>
              <a:t>parties</a:t>
            </a:r>
            <a:r>
              <a:rPr lang="cs-CZ" sz="1400" dirty="0"/>
              <a:t> and party </a:t>
            </a:r>
            <a:r>
              <a:rPr lang="cs-CZ" sz="1400" dirty="0" err="1"/>
              <a:t>systems</a:t>
            </a:r>
            <a:r>
              <a:rPr lang="cs-CZ" sz="1400" dirty="0"/>
              <a:t> in </a:t>
            </a:r>
            <a:r>
              <a:rPr lang="cs-CZ" sz="1400" dirty="0" err="1"/>
              <a:t>comparative</a:t>
            </a:r>
            <a:r>
              <a:rPr lang="cs-CZ" sz="1400" dirty="0"/>
              <a:t> </a:t>
            </a:r>
            <a:r>
              <a:rPr lang="cs-CZ" sz="1400" dirty="0" err="1"/>
              <a:t>perspective</a:t>
            </a:r>
            <a:r>
              <a:rPr lang="cs-CZ" sz="1400" dirty="0"/>
              <a:t>. In: </a:t>
            </a:r>
            <a:r>
              <a:rPr lang="cs-CZ" sz="1400" dirty="0" err="1"/>
              <a:t>Kriesi</a:t>
            </a:r>
            <a:r>
              <a:rPr lang="cs-CZ" sz="1400" dirty="0"/>
              <a:t>, </a:t>
            </a:r>
            <a:r>
              <a:rPr lang="cs-CZ" sz="1400" dirty="0" err="1"/>
              <a:t>Hanspeter</a:t>
            </a:r>
            <a:r>
              <a:rPr lang="cs-CZ" sz="1400" dirty="0"/>
              <a:t> et al.: </a:t>
            </a:r>
            <a:r>
              <a:rPr lang="cs-CZ" sz="1400" i="1" dirty="0" err="1"/>
              <a:t>West</a:t>
            </a:r>
            <a:r>
              <a:rPr lang="cs-CZ" sz="1400" i="1" dirty="0"/>
              <a:t> </a:t>
            </a:r>
            <a:r>
              <a:rPr lang="cs-CZ" sz="1400" i="1" dirty="0" err="1"/>
              <a:t>European</a:t>
            </a:r>
            <a:r>
              <a:rPr lang="cs-CZ" sz="1400" i="1" dirty="0"/>
              <a:t> </a:t>
            </a:r>
            <a:r>
              <a:rPr lang="cs-CZ" sz="1400" i="1" dirty="0" err="1"/>
              <a:t>Politics</a:t>
            </a:r>
            <a:r>
              <a:rPr lang="cs-CZ" sz="1400" i="1" dirty="0"/>
              <a:t> in </a:t>
            </a:r>
            <a:r>
              <a:rPr lang="cs-CZ" sz="1400" i="1" dirty="0" err="1"/>
              <a:t>the</a:t>
            </a:r>
            <a:r>
              <a:rPr lang="cs-CZ" sz="1400" i="1" dirty="0"/>
              <a:t> Age </a:t>
            </a:r>
            <a:r>
              <a:rPr lang="cs-CZ" sz="1400" i="1" dirty="0" err="1"/>
              <a:t>of</a:t>
            </a:r>
            <a:r>
              <a:rPr lang="cs-CZ" sz="1400" i="1" dirty="0"/>
              <a:t> </a:t>
            </a:r>
            <a:r>
              <a:rPr lang="cs-CZ" sz="1400" i="1" dirty="0" err="1"/>
              <a:t>Globalization</a:t>
            </a:r>
            <a:r>
              <a:rPr lang="cs-CZ" sz="1400" dirty="0"/>
              <a:t>. New York: CUP, s. 326.</a:t>
            </a:r>
          </a:p>
        </p:txBody>
      </p:sp>
    </p:spTree>
    <p:extLst>
      <p:ext uri="{BB962C8B-B14F-4D97-AF65-F5344CB8AC3E}">
        <p14:creationId xmlns:p14="http://schemas.microsoft.com/office/powerpoint/2010/main" val="432873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600" dirty="0" smtClean="0"/>
              <a:t>Symbolická konstrukce evropské identity</a:t>
            </a:r>
            <a:endParaRPr lang="cs-CZ" sz="3600" dirty="0"/>
          </a:p>
        </p:txBody>
      </p:sp>
      <p:sp>
        <p:nvSpPr>
          <p:cNvPr id="6" name="Zástupný symbol pro obsah 5"/>
          <p:cNvSpPr>
            <a:spLocks noGrp="1"/>
          </p:cNvSpPr>
          <p:nvPr>
            <p:ph sz="quarter" idx="1"/>
          </p:nvPr>
        </p:nvSpPr>
        <p:spPr/>
        <p:txBody>
          <a:bodyPr/>
          <a:lstStyle/>
          <a:p>
            <a:endParaRPr lang="cs-CZ" dirty="0" smtClean="0"/>
          </a:p>
          <a:p>
            <a:r>
              <a:rPr lang="cs-CZ" dirty="0" err="1" smtClean="0"/>
              <a:t>Jürgen</a:t>
            </a:r>
            <a:r>
              <a:rPr lang="cs-CZ" dirty="0" smtClean="0"/>
              <a:t> </a:t>
            </a:r>
            <a:r>
              <a:rPr lang="cs-CZ" dirty="0" err="1" smtClean="0"/>
              <a:t>Habermas</a:t>
            </a:r>
            <a:r>
              <a:rPr lang="cs-CZ" dirty="0" smtClean="0"/>
              <a:t> – ústavní patriotismus jako zdroj společné identity</a:t>
            </a:r>
          </a:p>
          <a:p>
            <a:pPr lvl="1"/>
            <a:r>
              <a:rPr lang="cs-CZ" dirty="0" smtClean="0"/>
              <a:t>versus</a:t>
            </a:r>
          </a:p>
          <a:p>
            <a:r>
              <a:rPr lang="cs-CZ" dirty="0" smtClean="0"/>
              <a:t>Erik </a:t>
            </a:r>
            <a:r>
              <a:rPr lang="cs-CZ" dirty="0" err="1" smtClean="0"/>
              <a:t>Oddvar</a:t>
            </a:r>
            <a:r>
              <a:rPr lang="cs-CZ" dirty="0" smtClean="0"/>
              <a:t> </a:t>
            </a:r>
            <a:r>
              <a:rPr lang="cs-CZ" dirty="0" err="1" smtClean="0"/>
              <a:t>Eriksen</a:t>
            </a:r>
            <a:r>
              <a:rPr lang="cs-CZ" dirty="0" smtClean="0"/>
              <a:t> a John Erik </a:t>
            </a:r>
            <a:r>
              <a:rPr lang="cs-CZ" dirty="0" err="1" smtClean="0"/>
              <a:t>Fossum</a:t>
            </a:r>
            <a:r>
              <a:rPr lang="cs-CZ" dirty="0" smtClean="0"/>
              <a:t> – EU je společenství hodnot, případně post-národní společenství založené na definovaných občanských právech</a:t>
            </a:r>
            <a:endParaRPr lang="cs-CZ" dirty="0"/>
          </a:p>
        </p:txBody>
      </p:sp>
    </p:spTree>
    <p:extLst>
      <p:ext uri="{BB962C8B-B14F-4D97-AF65-F5344CB8AC3E}">
        <p14:creationId xmlns:p14="http://schemas.microsoft.com/office/powerpoint/2010/main" val="2093339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Turecko jako prvek konstruující identitu EU?</a:t>
            </a:r>
            <a:endParaRPr lang="cs-CZ" sz="3600" dirty="0"/>
          </a:p>
        </p:txBody>
      </p:sp>
      <p:sp>
        <p:nvSpPr>
          <p:cNvPr id="3" name="Zástupný symbol pro obsah 2"/>
          <p:cNvSpPr>
            <a:spLocks noGrp="1"/>
          </p:cNvSpPr>
          <p:nvPr>
            <p:ph sz="quarter" idx="1"/>
          </p:nvPr>
        </p:nvSpPr>
        <p:spPr>
          <a:xfrm>
            <a:off x="609600" y="1589567"/>
            <a:ext cx="5402560" cy="4572000"/>
          </a:xfrm>
        </p:spPr>
        <p:txBody>
          <a:bodyPr>
            <a:normAutofit fontScale="92500" lnSpcReduction="10000"/>
          </a:bodyPr>
          <a:lstStyle/>
          <a:p>
            <a:r>
              <a:rPr lang="cs-CZ" dirty="0">
                <a:solidFill>
                  <a:srgbClr val="FF0000"/>
                </a:solidFill>
              </a:rPr>
              <a:t>Senem </a:t>
            </a:r>
            <a:r>
              <a:rPr lang="cs-CZ" dirty="0" err="1">
                <a:solidFill>
                  <a:srgbClr val="FF0000"/>
                </a:solidFill>
              </a:rPr>
              <a:t>Aydın</a:t>
            </a:r>
            <a:r>
              <a:rPr lang="cs-CZ" dirty="0">
                <a:solidFill>
                  <a:srgbClr val="FF0000"/>
                </a:solidFill>
              </a:rPr>
              <a:t> </a:t>
            </a:r>
            <a:r>
              <a:rPr lang="cs-CZ" dirty="0" err="1" smtClean="0">
                <a:solidFill>
                  <a:srgbClr val="FF0000"/>
                </a:solidFill>
              </a:rPr>
              <a:t>Düzgit</a:t>
            </a:r>
            <a:r>
              <a:rPr lang="cs-CZ" dirty="0"/>
              <a:t>:</a:t>
            </a:r>
            <a:endParaRPr lang="cs-CZ" dirty="0" smtClean="0"/>
          </a:p>
          <a:p>
            <a:pPr lvl="1"/>
            <a:r>
              <a:rPr lang="cs-CZ" dirty="0" smtClean="0"/>
              <a:t>V EP</a:t>
            </a:r>
            <a:r>
              <a:rPr lang="cs-CZ" dirty="0"/>
              <a:t>, EC i </a:t>
            </a:r>
            <a:r>
              <a:rPr lang="cs-CZ" dirty="0" smtClean="0"/>
              <a:t>Radě </a:t>
            </a:r>
            <a:r>
              <a:rPr lang="cs-CZ" dirty="0"/>
              <a:t>se Turecko velmi často využívá ke konstrukci obrazu Evropy, její identity a jejích </a:t>
            </a:r>
            <a:r>
              <a:rPr lang="cs-CZ" dirty="0" smtClean="0"/>
              <a:t>hodnot</a:t>
            </a:r>
          </a:p>
          <a:p>
            <a:pPr lvl="1"/>
            <a:r>
              <a:rPr lang="cs-CZ" dirty="0"/>
              <a:t>Debata o nedostatku demokracie v </a:t>
            </a:r>
            <a:r>
              <a:rPr lang="cs-CZ" dirty="0" smtClean="0"/>
              <a:t>Turecku velmi </a:t>
            </a:r>
            <a:r>
              <a:rPr lang="cs-CZ" dirty="0"/>
              <a:t>často slouží k potvrzení EU jako nositelky demokratických </a:t>
            </a:r>
            <a:r>
              <a:rPr lang="cs-CZ" dirty="0" smtClean="0"/>
              <a:t>hodnot</a:t>
            </a:r>
          </a:p>
          <a:p>
            <a:pPr lvl="1"/>
            <a:r>
              <a:rPr lang="cs-CZ" dirty="0"/>
              <a:t>rétorika řady špičkových politiků EU je </a:t>
            </a:r>
            <a:r>
              <a:rPr lang="cs-CZ" dirty="0" err="1" smtClean="0"/>
              <a:t>esencialistická</a:t>
            </a:r>
            <a:r>
              <a:rPr lang="cs-CZ" dirty="0" smtClean="0"/>
              <a:t> </a:t>
            </a:r>
            <a:r>
              <a:rPr lang="cs-CZ" dirty="0"/>
              <a:t>a demonstruje Turecko jako „</a:t>
            </a:r>
            <a:r>
              <a:rPr lang="cs-CZ" dirty="0" err="1"/>
              <a:t>the</a:t>
            </a:r>
            <a:r>
              <a:rPr lang="cs-CZ" dirty="0"/>
              <a:t> </a:t>
            </a:r>
            <a:r>
              <a:rPr lang="cs-CZ" dirty="0" err="1"/>
              <a:t>Other</a:t>
            </a:r>
            <a:r>
              <a:rPr lang="cs-CZ" dirty="0"/>
              <a:t>“ vůči kulturně homogenní </a:t>
            </a:r>
            <a:r>
              <a:rPr lang="cs-CZ" dirty="0" smtClean="0"/>
              <a:t>EU</a:t>
            </a:r>
            <a:endParaRPr lang="cs-CZ" dirty="0"/>
          </a:p>
        </p:txBody>
      </p:sp>
      <p:pic>
        <p:nvPicPr>
          <p:cNvPr id="5" name="Zástupný symbol pro obsah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156176" y="2132856"/>
            <a:ext cx="2667000" cy="2667000"/>
          </a:xfrm>
        </p:spPr>
      </p:pic>
    </p:spTree>
    <p:extLst>
      <p:ext uri="{BB962C8B-B14F-4D97-AF65-F5344CB8AC3E}">
        <p14:creationId xmlns:p14="http://schemas.microsoft.com/office/powerpoint/2010/main" val="1685747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94548" y="188640"/>
            <a:ext cx="8496944" cy="6324808"/>
          </a:xfrm>
          <a:prstGeom prst="rect">
            <a:avLst/>
          </a:prstGeom>
        </p:spPr>
        <p:txBody>
          <a:bodyPr wrap="square">
            <a:spAutoFit/>
          </a:bodyPr>
          <a:lstStyle/>
          <a:p>
            <a:r>
              <a:rPr lang="en-GB" sz="1500" dirty="0" smtClean="0"/>
              <a:t>I have to say our interlocutors give a modern impression, in a sense that, first of all, you feel that there is an absence of being spoilt by the communist tradition. The Turks don’t have this. I am sure there is a lot of red tape in Turkish administration, but they give a very modern, well-informed impression I have to say. That can be explained by the fact that Turkey has such long standing relations with the EU. It had been exposed to contacts with Western Europe for many </a:t>
            </a:r>
            <a:r>
              <a:rPr lang="en-GB" sz="1500" dirty="0" err="1" smtClean="0"/>
              <a:t>many</a:t>
            </a:r>
            <a:r>
              <a:rPr lang="en-GB" sz="1500" dirty="0" smtClean="0"/>
              <a:t> years. With countries like Romania and Bulgaria, everyday you get in touch with people who have hardly any contacts with Western Europe and you simply feel it. Perhaps even the language barrier is less outspoken in Turkey. So it helps. Communication is very important in our relations and I think that it is certainly a strong point for Turkey.</a:t>
            </a:r>
            <a:endParaRPr lang="cs-CZ" sz="1500" dirty="0" smtClean="0"/>
          </a:p>
          <a:p>
            <a:r>
              <a:rPr lang="en-GB" sz="1500" dirty="0" smtClean="0"/>
              <a:t> </a:t>
            </a:r>
            <a:endParaRPr lang="cs-CZ" sz="1500" dirty="0" smtClean="0"/>
          </a:p>
          <a:p>
            <a:r>
              <a:rPr lang="en-GB" sz="1500" dirty="0" smtClean="0"/>
              <a:t>I was in fact surprised by the Turkish administration. I did not expect such capacity and level of activity and knowledge, because when we prepared the screening exercise, the Turkish administration came in Brussels later on to present their legislation, and it was really </a:t>
            </a:r>
            <a:r>
              <a:rPr lang="en-GB" sz="1500" dirty="0" err="1" smtClean="0"/>
              <a:t>really</a:t>
            </a:r>
            <a:r>
              <a:rPr lang="en-GB" sz="1500" dirty="0" smtClean="0"/>
              <a:t> </a:t>
            </a:r>
            <a:r>
              <a:rPr lang="en-GB" sz="1500" dirty="0" err="1" smtClean="0"/>
              <a:t>really</a:t>
            </a:r>
            <a:r>
              <a:rPr lang="en-GB" sz="1500" dirty="0" smtClean="0"/>
              <a:t> impressive. I was also very surprised, I must say, because in the administration I had to deal with lots of female staff and I was imagining that people would have scarves or something, it was not the case. I never saw a scarf. You know they had lipstick, shoes with heels and so on, they were very modern, I was impressed.</a:t>
            </a:r>
            <a:endParaRPr lang="cs-CZ" sz="1500" dirty="0" smtClean="0"/>
          </a:p>
          <a:p>
            <a:r>
              <a:rPr lang="en-GB" sz="1500" dirty="0" smtClean="0"/>
              <a:t> </a:t>
            </a:r>
            <a:endParaRPr lang="cs-CZ" sz="1500" dirty="0" smtClean="0"/>
          </a:p>
          <a:p>
            <a:r>
              <a:rPr lang="en-GB" sz="1500" dirty="0" smtClean="0"/>
              <a:t>If I go to Turkey and I work with the ministries, I have to say, I find they are much more advanced than many other countries I have been dealing with. They are much more European in the sense of education, more modern or whatever...Then you come to the other part and you come to let us say the rest of the population. And there I find that there is a big gap...It needs to transcend this spirit from this part of the population to the rest of the population. There is a value difference, and I think that is about everything. I mean women’s rights are definitely one thing, and then also education, also in that sense religion plays a big role, and how that is seen. Especially values like how should religion be separated from state and how should religion be practiced, how big the influence of religion should be, with regards to the state and culture in general.</a:t>
            </a:r>
            <a:endParaRPr lang="cs-CZ" sz="1500" dirty="0" smtClean="0"/>
          </a:p>
        </p:txBody>
      </p:sp>
    </p:spTree>
    <p:extLst>
      <p:ext uri="{BB962C8B-B14F-4D97-AF65-F5344CB8AC3E}">
        <p14:creationId xmlns:p14="http://schemas.microsoft.com/office/powerpoint/2010/main" val="1111570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Nejde ale jen o Turecko…</a:t>
            </a:r>
            <a:endParaRPr lang="cs-CZ" dirty="0"/>
          </a:p>
        </p:txBody>
      </p:sp>
      <p:sp>
        <p:nvSpPr>
          <p:cNvPr id="3" name="Zástupný symbol pro obsah 2"/>
          <p:cNvSpPr>
            <a:spLocks noGrp="1"/>
          </p:cNvSpPr>
          <p:nvPr>
            <p:ph sz="quarter" idx="1"/>
          </p:nvPr>
        </p:nvSpPr>
        <p:spPr/>
        <p:txBody>
          <a:bodyPr>
            <a:noAutofit/>
          </a:bodyPr>
          <a:lstStyle/>
          <a:p>
            <a:r>
              <a:rPr lang="en-GB" sz="2000" dirty="0"/>
              <a:t>So, we have people that come from Eastern Europe. And really we, before the enlargement last year, everybody sort of worried. Eastern Europeans, you know, mad communists. These were people coming from what used to be the other side of the Iron Curtain. They’d be completely different. They would change the whole culture. But </a:t>
            </a:r>
            <a:r>
              <a:rPr lang="en-GB" sz="2000" dirty="0" err="1"/>
              <a:t>but</a:t>
            </a:r>
            <a:r>
              <a:rPr lang="en-GB" sz="2000" dirty="0"/>
              <a:t>, when they came, what did we discover? They are exactly the same! They are white, middle-class, well-educated. You know, I mean seriously it’s really quite strange to see them. And they all speak languages which means that they all had a good, if you like, inter-national education in Hungary, Poland, wherever. They’re all very </a:t>
            </a:r>
            <a:r>
              <a:rPr lang="en-GB" sz="2000" dirty="0" err="1"/>
              <a:t>very</a:t>
            </a:r>
            <a:r>
              <a:rPr lang="en-GB" sz="2000" dirty="0"/>
              <a:t> similar to each other</a:t>
            </a:r>
            <a:r>
              <a:rPr lang="en-GB" sz="2000" dirty="0" smtClean="0"/>
              <a:t>.</a:t>
            </a:r>
            <a:endParaRPr lang="cs-CZ" sz="2000" dirty="0" smtClean="0"/>
          </a:p>
          <a:p>
            <a:endParaRPr lang="cs-CZ" sz="2000" dirty="0" smtClean="0"/>
          </a:p>
          <a:p>
            <a:r>
              <a:rPr lang="cs-CZ" sz="1200" dirty="0" smtClean="0"/>
              <a:t>Citováno podle: </a:t>
            </a:r>
            <a:r>
              <a:rPr lang="cs-CZ" sz="1200" dirty="0" err="1" smtClean="0"/>
              <a:t>Semin</a:t>
            </a:r>
            <a:r>
              <a:rPr lang="cs-CZ" sz="1200" dirty="0" smtClean="0"/>
              <a:t> </a:t>
            </a:r>
            <a:r>
              <a:rPr lang="cs-CZ" sz="1200" dirty="0" err="1"/>
              <a:t>Suvarierol</a:t>
            </a:r>
            <a:r>
              <a:rPr lang="cs-CZ" sz="1200" dirty="0"/>
              <a:t> - Senem </a:t>
            </a:r>
            <a:r>
              <a:rPr lang="cs-CZ" sz="1200" dirty="0" err="1"/>
              <a:t>Aydιn</a:t>
            </a:r>
            <a:r>
              <a:rPr lang="cs-CZ" sz="1200" dirty="0"/>
              <a:t> </a:t>
            </a:r>
            <a:r>
              <a:rPr lang="cs-CZ" sz="1200" dirty="0" err="1"/>
              <a:t>Düzgit</a:t>
            </a:r>
            <a:r>
              <a:rPr lang="cs-CZ" sz="1200" dirty="0"/>
              <a:t> (2011): </a:t>
            </a:r>
            <a:r>
              <a:rPr lang="cs-CZ" sz="1200" dirty="0" err="1"/>
              <a:t>Limits</a:t>
            </a:r>
            <a:r>
              <a:rPr lang="cs-CZ" sz="1200" dirty="0"/>
              <a:t> </a:t>
            </a:r>
            <a:r>
              <a:rPr lang="cs-CZ" sz="1200" dirty="0" err="1"/>
              <a:t>of</a:t>
            </a:r>
            <a:r>
              <a:rPr lang="cs-CZ" sz="1200" dirty="0"/>
              <a:t> </a:t>
            </a:r>
            <a:r>
              <a:rPr lang="cs-CZ" sz="1200" dirty="0" err="1"/>
              <a:t>Cosmopolitanism</a:t>
            </a:r>
            <a:r>
              <a:rPr lang="cs-CZ" sz="1200" dirty="0"/>
              <a:t>? </a:t>
            </a:r>
            <a:r>
              <a:rPr lang="cs-CZ" sz="1200" dirty="0" err="1"/>
              <a:t>European</a:t>
            </a:r>
            <a:r>
              <a:rPr lang="cs-CZ" sz="1200" dirty="0"/>
              <a:t> </a:t>
            </a:r>
            <a:r>
              <a:rPr lang="cs-CZ" sz="1200" dirty="0" err="1"/>
              <a:t>Commission</a:t>
            </a:r>
            <a:r>
              <a:rPr lang="cs-CZ" sz="1200" dirty="0"/>
              <a:t> </a:t>
            </a:r>
            <a:r>
              <a:rPr lang="cs-CZ" sz="1200" dirty="0" err="1"/>
              <a:t>Officials</a:t>
            </a:r>
            <a:r>
              <a:rPr lang="cs-CZ" sz="1200" dirty="0"/>
              <a:t> on </a:t>
            </a:r>
            <a:r>
              <a:rPr lang="cs-CZ" sz="1200" dirty="0" err="1"/>
              <a:t>the</a:t>
            </a:r>
            <a:r>
              <a:rPr lang="cs-CZ" sz="1200" dirty="0"/>
              <a:t> </a:t>
            </a:r>
            <a:r>
              <a:rPr lang="cs-CZ" sz="1200" dirty="0" err="1"/>
              <a:t>Selves</a:t>
            </a:r>
            <a:r>
              <a:rPr lang="cs-CZ" sz="1200" dirty="0"/>
              <a:t> and </a:t>
            </a:r>
            <a:r>
              <a:rPr lang="cs-CZ" sz="1200" dirty="0" err="1"/>
              <a:t>Others</a:t>
            </a:r>
            <a:r>
              <a:rPr lang="cs-CZ" sz="1200" dirty="0"/>
              <a:t>. </a:t>
            </a:r>
            <a:r>
              <a:rPr lang="cs-CZ" sz="1200" i="1" dirty="0" err="1"/>
              <a:t>Alternatives</a:t>
            </a:r>
            <a:r>
              <a:rPr lang="cs-CZ" sz="1200" i="1" dirty="0"/>
              <a:t>: </a:t>
            </a:r>
            <a:r>
              <a:rPr lang="cs-CZ" sz="1200" i="1" dirty="0" err="1"/>
              <a:t>Global</a:t>
            </a:r>
            <a:r>
              <a:rPr lang="cs-CZ" sz="1200" i="1" dirty="0"/>
              <a:t>, </a:t>
            </a:r>
            <a:r>
              <a:rPr lang="cs-CZ" sz="1200" i="1" dirty="0" err="1"/>
              <a:t>Local</a:t>
            </a:r>
            <a:r>
              <a:rPr lang="cs-CZ" sz="1200" i="1" dirty="0"/>
              <a:t>, </a:t>
            </a:r>
            <a:r>
              <a:rPr lang="cs-CZ" sz="1200" i="1" dirty="0" err="1"/>
              <a:t>Political</a:t>
            </a:r>
            <a:r>
              <a:rPr lang="cs-CZ" sz="1200" i="1" dirty="0"/>
              <a:t> </a:t>
            </a:r>
            <a:r>
              <a:rPr lang="cs-CZ" sz="1200" dirty="0"/>
              <a:t>36(2), s 155-168.</a:t>
            </a:r>
            <a:endParaRPr lang="cs-CZ" sz="1200" dirty="0" smtClean="0"/>
          </a:p>
          <a:p>
            <a:r>
              <a:rPr lang="cs-CZ" sz="1200" dirty="0" smtClean="0"/>
              <a:t>Všechny rozhovory pořízeny 2005-2007</a:t>
            </a:r>
            <a:endParaRPr lang="cs-CZ" sz="1200" dirty="0"/>
          </a:p>
        </p:txBody>
      </p:sp>
    </p:spTree>
    <p:extLst>
      <p:ext uri="{BB962C8B-B14F-4D97-AF65-F5344CB8AC3E}">
        <p14:creationId xmlns:p14="http://schemas.microsoft.com/office/powerpoint/2010/main" val="2839081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je identita tak důležitá?</a:t>
            </a:r>
            <a:endParaRPr lang="cs-CZ" dirty="0"/>
          </a:p>
        </p:txBody>
      </p:sp>
      <p:sp>
        <p:nvSpPr>
          <p:cNvPr id="4" name="Zástupný symbol pro obsah 3"/>
          <p:cNvSpPr>
            <a:spLocks noGrp="1"/>
          </p:cNvSpPr>
          <p:nvPr>
            <p:ph sz="quarter" idx="1"/>
          </p:nvPr>
        </p:nvSpPr>
        <p:spPr/>
        <p:txBody>
          <a:bodyPr/>
          <a:lstStyle/>
          <a:p>
            <a:r>
              <a:rPr lang="cs-CZ" dirty="0" smtClean="0"/>
              <a:t>Albert O. </a:t>
            </a:r>
            <a:r>
              <a:rPr lang="cs-CZ" dirty="0" err="1" smtClean="0"/>
              <a:t>Hirshman</a:t>
            </a:r>
            <a:r>
              <a:rPr lang="cs-CZ" dirty="0" smtClean="0"/>
              <a:t>:</a:t>
            </a:r>
          </a:p>
          <a:p>
            <a:endParaRPr lang="cs-CZ" dirty="0" smtClean="0"/>
          </a:p>
          <a:p>
            <a:pPr lvl="1"/>
            <a:r>
              <a:rPr lang="cs-CZ" dirty="0" smtClean="0"/>
              <a:t>Exit (nezájem, emigrace)</a:t>
            </a:r>
          </a:p>
          <a:p>
            <a:pPr lvl="1"/>
            <a:r>
              <a:rPr lang="cs-CZ" dirty="0" err="1" smtClean="0"/>
              <a:t>Voice</a:t>
            </a:r>
            <a:r>
              <a:rPr lang="cs-CZ" dirty="0" smtClean="0"/>
              <a:t> (protest)</a:t>
            </a:r>
          </a:p>
          <a:p>
            <a:pPr lvl="1"/>
            <a:r>
              <a:rPr lang="cs-CZ" dirty="0" err="1" smtClean="0"/>
              <a:t>Loyalty</a:t>
            </a:r>
            <a:r>
              <a:rPr lang="cs-CZ" dirty="0" smtClean="0"/>
              <a:t> (participace)</a:t>
            </a:r>
            <a:endParaRPr lang="cs-CZ" dirty="0"/>
          </a:p>
        </p:txBody>
      </p:sp>
      <p:graphicFrame>
        <p:nvGraphicFramePr>
          <p:cNvPr id="6" name="Zástupný symbol pro obsah 5"/>
          <p:cNvGraphicFramePr>
            <a:graphicFrameLocks noGrp="1"/>
          </p:cNvGraphicFramePr>
          <p:nvPr>
            <p:ph sz="quarter" idx="2"/>
            <p:extLst>
              <p:ext uri="{D42A27DB-BD31-4B8C-83A1-F6EECF244321}">
                <p14:modId xmlns:p14="http://schemas.microsoft.com/office/powerpoint/2010/main" val="1013020801"/>
              </p:ext>
            </p:extLst>
          </p:nvPr>
        </p:nvGraphicFramePr>
        <p:xfrm>
          <a:off x="4845050" y="1589088"/>
          <a:ext cx="388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777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cs-CZ"/>
              <a:t>Evropská identita?</a:t>
            </a:r>
          </a:p>
        </p:txBody>
      </p:sp>
      <p:pic>
        <p:nvPicPr>
          <p:cNvPr id="3" name="Zástupný symbol pro obsah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03450" y="2081212"/>
            <a:ext cx="4972050" cy="35337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a:t>Kolektivní identity</a:t>
            </a:r>
          </a:p>
        </p:txBody>
      </p:sp>
      <p:sp>
        <p:nvSpPr>
          <p:cNvPr id="52227" name="Rectangle 3"/>
          <p:cNvSpPr>
            <a:spLocks noGrp="1" noChangeArrowheads="1"/>
          </p:cNvSpPr>
          <p:nvPr>
            <p:ph sz="quarter" idx="1"/>
          </p:nvPr>
        </p:nvSpPr>
        <p:spPr/>
        <p:txBody>
          <a:bodyPr/>
          <a:lstStyle/>
          <a:p>
            <a:r>
              <a:rPr lang="cs-CZ" dirty="0"/>
              <a:t>Sociální konstruktivismus versus </a:t>
            </a:r>
            <a:r>
              <a:rPr lang="cs-CZ" dirty="0" err="1"/>
              <a:t>primordialismus</a:t>
            </a:r>
            <a:endParaRPr lang="cs-CZ" dirty="0"/>
          </a:p>
          <a:p>
            <a:endParaRPr lang="cs-CZ" dirty="0"/>
          </a:p>
          <a:p>
            <a:r>
              <a:rPr lang="cs-CZ" dirty="0"/>
              <a:t>Instrumentální motivy sociální konstrukce identit (politické, ideologické, ekonomické)</a:t>
            </a:r>
          </a:p>
          <a:p>
            <a:endParaRPr lang="cs-CZ" dirty="0"/>
          </a:p>
          <a:p>
            <a:r>
              <a:rPr lang="cs-CZ" dirty="0"/>
              <a:t>Persistence kolektivních identit</a:t>
            </a:r>
          </a:p>
        </p:txBody>
      </p:sp>
    </p:spTree>
    <p:extLst>
      <p:ext uri="{BB962C8B-B14F-4D97-AF65-F5344CB8AC3E}">
        <p14:creationId xmlns:p14="http://schemas.microsoft.com/office/powerpoint/2010/main" val="3199172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dirty="0"/>
              <a:t>Konstrukce </a:t>
            </a:r>
            <a:r>
              <a:rPr lang="cs-CZ" dirty="0" smtClean="0"/>
              <a:t>kolektivních identit</a:t>
            </a:r>
            <a:endParaRPr lang="cs-CZ" dirty="0"/>
          </a:p>
        </p:txBody>
      </p:sp>
      <p:sp>
        <p:nvSpPr>
          <p:cNvPr id="11268" name="Rectangle 4"/>
          <p:cNvSpPr>
            <a:spLocks noGrp="1" noChangeArrowheads="1"/>
          </p:cNvSpPr>
          <p:nvPr>
            <p:ph type="body" sz="half" idx="1"/>
          </p:nvPr>
        </p:nvSpPr>
        <p:spPr/>
        <p:txBody>
          <a:bodyPr/>
          <a:lstStyle/>
          <a:p>
            <a:pPr>
              <a:lnSpc>
                <a:spcPct val="90000"/>
              </a:lnSpc>
            </a:pPr>
            <a:r>
              <a:rPr lang="cs-CZ" sz="2800">
                <a:solidFill>
                  <a:srgbClr val="FF5050"/>
                </a:solidFill>
              </a:rPr>
              <a:t>Benedict Anderson</a:t>
            </a:r>
            <a:r>
              <a:rPr lang="cs-CZ" sz="2800"/>
              <a:t>:</a:t>
            </a:r>
          </a:p>
          <a:p>
            <a:pPr>
              <a:lnSpc>
                <a:spcPct val="90000"/>
              </a:lnSpc>
            </a:pPr>
            <a:endParaRPr lang="cs-CZ" sz="2800"/>
          </a:p>
          <a:p>
            <a:pPr>
              <a:lnSpc>
                <a:spcPct val="90000"/>
              </a:lnSpc>
            </a:pPr>
            <a:r>
              <a:rPr lang="cs-CZ" sz="2800" i="1"/>
              <a:t>imagined communities </a:t>
            </a:r>
            <a:r>
              <a:rPr lang="cs-CZ" sz="2800"/>
              <a:t>(pomyslná společenství)</a:t>
            </a:r>
            <a:endParaRPr lang="cs-CZ" sz="2800" i="1"/>
          </a:p>
          <a:p>
            <a:pPr>
              <a:lnSpc>
                <a:spcPct val="90000"/>
              </a:lnSpc>
            </a:pPr>
            <a:endParaRPr lang="cs-CZ" sz="2800" i="1"/>
          </a:p>
          <a:p>
            <a:pPr>
              <a:lnSpc>
                <a:spcPct val="90000"/>
              </a:lnSpc>
            </a:pPr>
            <a:r>
              <a:rPr lang="cs-CZ" sz="2800" i="1"/>
              <a:t>in-group</a:t>
            </a:r>
            <a:r>
              <a:rPr lang="cs-CZ" sz="2800"/>
              <a:t> postoje</a:t>
            </a:r>
          </a:p>
          <a:p>
            <a:pPr>
              <a:lnSpc>
                <a:spcPct val="90000"/>
              </a:lnSpc>
            </a:pPr>
            <a:endParaRPr lang="cs-CZ" sz="2800"/>
          </a:p>
          <a:p>
            <a:pPr>
              <a:lnSpc>
                <a:spcPct val="90000"/>
              </a:lnSpc>
            </a:pPr>
            <a:r>
              <a:rPr lang="cs-CZ" sz="2800" i="1"/>
              <a:t>out-group</a:t>
            </a:r>
            <a:r>
              <a:rPr lang="cs-CZ" sz="2800"/>
              <a:t> postoje</a:t>
            </a:r>
          </a:p>
        </p:txBody>
      </p:sp>
      <p:pic>
        <p:nvPicPr>
          <p:cNvPr id="11270" name="Picture 6" descr="anders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2528888"/>
            <a:ext cx="3538537" cy="233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128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normAutofit fontScale="90000"/>
          </a:bodyPr>
          <a:lstStyle/>
          <a:p>
            <a:r>
              <a:rPr lang="cs-CZ" sz="4000" dirty="0"/>
              <a:t>Konstrukce evropské identity – </a:t>
            </a:r>
            <a:r>
              <a:rPr lang="cs-CZ" sz="4000" dirty="0">
                <a:solidFill>
                  <a:srgbClr val="FF5050"/>
                </a:solidFill>
              </a:rPr>
              <a:t>Ernst </a:t>
            </a:r>
            <a:r>
              <a:rPr lang="cs-CZ" sz="4000" dirty="0" err="1">
                <a:solidFill>
                  <a:srgbClr val="FF5050"/>
                </a:solidFill>
              </a:rPr>
              <a:t>Gelner</a:t>
            </a:r>
            <a:r>
              <a:rPr lang="cs-CZ" sz="4000" dirty="0">
                <a:solidFill>
                  <a:srgbClr val="FF5050"/>
                </a:solidFill>
              </a:rPr>
              <a:t> </a:t>
            </a:r>
            <a:r>
              <a:rPr lang="cs-CZ" sz="4000" dirty="0"/>
              <a:t>nebo</a:t>
            </a:r>
            <a:r>
              <a:rPr lang="cs-CZ" sz="4000" dirty="0">
                <a:solidFill>
                  <a:srgbClr val="FF5050"/>
                </a:solidFill>
              </a:rPr>
              <a:t> Miroslav Hroch?</a:t>
            </a:r>
            <a:endParaRPr lang="cs-CZ" sz="4000"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4434" y="1589088"/>
            <a:ext cx="357653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1704027"/>
            <a:ext cx="3886200" cy="434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993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Typy politických společenství</a:t>
            </a:r>
            <a:endParaRPr lang="cs-CZ" dirty="0"/>
          </a:p>
        </p:txBody>
      </p:sp>
      <p:graphicFrame>
        <p:nvGraphicFramePr>
          <p:cNvPr id="7" name="Zástupný symbol pro obsah 6"/>
          <p:cNvGraphicFramePr>
            <a:graphicFrameLocks noGrp="1"/>
          </p:cNvGraphicFramePr>
          <p:nvPr>
            <p:ph sz="quarter" idx="1"/>
            <p:extLst>
              <p:ext uri="{D42A27DB-BD31-4B8C-83A1-F6EECF244321}">
                <p14:modId xmlns:p14="http://schemas.microsoft.com/office/powerpoint/2010/main" val="2736031911"/>
              </p:ext>
            </p:extLst>
          </p:nvPr>
        </p:nvGraphicFramePr>
        <p:xfrm>
          <a:off x="612775" y="1600200"/>
          <a:ext cx="8153400" cy="4846320"/>
        </p:xfrm>
        <a:graphic>
          <a:graphicData uri="http://schemas.openxmlformats.org/drawingml/2006/table">
            <a:tbl>
              <a:tblPr firstRow="1" bandRow="1">
                <a:tableStyleId>{5C22544A-7EE6-4342-B048-85BDC9FD1C3A}</a:tableStyleId>
              </a:tblPr>
              <a:tblGrid>
                <a:gridCol w="2038350"/>
                <a:gridCol w="2038350"/>
                <a:gridCol w="2038350"/>
                <a:gridCol w="2038350"/>
              </a:tblGrid>
              <a:tr h="602938">
                <a:tc>
                  <a:txBody>
                    <a:bodyPr/>
                    <a:lstStyle/>
                    <a:p>
                      <a:r>
                        <a:rPr lang="cs-CZ" dirty="0" smtClean="0"/>
                        <a:t>Typ</a:t>
                      </a:r>
                      <a:endParaRPr lang="cs-CZ" dirty="0"/>
                    </a:p>
                  </a:txBody>
                  <a:tcPr/>
                </a:tc>
                <a:tc>
                  <a:txBody>
                    <a:bodyPr/>
                    <a:lstStyle/>
                    <a:p>
                      <a:r>
                        <a:rPr lang="cs-CZ" dirty="0" smtClean="0"/>
                        <a:t>Charakteristické rysy</a:t>
                      </a:r>
                      <a:endParaRPr lang="cs-CZ" dirty="0"/>
                    </a:p>
                  </a:txBody>
                  <a:tcPr/>
                </a:tc>
                <a:tc>
                  <a:txBody>
                    <a:bodyPr/>
                    <a:lstStyle/>
                    <a:p>
                      <a:r>
                        <a:rPr lang="cs-CZ" dirty="0" smtClean="0"/>
                        <a:t>Vymezení se vůči ostatním</a:t>
                      </a:r>
                      <a:endParaRPr lang="cs-CZ" dirty="0"/>
                    </a:p>
                  </a:txBody>
                  <a:tcPr/>
                </a:tc>
                <a:tc>
                  <a:txBody>
                    <a:bodyPr/>
                    <a:lstStyle/>
                    <a:p>
                      <a:r>
                        <a:rPr lang="cs-CZ" dirty="0" smtClean="0"/>
                        <a:t>Intenzita svazku</a:t>
                      </a:r>
                      <a:endParaRPr lang="cs-CZ" dirty="0"/>
                    </a:p>
                  </a:txBody>
                  <a:tcPr/>
                </a:tc>
              </a:tr>
              <a:tr h="1378145">
                <a:tc>
                  <a:txBody>
                    <a:bodyPr/>
                    <a:lstStyle/>
                    <a:p>
                      <a:r>
                        <a:rPr lang="cs-CZ" dirty="0" err="1" smtClean="0"/>
                        <a:t>Etnos</a:t>
                      </a:r>
                      <a:endParaRPr lang="cs-CZ" dirty="0"/>
                    </a:p>
                  </a:txBody>
                  <a:tcPr/>
                </a:tc>
                <a:tc>
                  <a:txBody>
                    <a:bodyPr/>
                    <a:lstStyle/>
                    <a:p>
                      <a:r>
                        <a:rPr lang="cs-CZ" dirty="0" smtClean="0"/>
                        <a:t>Pokrevní</a:t>
                      </a:r>
                      <a:r>
                        <a:rPr lang="cs-CZ" baseline="0" dirty="0" smtClean="0"/>
                        <a:t> příbuznost</a:t>
                      </a:r>
                      <a:endParaRPr lang="cs-CZ" dirty="0" smtClean="0"/>
                    </a:p>
                    <a:p>
                      <a:r>
                        <a:rPr lang="cs-CZ" dirty="0" smtClean="0"/>
                        <a:t>Rasa</a:t>
                      </a:r>
                    </a:p>
                    <a:p>
                      <a:r>
                        <a:rPr lang="cs-CZ" dirty="0" smtClean="0"/>
                        <a:t>Jazyk</a:t>
                      </a:r>
                    </a:p>
                    <a:p>
                      <a:r>
                        <a:rPr lang="cs-CZ" dirty="0" smtClean="0"/>
                        <a:t>Kultura</a:t>
                      </a:r>
                    </a:p>
                    <a:p>
                      <a:endParaRPr lang="cs-CZ" dirty="0"/>
                    </a:p>
                  </a:txBody>
                  <a:tcPr/>
                </a:tc>
                <a:tc>
                  <a:txBody>
                    <a:bodyPr/>
                    <a:lstStyle/>
                    <a:p>
                      <a:r>
                        <a:rPr lang="cs-CZ" dirty="0" smtClean="0"/>
                        <a:t>Silné</a:t>
                      </a:r>
                      <a:endParaRPr lang="cs-CZ" dirty="0"/>
                    </a:p>
                  </a:txBody>
                  <a:tcPr/>
                </a:tc>
                <a:tc>
                  <a:txBody>
                    <a:bodyPr/>
                    <a:lstStyle/>
                    <a:p>
                      <a:r>
                        <a:rPr lang="cs-CZ" dirty="0" smtClean="0"/>
                        <a:t>Silná</a:t>
                      </a:r>
                      <a:endParaRPr lang="cs-CZ" dirty="0"/>
                    </a:p>
                  </a:txBody>
                  <a:tcPr/>
                </a:tc>
              </a:tr>
              <a:tr h="1378145">
                <a:tc>
                  <a:txBody>
                    <a:bodyPr/>
                    <a:lstStyle/>
                    <a:p>
                      <a:r>
                        <a:rPr lang="cs-CZ" dirty="0" smtClean="0"/>
                        <a:t>Národ</a:t>
                      </a:r>
                      <a:endParaRPr lang="cs-CZ" dirty="0"/>
                    </a:p>
                  </a:txBody>
                  <a:tcPr/>
                </a:tc>
                <a:tc>
                  <a:txBody>
                    <a:bodyPr/>
                    <a:lstStyle/>
                    <a:p>
                      <a:r>
                        <a:rPr lang="cs-CZ" dirty="0" smtClean="0"/>
                        <a:t>Dějiny</a:t>
                      </a:r>
                    </a:p>
                    <a:p>
                      <a:r>
                        <a:rPr lang="cs-CZ" dirty="0" smtClean="0"/>
                        <a:t>Území</a:t>
                      </a:r>
                    </a:p>
                    <a:p>
                      <a:r>
                        <a:rPr lang="cs-CZ" dirty="0" smtClean="0"/>
                        <a:t>Jazyk</a:t>
                      </a:r>
                    </a:p>
                    <a:p>
                      <a:r>
                        <a:rPr lang="cs-CZ" dirty="0" smtClean="0"/>
                        <a:t>Kultura</a:t>
                      </a:r>
                    </a:p>
                    <a:p>
                      <a:endParaRPr lang="cs-CZ" dirty="0"/>
                    </a:p>
                  </a:txBody>
                  <a:tcPr/>
                </a:tc>
                <a:tc>
                  <a:txBody>
                    <a:bodyPr/>
                    <a:lstStyle/>
                    <a:p>
                      <a:r>
                        <a:rPr lang="cs-CZ" dirty="0" smtClean="0"/>
                        <a:t>Silné</a:t>
                      </a:r>
                      <a:endParaRPr lang="cs-CZ" dirty="0"/>
                    </a:p>
                  </a:txBody>
                  <a:tcPr/>
                </a:tc>
                <a:tc>
                  <a:txBody>
                    <a:bodyPr/>
                    <a:lstStyle/>
                    <a:p>
                      <a:r>
                        <a:rPr lang="cs-CZ" dirty="0" smtClean="0"/>
                        <a:t>Silná</a:t>
                      </a:r>
                      <a:endParaRPr lang="cs-CZ" dirty="0"/>
                    </a:p>
                  </a:txBody>
                  <a:tcPr/>
                </a:tc>
              </a:tr>
              <a:tr h="861340">
                <a:tc>
                  <a:txBody>
                    <a:bodyPr/>
                    <a:lstStyle/>
                    <a:p>
                      <a:r>
                        <a:rPr lang="cs-CZ" dirty="0" smtClean="0"/>
                        <a:t>Démos</a:t>
                      </a:r>
                      <a:r>
                        <a:rPr lang="cs-CZ" baseline="0" dirty="0" smtClean="0"/>
                        <a:t> 1</a:t>
                      </a:r>
                    </a:p>
                  </a:txBody>
                  <a:tcPr/>
                </a:tc>
                <a:tc>
                  <a:txBody>
                    <a:bodyPr/>
                    <a:lstStyle/>
                    <a:p>
                      <a:r>
                        <a:rPr lang="cs-CZ" dirty="0" smtClean="0"/>
                        <a:t>Demokratické hodnoty</a:t>
                      </a:r>
                    </a:p>
                    <a:p>
                      <a:endParaRPr lang="cs-CZ" dirty="0"/>
                    </a:p>
                  </a:txBody>
                  <a:tcPr/>
                </a:tc>
                <a:tc>
                  <a:txBody>
                    <a:bodyPr/>
                    <a:lstStyle/>
                    <a:p>
                      <a:r>
                        <a:rPr lang="cs-CZ" dirty="0" smtClean="0"/>
                        <a:t>Slabé</a:t>
                      </a:r>
                      <a:endParaRPr lang="cs-CZ" dirty="0"/>
                    </a:p>
                  </a:txBody>
                  <a:tcPr/>
                </a:tc>
                <a:tc>
                  <a:txBody>
                    <a:bodyPr/>
                    <a:lstStyle/>
                    <a:p>
                      <a:r>
                        <a:rPr lang="cs-CZ" dirty="0" smtClean="0"/>
                        <a:t>Slabá nebo silná</a:t>
                      </a:r>
                      <a:endParaRPr lang="cs-CZ" dirty="0"/>
                    </a:p>
                  </a:txBody>
                  <a:tcPr/>
                </a:tc>
              </a:tr>
              <a:tr h="344536">
                <a:tc>
                  <a:txBody>
                    <a:bodyPr/>
                    <a:lstStyle/>
                    <a:p>
                      <a:r>
                        <a:rPr lang="cs-CZ" dirty="0" smtClean="0"/>
                        <a:t>Démos 2</a:t>
                      </a:r>
                      <a:endParaRPr lang="cs-CZ" dirty="0"/>
                    </a:p>
                  </a:txBody>
                  <a:tcPr/>
                </a:tc>
                <a:tc>
                  <a:txBody>
                    <a:bodyPr/>
                    <a:lstStyle/>
                    <a:p>
                      <a:r>
                        <a:rPr lang="cs-CZ" dirty="0" smtClean="0"/>
                        <a:t>Politické zájmy</a:t>
                      </a:r>
                      <a:endParaRPr lang="cs-CZ" dirty="0"/>
                    </a:p>
                  </a:txBody>
                  <a:tcPr/>
                </a:tc>
                <a:tc>
                  <a:txBody>
                    <a:bodyPr/>
                    <a:lstStyle/>
                    <a:p>
                      <a:r>
                        <a:rPr lang="cs-CZ" dirty="0" smtClean="0"/>
                        <a:t>Slabé </a:t>
                      </a:r>
                      <a:endParaRPr lang="cs-CZ" dirty="0"/>
                    </a:p>
                  </a:txBody>
                  <a:tcPr/>
                </a:tc>
                <a:tc>
                  <a:txBody>
                    <a:bodyPr/>
                    <a:lstStyle/>
                    <a:p>
                      <a:r>
                        <a:rPr lang="cs-CZ" dirty="0" smtClean="0"/>
                        <a:t>Slabá </a:t>
                      </a:r>
                      <a:endParaRPr lang="cs-CZ" dirty="0"/>
                    </a:p>
                  </a:txBody>
                  <a:tcPr/>
                </a:tc>
              </a:tr>
            </a:tbl>
          </a:graphicData>
        </a:graphic>
      </p:graphicFrame>
      <p:sp>
        <p:nvSpPr>
          <p:cNvPr id="8" name="Obdélník 7"/>
          <p:cNvSpPr/>
          <p:nvPr/>
        </p:nvSpPr>
        <p:spPr>
          <a:xfrm>
            <a:off x="611560" y="6409158"/>
            <a:ext cx="8136904" cy="430887"/>
          </a:xfrm>
          <a:prstGeom prst="rect">
            <a:avLst/>
          </a:prstGeom>
        </p:spPr>
        <p:txBody>
          <a:bodyPr wrap="square">
            <a:spAutoFit/>
          </a:bodyPr>
          <a:lstStyle/>
          <a:p>
            <a:r>
              <a:rPr lang="cs-CZ" sz="1100" dirty="0"/>
              <a:t>Dieter Fuchs (2013): </a:t>
            </a:r>
            <a:r>
              <a:rPr lang="cs-CZ" sz="1100" dirty="0" err="1"/>
              <a:t>What</a:t>
            </a:r>
            <a:r>
              <a:rPr lang="cs-CZ" sz="1100" dirty="0"/>
              <a:t> </a:t>
            </a:r>
            <a:r>
              <a:rPr lang="cs-CZ" sz="1100" dirty="0" err="1"/>
              <a:t>kind</a:t>
            </a:r>
            <a:r>
              <a:rPr lang="cs-CZ" sz="1100" dirty="0"/>
              <a:t> </a:t>
            </a:r>
            <a:r>
              <a:rPr lang="cs-CZ" sz="1100" dirty="0" err="1"/>
              <a:t>of</a:t>
            </a:r>
            <a:r>
              <a:rPr lang="cs-CZ" sz="1100" dirty="0"/>
              <a:t> </a:t>
            </a:r>
            <a:r>
              <a:rPr lang="cs-CZ" sz="1100" dirty="0" err="1"/>
              <a:t>community</a:t>
            </a:r>
            <a:r>
              <a:rPr lang="cs-CZ" sz="1100" dirty="0"/>
              <a:t> and </a:t>
            </a:r>
            <a:r>
              <a:rPr lang="cs-CZ" sz="1100" dirty="0" err="1"/>
              <a:t>how</a:t>
            </a:r>
            <a:r>
              <a:rPr lang="cs-CZ" sz="1100" dirty="0"/>
              <a:t> much </a:t>
            </a:r>
            <a:r>
              <a:rPr lang="cs-CZ" sz="1100" dirty="0" err="1"/>
              <a:t>community</a:t>
            </a:r>
            <a:r>
              <a:rPr lang="cs-CZ" sz="1100" dirty="0"/>
              <a:t> </a:t>
            </a:r>
            <a:r>
              <a:rPr lang="cs-CZ" sz="1100" dirty="0" err="1"/>
              <a:t>does</a:t>
            </a:r>
            <a:r>
              <a:rPr lang="cs-CZ" sz="1100" dirty="0"/>
              <a:t> </a:t>
            </a:r>
            <a:r>
              <a:rPr lang="cs-CZ" sz="1100" dirty="0" err="1"/>
              <a:t>the</a:t>
            </a:r>
            <a:r>
              <a:rPr lang="cs-CZ" sz="1100" dirty="0"/>
              <a:t> </a:t>
            </a:r>
            <a:r>
              <a:rPr lang="cs-CZ" sz="1100" dirty="0" err="1"/>
              <a:t>European</a:t>
            </a:r>
            <a:r>
              <a:rPr lang="cs-CZ" sz="1100" dirty="0"/>
              <a:t> Union </a:t>
            </a:r>
            <a:r>
              <a:rPr lang="cs-CZ" sz="1100" dirty="0" err="1"/>
              <a:t>require</a:t>
            </a:r>
            <a:r>
              <a:rPr lang="cs-CZ" sz="1100" dirty="0"/>
              <a:t>? In: Richard </a:t>
            </a:r>
            <a:r>
              <a:rPr lang="cs-CZ" sz="1100" dirty="0" err="1"/>
              <a:t>McMahon</a:t>
            </a:r>
            <a:r>
              <a:rPr lang="cs-CZ" sz="1100" dirty="0"/>
              <a:t> (</a:t>
            </a:r>
            <a:r>
              <a:rPr lang="cs-CZ" sz="1100" dirty="0" err="1"/>
              <a:t>ed</a:t>
            </a:r>
            <a:r>
              <a:rPr lang="cs-CZ" sz="1100" dirty="0"/>
              <a:t>.): </a:t>
            </a:r>
            <a:r>
              <a:rPr lang="cs-CZ" sz="1100" i="1" dirty="0"/>
              <a:t>Post-identity? </a:t>
            </a:r>
            <a:r>
              <a:rPr lang="cs-CZ" sz="1100" i="1" dirty="0" err="1"/>
              <a:t>Culture</a:t>
            </a:r>
            <a:r>
              <a:rPr lang="cs-CZ" sz="1100" i="1" dirty="0"/>
              <a:t> and </a:t>
            </a:r>
            <a:r>
              <a:rPr lang="cs-CZ" sz="1100" i="1" dirty="0" err="1"/>
              <a:t>European</a:t>
            </a:r>
            <a:r>
              <a:rPr lang="cs-CZ" sz="1100" i="1" dirty="0"/>
              <a:t> </a:t>
            </a:r>
            <a:r>
              <a:rPr lang="cs-CZ" sz="1100" i="1" dirty="0" err="1"/>
              <a:t>integration</a:t>
            </a:r>
            <a:r>
              <a:rPr lang="cs-CZ" sz="1100" dirty="0"/>
              <a:t>. London – New York: </a:t>
            </a:r>
            <a:r>
              <a:rPr lang="cs-CZ" sz="1100" dirty="0" err="1"/>
              <a:t>Routledge</a:t>
            </a:r>
            <a:r>
              <a:rPr lang="cs-CZ" sz="1100" dirty="0"/>
              <a:t>, s. 90.</a:t>
            </a:r>
          </a:p>
        </p:txBody>
      </p:sp>
    </p:spTree>
    <p:extLst>
      <p:ext uri="{BB962C8B-B14F-4D97-AF65-F5344CB8AC3E}">
        <p14:creationId xmlns:p14="http://schemas.microsoft.com/office/powerpoint/2010/main" val="280716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cs-CZ" sz="4000"/>
              <a:t>Vývoj EU směrem k evropské identitě?</a:t>
            </a:r>
          </a:p>
        </p:txBody>
      </p:sp>
      <p:sp>
        <p:nvSpPr>
          <p:cNvPr id="9221" name="Rectangle 5"/>
          <p:cNvSpPr>
            <a:spLocks noGrp="1" noChangeArrowheads="1"/>
          </p:cNvSpPr>
          <p:nvPr>
            <p:ph type="body" sz="half" idx="1"/>
          </p:nvPr>
        </p:nvSpPr>
        <p:spPr>
          <a:xfrm>
            <a:off x="457200" y="1600200"/>
            <a:ext cx="7355160" cy="4525963"/>
          </a:xfrm>
        </p:spPr>
        <p:txBody>
          <a:bodyPr/>
          <a:lstStyle/>
          <a:p>
            <a:pPr marL="533400" indent="-533400">
              <a:lnSpc>
                <a:spcPct val="80000"/>
              </a:lnSpc>
            </a:pPr>
            <a:r>
              <a:rPr lang="cs-CZ" sz="2400" dirty="0">
                <a:solidFill>
                  <a:srgbClr val="FF5050"/>
                </a:solidFill>
                <a:latin typeface="Arial" pitchFamily="34" charset="0"/>
                <a:cs typeface="Arial" pitchFamily="34" charset="0"/>
              </a:rPr>
              <a:t>Thomas </a:t>
            </a:r>
            <a:r>
              <a:rPr lang="cs-CZ" sz="2400" dirty="0" err="1">
                <a:solidFill>
                  <a:srgbClr val="FF5050"/>
                </a:solidFill>
                <a:latin typeface="Arial" pitchFamily="34" charset="0"/>
                <a:cs typeface="Arial" pitchFamily="34" charset="0"/>
              </a:rPr>
              <a:t>Risse</a:t>
            </a:r>
            <a:r>
              <a:rPr lang="cs-CZ" sz="2400" dirty="0">
                <a:latin typeface="Arial" pitchFamily="34" charset="0"/>
                <a:cs typeface="Arial" pitchFamily="34" charset="0"/>
              </a:rPr>
              <a:t>:</a:t>
            </a:r>
          </a:p>
          <a:p>
            <a:pPr marL="533400" indent="-533400">
              <a:lnSpc>
                <a:spcPct val="80000"/>
              </a:lnSpc>
            </a:pPr>
            <a:endParaRPr lang="cs-CZ" sz="2400" dirty="0">
              <a:latin typeface="Arial" pitchFamily="34" charset="0"/>
              <a:cs typeface="Arial" pitchFamily="34" charset="0"/>
            </a:endParaRPr>
          </a:p>
          <a:p>
            <a:pPr marL="533400" indent="-533400">
              <a:lnSpc>
                <a:spcPct val="80000"/>
              </a:lnSpc>
              <a:buFont typeface="Wingdings" pitchFamily="2" charset="2"/>
              <a:buAutoNum type="arabicPeriod"/>
            </a:pPr>
            <a:r>
              <a:rPr lang="cs-CZ" sz="2400" dirty="0">
                <a:latin typeface="Arial" pitchFamily="34" charset="0"/>
                <a:cs typeface="Arial" pitchFamily="34" charset="0"/>
              </a:rPr>
              <a:t>nadnárodní evropské diskursy a objevení se evropského veřejného prostoru, kde by došlo k podpoření myšlenky evropské jednoty</a:t>
            </a:r>
          </a:p>
          <a:p>
            <a:pPr marL="533400" indent="-533400">
              <a:lnSpc>
                <a:spcPct val="80000"/>
              </a:lnSpc>
              <a:buFont typeface="Wingdings" pitchFamily="2" charset="2"/>
              <a:buAutoNum type="arabicPeriod"/>
            </a:pPr>
            <a:endParaRPr lang="cs-CZ" sz="2400" dirty="0">
              <a:latin typeface="Arial" pitchFamily="34" charset="0"/>
              <a:cs typeface="Arial" pitchFamily="34" charset="0"/>
            </a:endParaRPr>
          </a:p>
          <a:p>
            <a:pPr marL="533400" indent="-533400">
              <a:lnSpc>
                <a:spcPct val="80000"/>
              </a:lnSpc>
              <a:buFont typeface="Wingdings" pitchFamily="2" charset="2"/>
              <a:buAutoNum type="arabicPeriod"/>
            </a:pPr>
            <a:r>
              <a:rPr lang="cs-CZ" sz="2400" dirty="0">
                <a:latin typeface="Arial" pitchFamily="34" charset="0"/>
                <a:cs typeface="Arial" pitchFamily="34" charset="0"/>
              </a:rPr>
              <a:t>evropská integrace vedoucí k objevení se evropské </a:t>
            </a:r>
            <a:r>
              <a:rPr lang="cs-CZ" sz="2400" i="1" dirty="0">
                <a:latin typeface="Arial" pitchFamily="34" charset="0"/>
                <a:cs typeface="Arial" pitchFamily="34" charset="0"/>
              </a:rPr>
              <a:t>polity</a:t>
            </a:r>
          </a:p>
          <a:p>
            <a:pPr marL="533400" indent="-533400">
              <a:lnSpc>
                <a:spcPct val="80000"/>
              </a:lnSpc>
              <a:buFont typeface="Wingdings" pitchFamily="2" charset="2"/>
              <a:buAutoNum type="arabicPeriod"/>
            </a:pPr>
            <a:endParaRPr lang="cs-CZ" sz="2400" i="1" dirty="0">
              <a:latin typeface="Arial" pitchFamily="34" charset="0"/>
              <a:cs typeface="Arial" pitchFamily="34" charset="0"/>
            </a:endParaRPr>
          </a:p>
          <a:p>
            <a:pPr marL="533400" indent="-533400">
              <a:lnSpc>
                <a:spcPct val="80000"/>
              </a:lnSpc>
              <a:buFont typeface="Wingdings" pitchFamily="2" charset="2"/>
              <a:buNone/>
            </a:pPr>
            <a:r>
              <a:rPr lang="cs-CZ" sz="1400" i="1" dirty="0" err="1" smtClean="0">
                <a:latin typeface="Arial" pitchFamily="34" charset="0"/>
                <a:cs typeface="Arial" pitchFamily="34" charset="0"/>
              </a:rPr>
              <a:t>Risse</a:t>
            </a:r>
            <a:r>
              <a:rPr lang="cs-CZ" sz="1400" i="1" dirty="0">
                <a:latin typeface="Arial" pitchFamily="34" charset="0"/>
                <a:cs typeface="Arial" pitchFamily="34" charset="0"/>
              </a:rPr>
              <a:t>, Thomas. 2001. „A </a:t>
            </a:r>
            <a:r>
              <a:rPr lang="cs-CZ" sz="1400" i="1" dirty="0" err="1">
                <a:latin typeface="Arial" pitchFamily="34" charset="0"/>
                <a:cs typeface="Arial" pitchFamily="34" charset="0"/>
              </a:rPr>
              <a:t>European</a:t>
            </a:r>
            <a:r>
              <a:rPr lang="cs-CZ" sz="1400" i="1" dirty="0">
                <a:latin typeface="Arial" pitchFamily="34" charset="0"/>
                <a:cs typeface="Arial" pitchFamily="34" charset="0"/>
              </a:rPr>
              <a:t> Identity? </a:t>
            </a:r>
            <a:r>
              <a:rPr lang="cs-CZ" sz="1400" i="1" dirty="0" err="1">
                <a:latin typeface="Arial" pitchFamily="34" charset="0"/>
                <a:cs typeface="Arial" pitchFamily="34" charset="0"/>
              </a:rPr>
              <a:t>Europeanization</a:t>
            </a:r>
            <a:r>
              <a:rPr lang="cs-CZ" sz="1400" i="1" dirty="0">
                <a:latin typeface="Arial" pitchFamily="34" charset="0"/>
                <a:cs typeface="Arial" pitchFamily="34" charset="0"/>
              </a:rPr>
              <a:t> and </a:t>
            </a:r>
            <a:r>
              <a:rPr lang="cs-CZ" sz="1400" i="1" dirty="0" err="1">
                <a:latin typeface="Arial" pitchFamily="34" charset="0"/>
                <a:cs typeface="Arial" pitchFamily="34" charset="0"/>
              </a:rPr>
              <a:t>the</a:t>
            </a:r>
            <a:r>
              <a:rPr lang="cs-CZ" sz="1400" i="1" dirty="0">
                <a:latin typeface="Arial" pitchFamily="34" charset="0"/>
                <a:cs typeface="Arial" pitchFamily="34" charset="0"/>
              </a:rPr>
              <a:t> </a:t>
            </a:r>
            <a:r>
              <a:rPr lang="cs-CZ" sz="1400" i="1" dirty="0" err="1">
                <a:latin typeface="Arial" pitchFamily="34" charset="0"/>
                <a:cs typeface="Arial" pitchFamily="34" charset="0"/>
              </a:rPr>
              <a:t>Evolution</a:t>
            </a:r>
            <a:r>
              <a:rPr lang="cs-CZ" sz="1400" i="1" dirty="0">
                <a:latin typeface="Arial" pitchFamily="34" charset="0"/>
                <a:cs typeface="Arial" pitchFamily="34" charset="0"/>
              </a:rPr>
              <a:t> </a:t>
            </a:r>
            <a:r>
              <a:rPr lang="cs-CZ" sz="1400" i="1" dirty="0" err="1">
                <a:latin typeface="Arial" pitchFamily="34" charset="0"/>
                <a:cs typeface="Arial" pitchFamily="34" charset="0"/>
              </a:rPr>
              <a:t>of</a:t>
            </a:r>
            <a:r>
              <a:rPr lang="cs-CZ" sz="1400" i="1" dirty="0">
                <a:latin typeface="Arial" pitchFamily="34" charset="0"/>
                <a:cs typeface="Arial" pitchFamily="34" charset="0"/>
              </a:rPr>
              <a:t> </a:t>
            </a:r>
            <a:r>
              <a:rPr lang="cs-CZ" sz="1400" i="1" dirty="0" err="1">
                <a:latin typeface="Arial" pitchFamily="34" charset="0"/>
                <a:cs typeface="Arial" pitchFamily="34" charset="0"/>
              </a:rPr>
              <a:t>Natio-State</a:t>
            </a:r>
            <a:r>
              <a:rPr lang="cs-CZ" sz="1400" i="1" dirty="0">
                <a:latin typeface="Arial" pitchFamily="34" charset="0"/>
                <a:cs typeface="Arial" pitchFamily="34" charset="0"/>
              </a:rPr>
              <a:t> </a:t>
            </a:r>
            <a:r>
              <a:rPr lang="cs-CZ" sz="1400" i="1" dirty="0" err="1">
                <a:latin typeface="Arial" pitchFamily="34" charset="0"/>
                <a:cs typeface="Arial" pitchFamily="34" charset="0"/>
              </a:rPr>
              <a:t>Identities</a:t>
            </a:r>
            <a:r>
              <a:rPr lang="cs-CZ" sz="1400" i="1" dirty="0">
                <a:latin typeface="Arial" pitchFamily="34" charset="0"/>
                <a:cs typeface="Arial" pitchFamily="34" charset="0"/>
              </a:rPr>
              <a:t>.“ In: </a:t>
            </a:r>
            <a:r>
              <a:rPr lang="cs-CZ" sz="1400" i="1" dirty="0" err="1">
                <a:latin typeface="Arial" pitchFamily="34" charset="0"/>
                <a:cs typeface="Arial" pitchFamily="34" charset="0"/>
              </a:rPr>
              <a:t>Transforming</a:t>
            </a:r>
            <a:r>
              <a:rPr lang="cs-CZ" sz="1400" i="1" dirty="0">
                <a:latin typeface="Arial" pitchFamily="34" charset="0"/>
                <a:cs typeface="Arial" pitchFamily="34" charset="0"/>
              </a:rPr>
              <a:t> </a:t>
            </a:r>
            <a:r>
              <a:rPr lang="cs-CZ" sz="1400" i="1" dirty="0" err="1">
                <a:latin typeface="Arial" pitchFamily="34" charset="0"/>
                <a:cs typeface="Arial" pitchFamily="34" charset="0"/>
              </a:rPr>
              <a:t>Europe</a:t>
            </a:r>
            <a:r>
              <a:rPr lang="cs-CZ" sz="1400" i="1" dirty="0">
                <a:latin typeface="Arial" pitchFamily="34" charset="0"/>
                <a:cs typeface="Arial" pitchFamily="34" charset="0"/>
              </a:rPr>
              <a:t>: </a:t>
            </a:r>
            <a:r>
              <a:rPr lang="cs-CZ" sz="1400" i="1" dirty="0" err="1">
                <a:latin typeface="Arial" pitchFamily="34" charset="0"/>
                <a:cs typeface="Arial" pitchFamily="34" charset="0"/>
              </a:rPr>
              <a:t>Europeanization</a:t>
            </a:r>
            <a:r>
              <a:rPr lang="cs-CZ" sz="1400" i="1" dirty="0">
                <a:latin typeface="Arial" pitchFamily="34" charset="0"/>
                <a:cs typeface="Arial" pitchFamily="34" charset="0"/>
              </a:rPr>
              <a:t> and </a:t>
            </a:r>
            <a:r>
              <a:rPr lang="cs-CZ" sz="1400" i="1" dirty="0" err="1">
                <a:latin typeface="Arial" pitchFamily="34" charset="0"/>
                <a:cs typeface="Arial" pitchFamily="34" charset="0"/>
              </a:rPr>
              <a:t>Domestic</a:t>
            </a:r>
            <a:r>
              <a:rPr lang="cs-CZ" sz="1400" i="1" dirty="0">
                <a:latin typeface="Arial" pitchFamily="34" charset="0"/>
                <a:cs typeface="Arial" pitchFamily="34" charset="0"/>
              </a:rPr>
              <a:t> </a:t>
            </a:r>
            <a:r>
              <a:rPr lang="cs-CZ" sz="1400" i="1" dirty="0" err="1">
                <a:latin typeface="Arial" pitchFamily="34" charset="0"/>
                <a:cs typeface="Arial" pitchFamily="34" charset="0"/>
              </a:rPr>
              <a:t>Change</a:t>
            </a:r>
            <a:r>
              <a:rPr lang="cs-CZ" sz="1400" i="1" dirty="0">
                <a:latin typeface="Arial" pitchFamily="34" charset="0"/>
                <a:cs typeface="Arial" pitchFamily="34" charset="0"/>
              </a:rPr>
              <a:t>. </a:t>
            </a:r>
            <a:r>
              <a:rPr lang="cs-CZ" sz="1400" i="1" dirty="0" err="1">
                <a:latin typeface="Arial" pitchFamily="34" charset="0"/>
                <a:cs typeface="Arial" pitchFamily="34" charset="0"/>
              </a:rPr>
              <a:t>Eds</a:t>
            </a:r>
            <a:r>
              <a:rPr lang="cs-CZ" sz="1400" i="1" dirty="0">
                <a:latin typeface="Arial" pitchFamily="34" charset="0"/>
                <a:cs typeface="Arial" pitchFamily="34" charset="0"/>
              </a:rPr>
              <a:t>. Maria Green </a:t>
            </a:r>
            <a:r>
              <a:rPr lang="cs-CZ" sz="1400" i="1" dirty="0" err="1">
                <a:latin typeface="Arial" pitchFamily="34" charset="0"/>
                <a:cs typeface="Arial" pitchFamily="34" charset="0"/>
              </a:rPr>
              <a:t>Cowles</a:t>
            </a:r>
            <a:r>
              <a:rPr lang="cs-CZ" sz="1400" i="1" dirty="0">
                <a:latin typeface="Arial" pitchFamily="34" charset="0"/>
                <a:cs typeface="Arial" pitchFamily="34" charset="0"/>
              </a:rPr>
              <a:t>, James </a:t>
            </a:r>
            <a:r>
              <a:rPr lang="cs-CZ" sz="1400" i="1" dirty="0" err="1">
                <a:latin typeface="Arial" pitchFamily="34" charset="0"/>
                <a:cs typeface="Arial" pitchFamily="34" charset="0"/>
              </a:rPr>
              <a:t>Caporaso</a:t>
            </a:r>
            <a:r>
              <a:rPr lang="cs-CZ" sz="1400" i="1" dirty="0">
                <a:latin typeface="Arial" pitchFamily="34" charset="0"/>
                <a:cs typeface="Arial" pitchFamily="34" charset="0"/>
              </a:rPr>
              <a:t>, Thomas </a:t>
            </a:r>
            <a:r>
              <a:rPr lang="cs-CZ" sz="1400" i="1" dirty="0" err="1">
                <a:latin typeface="Arial" pitchFamily="34" charset="0"/>
                <a:cs typeface="Arial" pitchFamily="34" charset="0"/>
              </a:rPr>
              <a:t>Risse</a:t>
            </a:r>
            <a:r>
              <a:rPr lang="cs-CZ" sz="1400" i="1" dirty="0">
                <a:latin typeface="Arial" pitchFamily="34" charset="0"/>
                <a:cs typeface="Arial" pitchFamily="34" charset="0"/>
              </a:rPr>
              <a:t>. </a:t>
            </a:r>
            <a:r>
              <a:rPr lang="cs-CZ" sz="1400" i="1" dirty="0" err="1">
                <a:latin typeface="Arial" pitchFamily="34" charset="0"/>
                <a:cs typeface="Arial" pitchFamily="34" charset="0"/>
              </a:rPr>
              <a:t>Ithaca</a:t>
            </a:r>
            <a:r>
              <a:rPr lang="cs-CZ" sz="1400" i="1" dirty="0">
                <a:latin typeface="Arial" pitchFamily="34" charset="0"/>
                <a:cs typeface="Arial" pitchFamily="34" charset="0"/>
              </a:rPr>
              <a:t>, </a:t>
            </a:r>
            <a:r>
              <a:rPr lang="cs-CZ" sz="1400" i="1" dirty="0" smtClean="0">
                <a:latin typeface="Arial" pitchFamily="34" charset="0"/>
                <a:cs typeface="Arial" pitchFamily="34" charset="0"/>
              </a:rPr>
              <a:t>London</a:t>
            </a:r>
            <a:r>
              <a:rPr lang="cs-CZ" sz="1400" i="1" dirty="0">
                <a:latin typeface="Arial" pitchFamily="34" charset="0"/>
                <a:cs typeface="Arial" pitchFamily="34" charset="0"/>
              </a:rPr>
              <a:t>: </a:t>
            </a:r>
            <a:r>
              <a:rPr lang="cs-CZ" sz="1400" i="1" dirty="0" err="1">
                <a:latin typeface="Arial" pitchFamily="34" charset="0"/>
                <a:cs typeface="Arial" pitchFamily="34" charset="0"/>
              </a:rPr>
              <a:t>Cornell</a:t>
            </a:r>
            <a:r>
              <a:rPr lang="cs-CZ" sz="1400" i="1" dirty="0">
                <a:latin typeface="Arial" pitchFamily="34" charset="0"/>
                <a:cs typeface="Arial" pitchFamily="34" charset="0"/>
              </a:rPr>
              <a:t> University </a:t>
            </a:r>
            <a:r>
              <a:rPr lang="cs-CZ" sz="1400" i="1" dirty="0" err="1">
                <a:latin typeface="Arial" pitchFamily="34" charset="0"/>
                <a:cs typeface="Arial" pitchFamily="34" charset="0"/>
              </a:rPr>
              <a:t>Press</a:t>
            </a:r>
            <a:r>
              <a:rPr lang="cs-CZ" sz="1400" i="1" dirty="0">
                <a:latin typeface="Arial" pitchFamily="34" charset="0"/>
                <a:cs typeface="Arial" pitchFamily="34" charset="0"/>
              </a:rPr>
              <a:t>, </a:t>
            </a:r>
            <a:r>
              <a:rPr lang="cs-CZ" sz="1400" i="1" dirty="0" smtClean="0">
                <a:latin typeface="Arial" pitchFamily="34" charset="0"/>
                <a:cs typeface="Arial" pitchFamily="34" charset="0"/>
              </a:rPr>
              <a:t>s. 200-201</a:t>
            </a:r>
            <a:r>
              <a:rPr lang="cs-CZ" sz="2000" dirty="0" smtClean="0">
                <a:latin typeface="Arial" pitchFamily="34" charset="0"/>
                <a:cs typeface="Arial" pitchFamily="34" charset="0"/>
              </a:rPr>
              <a:t> .</a:t>
            </a:r>
            <a:endParaRPr lang="cs-CZ" sz="2000" dirty="0">
              <a:latin typeface="Arial" pitchFamily="34" charset="0"/>
              <a:cs typeface="Arial" pitchFamily="34" charset="0"/>
            </a:endParaRPr>
          </a:p>
        </p:txBody>
      </p:sp>
      <p:pic>
        <p:nvPicPr>
          <p:cNvPr id="9223" name="Picture 7" descr="risse_g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68344" y="1844824"/>
            <a:ext cx="1158875" cy="1493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normAutofit fontScale="90000"/>
          </a:bodyPr>
          <a:lstStyle/>
          <a:p>
            <a:r>
              <a:rPr lang="cs-CZ" dirty="0" err="1" smtClean="0"/>
              <a:t>Eurobarometr</a:t>
            </a:r>
            <a:r>
              <a:rPr lang="cs-CZ" dirty="0" smtClean="0"/>
              <a:t>: převládající identita (1)</a:t>
            </a:r>
            <a:endParaRPr lang="cs-CZ" dirty="0"/>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379820248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Obdélník 12"/>
          <p:cNvSpPr/>
          <p:nvPr/>
        </p:nvSpPr>
        <p:spPr>
          <a:xfrm>
            <a:off x="395535" y="6309320"/>
            <a:ext cx="8383505" cy="307777"/>
          </a:xfrm>
          <a:prstGeom prst="rect">
            <a:avLst/>
          </a:prstGeom>
        </p:spPr>
        <p:txBody>
          <a:bodyPr wrap="square">
            <a:spAutoFit/>
          </a:bodyPr>
          <a:lstStyle/>
          <a:p>
            <a:r>
              <a:rPr lang="cs-CZ" sz="1400" dirty="0"/>
              <a:t>Zdroj: </a:t>
            </a:r>
            <a:r>
              <a:rPr lang="cs-CZ" sz="1400" i="1" dirty="0" err="1"/>
              <a:t>Eurobarometer</a:t>
            </a:r>
            <a:r>
              <a:rPr lang="cs-CZ" sz="1400" i="1" dirty="0"/>
              <a:t> </a:t>
            </a:r>
            <a:r>
              <a:rPr lang="cs-CZ" sz="1400" i="1" dirty="0" err="1"/>
              <a:t>interactive</a:t>
            </a:r>
            <a:r>
              <a:rPr lang="cs-CZ" sz="1400" i="1" dirty="0"/>
              <a:t> </a:t>
            </a:r>
            <a:r>
              <a:rPr lang="cs-CZ" sz="1400" i="1" dirty="0" err="1"/>
              <a:t>search</a:t>
            </a:r>
            <a:r>
              <a:rPr lang="cs-CZ" sz="1400" i="1" dirty="0"/>
              <a:t> </a:t>
            </a:r>
            <a:r>
              <a:rPr lang="cs-CZ" sz="1400" i="1" dirty="0" err="1"/>
              <a:t>system</a:t>
            </a:r>
            <a:r>
              <a:rPr lang="cs-CZ" sz="1400" i="1" dirty="0"/>
              <a:t> </a:t>
            </a:r>
            <a:r>
              <a:rPr lang="cs-CZ" sz="1400" dirty="0"/>
              <a:t>(http://ec.europa.eu/</a:t>
            </a:r>
            <a:r>
              <a:rPr lang="cs-CZ" sz="1400" dirty="0" err="1"/>
              <a:t>public_opinion</a:t>
            </a:r>
            <a:r>
              <a:rPr lang="cs-CZ" sz="1400" dirty="0"/>
              <a:t>/</a:t>
            </a:r>
            <a:r>
              <a:rPr lang="cs-CZ" sz="1400" dirty="0" err="1"/>
              <a:t>cf</a:t>
            </a:r>
            <a:r>
              <a:rPr lang="cs-CZ" sz="1400" dirty="0"/>
              <a:t>/</a:t>
            </a:r>
            <a:r>
              <a:rPr lang="cs-CZ" sz="1400" dirty="0" err="1"/>
              <a:t>index_en.cfm</a:t>
            </a:r>
            <a:r>
              <a:rPr lang="cs-CZ" sz="1400" dirty="0"/>
              <a:t>).</a:t>
            </a:r>
          </a:p>
        </p:txBody>
      </p:sp>
    </p:spTree>
    <p:extLst>
      <p:ext uri="{BB962C8B-B14F-4D97-AF65-F5344CB8AC3E}">
        <p14:creationId xmlns:p14="http://schemas.microsoft.com/office/powerpoint/2010/main" val="321328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normAutofit fontScale="90000"/>
          </a:bodyPr>
          <a:lstStyle/>
          <a:p>
            <a:r>
              <a:rPr lang="cs-CZ" dirty="0" err="1" smtClean="0"/>
              <a:t>Eurobarometr</a:t>
            </a:r>
            <a:r>
              <a:rPr lang="cs-CZ" dirty="0" smtClean="0"/>
              <a:t>: převládající identita (2)</a:t>
            </a:r>
            <a:endParaRPr lang="cs-CZ" dirty="0"/>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3289162388"/>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Obdélník 3"/>
          <p:cNvSpPr/>
          <p:nvPr/>
        </p:nvSpPr>
        <p:spPr>
          <a:xfrm>
            <a:off x="395535" y="6309320"/>
            <a:ext cx="8383505" cy="307777"/>
          </a:xfrm>
          <a:prstGeom prst="rect">
            <a:avLst/>
          </a:prstGeom>
        </p:spPr>
        <p:txBody>
          <a:bodyPr wrap="square">
            <a:spAutoFit/>
          </a:bodyPr>
          <a:lstStyle/>
          <a:p>
            <a:r>
              <a:rPr lang="cs-CZ" sz="1400" dirty="0"/>
              <a:t>Zdroj: </a:t>
            </a:r>
            <a:r>
              <a:rPr lang="cs-CZ" sz="1400" i="1" dirty="0" err="1"/>
              <a:t>Eurobarometer</a:t>
            </a:r>
            <a:r>
              <a:rPr lang="cs-CZ" sz="1400" i="1" dirty="0"/>
              <a:t> </a:t>
            </a:r>
            <a:r>
              <a:rPr lang="cs-CZ" sz="1400" i="1" dirty="0" err="1"/>
              <a:t>interactive</a:t>
            </a:r>
            <a:r>
              <a:rPr lang="cs-CZ" sz="1400" i="1" dirty="0"/>
              <a:t> </a:t>
            </a:r>
            <a:r>
              <a:rPr lang="cs-CZ" sz="1400" i="1" dirty="0" err="1"/>
              <a:t>search</a:t>
            </a:r>
            <a:r>
              <a:rPr lang="cs-CZ" sz="1400" i="1" dirty="0"/>
              <a:t> </a:t>
            </a:r>
            <a:r>
              <a:rPr lang="cs-CZ" sz="1400" i="1" dirty="0" err="1"/>
              <a:t>system</a:t>
            </a:r>
            <a:r>
              <a:rPr lang="cs-CZ" sz="1400" i="1" dirty="0"/>
              <a:t> </a:t>
            </a:r>
            <a:r>
              <a:rPr lang="cs-CZ" sz="1400" dirty="0"/>
              <a:t>(http://ec.europa.eu/</a:t>
            </a:r>
            <a:r>
              <a:rPr lang="cs-CZ" sz="1400" dirty="0" err="1"/>
              <a:t>public_opinion</a:t>
            </a:r>
            <a:r>
              <a:rPr lang="cs-CZ" sz="1400" dirty="0"/>
              <a:t>/</a:t>
            </a:r>
            <a:r>
              <a:rPr lang="cs-CZ" sz="1400" dirty="0" err="1"/>
              <a:t>cf</a:t>
            </a:r>
            <a:r>
              <a:rPr lang="cs-CZ" sz="1400" dirty="0"/>
              <a:t>/</a:t>
            </a:r>
            <a:r>
              <a:rPr lang="cs-CZ" sz="1400" dirty="0" err="1"/>
              <a:t>index_en.cfm</a:t>
            </a:r>
            <a:r>
              <a:rPr lang="cs-CZ" sz="1400" dirty="0"/>
              <a:t>).</a:t>
            </a:r>
          </a:p>
        </p:txBody>
      </p:sp>
    </p:spTree>
    <p:extLst>
      <p:ext uri="{BB962C8B-B14F-4D97-AF65-F5344CB8AC3E}">
        <p14:creationId xmlns:p14="http://schemas.microsoft.com/office/powerpoint/2010/main" val="196151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950</TotalTime>
  <Words>1091</Words>
  <Application>Microsoft Office PowerPoint</Application>
  <PresentationFormat>Předvádění na obrazovce (4:3)</PresentationFormat>
  <Paragraphs>133</Paragraphs>
  <Slides>20</Slides>
  <Notes>0</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Medián</vt:lpstr>
      <vt:lpstr>Evropeizace kolektivních identit</vt:lpstr>
      <vt:lpstr>Proč je identita tak důležitá?</vt:lpstr>
      <vt:lpstr>Kolektivní identity</vt:lpstr>
      <vt:lpstr>Konstrukce kolektivních identit</vt:lpstr>
      <vt:lpstr>Konstrukce evropské identity – Ernst Gelner nebo Miroslav Hroch?</vt:lpstr>
      <vt:lpstr>Typy politických společenství</vt:lpstr>
      <vt:lpstr>Vývoj EU směrem k evropské identitě?</vt:lpstr>
      <vt:lpstr>Eurobarometr: převládající identita (1)</vt:lpstr>
      <vt:lpstr>Eurobarometr: převládající identita (2)</vt:lpstr>
      <vt:lpstr>Dva obsahy evropské identity</vt:lpstr>
      <vt:lpstr>Budování centra, budování státu a budování národa a Evropská unie </vt:lpstr>
      <vt:lpstr>Produkuje EU loajalitu?</vt:lpstr>
      <vt:lpstr>Risse a koncept politizace EU</vt:lpstr>
      <vt:lpstr>Strany a dvě dimenze konfliktních linií (Hanspeter Kriesi)</vt:lpstr>
      <vt:lpstr>Schematické pozice stran</vt:lpstr>
      <vt:lpstr>Symbolická konstrukce evropské identity</vt:lpstr>
      <vt:lpstr>Turecko jako prvek konstruující identitu EU?</vt:lpstr>
      <vt:lpstr>Prezentace aplikace PowerPoint</vt:lpstr>
      <vt:lpstr>Nejde ale jen o Turecko…</vt:lpstr>
      <vt:lpstr>Evropská identita?</vt:lpstr>
    </vt:vector>
  </TitlesOfParts>
  <Company>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Evropeizace polity</dc:title>
  <dc:creator>hlousek</dc:creator>
  <cp:lastModifiedBy>Vít Hloušek</cp:lastModifiedBy>
  <cp:revision>110</cp:revision>
  <dcterms:created xsi:type="dcterms:W3CDTF">2007-10-10T12:50:40Z</dcterms:created>
  <dcterms:modified xsi:type="dcterms:W3CDTF">2016-07-25T13:12:31Z</dcterms:modified>
</cp:coreProperties>
</file>