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2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7" r:id="rId4"/>
    <p:sldId id="279" r:id="rId5"/>
    <p:sldId id="285" r:id="rId6"/>
    <p:sldId id="281" r:id="rId7"/>
    <p:sldId id="286" r:id="rId8"/>
    <p:sldId id="287" r:id="rId9"/>
    <p:sldId id="278" r:id="rId10"/>
    <p:sldId id="265" r:id="rId11"/>
    <p:sldId id="274" r:id="rId12"/>
    <p:sldId id="266" r:id="rId13"/>
    <p:sldId id="267" r:id="rId14"/>
    <p:sldId id="268" r:id="rId15"/>
    <p:sldId id="271" r:id="rId16"/>
    <p:sldId id="263" r:id="rId17"/>
    <p:sldId id="269" r:id="rId18"/>
    <p:sldId id="275" r:id="rId19"/>
    <p:sldId id="272" r:id="rId20"/>
    <p:sldId id="273" r:id="rId21"/>
    <p:sldId id="276" r:id="rId22"/>
    <p:sldId id="25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4B3A5-D0DA-4E6C-9568-450F6EEB547D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FF504-EBA5-4BAA-A142-0DC112A6A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24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53C4A-C3C7-49D2-BD32-3F986EFA4C98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800AD-25F3-4D6C-A4B2-28FD356D418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55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22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46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060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68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3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58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544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32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13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51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93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782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295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625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37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96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31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59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49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23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82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53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C1347-59CE-4EE5-A814-60D95F17C9F6}" type="datetimeFigureOut">
              <a:rPr lang="cs-CZ" smtClean="0"/>
              <a:pPr/>
              <a:t>30.11.2014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665C-791D-457D-A78D-C7D96CBE1D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1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C1347-59CE-4EE5-A814-60D95F17C9F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30.11.2014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665C-791D-457D-A78D-C7D96CBE1DA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6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846640" cy="1368152"/>
          </a:xfrm>
        </p:spPr>
        <p:txBody>
          <a:bodyPr>
            <a:normAutofit fontScale="90000"/>
          </a:bodyPr>
          <a:lstStyle/>
          <a:p>
            <a:pPr algn="r"/>
            <a:r>
              <a:rPr lang="cs-CZ" dirty="0" smtClean="0"/>
              <a:t>Zákaz diskriminace v českém právu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7160840" cy="1489720"/>
          </a:xfrm>
        </p:spPr>
        <p:txBody>
          <a:bodyPr>
            <a:normAutofit/>
          </a:bodyPr>
          <a:lstStyle/>
          <a:p>
            <a:pPr algn="r"/>
            <a:r>
              <a:rPr lang="cs-CZ" sz="2400" dirty="0" smtClean="0">
                <a:solidFill>
                  <a:schemeClr val="bg1"/>
                </a:solidFill>
              </a:rPr>
              <a:t>Jana Kvasnicová</a:t>
            </a:r>
          </a:p>
          <a:p>
            <a:pPr algn="r"/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Proč je diskriminace špatná?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Stigmatizace, která pošlapává lidskou důstojnost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sz="2400" dirty="0" smtClean="0"/>
          </a:p>
          <a:p>
            <a:r>
              <a:rPr lang="cs-CZ" sz="2400" dirty="0" smtClean="0"/>
              <a:t>Limituje možnosti jednotlivců – nemají možnost využít všeho, co jim život nabízí</a:t>
            </a:r>
          </a:p>
          <a:p>
            <a:endParaRPr lang="cs-CZ" sz="2400" dirty="0" smtClean="0"/>
          </a:p>
          <a:p>
            <a:r>
              <a:rPr lang="cs-CZ" sz="2400" dirty="0" smtClean="0"/>
              <a:t>Je nespravedlivá</a:t>
            </a:r>
          </a:p>
          <a:p>
            <a:endParaRPr lang="cs-CZ" sz="2400" dirty="0" smtClean="0"/>
          </a:p>
          <a:p>
            <a:r>
              <a:rPr lang="cs-CZ" sz="2400" dirty="0" smtClean="0"/>
              <a:t>Představuje plýtvání potenciálem a zdroji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40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Předpisy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7675888" cy="4525963"/>
          </a:xfrm>
        </p:spPr>
        <p:txBody>
          <a:bodyPr>
            <a:normAutofit/>
          </a:bodyPr>
          <a:lstStyle/>
          <a:p>
            <a:r>
              <a:rPr lang="cs-CZ" sz="2800" dirty="0"/>
              <a:t>43/2003/ES, 78/2003/ES, </a:t>
            </a:r>
            <a:r>
              <a:rPr lang="cs-CZ" sz="2800" dirty="0" smtClean="0"/>
              <a:t>2004/113/ES, 2006/54/ES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>
                <a:solidFill>
                  <a:srgbClr val="FF0000"/>
                </a:solidFill>
              </a:rPr>
              <a:t>Zákon </a:t>
            </a:r>
            <a:r>
              <a:rPr lang="cs-CZ" sz="2800" dirty="0">
                <a:solidFill>
                  <a:srgbClr val="FF0000"/>
                </a:solidFill>
              </a:rPr>
              <a:t>č. 198/2009</a:t>
            </a:r>
            <a:r>
              <a:rPr lang="cs-CZ" sz="2800" dirty="0"/>
              <a:t>, o rovném zacházení a o právních prostředcích ochrany před diskriminací a o změně některých zákonů (</a:t>
            </a:r>
            <a:r>
              <a:rPr lang="cs-CZ" sz="2800" dirty="0">
                <a:solidFill>
                  <a:srgbClr val="FF0000"/>
                </a:solidFill>
              </a:rPr>
              <a:t>antidiskriminační </a:t>
            </a:r>
            <a:r>
              <a:rPr lang="cs-CZ" sz="2800" dirty="0" smtClean="0">
                <a:solidFill>
                  <a:srgbClr val="FF0000"/>
                </a:solidFill>
              </a:rPr>
              <a:t>zákon </a:t>
            </a:r>
            <a:r>
              <a:rPr lang="cs-CZ" sz="2800" dirty="0" smtClean="0"/>
              <a:t>- dále jen ADZ)</a:t>
            </a:r>
            <a:endParaRPr lang="cs-CZ" sz="2800" dirty="0"/>
          </a:p>
          <a:p>
            <a:endParaRPr lang="cs-CZ" sz="2800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019427" y="2348880"/>
            <a:ext cx="504057" cy="108012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8113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Vymezení diskriminace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7848872" cy="456510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Definice v § </a:t>
            </a:r>
            <a:r>
              <a:rPr lang="cs-CZ" sz="2800" dirty="0"/>
              <a:t>2 – 4 </a:t>
            </a:r>
            <a:r>
              <a:rPr lang="cs-CZ" sz="2800" dirty="0" smtClean="0"/>
              <a:t>ADZ</a:t>
            </a:r>
          </a:p>
          <a:p>
            <a:endParaRPr lang="cs-CZ" sz="2800" dirty="0"/>
          </a:p>
          <a:p>
            <a:r>
              <a:rPr lang="pt-BR" sz="2800" dirty="0" smtClean="0"/>
              <a:t>Diskriminac</a:t>
            </a:r>
            <a:r>
              <a:rPr lang="cs-CZ" sz="2800" dirty="0" smtClean="0"/>
              <a:t>e </a:t>
            </a:r>
            <a:r>
              <a:rPr lang="pt-BR" sz="2800" dirty="0" smtClean="0">
                <a:solidFill>
                  <a:srgbClr val="FF0000"/>
                </a:solidFill>
              </a:rPr>
              <a:t>přím</a:t>
            </a:r>
            <a:r>
              <a:rPr lang="cs-CZ" sz="2800" dirty="0" smtClean="0">
                <a:solidFill>
                  <a:srgbClr val="FF0000"/>
                </a:solidFill>
              </a:rPr>
              <a:t>á</a:t>
            </a:r>
            <a:r>
              <a:rPr lang="pt-BR" sz="2800" dirty="0" smtClean="0"/>
              <a:t> </a:t>
            </a:r>
            <a:r>
              <a:rPr lang="pt-BR" sz="2800" dirty="0"/>
              <a:t>a </a:t>
            </a:r>
            <a:r>
              <a:rPr lang="pt-BR" sz="2800" dirty="0" smtClean="0">
                <a:solidFill>
                  <a:srgbClr val="FF0000"/>
                </a:solidFill>
              </a:rPr>
              <a:t>nepřím</a:t>
            </a:r>
            <a:r>
              <a:rPr lang="cs-CZ" sz="2800" dirty="0" smtClean="0">
                <a:solidFill>
                  <a:srgbClr val="FF0000"/>
                </a:solidFill>
              </a:rPr>
              <a:t>á</a:t>
            </a:r>
          </a:p>
          <a:p>
            <a:pPr marL="0" indent="0">
              <a:buNone/>
            </a:pPr>
            <a:endParaRPr lang="pt-BR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200" b="1" dirty="0" smtClean="0">
                <a:solidFill>
                  <a:srgbClr val="FF0000"/>
                </a:solidFill>
              </a:rPr>
              <a:t>+</a:t>
            </a:r>
          </a:p>
          <a:p>
            <a:endParaRPr lang="cs-CZ" sz="1600" dirty="0" smtClean="0"/>
          </a:p>
          <a:p>
            <a:r>
              <a:rPr lang="pt-BR" sz="2800" dirty="0" smtClean="0">
                <a:solidFill>
                  <a:srgbClr val="FF0000"/>
                </a:solidFill>
              </a:rPr>
              <a:t>Obtěžování</a:t>
            </a:r>
            <a:r>
              <a:rPr lang="pt-BR" sz="2800" dirty="0"/>
              <a:t>, </a:t>
            </a:r>
            <a:r>
              <a:rPr lang="pt-BR" sz="2800" dirty="0">
                <a:solidFill>
                  <a:srgbClr val="FF0000"/>
                </a:solidFill>
              </a:rPr>
              <a:t>pronásledování</a:t>
            </a:r>
            <a:r>
              <a:rPr lang="pt-BR" sz="2800" dirty="0"/>
              <a:t>, </a:t>
            </a:r>
            <a:r>
              <a:rPr lang="pt-BR" sz="2800" dirty="0">
                <a:solidFill>
                  <a:srgbClr val="FF0000"/>
                </a:solidFill>
              </a:rPr>
              <a:t>pokyn a</a:t>
            </a:r>
            <a:r>
              <a:rPr lang="pt-BR" sz="2800" dirty="0"/>
              <a:t> </a:t>
            </a:r>
            <a:r>
              <a:rPr lang="pt-BR" sz="2800" dirty="0">
                <a:solidFill>
                  <a:srgbClr val="FF0000"/>
                </a:solidFill>
              </a:rPr>
              <a:t>navádění</a:t>
            </a:r>
            <a:r>
              <a:rPr lang="pt-BR" sz="2800" dirty="0"/>
              <a:t> </a:t>
            </a:r>
            <a:r>
              <a:rPr lang="cs-CZ" sz="2800" dirty="0" smtClean="0"/>
              <a:t>považuje zákon za diskriminaci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412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80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V jakých oblastech </a:t>
            </a:r>
            <a:r>
              <a:rPr lang="cs-CZ" sz="4000" dirty="0" smtClean="0">
                <a:solidFill>
                  <a:schemeClr val="tx2"/>
                </a:solidFill>
              </a:rPr>
              <a:t>je diskriminace zakázána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800" dirty="0"/>
              <a:t>Diskriminace je </a:t>
            </a:r>
            <a:r>
              <a:rPr lang="cs-CZ" sz="2800" dirty="0" smtClean="0"/>
              <a:t>na základě </a:t>
            </a:r>
            <a:r>
              <a:rPr lang="cs-CZ" sz="2800" dirty="0"/>
              <a:t>ADZ </a:t>
            </a:r>
            <a:r>
              <a:rPr lang="cs-CZ" sz="2800" dirty="0" smtClean="0"/>
              <a:t>zakázána pouze </a:t>
            </a:r>
            <a:r>
              <a:rPr lang="cs-CZ" sz="2800" dirty="0"/>
              <a:t>ve vymezených oblastech </a:t>
            </a:r>
            <a:r>
              <a:rPr lang="cs-CZ" sz="2800" dirty="0" smtClean="0"/>
              <a:t>(§ 1)</a:t>
            </a:r>
            <a:endParaRPr lang="cs-CZ" sz="2400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Práce a zaměstnání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Přístup ke zboží a službám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Bydlení</a:t>
            </a:r>
            <a:r>
              <a:rPr lang="cs-CZ" sz="2400" dirty="0"/>
              <a:t>, je-li nabízeno veřejně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Členství v odborech a profesních komorách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Poskytování zdravotní péče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Poskytování vzdělání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25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Nepřípustné důvody rozlišování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800" dirty="0"/>
              <a:t>Dle ADZ </a:t>
            </a:r>
            <a:r>
              <a:rPr lang="cs-CZ" sz="2800" dirty="0" smtClean="0"/>
              <a:t>je nepřípustné </a:t>
            </a:r>
            <a:r>
              <a:rPr lang="cs-CZ" sz="2800" dirty="0"/>
              <a:t>diskriminovat na </a:t>
            </a:r>
            <a:r>
              <a:rPr lang="cs-CZ" sz="2800" dirty="0" smtClean="0"/>
              <a:t>základě:</a:t>
            </a:r>
            <a:endParaRPr lang="cs-CZ" sz="2800" dirty="0"/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rasy, etnického původu,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národnosti,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pohlaví,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sexuální orientace,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věku,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zdravotního postižení,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/>
              <a:t>náboženského vyznání, víry či světového </a:t>
            </a:r>
            <a:r>
              <a:rPr lang="cs-CZ" sz="2400" dirty="0" smtClean="0"/>
              <a:t>názoru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43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Rovnost zacházení – vůči komu?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800" dirty="0"/>
              <a:t>Rovnost zacházení se děje  vůči tzv. </a:t>
            </a:r>
            <a:r>
              <a:rPr lang="cs-CZ" sz="2800" dirty="0" smtClean="0"/>
              <a:t>komparátorovi</a:t>
            </a:r>
          </a:p>
          <a:p>
            <a:endParaRPr lang="cs-CZ" sz="2800" dirty="0"/>
          </a:p>
          <a:p>
            <a:r>
              <a:rPr lang="cs-CZ" sz="2800" dirty="0" smtClean="0"/>
              <a:t>Komparátor je </a:t>
            </a:r>
            <a:r>
              <a:rPr lang="cs-CZ" sz="2400" dirty="0" smtClean="0">
                <a:latin typeface="Arial" charset="0"/>
                <a:cs typeface="Arial" charset="0"/>
              </a:rPr>
              <a:t>ten</a:t>
            </a:r>
            <a:r>
              <a:rPr lang="cs-CZ" sz="2400" dirty="0">
                <a:latin typeface="Arial" charset="0"/>
                <a:cs typeface="Arial" charset="0"/>
              </a:rPr>
              <a:t>, kdo je a priori bez vlastních zásluh ve výhodě (</a:t>
            </a:r>
            <a:r>
              <a:rPr lang="cs-CZ" sz="2400" dirty="0" smtClean="0">
                <a:latin typeface="Arial" charset="0"/>
                <a:cs typeface="Arial" charset="0"/>
              </a:rPr>
              <a:t>díky předsudkům těží ze svého postavení)</a:t>
            </a:r>
            <a:endParaRPr lang="cs-CZ" sz="2000" dirty="0"/>
          </a:p>
          <a:p>
            <a:endParaRPr lang="cs-CZ" sz="2000" dirty="0"/>
          </a:p>
          <a:p>
            <a:endParaRPr lang="cs-CZ" sz="2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Kdo 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nebývá </a:t>
            </a:r>
            <a:r>
              <a:rPr 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diskriminován? -&gt; muž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, běloch, bez </a:t>
            </a:r>
            <a:r>
              <a:rPr 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postižení, heterosexuál</a:t>
            </a:r>
            <a:endParaRPr lang="cs-CZ" sz="24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8" name="Přímá spojovací čára 4"/>
          <p:cNvCxnSpPr>
            <a:cxnSpLocks noChangeShapeType="1"/>
          </p:cNvCxnSpPr>
          <p:nvPr/>
        </p:nvCxnSpPr>
        <p:spPr bwMode="auto">
          <a:xfrm>
            <a:off x="827584" y="4318992"/>
            <a:ext cx="7531871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0935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Test diskriminace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05293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Zachází se s jednou (fyzickou) osobou méně </a:t>
            </a:r>
            <a:r>
              <a:rPr lang="cs-CZ" sz="2400" dirty="0" smtClean="0"/>
              <a:t>výhodně </a:t>
            </a:r>
            <a:r>
              <a:rPr lang="cs-CZ" sz="2400" dirty="0"/>
              <a:t>než s </a:t>
            </a:r>
            <a:r>
              <a:rPr lang="cs-CZ" sz="2400" dirty="0" smtClean="0"/>
              <a:t>druhou ve </a:t>
            </a:r>
            <a:r>
              <a:rPr lang="cs-CZ" sz="2400" dirty="0"/>
              <a:t>srovnatelné </a:t>
            </a:r>
            <a:r>
              <a:rPr lang="cs-CZ" sz="2400" dirty="0" smtClean="0"/>
              <a:t>situaci? </a:t>
            </a:r>
            <a:r>
              <a:rPr lang="cs-CZ" sz="2400" dirty="0" smtClean="0">
                <a:solidFill>
                  <a:srgbClr val="FF0000"/>
                </a:solidFill>
              </a:rPr>
              <a:t>ANO</a:t>
            </a:r>
            <a:endParaRPr lang="cs-CZ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Znevýhodnění </a:t>
            </a:r>
            <a:r>
              <a:rPr lang="cs-CZ" sz="2400" dirty="0"/>
              <a:t>se děje </a:t>
            </a:r>
            <a:r>
              <a:rPr lang="cs-CZ" sz="2400" dirty="0" smtClean="0"/>
              <a:t>na základě </a:t>
            </a:r>
            <a:r>
              <a:rPr lang="cs-CZ" sz="2400" dirty="0"/>
              <a:t>právem zakázaného </a:t>
            </a:r>
            <a:r>
              <a:rPr lang="cs-CZ" sz="2400" dirty="0" smtClean="0"/>
              <a:t>důvodu? </a:t>
            </a:r>
            <a:r>
              <a:rPr lang="cs-CZ" sz="2400" dirty="0" smtClean="0">
                <a:solidFill>
                  <a:srgbClr val="FF0000"/>
                </a:solidFill>
              </a:rPr>
              <a:t>ANO</a:t>
            </a:r>
            <a:endParaRPr lang="cs-CZ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Znevýhodnění existuje </a:t>
            </a:r>
            <a:r>
              <a:rPr lang="cs-CZ" sz="2400" dirty="0"/>
              <a:t>v právem vymezené </a:t>
            </a:r>
            <a:r>
              <a:rPr lang="cs-CZ" sz="2400" dirty="0" smtClean="0"/>
              <a:t>oblasti? </a:t>
            </a:r>
            <a:r>
              <a:rPr lang="cs-CZ" sz="2400" dirty="0" smtClean="0">
                <a:solidFill>
                  <a:srgbClr val="FF0000"/>
                </a:solidFill>
              </a:rPr>
              <a:t>ANO</a:t>
            </a:r>
            <a:endParaRPr lang="cs-CZ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Znevýhodnění nelze odůvodnit legitimním cílem. </a:t>
            </a:r>
            <a:r>
              <a:rPr lang="cs-CZ" sz="2400" dirty="0" smtClean="0">
                <a:solidFill>
                  <a:srgbClr val="FF0000"/>
                </a:solidFill>
              </a:rPr>
              <a:t>ANO (nelze)</a:t>
            </a:r>
            <a:endParaRPr lang="cs-CZ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Rozlišování v daném případě není přiměřené. </a:t>
            </a:r>
            <a:r>
              <a:rPr lang="cs-CZ" sz="2400" dirty="0" smtClean="0">
                <a:solidFill>
                  <a:srgbClr val="FF0000"/>
                </a:solidFill>
              </a:rPr>
              <a:t>ANO (není)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1560" y="4653136"/>
            <a:ext cx="807524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smtClean="0">
                <a:solidFill>
                  <a:srgbClr val="FF0000"/>
                </a:solidFill>
              </a:rPr>
              <a:t>5x ANO = DISKRIMINACE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52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Právní prostředky ochrany před diskriminací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Žaloba</a:t>
            </a:r>
          </a:p>
          <a:p>
            <a:pPr lvl="1"/>
            <a:r>
              <a:rPr lang="cs-CZ" sz="2000" dirty="0" smtClean="0"/>
              <a:t>Upuštění od diskriminace</a:t>
            </a:r>
          </a:p>
          <a:p>
            <a:pPr lvl="1"/>
            <a:r>
              <a:rPr lang="cs-CZ" sz="2000" dirty="0" smtClean="0"/>
              <a:t>Odstranění následků</a:t>
            </a:r>
          </a:p>
          <a:p>
            <a:pPr lvl="1"/>
            <a:r>
              <a:rPr lang="cs-CZ" sz="2000" dirty="0" smtClean="0"/>
              <a:t>Přiměřené zadostiučinění</a:t>
            </a:r>
          </a:p>
          <a:p>
            <a:pPr lvl="1"/>
            <a:r>
              <a:rPr lang="cs-CZ" sz="2000" dirty="0" smtClean="0"/>
              <a:t>Náhrada nemajetkové újmy v penězích</a:t>
            </a:r>
            <a:endParaRPr lang="cs-CZ" sz="2000" dirty="0"/>
          </a:p>
          <a:p>
            <a:endParaRPr lang="cs-CZ" sz="2400" dirty="0" smtClean="0"/>
          </a:p>
          <a:p>
            <a:r>
              <a:rPr lang="cs-CZ" sz="2400" dirty="0" smtClean="0"/>
              <a:t>Stížnost kontrolnímu (nadřízenému) orgánu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Podnět veřejnému ochránci práv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4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Ombudsman a diskriminace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400" dirty="0"/>
              <a:t>Veřejný ochránce práv </a:t>
            </a:r>
            <a:r>
              <a:rPr lang="cs-CZ" sz="2400" dirty="0" smtClean="0"/>
              <a:t>(ombudsman) je </a:t>
            </a:r>
            <a:r>
              <a:rPr lang="cs-CZ" sz="2400" dirty="0"/>
              <a:t>tzv. </a:t>
            </a:r>
            <a:r>
              <a:rPr lang="cs-CZ" sz="2400" dirty="0" smtClean="0"/>
              <a:t>antidiskriminačním místem, </a:t>
            </a:r>
            <a:r>
              <a:rPr lang="cs-CZ" sz="2400" dirty="0"/>
              <a:t>které bylo zřízeno zákonem </a:t>
            </a:r>
            <a:r>
              <a:rPr lang="cs-CZ" sz="2400" dirty="0" smtClean="0"/>
              <a:t>číslo </a:t>
            </a:r>
            <a:r>
              <a:rPr lang="cs-CZ" sz="2400" dirty="0"/>
              <a:t>198/2009 </a:t>
            </a:r>
            <a:r>
              <a:rPr lang="cs-CZ" sz="2400" dirty="0" smtClean="0"/>
              <a:t>Sb. (antidiskriminační zákon)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Ombudsman </a:t>
            </a:r>
            <a:r>
              <a:rPr lang="cs-CZ" sz="2400" dirty="0"/>
              <a:t>chrání oběti diskriminace a poskytuje jim pomoc, vydává doporučení a provádí výzkumy související s problematikou </a:t>
            </a:r>
            <a:r>
              <a:rPr lang="cs-CZ" sz="2400" dirty="0" smtClean="0"/>
              <a:t>diskriminace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rámci </a:t>
            </a:r>
            <a:r>
              <a:rPr lang="cs-CZ" sz="2400" dirty="0" smtClean="0"/>
              <a:t>Kanceláře veřejného </a:t>
            </a:r>
            <a:r>
              <a:rPr lang="cs-CZ" sz="2400" dirty="0"/>
              <a:t>ochránce práv bylo zřízeno </a:t>
            </a:r>
            <a:r>
              <a:rPr lang="cs-CZ" sz="2400" dirty="0" smtClean="0"/>
              <a:t>Oddělení </a:t>
            </a:r>
            <a:r>
              <a:rPr lang="cs-CZ" sz="2400" dirty="0"/>
              <a:t>rovného zacházení (ORZ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4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Tři okruhy činnosti ORZ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Informovat </a:t>
            </a:r>
            <a:r>
              <a:rPr lang="cs-CZ" sz="2800" dirty="0"/>
              <a:t>(doporučení, </a:t>
            </a:r>
            <a:r>
              <a:rPr lang="cs-CZ" sz="2800" dirty="0" smtClean="0"/>
              <a:t>výzkumy)</a:t>
            </a:r>
            <a:endParaRPr lang="cs-CZ" sz="2800" dirty="0"/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Vzdělávat </a:t>
            </a:r>
            <a:r>
              <a:rPr lang="cs-CZ" sz="2800" dirty="0"/>
              <a:t>(přednášky, kliniky, semináře</a:t>
            </a:r>
            <a:r>
              <a:rPr lang="cs-CZ" sz="2800" dirty="0" smtClean="0"/>
              <a:t>)</a:t>
            </a:r>
            <a:endParaRPr lang="cs-CZ" sz="2800" dirty="0"/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Účinně pomáhat obětem </a:t>
            </a:r>
            <a:r>
              <a:rPr lang="cs-CZ" sz="2800" dirty="0"/>
              <a:t>diskriminace </a:t>
            </a:r>
            <a:r>
              <a:rPr lang="cs-CZ" sz="2800" dirty="0" smtClean="0"/>
              <a:t>-&gt; řešení </a:t>
            </a:r>
            <a:r>
              <a:rPr lang="cs-CZ" sz="2800" dirty="0"/>
              <a:t>individuálních stížností a </a:t>
            </a:r>
            <a:r>
              <a:rPr lang="cs-CZ" sz="2800" dirty="0" smtClean="0"/>
              <a:t>podnětů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7681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Případy diskriminace</a:t>
            </a:r>
            <a:endParaRPr lang="cs-CZ" dirty="0"/>
          </a:p>
        </p:txBody>
      </p:sp>
      <p:sp>
        <p:nvSpPr>
          <p:cNvPr id="9" name="Podnadpis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Pokuste se u následujících případů určit, </a:t>
            </a:r>
            <a:r>
              <a:rPr lang="cs-CZ" dirty="0" smtClean="0"/>
              <a:t>zda </a:t>
            </a:r>
            <a:r>
              <a:rPr lang="cs-CZ" dirty="0"/>
              <a:t>došlo k diskriminaci či nikoliv</a:t>
            </a:r>
          </a:p>
          <a:p>
            <a:endParaRPr lang="cs-CZ" dirty="0"/>
          </a:p>
          <a:p>
            <a:r>
              <a:rPr lang="cs-CZ" dirty="0"/>
              <a:t>Pokuste se odpovědět na související otázky</a:t>
            </a:r>
          </a:p>
          <a:p>
            <a:endParaRPr lang="cs-CZ" dirty="0"/>
          </a:p>
          <a:p>
            <a:r>
              <a:rPr lang="cs-CZ" dirty="0"/>
              <a:t>Některé případy jsou velmi </a:t>
            </a:r>
            <a:r>
              <a:rPr lang="cs-CZ" dirty="0" smtClean="0"/>
              <a:t>složité a </a:t>
            </a:r>
            <a:r>
              <a:rPr lang="cs-CZ" dirty="0"/>
              <a:t>nemají jednoznačné řešení – pokusme se o nich vést diskusi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216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Shrnutí a závěr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Diskriminace je právní pojem, nejedná se o jakékoliv rozlišování</a:t>
            </a:r>
            <a:endParaRPr lang="cs-CZ" sz="2400" dirty="0"/>
          </a:p>
          <a:p>
            <a:r>
              <a:rPr lang="cs-CZ" sz="2400" dirty="0" smtClean="0"/>
              <a:t>Smyslem antidiskriminačního práva je ochrana důstojnosti osob</a:t>
            </a:r>
          </a:p>
          <a:p>
            <a:r>
              <a:rPr lang="cs-CZ" sz="2400" dirty="0" smtClean="0"/>
              <a:t>Cílem je začlenění všech do společnosti </a:t>
            </a:r>
          </a:p>
          <a:p>
            <a:r>
              <a:rPr lang="cs-CZ" sz="2400" dirty="0" smtClean="0"/>
              <a:t>S ohledem na individuální charakteristiky si lidé nejsou a nemohou být absolutně rovni</a:t>
            </a:r>
          </a:p>
          <a:p>
            <a:r>
              <a:rPr lang="cs-CZ" sz="2400" dirty="0" smtClean="0"/>
              <a:t>Respekt k rozmanitosti, ochrana jednotlivců ohrožených vyloučením na základě podezřelého kritéria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4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846640" cy="144016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4221088"/>
            <a:ext cx="4680520" cy="1956552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>
                <a:solidFill>
                  <a:schemeClr val="bg1"/>
                </a:solidFill>
              </a:rPr>
              <a:t>Jana Kvasnicová</a:t>
            </a:r>
          </a:p>
          <a:p>
            <a:pPr algn="l"/>
            <a:r>
              <a:rPr lang="cs-CZ" sz="1800" dirty="0">
                <a:solidFill>
                  <a:schemeClr val="bg1"/>
                </a:solidFill>
              </a:rPr>
              <a:t>Kancelář veřejného ochránce práv</a:t>
            </a:r>
          </a:p>
          <a:p>
            <a:pPr algn="l"/>
            <a:r>
              <a:rPr lang="cs-CZ" sz="1800" dirty="0" smtClean="0">
                <a:solidFill>
                  <a:schemeClr val="bg1"/>
                </a:solidFill>
              </a:rPr>
              <a:t>Oddělení </a:t>
            </a:r>
            <a:r>
              <a:rPr lang="cs-CZ" sz="1800">
                <a:solidFill>
                  <a:schemeClr val="bg1"/>
                </a:solidFill>
              </a:rPr>
              <a:t>rovného </a:t>
            </a:r>
            <a:r>
              <a:rPr lang="cs-CZ" sz="1800" smtClean="0">
                <a:solidFill>
                  <a:schemeClr val="bg1"/>
                </a:solidFill>
              </a:rPr>
              <a:t>zacházení</a:t>
            </a:r>
            <a:endParaRPr lang="cs-CZ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Nezaměstnávání žen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>
              <a:spcAft>
                <a:spcPts val="1400"/>
              </a:spcAft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Žena, která dosáhla vzdělání jako zdravotnická záchranářka je dlouhodobě neúspěšná při hledání zaměstnání v oboru. Pracuje proto jako zdravotní sestra, ale domnívá se, že jediným důvodem jejího neúspěchu je její pohlaví. </a:t>
            </a:r>
          </a:p>
          <a:p>
            <a:pPr>
              <a:buFont typeface="Arial" charset="0"/>
              <a:buAutoNum type="arabicPeriod"/>
            </a:pPr>
            <a:r>
              <a:rPr lang="cs-CZ" altLang="cs-CZ" sz="2400" dirty="0">
                <a:solidFill>
                  <a:srgbClr val="000000"/>
                </a:solidFill>
              </a:rPr>
              <a:t>Jedná se o diskriminaci? V jaké oblasti a z jakého důvodu? </a:t>
            </a:r>
          </a:p>
          <a:p>
            <a:pPr>
              <a:buFont typeface="Arial" charset="0"/>
              <a:buAutoNum type="arabicPeriod"/>
            </a:pPr>
            <a:r>
              <a:rPr lang="cs-CZ" altLang="cs-CZ" sz="2400" dirty="0">
                <a:solidFill>
                  <a:srgbClr val="000000"/>
                </a:solidFill>
              </a:rPr>
              <a:t>Bylo by možné její odmítnutí nějak odůvodnit? Jakým způsobem?</a:t>
            </a:r>
          </a:p>
        </p:txBody>
      </p:sp>
    </p:spTree>
    <p:extLst>
      <p:ext uri="{BB962C8B-B14F-4D97-AF65-F5344CB8AC3E}">
        <p14:creationId xmlns:p14="http://schemas.microsoft.com/office/powerpoint/2010/main" val="15793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Odměňování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92500"/>
          </a:bodyPr>
          <a:lstStyle/>
          <a:p>
            <a:pPr>
              <a:spcAft>
                <a:spcPts val="1400"/>
              </a:spcAft>
              <a:buFont typeface="Arial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Paní S. byla zaměstnaná jako primářka dětského oddělení nemocnice. Následně se nepohodla se zaměstnavatelem a z nemocnice sama odešla. Měla informace o tom, že její mužští kolegové na pozici primářů oddělení dostávali ve srovnání s ní vyšší odměnu za práci. Paní S. nevěděla přesně o kolik, protože informace o odměnách jsou důvěrné, ale rozdíl odhadovala na 30 až 50 tis. Kč. 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>
              <a:buFont typeface="Arial" charset="0"/>
              <a:buAutoNum type="arabicPeriod"/>
            </a:pPr>
            <a:r>
              <a:rPr lang="cs-CZ" altLang="cs-CZ" sz="2400" dirty="0" smtClean="0">
                <a:solidFill>
                  <a:srgbClr val="000000"/>
                </a:solidFill>
              </a:rPr>
              <a:t>Může se v tomto případě jednat o diskriminaci? V jaké oblasti?</a:t>
            </a:r>
          </a:p>
          <a:p>
            <a:pPr>
              <a:buFont typeface="Arial" charset="0"/>
              <a:buAutoNum type="arabicPeriod"/>
            </a:pPr>
            <a:r>
              <a:rPr lang="cs-CZ" altLang="cs-CZ" sz="2400" dirty="0" smtClean="0">
                <a:solidFill>
                  <a:srgbClr val="000000"/>
                </a:solidFill>
              </a:rPr>
              <a:t>Pokud ano, jakým způsobem by se mohla paní S. odlišnému zacházení bránit?</a:t>
            </a:r>
          </a:p>
          <a:p>
            <a:pPr>
              <a:buFont typeface="Arial" charset="0"/>
              <a:buAutoNum type="arabicPeriod"/>
            </a:pPr>
            <a:r>
              <a:rPr lang="cs-CZ" altLang="cs-CZ" sz="2400" dirty="0" smtClean="0">
                <a:solidFill>
                  <a:srgbClr val="000000"/>
                </a:solidFill>
              </a:rPr>
              <a:t>Jakým způsobem by žalovaná nemocnice mohla odůvodnit rozlišování? </a:t>
            </a:r>
            <a:endParaRPr lang="cs-CZ" alt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Práce ve školství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Pan X. se netají tím, že je homosexuál. Pracoval jako učitel na středním odborném učilišti. V hodinách se mu opakovaně stalo, že studující nahlas říkali nevhodné poznámky týkající se homosexuality. </a:t>
            </a:r>
          </a:p>
          <a:p>
            <a:r>
              <a:rPr lang="cs-CZ" sz="2400" dirty="0" smtClean="0"/>
              <a:t>Na jeho stížnosti ředitelka reagovala se zpožděním, ale nakonec jednomu ze studentů snížila známku z chování. </a:t>
            </a:r>
          </a:p>
          <a:p>
            <a:r>
              <a:rPr lang="cs-CZ" sz="2400" dirty="0" smtClean="0"/>
              <a:t>Pan X. byl ve škole zaměstnán na dobu určitou, po incidentech se studujícími s ním nebyl prodloužen pracovní poměr pro další školní rok. 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Mohlo by se jednat o diskriminaci?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Kdo se diskriminačního jednání dopustil?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36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Cestování s kočárkem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>
              <a:spcAft>
                <a:spcPts val="1400"/>
              </a:spcAft>
              <a:buFont typeface="Arial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Paní K. upozornila na chování řidiče vozidel MHD, který ji při nastupování s kočárkem s dítětem vykázal z vozidla, neboť na zastávce čekalo větší množství cestujících, kteří by se do vozidla již nevešli. </a:t>
            </a:r>
          </a:p>
          <a:p>
            <a:pPr>
              <a:buFont typeface="Arial" charset="0"/>
              <a:buAutoNum type="arabicPeriod"/>
            </a:pPr>
            <a:r>
              <a:rPr lang="cs-CZ" altLang="cs-CZ" sz="2400" dirty="0" smtClean="0">
                <a:solidFill>
                  <a:srgbClr val="000000"/>
                </a:solidFill>
              </a:rPr>
              <a:t>Jedná </a:t>
            </a:r>
            <a:r>
              <a:rPr lang="cs-CZ" altLang="cs-CZ" sz="2400" dirty="0">
                <a:solidFill>
                  <a:srgbClr val="000000"/>
                </a:solidFill>
              </a:rPr>
              <a:t>se o diskriminaci? V jaké </a:t>
            </a:r>
            <a:r>
              <a:rPr lang="cs-CZ" altLang="cs-CZ" sz="2400" dirty="0" smtClean="0">
                <a:solidFill>
                  <a:srgbClr val="000000"/>
                </a:solidFill>
              </a:rPr>
              <a:t>oblasti a z jakého důvodu?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>
              <a:buFont typeface="Arial" charset="0"/>
              <a:buAutoNum type="arabicPeriod"/>
            </a:pPr>
            <a:r>
              <a:rPr lang="cs-CZ" altLang="cs-CZ" sz="2400" dirty="0">
                <a:solidFill>
                  <a:srgbClr val="000000"/>
                </a:solidFill>
              </a:rPr>
              <a:t>Bylo by možné </a:t>
            </a:r>
            <a:r>
              <a:rPr lang="cs-CZ" altLang="cs-CZ" sz="2400" dirty="0" smtClean="0">
                <a:solidFill>
                  <a:srgbClr val="000000"/>
                </a:solidFill>
              </a:rPr>
              <a:t>toto jednání nějakým způsobem ospravedlnit? </a:t>
            </a:r>
            <a:endParaRPr lang="cs-CZ" alt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Taneční klub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>
              <a:spcAft>
                <a:spcPts val="1400"/>
              </a:spcAft>
              <a:buFont typeface="Arial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Některé akce v tanečním klubu mají stanoveno vstupné tak, že muži platí 80 Kč, ženy a dívky mají vstup zdarma.</a:t>
            </a:r>
          </a:p>
          <a:p>
            <a:pPr>
              <a:spcAft>
                <a:spcPts val="1400"/>
              </a:spcAft>
              <a:buFont typeface="Arial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Inzerci spojenou s akcí provázejí hesla jako: „doufáme, že tuto skutečnost ocení nejen ženy“. </a:t>
            </a:r>
          </a:p>
          <a:p>
            <a:pPr>
              <a:buFont typeface="Arial" charset="0"/>
              <a:buAutoNum type="arabicPeriod"/>
            </a:pPr>
            <a:r>
              <a:rPr lang="cs-CZ" altLang="cs-CZ" sz="2400" dirty="0" smtClean="0">
                <a:solidFill>
                  <a:srgbClr val="000000"/>
                </a:solidFill>
              </a:rPr>
              <a:t>Jedná </a:t>
            </a:r>
            <a:r>
              <a:rPr lang="cs-CZ" altLang="cs-CZ" sz="2400" dirty="0">
                <a:solidFill>
                  <a:srgbClr val="000000"/>
                </a:solidFill>
              </a:rPr>
              <a:t>se o diskriminaci? </a:t>
            </a:r>
            <a:r>
              <a:rPr lang="cs-CZ" altLang="cs-CZ" sz="2400" dirty="0" smtClean="0">
                <a:solidFill>
                  <a:srgbClr val="000000"/>
                </a:solidFill>
              </a:rPr>
              <a:t>Je takové stanovení vstupného přípustné?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>
              <a:buFont typeface="Arial" charset="0"/>
              <a:buAutoNum type="arabicPeriod"/>
            </a:pPr>
            <a:r>
              <a:rPr lang="cs-CZ" altLang="cs-CZ" sz="2400" dirty="0">
                <a:solidFill>
                  <a:srgbClr val="000000"/>
                </a:solidFill>
              </a:rPr>
              <a:t>Bylo by možné toto jednání nějakým způsobem ospravedlnit?</a:t>
            </a:r>
          </a:p>
        </p:txBody>
      </p:sp>
    </p:spTree>
    <p:extLst>
      <p:ext uri="{BB962C8B-B14F-4D97-AF65-F5344CB8AC3E}">
        <p14:creationId xmlns:p14="http://schemas.microsoft.com/office/powerpoint/2010/main" val="3580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vymezení pojmu diskriminace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55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Co </a:t>
            </a:r>
            <a:r>
              <a:rPr lang="cs-CZ" sz="4000" dirty="0" smtClean="0">
                <a:solidFill>
                  <a:schemeClr val="tx2"/>
                </a:solidFill>
              </a:rPr>
              <a:t>je </a:t>
            </a:r>
            <a:r>
              <a:rPr lang="cs-CZ" sz="4000" dirty="0">
                <a:solidFill>
                  <a:schemeClr val="tx2"/>
                </a:solidFill>
              </a:rPr>
              <a:t>diskriminace?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sz="2400" dirty="0"/>
              <a:t>Diskriminace je porušením práva na rovné zacházení (rovnosti </a:t>
            </a:r>
            <a:r>
              <a:rPr lang="cs-CZ" sz="2400" dirty="0" smtClean="0"/>
              <a:t>příležitostí) =&gt; </a:t>
            </a:r>
            <a:r>
              <a:rPr lang="cs-CZ" sz="2400" dirty="0">
                <a:solidFill>
                  <a:srgbClr val="FF0000"/>
                </a:solidFill>
              </a:rPr>
              <a:t>diskriminace je protiprávní</a:t>
            </a:r>
          </a:p>
          <a:p>
            <a:endParaRPr lang="cs-CZ" sz="2400" dirty="0" smtClean="0"/>
          </a:p>
          <a:p>
            <a:r>
              <a:rPr lang="cs-CZ" sz="2400" dirty="0" smtClean="0"/>
              <a:t>Diskriminace </a:t>
            </a:r>
            <a:r>
              <a:rPr lang="cs-CZ" sz="2400" dirty="0"/>
              <a:t>je rozdílné zacházení s lidmi v právem vymezených situacích z důvodu(ů), které právo </a:t>
            </a:r>
            <a:r>
              <a:rPr lang="cs-CZ" sz="2400" dirty="0" smtClean="0"/>
              <a:t>zapovídá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Diskriminace </a:t>
            </a:r>
            <a:r>
              <a:rPr lang="cs-CZ" sz="2400" dirty="0"/>
              <a:t>je jednání, které nemá rozumné odůvodnění (</a:t>
            </a:r>
            <a:r>
              <a:rPr lang="cs-CZ" sz="2400" dirty="0">
                <a:solidFill>
                  <a:srgbClr val="FF0000"/>
                </a:solidFill>
              </a:rPr>
              <a:t>nelegitimnost</a:t>
            </a:r>
            <a:r>
              <a:rPr lang="cs-CZ" sz="2400" dirty="0"/>
              <a:t>) a je nepřiměřené (</a:t>
            </a:r>
            <a:r>
              <a:rPr lang="cs-CZ" sz="2400" dirty="0">
                <a:solidFill>
                  <a:srgbClr val="FF0000"/>
                </a:solidFill>
              </a:rPr>
              <a:t>disproporčnost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40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955</Words>
  <Application>Microsoft Office PowerPoint</Application>
  <PresentationFormat>Předvádění na obrazovce (4:3)</PresentationFormat>
  <Paragraphs>124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Office Theme</vt:lpstr>
      <vt:lpstr>1_Office Theme</vt:lpstr>
      <vt:lpstr>Zákaz diskriminace v českém právu</vt:lpstr>
      <vt:lpstr>Případy diskriminace</vt:lpstr>
      <vt:lpstr>Nezaměstnávání žen</vt:lpstr>
      <vt:lpstr>Odměňování</vt:lpstr>
      <vt:lpstr>Práce ve školství</vt:lpstr>
      <vt:lpstr>Cestování s kočárkem</vt:lpstr>
      <vt:lpstr>Taneční klub</vt:lpstr>
      <vt:lpstr>Právní vymezení pojmu diskriminace</vt:lpstr>
      <vt:lpstr>Co je diskriminace?</vt:lpstr>
      <vt:lpstr>Proč je diskriminace špatná?</vt:lpstr>
      <vt:lpstr>Předpisy</vt:lpstr>
      <vt:lpstr>Vymezení diskriminace</vt:lpstr>
      <vt:lpstr>V jakých oblastech je diskriminace zakázána</vt:lpstr>
      <vt:lpstr>Nepřípustné důvody rozlišování</vt:lpstr>
      <vt:lpstr>Rovnost zacházení – vůči komu?</vt:lpstr>
      <vt:lpstr>Test diskriminace</vt:lpstr>
      <vt:lpstr>Právní prostředky ochrany před diskriminací</vt:lpstr>
      <vt:lpstr>Ombudsman a diskriminace</vt:lpstr>
      <vt:lpstr>Tři okruhy činnosti ORZ</vt:lpstr>
      <vt:lpstr>Shrnutí a závěr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 Dombrovsky</dc:creator>
  <cp:lastModifiedBy>Honzíci</cp:lastModifiedBy>
  <cp:revision>49</cp:revision>
  <dcterms:created xsi:type="dcterms:W3CDTF">2012-03-13T09:16:42Z</dcterms:created>
  <dcterms:modified xsi:type="dcterms:W3CDTF">2014-11-30T20:33:48Z</dcterms:modified>
</cp:coreProperties>
</file>