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7"/>
  </p:notesMasterIdLst>
  <p:sldIdLst>
    <p:sldId id="256" r:id="rId2"/>
    <p:sldId id="265" r:id="rId3"/>
    <p:sldId id="264" r:id="rId4"/>
    <p:sldId id="262" r:id="rId5"/>
    <p:sldId id="278" r:id="rId6"/>
    <p:sldId id="258" r:id="rId7"/>
    <p:sldId id="266" r:id="rId8"/>
    <p:sldId id="268" r:id="rId9"/>
    <p:sldId id="271" r:id="rId10"/>
    <p:sldId id="267" r:id="rId11"/>
    <p:sldId id="273" r:id="rId12"/>
    <p:sldId id="275" r:id="rId13"/>
    <p:sldId id="276" r:id="rId14"/>
    <p:sldId id="27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Fridrichová" initials="KF" lastIdx="1" clrIdx="0">
    <p:extLst>
      <p:ext uri="{19B8F6BF-5375-455C-9EA6-DF929625EA0E}">
        <p15:presenceInfo xmlns:p15="http://schemas.microsoft.com/office/powerpoint/2012/main" userId="5313c93cff9a57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B7651-45DD-411D-B704-14D8783A3671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DB85D-1E11-4C24-8E80-4E01E7CE8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5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QCA </a:t>
            </a:r>
            <a:r>
              <a:rPr lang="cs-CZ" dirty="0" err="1" smtClean="0"/>
              <a:t>does</a:t>
            </a:r>
            <a:r>
              <a:rPr lang="cs-CZ" baseline="0" dirty="0" smtClean="0"/>
              <a:t> not </a:t>
            </a:r>
            <a:r>
              <a:rPr lang="cs-CZ" baseline="0" dirty="0" err="1" smtClean="0"/>
              <a:t>allow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you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discover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things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about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matter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crucial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research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done by </a:t>
            </a:r>
            <a:r>
              <a:rPr lang="cs-CZ" baseline="0" dirty="0" err="1" smtClean="0"/>
              <a:t>looking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cases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176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Draw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Venn</a:t>
            </a:r>
            <a:r>
              <a:rPr lang="cs-CZ" baseline="0" dirty="0" smtClean="0"/>
              <a:t> diagram and </a:t>
            </a:r>
            <a:r>
              <a:rPr lang="cs-CZ" baseline="0" dirty="0" err="1" smtClean="0"/>
              <a:t>how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connects</a:t>
            </a:r>
            <a:r>
              <a:rPr lang="cs-CZ" baseline="0" dirty="0" smtClean="0"/>
              <a:t>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24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568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225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179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QCA </a:t>
            </a:r>
            <a:br>
              <a:rPr lang="cs-CZ" dirty="0" smtClean="0"/>
            </a:b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Fridrichová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6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Necessity</a:t>
            </a:r>
            <a:r>
              <a:rPr lang="cs-CZ" dirty="0" smtClean="0"/>
              <a:t>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coverage</a:t>
            </a:r>
            <a:r>
              <a:rPr lang="cs-CZ" dirty="0" smtClean="0"/>
              <a:t> and </a:t>
            </a:r>
            <a:r>
              <a:rPr lang="cs-CZ" dirty="0" err="1" smtClean="0"/>
              <a:t>parameters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fit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Conceptual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question: What factors motivate UN intervention.</a:t>
            </a:r>
          </a:p>
          <a:p>
            <a:pPr lvl="1"/>
            <a:r>
              <a:rPr lang="en-US" dirty="0" smtClean="0"/>
              <a:t>causally complex phenomenon</a:t>
            </a:r>
          </a:p>
          <a:p>
            <a:pPr lvl="1"/>
            <a:r>
              <a:rPr lang="en-US" dirty="0" smtClean="0"/>
              <a:t>outcome: the </a:t>
            </a:r>
            <a:r>
              <a:rPr lang="cs-CZ" dirty="0" err="1" smtClean="0"/>
              <a:t>strength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international response (“STRONG”)</a:t>
            </a:r>
          </a:p>
          <a:p>
            <a:pPr lvl="1"/>
            <a:r>
              <a:rPr lang="en-US" dirty="0" smtClean="0"/>
              <a:t>conditions: </a:t>
            </a:r>
          </a:p>
          <a:p>
            <a:pPr lvl="2"/>
            <a:r>
              <a:rPr lang="en-US" dirty="0" smtClean="0"/>
              <a:t>Extent of the crisis</a:t>
            </a:r>
          </a:p>
          <a:p>
            <a:pPr lvl="2"/>
            <a:r>
              <a:rPr lang="en-US" dirty="0" smtClean="0"/>
              <a:t>Spillover effects</a:t>
            </a:r>
          </a:p>
          <a:p>
            <a:pPr lvl="2"/>
            <a:r>
              <a:rPr lang="en-US" dirty="0" smtClean="0"/>
              <a:t>Counter</a:t>
            </a:r>
            <a:r>
              <a:rPr lang="cs-CZ" dirty="0" err="1" smtClean="0"/>
              <a:t>va</a:t>
            </a:r>
            <a:r>
              <a:rPr lang="en-US" dirty="0" err="1" smtClean="0"/>
              <a:t>iling</a:t>
            </a:r>
            <a:r>
              <a:rPr lang="en-US" dirty="0" smtClean="0"/>
              <a:t> </a:t>
            </a:r>
            <a:r>
              <a:rPr lang="cs-CZ" dirty="0" err="1" smtClean="0"/>
              <a:t>power</a:t>
            </a:r>
            <a:endParaRPr lang="cs-CZ" dirty="0" smtClean="0"/>
          </a:p>
          <a:p>
            <a:pPr lvl="2"/>
            <a:r>
              <a:rPr lang="cs-CZ" dirty="0" err="1" smtClean="0"/>
              <a:t>Institutional</a:t>
            </a:r>
            <a:r>
              <a:rPr lang="cs-CZ" dirty="0" smtClean="0"/>
              <a:t> </a:t>
            </a:r>
            <a:r>
              <a:rPr lang="cs-CZ" dirty="0" err="1" smtClean="0"/>
              <a:t>involvement</a:t>
            </a:r>
            <a:endParaRPr lang="cs-CZ" dirty="0" smtClean="0"/>
          </a:p>
          <a:p>
            <a:pPr lvl="2"/>
            <a:r>
              <a:rPr lang="cs-CZ" dirty="0" smtClean="0"/>
              <a:t>Media </a:t>
            </a:r>
            <a:r>
              <a:rPr lang="cs-CZ" dirty="0" err="1" smtClean="0"/>
              <a:t>attention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matrix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4485" y="77002"/>
            <a:ext cx="7187838" cy="6780997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2896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matrix in </a:t>
            </a:r>
            <a:r>
              <a:rPr lang="cs-CZ" dirty="0" err="1" smtClean="0"/>
              <a:t>RStudio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3757" y="310973"/>
            <a:ext cx="5178390" cy="62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350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Truth</a:t>
            </a:r>
            <a:r>
              <a:rPr lang="cs-CZ" dirty="0" smtClean="0"/>
              <a:t> table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55794" y="96178"/>
            <a:ext cx="5128457" cy="51212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4251" y="3576906"/>
            <a:ext cx="4507749" cy="32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81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Bibliography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Binder, Martin. 2015. “Paths to Intervention What Explains the UN’s Selective Response to Humanitarian Crises?” </a:t>
            </a:r>
            <a:r>
              <a:rPr lang="en-GB" i="1" dirty="0"/>
              <a:t>Journal of Peace Research</a:t>
            </a:r>
            <a:r>
              <a:rPr lang="en-GB" dirty="0"/>
              <a:t>, July, 0022343315585847. doi:10.1177/0022343315585847.</a:t>
            </a:r>
          </a:p>
          <a:p>
            <a:r>
              <a:rPr lang="en-GB" dirty="0"/>
              <a:t>Ragin, Charles C. 2008. </a:t>
            </a:r>
            <a:r>
              <a:rPr lang="en-GB" i="1" dirty="0"/>
              <a:t>Redesigning Social Inquiry: Fuzzy Sets and Beyond</a:t>
            </a:r>
            <a:r>
              <a:rPr lang="en-GB" dirty="0"/>
              <a:t>. Chicago: University Of Chicago Press.</a:t>
            </a:r>
          </a:p>
          <a:p>
            <a:r>
              <a:rPr lang="en-GB" dirty="0"/>
              <a:t>Schneider, Carsten Q., and Claudius </a:t>
            </a:r>
            <a:r>
              <a:rPr lang="en-GB" dirty="0" err="1"/>
              <a:t>Wagemann</a:t>
            </a:r>
            <a:r>
              <a:rPr lang="en-GB" dirty="0"/>
              <a:t>. 2012. </a:t>
            </a:r>
            <a:r>
              <a:rPr lang="en-GB" i="1" dirty="0"/>
              <a:t>Set-Theoretic Methods for the Social Sciences: A Guide to Qualitative Comparative Analysis</a:t>
            </a:r>
            <a:r>
              <a:rPr lang="en-GB" dirty="0"/>
              <a:t>. Cambridge: Cambridge University Press.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33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 </a:t>
            </a:r>
            <a:r>
              <a:rPr lang="cs-CZ" dirty="0" err="1" smtClean="0"/>
              <a:t>analysis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Conceptual research – the research question, population of interest, outcome of interest, conditions to analyze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Data matrix – calibration of the measurements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Transformation of data matrix into </a:t>
            </a:r>
            <a:r>
              <a:rPr lang="en-US" dirty="0" err="1" smtClean="0"/>
              <a:t>truthtable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Testing for necessity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 smtClean="0"/>
              <a:t>Assessment of the outcome – consistency and coverage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Testing for sufficiency	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 smtClean="0"/>
              <a:t>Assessment of the outcome – consistency and coverage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Repeating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non-</a:t>
            </a:r>
            <a:r>
              <a:rPr lang="cs-CZ" dirty="0" err="1" smtClean="0"/>
              <a:t>outcome</a:t>
            </a:r>
            <a:r>
              <a:rPr lang="cs-CZ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856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Truth</a:t>
            </a:r>
            <a:r>
              <a:rPr lang="cs-CZ" dirty="0" smtClean="0"/>
              <a:t> table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Truth</a:t>
            </a:r>
            <a:r>
              <a:rPr lang="cs-CZ" dirty="0" smtClean="0"/>
              <a:t> table </a:t>
            </a:r>
            <a:r>
              <a:rPr lang="cs-CZ" dirty="0" err="1" smtClean="0"/>
              <a:t>reflects</a:t>
            </a:r>
            <a:r>
              <a:rPr lang="cs-CZ" dirty="0" smtClean="0"/>
              <a:t> data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data matrix</a:t>
            </a:r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table </a:t>
            </a:r>
            <a:r>
              <a:rPr lang="cs-CZ" dirty="0" err="1" smtClean="0"/>
              <a:t>reresents</a:t>
            </a:r>
            <a:r>
              <a:rPr lang="cs-CZ" dirty="0" smtClean="0"/>
              <a:t> </a:t>
            </a:r>
            <a:r>
              <a:rPr lang="cs-CZ" dirty="0" err="1" smtClean="0"/>
              <a:t>combination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baseline="30000" dirty="0" smtClean="0"/>
              <a:t>k </a:t>
            </a:r>
            <a:r>
              <a:rPr lang="cs-CZ" dirty="0" smtClean="0"/>
              <a:t> (k =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Not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reality = </a:t>
            </a:r>
            <a:r>
              <a:rPr lang="cs-CZ" dirty="0" err="1" smtClean="0"/>
              <a:t>incomplete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table –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remainders</a:t>
            </a:r>
            <a:endParaRPr lang="cs-CZ" dirty="0" smtClean="0"/>
          </a:p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1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outcome</a:t>
            </a:r>
            <a:r>
              <a:rPr lang="cs-CZ" dirty="0" smtClean="0"/>
              <a:t> </a:t>
            </a:r>
            <a:r>
              <a:rPr lang="cs-CZ" dirty="0" err="1" smtClean="0"/>
              <a:t>column</a:t>
            </a:r>
            <a:r>
              <a:rPr lang="cs-CZ" dirty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 </a:t>
            </a:r>
            <a:r>
              <a:rPr lang="cs-CZ" dirty="0" err="1" smtClean="0"/>
              <a:t>expresses</a:t>
            </a:r>
            <a:r>
              <a:rPr lang="cs-CZ" dirty="0" smtClean="0"/>
              <a:t> </a:t>
            </a:r>
            <a:r>
              <a:rPr lang="cs-CZ" dirty="0" err="1" smtClean="0"/>
              <a:t>statement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sufficiency</a:t>
            </a:r>
            <a:r>
              <a:rPr lang="cs-CZ" dirty="0" smtClean="0"/>
              <a:t> (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combination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outcome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intererest</a:t>
            </a:r>
            <a:r>
              <a:rPr lang="cs-CZ" dirty="0" smtClean="0"/>
              <a:t> </a:t>
            </a:r>
            <a:r>
              <a:rPr lang="cs-CZ" dirty="0" err="1" smtClean="0"/>
              <a:t>happens</a:t>
            </a:r>
            <a:r>
              <a:rPr lang="cs-CZ" dirty="0" smtClean="0"/>
              <a:t>)</a:t>
            </a:r>
          </a:p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truth</a:t>
            </a:r>
            <a:r>
              <a:rPr lang="cs-CZ" dirty="0"/>
              <a:t> table </a:t>
            </a:r>
            <a:r>
              <a:rPr lang="cs-CZ" dirty="0" err="1"/>
              <a:t>row</a:t>
            </a:r>
            <a:r>
              <a:rPr lang="cs-CZ" dirty="0"/>
              <a:t> and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,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added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minimization</a:t>
            </a:r>
            <a:r>
              <a:rPr lang="cs-CZ" dirty="0"/>
              <a:t> by </a:t>
            </a:r>
            <a:r>
              <a:rPr lang="cs-CZ" dirty="0" err="1" smtClean="0"/>
              <a:t>Quine-McCluskey</a:t>
            </a:r>
            <a:endParaRPr lang="cs-CZ" dirty="0" smtClean="0"/>
          </a:p>
          <a:p>
            <a:r>
              <a:rPr lang="cs-CZ" dirty="0" smtClean="0"/>
              <a:t>Fuzzy </a:t>
            </a:r>
            <a:r>
              <a:rPr lang="cs-CZ" dirty="0" err="1" smtClean="0"/>
              <a:t>sets</a:t>
            </a:r>
            <a:r>
              <a:rPr lang="cs-CZ" dirty="0" smtClean="0"/>
              <a:t> – fuzzy </a:t>
            </a:r>
            <a:r>
              <a:rPr lang="cs-CZ" dirty="0" err="1" smtClean="0"/>
              <a:t>sets</a:t>
            </a:r>
            <a:r>
              <a:rPr lang="cs-CZ" dirty="0" smtClean="0"/>
              <a:t> (as </a:t>
            </a:r>
            <a:r>
              <a:rPr lang="cs-CZ" dirty="0" err="1" smtClean="0"/>
              <a:t>crisp</a:t>
            </a:r>
            <a:r>
              <a:rPr lang="cs-CZ" dirty="0" smtClean="0"/>
              <a:t> </a:t>
            </a:r>
            <a:r>
              <a:rPr lang="cs-CZ" dirty="0" err="1" smtClean="0"/>
              <a:t>ones</a:t>
            </a:r>
            <a:r>
              <a:rPr lang="cs-CZ" dirty="0" smtClean="0"/>
              <a:t>) </a:t>
            </a:r>
            <a:r>
              <a:rPr lang="cs-CZ" dirty="0" err="1" smtClean="0"/>
              <a:t>establish</a:t>
            </a:r>
            <a:r>
              <a:rPr lang="cs-CZ" dirty="0" smtClean="0"/>
              <a:t> </a:t>
            </a:r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membership</a:t>
            </a:r>
            <a:r>
              <a:rPr lang="cs-CZ" dirty="0" smtClean="0"/>
              <a:t> and </a:t>
            </a:r>
            <a:r>
              <a:rPr lang="cs-CZ" dirty="0" err="1" smtClean="0"/>
              <a:t>nonmembership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set – </a:t>
            </a:r>
            <a:r>
              <a:rPr lang="cs-CZ" dirty="0" err="1" smtClean="0"/>
              <a:t>property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– </a:t>
            </a:r>
            <a:r>
              <a:rPr lang="cs-CZ" dirty="0" err="1" smtClean="0"/>
              <a:t>still</a:t>
            </a:r>
            <a:r>
              <a:rPr lang="cs-CZ" dirty="0" smtClean="0"/>
              <a:t> </a:t>
            </a:r>
            <a:r>
              <a:rPr lang="cs-CZ" dirty="0" err="1" smtClean="0"/>
              <a:t>belong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table </a:t>
            </a:r>
            <a:r>
              <a:rPr lang="cs-CZ" dirty="0" err="1" smtClean="0"/>
              <a:t>row</a:t>
            </a:r>
            <a:r>
              <a:rPr lang="cs-CZ" dirty="0" smtClean="0"/>
              <a:t>,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below</a:t>
            </a:r>
            <a:r>
              <a:rPr lang="cs-CZ" dirty="0" smtClean="0"/>
              <a:t> 0.5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above</a:t>
            </a:r>
            <a:r>
              <a:rPr lang="cs-CZ" dirty="0" smtClean="0"/>
              <a:t> 0.5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0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matrix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table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70191" y="69833"/>
            <a:ext cx="3352818" cy="32316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3009" y="3301465"/>
            <a:ext cx="4817941" cy="3297756"/>
          </a:xfrm>
          <a:prstGeom prst="rect">
            <a:avLst/>
          </a:prstGeom>
        </p:spPr>
      </p:pic>
      <p:sp>
        <p:nvSpPr>
          <p:cNvPr id="6" name="Ohnutá šipka 5"/>
          <p:cNvSpPr/>
          <p:nvPr/>
        </p:nvSpPr>
        <p:spPr>
          <a:xfrm rot="5400000">
            <a:off x="7531768" y="1063593"/>
            <a:ext cx="1588169" cy="267582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0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Fuzzy set </a:t>
            </a:r>
            <a:r>
              <a:rPr lang="cs-CZ" dirty="0" err="1" smtClean="0"/>
              <a:t>truth</a:t>
            </a:r>
            <a:r>
              <a:rPr lang="cs-CZ" dirty="0" smtClean="0"/>
              <a:t> table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3727" y="763102"/>
            <a:ext cx="7315200" cy="171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Dealing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contradictory</a:t>
            </a:r>
            <a:r>
              <a:rPr lang="cs-CZ" dirty="0" smtClean="0"/>
              <a:t> </a:t>
            </a:r>
            <a:r>
              <a:rPr lang="cs-CZ" dirty="0" err="1" smtClean="0"/>
              <a:t>rows</a:t>
            </a:r>
            <a:r>
              <a:rPr lang="cs-CZ" dirty="0" smtClean="0"/>
              <a:t>	 and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remainders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remainders</a:t>
            </a:r>
            <a:r>
              <a:rPr lang="cs-CZ" dirty="0" smtClean="0"/>
              <a:t> – </a:t>
            </a:r>
            <a:r>
              <a:rPr lang="cs-CZ" dirty="0" err="1" smtClean="0"/>
              <a:t>those</a:t>
            </a:r>
            <a:r>
              <a:rPr lang="cs-CZ" dirty="0" smtClean="0"/>
              <a:t> </a:t>
            </a:r>
            <a:r>
              <a:rPr lang="cs-CZ" dirty="0" err="1" smtClean="0"/>
              <a:t>combinations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do not </a:t>
            </a:r>
            <a:r>
              <a:rPr lang="cs-CZ" dirty="0" err="1" smtClean="0"/>
              <a:t>realize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data</a:t>
            </a:r>
          </a:p>
          <a:p>
            <a:pPr lvl="1"/>
            <a:r>
              <a:rPr lang="cs-CZ" dirty="0" err="1" smtClean="0"/>
              <a:t>Either</a:t>
            </a:r>
            <a:r>
              <a:rPr lang="cs-CZ" dirty="0" smtClean="0"/>
              <a:t> use no </a:t>
            </a:r>
            <a:r>
              <a:rPr lang="cs-CZ" dirty="0" err="1" smtClean="0"/>
              <a:t>assumpitons</a:t>
            </a:r>
            <a:r>
              <a:rPr lang="cs-CZ" dirty="0" smtClean="0"/>
              <a:t> on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remainders</a:t>
            </a:r>
            <a:r>
              <a:rPr lang="cs-CZ" dirty="0" smtClean="0"/>
              <a:t> – bar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minimization</a:t>
            </a:r>
            <a:r>
              <a:rPr lang="cs-CZ" dirty="0" smtClean="0"/>
              <a:t>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dirty="0" err="1" smtClean="0">
                <a:latin typeface="Calibri" panose="020F0502020204030204" pitchFamily="34" charset="0"/>
              </a:rPr>
              <a:t>conservative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solution</a:t>
            </a:r>
            <a:endParaRPr lang="cs-CZ" dirty="0" smtClean="0"/>
          </a:p>
          <a:p>
            <a:pPr lvl="1"/>
            <a:r>
              <a:rPr lang="cs-CZ" dirty="0" err="1" smtClean="0"/>
              <a:t>Assign</a:t>
            </a:r>
            <a:r>
              <a:rPr lang="cs-CZ" dirty="0" smtClean="0"/>
              <a:t> </a:t>
            </a:r>
            <a:r>
              <a:rPr lang="cs-CZ" dirty="0" err="1" smtClean="0"/>
              <a:t>assumptions</a:t>
            </a:r>
            <a:r>
              <a:rPr lang="cs-CZ" dirty="0" smtClean="0"/>
              <a:t> on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remainders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program </a:t>
            </a:r>
            <a:r>
              <a:rPr lang="cs-CZ" dirty="0" err="1" smtClean="0"/>
              <a:t>itslef</a:t>
            </a:r>
            <a:r>
              <a:rPr lang="cs-CZ" dirty="0" smtClean="0"/>
              <a:t> </a:t>
            </a:r>
            <a:r>
              <a:rPr lang="cs-CZ" dirty="0" err="1" smtClean="0"/>
              <a:t>decides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to do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remainders</a:t>
            </a:r>
            <a:r>
              <a:rPr lang="cs-CZ" dirty="0" smtClean="0"/>
              <a:t> (</a:t>
            </a:r>
            <a:r>
              <a:rPr lang="cs-CZ" dirty="0" err="1" smtClean="0"/>
              <a:t>uses</a:t>
            </a:r>
            <a:r>
              <a:rPr lang="cs-CZ" dirty="0" smtClean="0"/>
              <a:t> </a:t>
            </a:r>
            <a:r>
              <a:rPr lang="cs-CZ" dirty="0" err="1" smtClean="0"/>
              <a:t>those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lead</a:t>
            </a:r>
            <a:r>
              <a:rPr lang="cs-CZ" dirty="0" smtClean="0"/>
              <a:t> to more </a:t>
            </a:r>
            <a:r>
              <a:rPr lang="cs-CZ" dirty="0" err="1" smtClean="0"/>
              <a:t>effective</a:t>
            </a:r>
            <a:r>
              <a:rPr lang="cs-CZ" dirty="0" smtClean="0"/>
              <a:t>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minimization</a:t>
            </a:r>
            <a:r>
              <a:rPr lang="cs-CZ" dirty="0" smtClean="0"/>
              <a:t>)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dirty="0" err="1" smtClean="0">
                <a:latin typeface="Calibri" panose="020F0502020204030204" pitchFamily="34" charset="0"/>
              </a:rPr>
              <a:t>parsimonious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solution</a:t>
            </a:r>
            <a:endParaRPr lang="cs-CZ" dirty="0" smtClean="0">
              <a:latin typeface="Calibri" panose="020F0502020204030204" pitchFamily="34" charset="0"/>
            </a:endParaRPr>
          </a:p>
          <a:p>
            <a:pPr lvl="1"/>
            <a:r>
              <a:rPr lang="cs-CZ" dirty="0" err="1" smtClean="0"/>
              <a:t>Directional</a:t>
            </a:r>
            <a:r>
              <a:rPr lang="cs-CZ" dirty="0" smtClean="0"/>
              <a:t> </a:t>
            </a:r>
            <a:r>
              <a:rPr lang="cs-CZ" dirty="0" err="1" smtClean="0"/>
              <a:t>expectations</a:t>
            </a:r>
            <a:r>
              <a:rPr lang="cs-CZ" dirty="0" smtClean="0"/>
              <a:t>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dirty="0" err="1" smtClean="0">
                <a:latin typeface="Calibri" panose="020F0502020204030204" pitchFamily="34" charset="0"/>
              </a:rPr>
              <a:t>intermediate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solution</a:t>
            </a:r>
            <a:endParaRPr lang="cs-CZ" dirty="0" smtClean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err="1" smtClean="0"/>
              <a:t>Contradictory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 -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 and </a:t>
            </a:r>
            <a:r>
              <a:rPr lang="cs-CZ" dirty="0" smtClean="0"/>
              <a:t>non-</a:t>
            </a:r>
            <a:r>
              <a:rPr lang="cs-CZ" dirty="0" err="1" smtClean="0"/>
              <a:t>outcome</a:t>
            </a:r>
            <a:endParaRPr lang="cs-CZ" dirty="0" smtClean="0"/>
          </a:p>
          <a:p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minimization</a:t>
            </a:r>
            <a:r>
              <a:rPr lang="cs-CZ" dirty="0" smtClean="0"/>
              <a:t>: </a:t>
            </a:r>
          </a:p>
          <a:p>
            <a:pPr lvl="1"/>
            <a:r>
              <a:rPr lang="cs-CZ" dirty="0" err="1" smtClean="0"/>
              <a:t>adding</a:t>
            </a:r>
            <a:r>
              <a:rPr lang="cs-CZ" dirty="0" smtClean="0"/>
              <a:t> a </a:t>
            </a:r>
            <a:r>
              <a:rPr lang="cs-CZ" dirty="0" err="1" smtClean="0"/>
              <a:t>condition</a:t>
            </a:r>
            <a:endParaRPr lang="cs-CZ" dirty="0" smtClean="0"/>
          </a:p>
          <a:p>
            <a:pPr lvl="1"/>
            <a:r>
              <a:rPr lang="cs-CZ" dirty="0" err="1" smtClean="0"/>
              <a:t>respecify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endParaRPr lang="cs-CZ" dirty="0" smtClean="0"/>
          </a:p>
          <a:p>
            <a:pPr lvl="1"/>
            <a:r>
              <a:rPr lang="cs-CZ" dirty="0" err="1" smtClean="0"/>
              <a:t>respecify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definition</a:t>
            </a:r>
            <a:r>
              <a:rPr lang="cs-CZ" dirty="0" smtClean="0"/>
              <a:t>, </a:t>
            </a:r>
            <a:r>
              <a:rPr lang="cs-CZ" dirty="0" err="1" smtClean="0"/>
              <a:t>conceptualization</a:t>
            </a:r>
            <a:r>
              <a:rPr lang="cs-CZ" dirty="0" smtClean="0"/>
              <a:t>,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measurement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outcome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07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Sufficiency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consistency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8085" y="314959"/>
            <a:ext cx="4381258" cy="367546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085" y="4067424"/>
            <a:ext cx="6119523" cy="260098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8114096" y="587141"/>
                <a:ext cx="3657600" cy="3573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Consistency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of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X as a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sufficient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condition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for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Y =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number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of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cases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where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X=1 and Y= 1/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number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of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cases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 smtClean="0">
                    <a:latin typeface="+mj-lt"/>
                    <a:cs typeface="Segoe UI Semilight" panose="020B0402040204020203" pitchFamily="34" charset="0"/>
                  </a:rPr>
                  <a:t>where</a:t>
                </a:r>
                <a:r>
                  <a:rPr lang="cs-CZ" i="1" dirty="0" smtClean="0">
                    <a:latin typeface="+mj-lt"/>
                    <a:cs typeface="Segoe UI Semilight" panose="020B0402040204020203" pitchFamily="34" charset="0"/>
                  </a:rPr>
                  <a:t> X=1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/>
                          </m:ctrlPr>
                        </m:sSubPr>
                        <m:e>
                          <m:r>
                            <a:rPr lang="en-GB" i="1"/>
                            <m:t>𝐶𝑜𝑛𝑠𝑖𝑠𝑡𝑒𝑛𝑐𝑦</m:t>
                          </m:r>
                        </m:e>
                        <m:sub>
                          <m:r>
                            <a:rPr lang="en-GB" i="1"/>
                            <m:t>𝑆𝑢𝑓𝑓𝑖𝑐𝑖𝑒𝑛𝑡</m:t>
                          </m:r>
                          <m:r>
                            <a:rPr lang="en-GB" i="1"/>
                            <m:t> </m:t>
                          </m:r>
                          <m:r>
                            <a:rPr lang="en-GB" i="1"/>
                            <m:t>𝑐𝑜𝑛𝑑𝑖𝑡𝑖𝑜𝑛𝑠</m:t>
                          </m:r>
                          <m:d>
                            <m:dPr>
                              <m:ctrlPr>
                                <a:rPr lang="en-GB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/>
                                  </m:ctrlPr>
                                </m:sSubPr>
                                <m:e>
                                  <m:r>
                                    <a:rPr lang="en-GB" i="1"/>
                                    <m:t>𝑋</m:t>
                                  </m:r>
                                </m:e>
                                <m:sub>
                                  <m:r>
                                    <a:rPr lang="en-GB" i="1"/>
                                    <m:t>𝑖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sSub>
                                <m:sSubPr>
                                  <m:ctrlPr>
                                    <a:rPr lang="en-GB" i="1"/>
                                  </m:ctrlPr>
                                </m:sSubPr>
                                <m:e>
                                  <m:r>
                                    <a:rPr lang="en-GB" i="1"/>
                                    <m:t>𝑌</m:t>
                                  </m:r>
                                </m:e>
                                <m:sub>
                                  <m:r>
                                    <a:rPr lang="en-GB" i="1"/>
                                    <m:t>𝑖</m:t>
                                  </m:r>
                                </m:sub>
                              </m:sSub>
                            </m:e>
                          </m:d>
                        </m:sub>
                      </m:sSub>
                      <m:r>
                        <a:rPr lang="en-GB" i="1"/>
                        <m:t>=</m:t>
                      </m:r>
                      <m:f>
                        <m:fPr>
                          <m:ctrlPr>
                            <a:rPr lang="en-GB" i="1"/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GB" i="1"/>
                              </m:ctrlPr>
                            </m:naryPr>
                            <m:sub>
                              <m:r>
                                <a:rPr lang="en-GB" i="1"/>
                                <m:t>𝑖</m:t>
                              </m:r>
                              <m:r>
                                <a:rPr lang="en-GB" i="1"/>
                                <m:t>=1</m:t>
                              </m:r>
                            </m:sub>
                            <m:sup>
                              <m:r>
                                <a:rPr lang="en-GB" i="1"/>
                                <m:t>𝐼</m:t>
                              </m:r>
                            </m:sup>
                            <m:e>
                              <m:r>
                                <m:rPr>
                                  <m:sty m:val="p"/>
                                </m:rPr>
                                <a:rPr lang="en-GB"/>
                                <m:t>min</m:t>
                              </m:r>
                              <m:r>
                                <a:rPr lang="en-GB" i="1"/>
                                <m:t>(</m:t>
                              </m:r>
                              <m:sSub>
                                <m:sSubPr>
                                  <m:ctrlPr>
                                    <a:rPr lang="en-GB" i="1"/>
                                  </m:ctrlPr>
                                </m:sSubPr>
                                <m:e>
                                  <m:r>
                                    <a:rPr lang="en-GB" i="1"/>
                                    <m:t>𝑋</m:t>
                                  </m:r>
                                </m:e>
                                <m:sub>
                                  <m:r>
                                    <a:rPr lang="en-GB" i="1"/>
                                    <m:t>𝑖</m:t>
                                  </m:r>
                                </m:sub>
                              </m:sSub>
                              <m:r>
                                <a:rPr lang="en-GB" i="1"/>
                                <m:t>,</m:t>
                              </m:r>
                              <m:sSub>
                                <m:sSubPr>
                                  <m:ctrlPr>
                                    <a:rPr lang="en-GB" i="1"/>
                                  </m:ctrlPr>
                                </m:sSubPr>
                                <m:e>
                                  <m:r>
                                    <a:rPr lang="en-GB" i="1"/>
                                    <m:t>𝑌</m:t>
                                  </m:r>
                                </m:e>
                                <m:sub>
                                  <m:r>
                                    <a:rPr lang="en-GB" i="1"/>
                                    <m:t>𝑖</m:t>
                                  </m:r>
                                </m:sub>
                              </m:sSub>
                              <m:r>
                                <a:rPr lang="en-GB" i="1"/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GB" i="1"/>
                              </m:ctrlPr>
                            </m:naryPr>
                            <m:sub>
                              <m:r>
                                <a:rPr lang="en-GB" i="1"/>
                                <m:t>𝑖</m:t>
                              </m:r>
                              <m:r>
                                <a:rPr lang="en-GB" i="1"/>
                                <m:t>=1</m:t>
                              </m:r>
                            </m:sub>
                            <m:sup>
                              <m:r>
                                <a:rPr lang="en-GB" i="1"/>
                                <m:t>𝐼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/>
                                  </m:ctrlPr>
                                </m:sSubPr>
                                <m:e>
                                  <m:r>
                                    <a:rPr lang="en-GB" i="1"/>
                                    <m:t>𝑋</m:t>
                                  </m:r>
                                </m:e>
                                <m:sub>
                                  <m:r>
                                    <a:rPr lang="en-GB" i="1"/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096" y="587141"/>
                <a:ext cx="3657600" cy="3573286"/>
              </a:xfrm>
              <a:prstGeom prst="rect">
                <a:avLst/>
              </a:prstGeom>
              <a:blipFill rotWithShape="0">
                <a:blip r:embed="rId4"/>
                <a:stretch>
                  <a:fillRect l="-1333" t="-8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43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Sufficiency</a:t>
            </a:r>
            <a:r>
              <a:rPr lang="cs-CZ" dirty="0" smtClean="0"/>
              <a:t>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coverage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360" y="691154"/>
            <a:ext cx="6229350" cy="25336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994" y="3424428"/>
            <a:ext cx="6229350" cy="236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0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Sufficiency</a:t>
            </a:r>
            <a:r>
              <a:rPr lang="cs-CZ" dirty="0" smtClean="0"/>
              <a:t>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coverage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However, it is common in crisp-set analyses to assess the</a:t>
                </a:r>
                <a:br>
                  <a:rPr lang="en-GB" dirty="0"/>
                </a:br>
                <a:r>
                  <a:rPr lang="en-GB" dirty="0"/>
                  <a:t>proportion of cases following each path—that is, the number of </a:t>
                </a:r>
                <a:r>
                  <a:rPr lang="en-GB" dirty="0" smtClean="0"/>
                  <a:t>cases</a:t>
                </a:r>
                <a:r>
                  <a:rPr lang="cs-CZ" dirty="0" smtClean="0"/>
                  <a:t> </a:t>
                </a:r>
                <a:r>
                  <a:rPr lang="en-GB" dirty="0" smtClean="0"/>
                  <a:t>following </a:t>
                </a:r>
                <a:r>
                  <a:rPr lang="en-GB" dirty="0"/>
                  <a:t>a </a:t>
                </a:r>
                <a:r>
                  <a:rPr lang="en-GB" dirty="0" err="1" smtClean="0"/>
                  <a:t>specifi</a:t>
                </a:r>
                <a:r>
                  <a:rPr lang="cs-CZ" dirty="0" smtClean="0"/>
                  <a:t>c</a:t>
                </a:r>
                <a:r>
                  <a:rPr lang="en-GB" dirty="0" smtClean="0"/>
                  <a:t> </a:t>
                </a:r>
                <a:r>
                  <a:rPr lang="en-GB" dirty="0"/>
                  <a:t>path to the outcome divided by the total </a:t>
                </a:r>
                <a:r>
                  <a:rPr lang="en-GB" dirty="0" err="1" smtClean="0"/>
                  <a:t>number</a:t>
                </a:r>
                <a:r>
                  <a:rPr lang="en-GB" dirty="0" err="1"/>
                  <a:t>of</a:t>
                </a:r>
                <a:r>
                  <a:rPr lang="en-GB" dirty="0"/>
                  <a:t> instances of the outcome. </a:t>
                </a:r>
                <a:r>
                  <a:rPr lang="en-GB" dirty="0" err="1"/>
                  <a:t>Ths</a:t>
                </a:r>
                <a:r>
                  <a:rPr lang="en-GB" dirty="0"/>
                  <a:t> simple proportion is a direct measure of set-theoretic coverage and is a straightforward indicator of </a:t>
                </a:r>
                <a:r>
                  <a:rPr lang="en-GB" dirty="0" smtClean="0"/>
                  <a:t>the</a:t>
                </a:r>
                <a:r>
                  <a:rPr lang="cs-CZ" dirty="0" smtClean="0"/>
                  <a:t> </a:t>
                </a:r>
                <a:r>
                  <a:rPr lang="en-GB" dirty="0" smtClean="0"/>
                  <a:t>empirical </a:t>
                </a:r>
                <a:r>
                  <a:rPr lang="en-GB" dirty="0"/>
                  <a:t>importance of a causal combination. </a:t>
                </a:r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𝐶𝑜𝑣𝑒𝑟𝑎𝑔𝑒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𝑆𝑢𝑓𝑓𝑖𝑐𝑖𝑒𝑛𝑡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𝑐𝑜𝑛𝑑𝑖𝑡𝑖𝑜𝑛𝑠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/>
                  <a:t/>
                </a:r>
                <a:br>
                  <a:rPr lang="en-GB" dirty="0"/>
                </a:br>
                <a:endParaRPr lang="en-GB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67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2728</TotalTime>
  <Words>537</Words>
  <Application>Microsoft Office PowerPoint</Application>
  <PresentationFormat>Širokoúhlá obrazovka</PresentationFormat>
  <Paragraphs>67</Paragraphs>
  <Slides>15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Calibri</vt:lpstr>
      <vt:lpstr>Cambria Math</vt:lpstr>
      <vt:lpstr>Corbel</vt:lpstr>
      <vt:lpstr>Segoe UI Semilight</vt:lpstr>
      <vt:lpstr>Wingdings 2</vt:lpstr>
      <vt:lpstr>Rámeček</vt:lpstr>
      <vt:lpstr>QCA  </vt:lpstr>
      <vt:lpstr>Standard analysis</vt:lpstr>
      <vt:lpstr>Truth table</vt:lpstr>
      <vt:lpstr>Data matrix into the truth table</vt:lpstr>
      <vt:lpstr>Fuzzy set truth table</vt:lpstr>
      <vt:lpstr>Dealing with contradictory rows  and logical remainders</vt:lpstr>
      <vt:lpstr>Sufficiency and its consistency</vt:lpstr>
      <vt:lpstr>Sufficiency and its coverage</vt:lpstr>
      <vt:lpstr>Sufficiency and its coverage</vt:lpstr>
      <vt:lpstr>Necessity and its coverage and parameters of fit</vt:lpstr>
      <vt:lpstr>Conceptual work</vt:lpstr>
      <vt:lpstr>Data matrix</vt:lpstr>
      <vt:lpstr>Data matrix in RStudio</vt:lpstr>
      <vt:lpstr>Truth table</vt:lpstr>
      <vt:lpstr>Bibliography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Fridrichová</dc:creator>
  <cp:lastModifiedBy>Kateřina Fridrichová</cp:lastModifiedBy>
  <cp:revision>26</cp:revision>
  <dcterms:created xsi:type="dcterms:W3CDTF">2015-11-25T11:11:18Z</dcterms:created>
  <dcterms:modified xsi:type="dcterms:W3CDTF">2015-11-27T08:41:14Z</dcterms:modified>
</cp:coreProperties>
</file>