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3" r:id="rId12"/>
    <p:sldId id="264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14" d="100"/>
          <a:sy n="114" d="100"/>
        </p:scale>
        <p:origin x="-72" y="13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A1978-DF24-43C1-BF12-3BD7FEA53830}" type="datetimeFigureOut">
              <a:rPr lang="cs-CZ"/>
              <a:pPr>
                <a:defRPr/>
              </a:pPr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DADD1-4717-4232-9679-F3F9DE7E0C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EB2B1-68AE-4E1E-86B0-9FB6D11A4E0B}" type="datetimeFigureOut">
              <a:rPr lang="cs-CZ"/>
              <a:pPr>
                <a:defRPr/>
              </a:pPr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02782-381B-4B65-9746-54BEAD12B3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B023D-8259-41A1-A93E-F4AB80537B26}" type="datetimeFigureOut">
              <a:rPr lang="cs-CZ"/>
              <a:pPr>
                <a:defRPr/>
              </a:pPr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CD62C-85C6-49D9-8686-5F51978737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B2BA2-AD38-40E8-82B6-A227C4AA6693}" type="datetimeFigureOut">
              <a:rPr lang="cs-CZ"/>
              <a:pPr>
                <a:defRPr/>
              </a:pPr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254E6-9EF1-4EFC-A7CD-F18710E882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7A7FD-F2D2-4A9C-99F6-DB64EF9FC015}" type="datetimeFigureOut">
              <a:rPr lang="cs-CZ"/>
              <a:pPr>
                <a:defRPr/>
              </a:pPr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C03B9-C572-45D5-BADF-C29549A784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2BC35-73A4-4B99-8E6D-C6C53655C0E4}" type="datetimeFigureOut">
              <a:rPr lang="cs-CZ"/>
              <a:pPr>
                <a:defRPr/>
              </a:pPr>
              <a:t>4.11.2016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33632-4221-4923-8C40-5FCFB05FAE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3D5E-0454-47D5-88C8-63A0457A59FE}" type="datetimeFigureOut">
              <a:rPr lang="cs-CZ"/>
              <a:pPr>
                <a:defRPr/>
              </a:pPr>
              <a:t>4.11.2016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535A0-9962-47B3-805C-30BD0DE6DF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B0C98-E1A1-4136-B8CF-9DDF3B5D9409}" type="datetimeFigureOut">
              <a:rPr lang="cs-CZ"/>
              <a:pPr>
                <a:defRPr/>
              </a:pPr>
              <a:t>4.11.2016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05F8-A588-4B79-B02A-4C49A82183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FDED0-428D-4150-AAED-F06844646ABE}" type="datetimeFigureOut">
              <a:rPr lang="cs-CZ"/>
              <a:pPr>
                <a:defRPr/>
              </a:pPr>
              <a:t>4.11.2016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D407A-73DD-4AA7-BE23-817C04F3C1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9519B-9311-45AA-836F-CED7B84B1E23}" type="datetimeFigureOut">
              <a:rPr lang="cs-CZ"/>
              <a:pPr>
                <a:defRPr/>
              </a:pPr>
              <a:t>4.11.2016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1BD56-2AB2-4859-A39F-3D5190298F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3D108-A148-4186-A206-1796B8A60DCC}" type="datetimeFigureOut">
              <a:rPr lang="cs-CZ"/>
              <a:pPr>
                <a:defRPr/>
              </a:pPr>
              <a:t>4.11.2016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22F75-5AE2-4B68-B0FF-8A312DCFFD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78CB31-05EA-4574-A34C-8F9A18503868}" type="datetimeFigureOut">
              <a:rPr lang="cs-CZ"/>
              <a:pPr>
                <a:defRPr/>
              </a:pPr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F3CEB0-63BB-4101-A5D9-76DB02EA78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Vědecké studium politické reality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mtClean="0">
                <a:solidFill>
                  <a:srgbClr val="898989"/>
                </a:solidFill>
              </a:rPr>
              <a:t>Metody a výzkum v politických vědách 201</a:t>
            </a:r>
            <a:r>
              <a:rPr lang="cs-CZ" smtClean="0">
                <a:solidFill>
                  <a:srgbClr val="898989"/>
                </a:solidFill>
                <a:latin typeface="Arial" charset="0"/>
              </a:rPr>
              <a:t>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29" name="Graf 3"/>
          <p:cNvGraphicFramePr>
            <a:graphicFrameLocks/>
          </p:cNvGraphicFramePr>
          <p:nvPr/>
        </p:nvGraphicFramePr>
        <p:xfrm>
          <a:off x="849313" y="1146175"/>
          <a:ext cx="7158037" cy="4637088"/>
        </p:xfrm>
        <a:graphic>
          <a:graphicData uri="http://schemas.openxmlformats.org/presentationml/2006/ole">
            <p:oleObj spid="_x0000_s22529" r:id="rId3" imgW="7163421" imgH="4639458" progId="Excel.Chart.8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smtClean="0"/>
              <a:t>Konstrukce modelů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b="1" i="1" u="sng" dirty="0">
                <a:solidFill>
                  <a:srgbClr val="0070C0"/>
                </a:solidFill>
              </a:rPr>
              <a:t>Model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/>
              <a:t>– když </a:t>
            </a:r>
            <a:r>
              <a:rPr lang="cs-CZ" sz="2800" b="1" dirty="0"/>
              <a:t>přemýšlíme</a:t>
            </a:r>
            <a:r>
              <a:rPr lang="cs-CZ" sz="2800" dirty="0"/>
              <a:t> o </a:t>
            </a:r>
            <a:r>
              <a:rPr lang="cs-CZ" sz="2800" b="1" dirty="0"/>
              <a:t>fenoménech</a:t>
            </a:r>
            <a:r>
              <a:rPr lang="cs-CZ" sz="2800" dirty="0"/>
              <a:t> jako o </a:t>
            </a:r>
            <a:r>
              <a:rPr lang="cs-CZ" sz="2800" b="1" dirty="0"/>
              <a:t>závislých proměnných</a:t>
            </a:r>
            <a:r>
              <a:rPr lang="cs-CZ" sz="2800" dirty="0"/>
              <a:t> a vytváříme </a:t>
            </a:r>
            <a:r>
              <a:rPr lang="cs-CZ" sz="2800" b="1" dirty="0"/>
              <a:t>teorie</a:t>
            </a:r>
            <a:r>
              <a:rPr lang="cs-CZ" sz="2800" dirty="0"/>
              <a:t> o </a:t>
            </a:r>
            <a:r>
              <a:rPr lang="cs-CZ" sz="2800" b="1" dirty="0"/>
              <a:t>nezávislých</a:t>
            </a:r>
            <a:r>
              <a:rPr lang="cs-CZ" sz="2800" dirty="0"/>
              <a:t> které je </a:t>
            </a:r>
            <a:r>
              <a:rPr lang="cs-CZ" sz="2800" b="1" dirty="0"/>
              <a:t>zapříčiňují</a:t>
            </a:r>
            <a:r>
              <a:rPr lang="cs-CZ" sz="2800" dirty="0"/>
              <a:t>, potom konstruujeme teoretické modely;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sz="2400" dirty="0"/>
              <a:t>Právě </a:t>
            </a:r>
            <a:r>
              <a:rPr lang="cs-CZ" sz="2400" dirty="0" smtClean="0"/>
              <a:t>„</a:t>
            </a:r>
            <a:r>
              <a:rPr lang="cs-CZ" sz="2400" b="1" dirty="0" smtClean="0"/>
              <a:t>nerealističnost</a:t>
            </a:r>
            <a:r>
              <a:rPr lang="cs-CZ" sz="2400" dirty="0" smtClean="0"/>
              <a:t>“ </a:t>
            </a:r>
            <a:r>
              <a:rPr lang="cs-CZ" sz="2400" dirty="0"/>
              <a:t>modelu jej dělá </a:t>
            </a:r>
            <a:r>
              <a:rPr lang="cs-CZ" sz="2400" b="1" dirty="0" smtClean="0"/>
              <a:t>praktickými</a:t>
            </a:r>
            <a:r>
              <a:rPr lang="cs-CZ" sz="2400" dirty="0" smtClean="0"/>
              <a:t>… </a:t>
            </a:r>
            <a:r>
              <a:rPr lang="cs-CZ" sz="2400" dirty="0"/>
              <a:t>modely jsou simplifikace</a:t>
            </a:r>
            <a:r>
              <a:rPr lang="cs-CZ" sz="2400" dirty="0" smtClean="0"/>
              <a:t>;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sz="2400" b="1" dirty="0" smtClean="0"/>
              <a:t>Přílišná redukce </a:t>
            </a:r>
            <a:r>
              <a:rPr lang="cs-CZ" sz="2400" dirty="0" smtClean="0"/>
              <a:t>je dělá nevypovídajícími o světě…</a:t>
            </a:r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200" dirty="0" smtClean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cs-CZ" sz="9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u="sng" dirty="0"/>
              <a:t>Poučky</a:t>
            </a:r>
            <a:r>
              <a:rPr lang="cs-CZ" sz="2800" dirty="0"/>
              <a:t>: 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sz="2400" b="1" dirty="0"/>
              <a:t>modely</a:t>
            </a:r>
            <a:r>
              <a:rPr lang="cs-CZ" sz="2400" dirty="0"/>
              <a:t> </a:t>
            </a:r>
            <a:r>
              <a:rPr lang="cs-CZ" sz="2400" dirty="0" smtClean="0"/>
              <a:t>snažme dělat vždy </a:t>
            </a:r>
            <a:r>
              <a:rPr lang="cs-CZ" sz="2400" b="1" dirty="0"/>
              <a:t>kauzální</a:t>
            </a:r>
            <a:r>
              <a:rPr lang="cs-CZ" sz="2400" dirty="0"/>
              <a:t> (</a:t>
            </a:r>
            <a:r>
              <a:rPr lang="cs-CZ" sz="2400" dirty="0" smtClean="0"/>
              <a:t>vs. </a:t>
            </a:r>
            <a:r>
              <a:rPr lang="cs-CZ" sz="2400" dirty="0"/>
              <a:t>korelace);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sz="2400" dirty="0" smtClean="0"/>
              <a:t>nenechejme </a:t>
            </a:r>
            <a:r>
              <a:rPr lang="cs-CZ" sz="2400" dirty="0"/>
              <a:t>se </a:t>
            </a:r>
            <a:r>
              <a:rPr lang="cs-CZ" sz="2400" dirty="0" smtClean="0"/>
              <a:t>vést </a:t>
            </a:r>
            <a:r>
              <a:rPr lang="cs-CZ" sz="2400" b="1" dirty="0"/>
              <a:t>samotnými daty</a:t>
            </a:r>
            <a:r>
              <a:rPr lang="cs-CZ" sz="2400" dirty="0"/>
              <a:t> (testování teorií na datech, které vedly k jejich tvorbě);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sz="2400" dirty="0"/>
              <a:t>důkazy musí mít oporu </a:t>
            </a:r>
            <a:r>
              <a:rPr lang="cs-CZ" sz="2400" b="1" dirty="0"/>
              <a:t>v reálném světě</a:t>
            </a:r>
            <a:r>
              <a:rPr lang="cs-CZ" sz="2400" dirty="0"/>
              <a:t> (</a:t>
            </a:r>
            <a:r>
              <a:rPr lang="cs-CZ" sz="2400" dirty="0" smtClean="0"/>
              <a:t>racionalistická </a:t>
            </a:r>
            <a:r>
              <a:rPr lang="cs-CZ" sz="2400" dirty="0"/>
              <a:t>cvičení);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sz="2400" dirty="0" smtClean="0"/>
              <a:t>vyhněme </a:t>
            </a:r>
            <a:r>
              <a:rPr lang="cs-CZ" sz="2400" dirty="0"/>
              <a:t>se </a:t>
            </a:r>
            <a:r>
              <a:rPr lang="cs-CZ" sz="2400" b="1" dirty="0"/>
              <a:t>normativnosti</a:t>
            </a:r>
            <a:r>
              <a:rPr lang="cs-CZ" sz="2400" dirty="0"/>
              <a:t>;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sz="2400" dirty="0" smtClean="0"/>
              <a:t>hledejme obojí: </a:t>
            </a:r>
            <a:r>
              <a:rPr lang="cs-CZ" sz="2400" b="1" dirty="0"/>
              <a:t>všeobecnost</a:t>
            </a:r>
            <a:r>
              <a:rPr lang="cs-CZ" sz="2400" dirty="0"/>
              <a:t> i </a:t>
            </a:r>
            <a:r>
              <a:rPr lang="cs-CZ" sz="2400" b="1" dirty="0"/>
              <a:t>jednoduchost</a:t>
            </a:r>
            <a:r>
              <a:rPr lang="cs-CZ" sz="2400" dirty="0"/>
              <a:t>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cs-CZ" sz="3200" b="1" smtClean="0"/>
              <a:t>Budování teorie</a:t>
            </a:r>
            <a:r>
              <a:rPr lang="cs-CZ" sz="3200" smtClean="0"/>
              <a:t/>
            </a:r>
            <a:br>
              <a:rPr lang="cs-CZ" sz="3200" smtClean="0"/>
            </a:br>
            <a:endParaRPr lang="cs-CZ" sz="32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950" y="620713"/>
            <a:ext cx="8856663" cy="6237287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 smtClean="0"/>
              <a:t>Identifikace</a:t>
            </a:r>
            <a:r>
              <a:rPr lang="cs-CZ" dirty="0" smtClean="0"/>
              <a:t> </a:t>
            </a:r>
            <a:r>
              <a:rPr lang="cs-CZ" b="1" u="sng" dirty="0"/>
              <a:t>zajímavé </a:t>
            </a:r>
            <a:r>
              <a:rPr lang="cs-CZ" b="1" u="sng" dirty="0" smtClean="0"/>
              <a:t>variace</a:t>
            </a:r>
            <a:r>
              <a:rPr lang="cs-CZ" dirty="0" smtClean="0"/>
              <a:t>;</a:t>
            </a: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 err="1" smtClean="0"/>
              <a:t>Cross-sectional</a:t>
            </a:r>
            <a:r>
              <a:rPr lang="cs-CZ" dirty="0"/>
              <a:t>: stejný čas, různé </a:t>
            </a:r>
            <a:r>
              <a:rPr lang="cs-CZ" dirty="0" smtClean="0"/>
              <a:t>místo </a:t>
            </a:r>
            <a:r>
              <a:rPr lang="cs-CZ" dirty="0"/>
              <a:t>(případy</a:t>
            </a:r>
            <a:r>
              <a:rPr lang="cs-CZ" dirty="0" smtClean="0"/>
              <a:t>);</a:t>
            </a: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 err="1" smtClean="0"/>
              <a:t>Time-series</a:t>
            </a:r>
            <a:r>
              <a:rPr lang="cs-CZ" dirty="0"/>
              <a:t>: stejný případ, různý </a:t>
            </a:r>
            <a:r>
              <a:rPr lang="cs-CZ" dirty="0" smtClean="0"/>
              <a:t>čas;</a:t>
            </a: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3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/>
              <a:t>Využití </a:t>
            </a:r>
            <a:r>
              <a:rPr lang="cs-CZ" b="1" u="sng" dirty="0"/>
              <a:t>znalostí</a:t>
            </a:r>
            <a:r>
              <a:rPr lang="cs-CZ" dirty="0"/>
              <a:t> - posun </a:t>
            </a:r>
            <a:r>
              <a:rPr lang="cs-CZ" b="1" dirty="0"/>
              <a:t>od konkrétního</a:t>
            </a:r>
            <a:r>
              <a:rPr lang="cs-CZ" dirty="0"/>
              <a:t> případu k </a:t>
            </a:r>
            <a:r>
              <a:rPr lang="cs-CZ" b="1" u="sng" dirty="0"/>
              <a:t>obecnější</a:t>
            </a:r>
            <a:r>
              <a:rPr lang="cs-CZ" dirty="0"/>
              <a:t> </a:t>
            </a:r>
            <a:r>
              <a:rPr lang="cs-CZ" dirty="0" smtClean="0"/>
              <a:t>teorii: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 smtClean="0"/>
              <a:t>11. září -&gt; </a:t>
            </a:r>
            <a:r>
              <a:rPr lang="cs-CZ" dirty="0"/>
              <a:t>změna v podpoře prezidenta US (co by udělal menší útok, co dělají jiné typy incidentů, stalo by se to v jiné zemi</a:t>
            </a:r>
            <a:r>
              <a:rPr lang="cs-CZ" dirty="0" smtClean="0"/>
              <a:t>?);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i="1" dirty="0">
                <a:solidFill>
                  <a:srgbClr val="7030A0"/>
                </a:solidFill>
              </a:rPr>
              <a:t>1970 </a:t>
            </a:r>
            <a:r>
              <a:rPr lang="cs-CZ" i="1" dirty="0" err="1" smtClean="0">
                <a:solidFill>
                  <a:srgbClr val="7030A0"/>
                </a:solidFill>
              </a:rPr>
              <a:t>Mueller</a:t>
            </a:r>
            <a:r>
              <a:rPr lang="cs-CZ" i="1" dirty="0">
                <a:solidFill>
                  <a:srgbClr val="7030A0"/>
                </a:solidFill>
              </a:rPr>
              <a:t>:</a:t>
            </a:r>
            <a:r>
              <a:rPr lang="cs-CZ" i="1" dirty="0" smtClean="0">
                <a:solidFill>
                  <a:srgbClr val="7030A0"/>
                </a:solidFill>
              </a:rPr>
              <a:t> prezidentská </a:t>
            </a:r>
            <a:r>
              <a:rPr lang="cs-CZ" i="1" dirty="0">
                <a:solidFill>
                  <a:srgbClr val="7030A0"/>
                </a:solidFill>
              </a:rPr>
              <a:t>popularita a mezinárodní </a:t>
            </a:r>
            <a:r>
              <a:rPr lang="cs-CZ" i="1" dirty="0" smtClean="0">
                <a:solidFill>
                  <a:srgbClr val="7030A0"/>
                </a:solidFill>
              </a:rPr>
              <a:t>konflikt</a:t>
            </a:r>
            <a:r>
              <a:rPr lang="cs-CZ" dirty="0" smtClean="0"/>
              <a:t>;</a:t>
            </a: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3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Znej lokální, mysli </a:t>
            </a:r>
            <a:r>
              <a:rPr lang="cs-CZ" dirty="0" smtClean="0"/>
              <a:t>globálně;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Přírodovědci nemají teorie, které lze aplikovat pouze na </a:t>
            </a:r>
            <a:r>
              <a:rPr lang="cs-CZ" dirty="0" smtClean="0"/>
              <a:t>Francii…</a:t>
            </a: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3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/>
              <a:t>Prozkoumej </a:t>
            </a:r>
            <a:r>
              <a:rPr lang="cs-CZ" b="1" u="sng" dirty="0"/>
              <a:t>předchozí výzkum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Které ostatní </a:t>
            </a:r>
            <a:r>
              <a:rPr lang="cs-CZ" b="1" dirty="0"/>
              <a:t>příčiny</a:t>
            </a:r>
            <a:r>
              <a:rPr lang="cs-CZ" dirty="0"/>
              <a:t> nejsou </a:t>
            </a:r>
            <a:r>
              <a:rPr lang="cs-CZ" b="1" dirty="0"/>
              <a:t>zahrnuty</a:t>
            </a:r>
            <a:r>
              <a:rPr lang="cs-CZ" dirty="0"/>
              <a:t>?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Může být </a:t>
            </a:r>
            <a:r>
              <a:rPr lang="cs-CZ" b="1" dirty="0"/>
              <a:t>teorie</a:t>
            </a:r>
            <a:r>
              <a:rPr lang="cs-CZ" dirty="0"/>
              <a:t> aplikována i </a:t>
            </a:r>
            <a:r>
              <a:rPr lang="cs-CZ" b="1" dirty="0"/>
              <a:t>jinde</a:t>
            </a:r>
            <a:r>
              <a:rPr lang="cs-CZ" dirty="0"/>
              <a:t>?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Jaké jsou další implikace?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Jak může teorie fungovat na jiném </a:t>
            </a:r>
            <a:r>
              <a:rPr lang="cs-CZ" dirty="0" err="1"/>
              <a:t>levelu</a:t>
            </a:r>
            <a:r>
              <a:rPr lang="cs-CZ" dirty="0"/>
              <a:t> agregace (mikro-makro)?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3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u="sng" dirty="0"/>
              <a:t>Formální</a:t>
            </a:r>
            <a:r>
              <a:rPr lang="cs-CZ" dirty="0"/>
              <a:t> myšlení o příčinách které ovlivňují zkoumaný </a:t>
            </a:r>
            <a:r>
              <a:rPr lang="cs-CZ" dirty="0" smtClean="0"/>
              <a:t>jev - </a:t>
            </a:r>
            <a:r>
              <a:rPr lang="cs-CZ" b="1" dirty="0" smtClean="0"/>
              <a:t>racionální </a:t>
            </a:r>
            <a:r>
              <a:rPr lang="cs-CZ" b="1" dirty="0"/>
              <a:t>volba</a:t>
            </a:r>
            <a:r>
              <a:rPr lang="cs-CZ" dirty="0"/>
              <a:t> </a:t>
            </a:r>
            <a:r>
              <a:rPr lang="cs-CZ" dirty="0" smtClean="0"/>
              <a:t>například + </a:t>
            </a:r>
            <a:r>
              <a:rPr lang="cs-CZ" b="1" dirty="0"/>
              <a:t>instituce</a:t>
            </a:r>
            <a:r>
              <a:rPr lang="cs-CZ" dirty="0"/>
              <a:t> a </a:t>
            </a:r>
            <a:r>
              <a:rPr lang="cs-CZ" dirty="0" smtClean="0"/>
              <a:t>pravidla;</a:t>
            </a: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3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/>
              <a:t>Jak poznám, že mám </a:t>
            </a:r>
            <a:r>
              <a:rPr lang="cs-CZ" b="1" u="sng" dirty="0"/>
              <a:t>dobrou teorii</a:t>
            </a:r>
            <a:r>
              <a:rPr lang="cs-CZ" b="1" dirty="0"/>
              <a:t>?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Je </a:t>
            </a:r>
            <a:r>
              <a:rPr lang="cs-CZ" b="1" dirty="0" smtClean="0"/>
              <a:t>kauzální</a:t>
            </a:r>
            <a:r>
              <a:rPr lang="cs-CZ" dirty="0" smtClean="0"/>
              <a:t>? Lze </a:t>
            </a:r>
            <a:r>
              <a:rPr lang="cs-CZ" dirty="0"/>
              <a:t>ji testovat na </a:t>
            </a:r>
            <a:r>
              <a:rPr lang="cs-CZ" b="1" dirty="0"/>
              <a:t>datech</a:t>
            </a:r>
            <a:r>
              <a:rPr lang="cs-CZ" dirty="0"/>
              <a:t>, která jsem ještě </a:t>
            </a:r>
            <a:r>
              <a:rPr lang="cs-CZ" b="1" dirty="0" smtClean="0"/>
              <a:t>nezkoumal</a:t>
            </a:r>
            <a:r>
              <a:rPr lang="cs-CZ" dirty="0" smtClean="0"/>
              <a:t>? Je </a:t>
            </a:r>
            <a:r>
              <a:rPr lang="cs-CZ" b="1" dirty="0" smtClean="0"/>
              <a:t>generalizující</a:t>
            </a:r>
            <a:r>
              <a:rPr lang="cs-CZ" dirty="0" smtClean="0"/>
              <a:t>? Je </a:t>
            </a:r>
            <a:r>
              <a:rPr lang="cs-CZ" b="1" dirty="0" smtClean="0"/>
              <a:t>jednoduchá</a:t>
            </a:r>
            <a:r>
              <a:rPr lang="cs-CZ" dirty="0" smtClean="0"/>
              <a:t>? Je </a:t>
            </a:r>
            <a:r>
              <a:rPr lang="cs-CZ" b="1" dirty="0" smtClean="0"/>
              <a:t>nová</a:t>
            </a:r>
            <a:r>
              <a:rPr lang="cs-CZ" dirty="0" smtClean="0"/>
              <a:t>? Je </a:t>
            </a:r>
            <a:r>
              <a:rPr lang="cs-CZ" b="1" dirty="0"/>
              <a:t>nebanální</a:t>
            </a:r>
            <a:r>
              <a:rPr lang="cs-CZ" dirty="0"/>
              <a:t>?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>
          <a:xfrm>
            <a:off x="323850" y="-100013"/>
            <a:ext cx="8229600" cy="1143001"/>
          </a:xfrm>
        </p:spPr>
        <p:txBody>
          <a:bodyPr/>
          <a:lstStyle/>
          <a:p>
            <a:r>
              <a:rPr lang="cs-CZ" sz="3600" b="1" smtClean="0">
                <a:solidFill>
                  <a:srgbClr val="0070C0"/>
                </a:solidFill>
              </a:rPr>
              <a:t>Vědecký 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881063"/>
            <a:ext cx="8569325" cy="5976937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Většina studentů se </a:t>
            </a:r>
            <a:r>
              <a:rPr lang="cs-CZ" b="1" dirty="0"/>
              <a:t>zajímá</a:t>
            </a:r>
            <a:r>
              <a:rPr lang="cs-CZ" dirty="0"/>
              <a:t> o vlastní </a:t>
            </a:r>
            <a:r>
              <a:rPr lang="cs-CZ" b="1" dirty="0"/>
              <a:t>politiku</a:t>
            </a:r>
            <a:r>
              <a:rPr lang="cs-CZ" dirty="0"/>
              <a:t> a ne </a:t>
            </a:r>
            <a:r>
              <a:rPr lang="cs-CZ" dirty="0" smtClean="0"/>
              <a:t>o metody</a:t>
            </a:r>
            <a:r>
              <a:rPr lang="cs-CZ" dirty="0"/>
              <a:t>;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Cíl: diskutovat </a:t>
            </a:r>
            <a:r>
              <a:rPr lang="cs-CZ" b="1" dirty="0"/>
              <a:t>proč</a:t>
            </a:r>
            <a:r>
              <a:rPr lang="cs-CZ" dirty="0"/>
              <a:t> je </a:t>
            </a:r>
            <a:r>
              <a:rPr lang="cs-CZ" b="1" i="1" u="sng" dirty="0"/>
              <a:t>vědecký</a:t>
            </a:r>
            <a:r>
              <a:rPr lang="cs-CZ" i="1" u="sng" dirty="0"/>
              <a:t> </a:t>
            </a:r>
            <a:r>
              <a:rPr lang="cs-CZ" b="1" i="1" u="sng" dirty="0"/>
              <a:t>přístup</a:t>
            </a:r>
            <a:r>
              <a:rPr lang="cs-CZ" dirty="0"/>
              <a:t> k politice </a:t>
            </a:r>
            <a:r>
              <a:rPr lang="cs-CZ" b="1" dirty="0"/>
              <a:t>cennější</a:t>
            </a:r>
            <a:r>
              <a:rPr lang="cs-CZ" dirty="0"/>
              <a:t> než přístup založený pouze na </a:t>
            </a:r>
            <a:r>
              <a:rPr lang="cs-CZ" b="1" dirty="0" smtClean="0"/>
              <a:t>faktech</a:t>
            </a:r>
            <a:r>
              <a:rPr lang="cs-CZ" dirty="0" smtClean="0"/>
              <a:t>…</a:t>
            </a: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3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 smtClean="0"/>
              <a:t>Pol.věda</a:t>
            </a:r>
            <a:r>
              <a:rPr lang="cs-CZ" dirty="0" smtClean="0"/>
              <a:t>: postupujeme od </a:t>
            </a:r>
            <a:r>
              <a:rPr lang="cs-CZ" b="1" dirty="0"/>
              <a:t>kauzálních </a:t>
            </a:r>
            <a:r>
              <a:rPr lang="cs-CZ" b="1" i="1" u="sng" dirty="0">
                <a:solidFill>
                  <a:srgbClr val="0070C0"/>
                </a:solidFill>
              </a:rPr>
              <a:t>teorií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dirty="0"/>
              <a:t>k </a:t>
            </a:r>
            <a:r>
              <a:rPr lang="cs-CZ" b="1" i="1" dirty="0"/>
              <a:t>vědeckým </a:t>
            </a:r>
            <a:r>
              <a:rPr lang="cs-CZ" b="1" i="1" u="sng" dirty="0"/>
              <a:t>poznatkům</a:t>
            </a:r>
            <a:r>
              <a:rPr lang="cs-CZ" dirty="0"/>
              <a:t>;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/>
              <a:t>Základem</a:t>
            </a:r>
            <a:r>
              <a:rPr lang="cs-CZ" dirty="0"/>
              <a:t> je </a:t>
            </a:r>
            <a:r>
              <a:rPr lang="cs-CZ" b="1" dirty="0"/>
              <a:t>přemýšlení</a:t>
            </a:r>
            <a:r>
              <a:rPr lang="cs-CZ" dirty="0"/>
              <a:t> o světě v </a:t>
            </a:r>
            <a:r>
              <a:rPr lang="cs-CZ" dirty="0" smtClean="0"/>
              <a:t>jazyce </a:t>
            </a:r>
            <a:r>
              <a:rPr lang="cs-CZ" b="1" i="1" u="sng" dirty="0" smtClean="0">
                <a:solidFill>
                  <a:srgbClr val="0070C0"/>
                </a:solidFill>
              </a:rPr>
              <a:t>modelů</a:t>
            </a:r>
            <a:r>
              <a:rPr lang="cs-CZ" dirty="0"/>
              <a:t>, kde </a:t>
            </a:r>
            <a:r>
              <a:rPr lang="cs-CZ" b="1" dirty="0"/>
              <a:t>předmět</a:t>
            </a:r>
            <a:r>
              <a:rPr lang="cs-CZ" dirty="0"/>
              <a:t> zájmu </a:t>
            </a:r>
            <a:r>
              <a:rPr lang="cs-CZ" dirty="0" smtClean="0"/>
              <a:t>je vymezen </a:t>
            </a:r>
            <a:r>
              <a:rPr lang="cs-CZ" b="1" i="1" u="sng" dirty="0" smtClean="0">
                <a:solidFill>
                  <a:srgbClr val="0070C0"/>
                </a:solidFill>
              </a:rPr>
              <a:t>proměnnými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smtClean="0"/>
              <a:t>- </a:t>
            </a:r>
            <a:r>
              <a:rPr lang="cs-CZ" dirty="0"/>
              <a:t>které jsou </a:t>
            </a:r>
            <a:r>
              <a:rPr lang="cs-CZ" b="1" dirty="0"/>
              <a:t>kauzálně</a:t>
            </a:r>
            <a:r>
              <a:rPr lang="cs-CZ" dirty="0"/>
              <a:t> </a:t>
            </a:r>
            <a:r>
              <a:rPr lang="cs-CZ" b="1" dirty="0" smtClean="0"/>
              <a:t>propojeny </a:t>
            </a:r>
            <a:r>
              <a:rPr lang="cs-CZ" dirty="0" smtClean="0"/>
              <a:t>mezi sebou - zarámovaný </a:t>
            </a:r>
            <a:r>
              <a:rPr lang="cs-CZ" b="1" i="1" u="sng" dirty="0"/>
              <a:t>teorií</a:t>
            </a:r>
            <a:r>
              <a:rPr lang="cs-CZ" dirty="0"/>
              <a:t>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300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b="1" i="1" u="sng" dirty="0" smtClean="0"/>
              <a:t>Nenormativnost</a:t>
            </a:r>
            <a:r>
              <a:rPr lang="cs-CZ" i="1" dirty="0" smtClean="0"/>
              <a:t>: komu </a:t>
            </a:r>
            <a:r>
              <a:rPr lang="cs-CZ" i="1" dirty="0"/>
              <a:t>fandím, není podstatné – respektovaný výzkum je takový, </a:t>
            </a:r>
            <a:r>
              <a:rPr lang="cs-CZ" i="1" dirty="0" smtClean="0"/>
              <a:t>z něhož není </a:t>
            </a:r>
            <a:r>
              <a:rPr lang="cs-CZ" i="1" dirty="0"/>
              <a:t>možné usuzovat na </a:t>
            </a:r>
            <a:r>
              <a:rPr lang="cs-CZ" b="1" i="1" dirty="0"/>
              <a:t>politické názory autora</a:t>
            </a:r>
            <a:r>
              <a:rPr lang="cs-CZ" i="1" dirty="0" smtClean="0"/>
              <a:t>;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cs-CZ" sz="1500" i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Pokud bereme </a:t>
            </a:r>
            <a:r>
              <a:rPr lang="cs-CZ" b="1" u="sng" dirty="0"/>
              <a:t>kurz</a:t>
            </a:r>
            <a:r>
              <a:rPr lang="cs-CZ" dirty="0"/>
              <a:t> jenom jako </a:t>
            </a:r>
            <a:r>
              <a:rPr lang="cs-CZ" b="1" dirty="0"/>
              <a:t>prostředek</a:t>
            </a:r>
            <a:r>
              <a:rPr lang="cs-CZ" dirty="0"/>
              <a:t> k získání </a:t>
            </a:r>
            <a:r>
              <a:rPr lang="cs-CZ" b="1" dirty="0" smtClean="0"/>
              <a:t>kvalifikace</a:t>
            </a:r>
            <a:r>
              <a:rPr lang="cs-CZ" dirty="0" smtClean="0"/>
              <a:t>… - </a:t>
            </a:r>
            <a:r>
              <a:rPr lang="cs-CZ" dirty="0"/>
              <a:t>i tak je to </a:t>
            </a:r>
            <a:r>
              <a:rPr lang="cs-CZ" b="1" dirty="0"/>
              <a:t>přínosný</a:t>
            </a:r>
            <a:r>
              <a:rPr lang="cs-CZ" dirty="0"/>
              <a:t> </a:t>
            </a:r>
            <a:r>
              <a:rPr lang="cs-CZ" b="1" dirty="0"/>
              <a:t>způsob</a:t>
            </a:r>
            <a:r>
              <a:rPr lang="cs-CZ" dirty="0"/>
              <a:t> </a:t>
            </a:r>
            <a:r>
              <a:rPr lang="cs-CZ" b="1" dirty="0"/>
              <a:t>uvažování</a:t>
            </a:r>
            <a:r>
              <a:rPr lang="cs-CZ" dirty="0"/>
              <a:t> o světě, který se uplatní </a:t>
            </a:r>
            <a:r>
              <a:rPr lang="cs-CZ" dirty="0" smtClean="0"/>
              <a:t>kdykoliv</a:t>
            </a:r>
            <a:r>
              <a:rPr lang="cs-CZ" dirty="0"/>
              <a:t>;</a:t>
            </a: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3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K čemu je </a:t>
            </a:r>
            <a:r>
              <a:rPr lang="cs-CZ" b="1" u="sng" dirty="0" smtClean="0">
                <a:solidFill>
                  <a:srgbClr val="0070C0"/>
                </a:solidFill>
              </a:rPr>
              <a:t>vědecký způsob uvažování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o problému dobrý: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Pomáhá </a:t>
            </a:r>
            <a:r>
              <a:rPr lang="cs-CZ" b="1" dirty="0" smtClean="0"/>
              <a:t>využívat poznatky</a:t>
            </a:r>
            <a:r>
              <a:rPr lang="cs-CZ" dirty="0" smtClean="0"/>
              <a:t> </a:t>
            </a:r>
            <a:r>
              <a:rPr lang="cs-CZ" b="1" dirty="0"/>
              <a:t>výzkumu</a:t>
            </a:r>
            <a:r>
              <a:rPr lang="cs-CZ" dirty="0"/>
              <a:t> pro potřeby </a:t>
            </a:r>
            <a:r>
              <a:rPr lang="cs-CZ" b="1" dirty="0"/>
              <a:t>jiných </a:t>
            </a:r>
            <a:r>
              <a:rPr lang="cs-CZ" b="1" dirty="0" smtClean="0"/>
              <a:t>kurzů</a:t>
            </a:r>
            <a:r>
              <a:rPr lang="cs-CZ" dirty="0" smtClean="0"/>
              <a:t>;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Pomáhá být </a:t>
            </a:r>
            <a:r>
              <a:rPr lang="cs-CZ" b="1" dirty="0"/>
              <a:t>lepším</a:t>
            </a:r>
            <a:r>
              <a:rPr lang="cs-CZ" dirty="0"/>
              <a:t> </a:t>
            </a:r>
            <a:r>
              <a:rPr lang="cs-CZ" b="1" dirty="0"/>
              <a:t>příjemcem</a:t>
            </a:r>
            <a:r>
              <a:rPr lang="cs-CZ" dirty="0"/>
              <a:t> </a:t>
            </a:r>
            <a:r>
              <a:rPr lang="cs-CZ" dirty="0" smtClean="0"/>
              <a:t>informací;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První </a:t>
            </a:r>
            <a:r>
              <a:rPr lang="cs-CZ" b="1" dirty="0"/>
              <a:t>krok</a:t>
            </a:r>
            <a:r>
              <a:rPr lang="cs-CZ" dirty="0"/>
              <a:t> na cestě stát se </a:t>
            </a:r>
            <a:r>
              <a:rPr lang="cs-CZ" b="1" dirty="0"/>
              <a:t>producentem</a:t>
            </a:r>
            <a:r>
              <a:rPr lang="cs-CZ" dirty="0"/>
              <a:t> vědeckých </a:t>
            </a:r>
            <a:r>
              <a:rPr lang="cs-CZ" dirty="0" smtClean="0"/>
              <a:t>poznatků.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cs-CZ" sz="15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Přístup „</a:t>
            </a:r>
            <a:r>
              <a:rPr lang="cs-CZ" b="1" i="1" u="sng" dirty="0"/>
              <a:t>jen fakta</a:t>
            </a:r>
            <a:r>
              <a:rPr lang="cs-CZ" dirty="0" smtClean="0"/>
              <a:t>“: svět </a:t>
            </a:r>
            <a:r>
              <a:rPr lang="cs-CZ" dirty="0"/>
              <a:t>se </a:t>
            </a:r>
            <a:r>
              <a:rPr lang="cs-CZ" b="1" dirty="0"/>
              <a:t>mění</a:t>
            </a:r>
            <a:r>
              <a:rPr lang="cs-CZ" dirty="0"/>
              <a:t>, fakta stárnou, teorie umožňují lépe chápat </a:t>
            </a:r>
            <a:r>
              <a:rPr lang="cs-CZ" dirty="0" smtClean="0"/>
              <a:t>souvislosti – </a:t>
            </a:r>
            <a:r>
              <a:rPr lang="cs-CZ" b="1" dirty="0"/>
              <a:t>proč</a:t>
            </a:r>
            <a:r>
              <a:rPr lang="cs-CZ" dirty="0"/>
              <a:t> ke změnám dochází a jaké budou mít pravděpodobný </a:t>
            </a:r>
            <a:r>
              <a:rPr lang="cs-CZ" b="1" dirty="0"/>
              <a:t>směr</a:t>
            </a:r>
            <a:r>
              <a:rPr lang="cs-CZ" dirty="0"/>
              <a:t> a </a:t>
            </a:r>
            <a:r>
              <a:rPr lang="cs-CZ" b="1" dirty="0"/>
              <a:t>dopady</a:t>
            </a:r>
            <a:r>
              <a:rPr lang="cs-CZ" dirty="0" smtClean="0"/>
              <a:t>;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5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i="1" u="sng" dirty="0"/>
              <a:t>O</a:t>
            </a:r>
            <a:r>
              <a:rPr lang="cs-CZ" b="1" i="1" u="sng" dirty="0" smtClean="0"/>
              <a:t>tázky</a:t>
            </a:r>
            <a:r>
              <a:rPr lang="cs-CZ" i="1" dirty="0" smtClean="0"/>
              <a:t> CO?; JAK?; PROČ? (popsat; rozumět; vysvětlit).</a:t>
            </a:r>
            <a:endParaRPr lang="cs-CZ" i="1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>
          <a:xfrm>
            <a:off x="468313" y="44450"/>
            <a:ext cx="8229600" cy="1143000"/>
          </a:xfrm>
        </p:spPr>
        <p:txBody>
          <a:bodyPr/>
          <a:lstStyle/>
          <a:p>
            <a:r>
              <a:rPr lang="cs-CZ" sz="3600" b="1" smtClean="0"/>
              <a:t/>
            </a:r>
            <a:br>
              <a:rPr lang="cs-CZ" sz="3600" b="1" smtClean="0"/>
            </a:br>
            <a:r>
              <a:rPr lang="cs-CZ" sz="3600" b="1" smtClean="0"/>
              <a:t>Hledání kauzálních vysvětlení</a:t>
            </a:r>
            <a:r>
              <a:rPr lang="cs-CZ" sz="3600" smtClean="0"/>
              <a:t/>
            </a:r>
            <a:br>
              <a:rPr lang="cs-CZ" sz="3600" smtClean="0"/>
            </a:br>
            <a:endParaRPr lang="cs-CZ" sz="36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981075"/>
            <a:ext cx="8713788" cy="5472113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i="1" u="sng" dirty="0" smtClean="0"/>
              <a:t>Kritické </a:t>
            </a:r>
            <a:r>
              <a:rPr lang="cs-CZ" b="1" i="1" u="sng" dirty="0"/>
              <a:t>uvažování</a:t>
            </a:r>
            <a:r>
              <a:rPr lang="cs-CZ" dirty="0"/>
              <a:t>: </a:t>
            </a:r>
            <a:r>
              <a:rPr lang="cs-CZ" dirty="0" smtClean="0"/>
              <a:t>(jak </a:t>
            </a:r>
            <a:r>
              <a:rPr lang="cs-CZ" dirty="0"/>
              <a:t>víme, že něco </a:t>
            </a:r>
            <a:r>
              <a:rPr lang="cs-CZ" dirty="0" smtClean="0"/>
              <a:t>víme)?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sz="2600" dirty="0" smtClean="0"/>
              <a:t>Jsme vždy </a:t>
            </a:r>
            <a:r>
              <a:rPr lang="cs-CZ" sz="2600" dirty="0"/>
              <a:t>ochotni zohlednit </a:t>
            </a:r>
            <a:r>
              <a:rPr lang="cs-CZ" sz="2600" b="1" dirty="0"/>
              <a:t>nové důkazy</a:t>
            </a:r>
            <a:r>
              <a:rPr lang="cs-CZ" sz="2600" dirty="0"/>
              <a:t> změnit co si </a:t>
            </a:r>
            <a:r>
              <a:rPr lang="cs-CZ" sz="2600" dirty="0" smtClean="0"/>
              <a:t>myslíme - o čem víme</a:t>
            </a:r>
            <a:r>
              <a:rPr lang="cs-CZ" sz="2600" dirty="0"/>
              <a:t>, že je </a:t>
            </a:r>
            <a:r>
              <a:rPr lang="cs-CZ" sz="2600" dirty="0" smtClean="0"/>
              <a:t>to „pravda“;</a:t>
            </a:r>
            <a:endParaRPr lang="cs-CZ" sz="2600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sz="2600" dirty="0"/>
              <a:t>Vyváženo </a:t>
            </a:r>
            <a:r>
              <a:rPr lang="cs-CZ" sz="2600" b="1" dirty="0"/>
              <a:t>ostražitostí</a:t>
            </a:r>
            <a:r>
              <a:rPr lang="cs-CZ" sz="2600" dirty="0"/>
              <a:t> a kritickým zhodnocením nových důkazů;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1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Jako ostatní vědci – </a:t>
            </a:r>
            <a:r>
              <a:rPr lang="cs-CZ" b="1" dirty="0"/>
              <a:t>političtí vědci </a:t>
            </a:r>
            <a:r>
              <a:rPr lang="cs-CZ" b="1" i="1" u="sng" dirty="0"/>
              <a:t>vyvíjejí a testují teorie</a:t>
            </a:r>
            <a:r>
              <a:rPr lang="cs-CZ" dirty="0" smtClean="0"/>
              <a:t>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1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400" b="1" i="1" u="sng" dirty="0">
                <a:solidFill>
                  <a:srgbClr val="0070C0"/>
                </a:solidFill>
              </a:rPr>
              <a:t>Teorie</a:t>
            </a:r>
            <a:r>
              <a:rPr lang="cs-CZ" dirty="0"/>
              <a:t>: </a:t>
            </a:r>
            <a:r>
              <a:rPr lang="cs-CZ" dirty="0" smtClean="0"/>
              <a:t>(</a:t>
            </a:r>
            <a:r>
              <a:rPr lang="cs-CZ" i="1" dirty="0" smtClean="0"/>
              <a:t>kvalifikovaná</a:t>
            </a:r>
            <a:r>
              <a:rPr lang="cs-CZ" dirty="0" smtClean="0"/>
              <a:t>) testovaná </a:t>
            </a:r>
            <a:r>
              <a:rPr lang="cs-CZ" b="1" dirty="0"/>
              <a:t>domněnka</a:t>
            </a:r>
            <a:r>
              <a:rPr lang="cs-CZ" dirty="0"/>
              <a:t> o </a:t>
            </a:r>
            <a:r>
              <a:rPr lang="cs-CZ" b="1" dirty="0"/>
              <a:t>příčinách</a:t>
            </a:r>
            <a:r>
              <a:rPr lang="cs-CZ" dirty="0"/>
              <a:t> </a:t>
            </a:r>
            <a:r>
              <a:rPr lang="cs-CZ" b="1" dirty="0" smtClean="0"/>
              <a:t>fenoménu</a:t>
            </a:r>
            <a:r>
              <a:rPr lang="cs-CZ" dirty="0" smtClean="0"/>
              <a:t> </a:t>
            </a:r>
            <a:r>
              <a:rPr lang="cs-CZ" dirty="0"/>
              <a:t>který zkoumáme;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k</a:t>
            </a:r>
            <a:r>
              <a:rPr lang="cs-CZ" dirty="0" smtClean="0"/>
              <a:t>dyž </a:t>
            </a:r>
            <a:r>
              <a:rPr lang="cs-CZ" dirty="0"/>
              <a:t>byla </a:t>
            </a:r>
            <a:r>
              <a:rPr lang="cs-CZ" b="1" dirty="0"/>
              <a:t>teorie</a:t>
            </a:r>
            <a:r>
              <a:rPr lang="cs-CZ" dirty="0"/>
              <a:t> </a:t>
            </a:r>
            <a:r>
              <a:rPr lang="cs-CZ" b="1" dirty="0"/>
              <a:t>vytvořena</a:t>
            </a:r>
            <a:r>
              <a:rPr lang="cs-CZ" dirty="0"/>
              <a:t>, můžeme ji </a:t>
            </a:r>
            <a:r>
              <a:rPr lang="cs-CZ" b="1" dirty="0"/>
              <a:t>přeložit</a:t>
            </a:r>
            <a:r>
              <a:rPr lang="cs-CZ" dirty="0"/>
              <a:t> do jedné nebo několika testovatelných </a:t>
            </a:r>
            <a:r>
              <a:rPr lang="cs-CZ" b="1" dirty="0">
                <a:solidFill>
                  <a:srgbClr val="0070C0"/>
                </a:solidFill>
              </a:rPr>
              <a:t>hypotéz</a:t>
            </a:r>
            <a:r>
              <a:rPr lang="cs-CZ" dirty="0" smtClean="0"/>
              <a:t>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1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i="1" u="sng" dirty="0">
                <a:solidFill>
                  <a:srgbClr val="0070C0"/>
                </a:solidFill>
              </a:rPr>
              <a:t>Hypotéza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je </a:t>
            </a:r>
            <a:r>
              <a:rPr lang="cs-CZ" b="1" dirty="0"/>
              <a:t>na teorii</a:t>
            </a:r>
            <a:r>
              <a:rPr lang="cs-CZ" dirty="0"/>
              <a:t> </a:t>
            </a:r>
            <a:r>
              <a:rPr lang="cs-CZ" b="1" dirty="0"/>
              <a:t>postavené</a:t>
            </a:r>
            <a:r>
              <a:rPr lang="cs-CZ" dirty="0"/>
              <a:t> </a:t>
            </a:r>
            <a:r>
              <a:rPr lang="cs-CZ" b="1" dirty="0"/>
              <a:t>tvrzení</a:t>
            </a:r>
            <a:r>
              <a:rPr lang="cs-CZ" dirty="0"/>
              <a:t> o </a:t>
            </a:r>
            <a:r>
              <a:rPr lang="cs-CZ" b="1" dirty="0"/>
              <a:t>vztahu</a:t>
            </a:r>
            <a:r>
              <a:rPr lang="cs-CZ" dirty="0"/>
              <a:t>, který </a:t>
            </a:r>
            <a:r>
              <a:rPr lang="cs-CZ" b="1" dirty="0"/>
              <a:t>očekáváme</a:t>
            </a:r>
            <a:r>
              <a:rPr lang="cs-CZ" dirty="0"/>
              <a:t>, že budeme </a:t>
            </a:r>
            <a:r>
              <a:rPr lang="cs-CZ" b="1" dirty="0"/>
              <a:t>pozorovat</a:t>
            </a:r>
            <a:r>
              <a:rPr lang="cs-CZ" dirty="0"/>
              <a:t>;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b="1" i="1" u="sng" dirty="0"/>
              <a:t>Nulová hypotéza</a:t>
            </a:r>
            <a:r>
              <a:rPr lang="cs-CZ" dirty="0"/>
              <a:t>: také na teorii postavené </a:t>
            </a:r>
            <a:r>
              <a:rPr lang="cs-CZ" dirty="0" smtClean="0"/>
              <a:t>tvrzení - co </a:t>
            </a:r>
            <a:r>
              <a:rPr lang="cs-CZ" dirty="0"/>
              <a:t>očekáváme, že budeme </a:t>
            </a:r>
            <a:r>
              <a:rPr lang="cs-CZ" b="1" dirty="0"/>
              <a:t>pozorovat</a:t>
            </a:r>
            <a:r>
              <a:rPr lang="cs-CZ" dirty="0"/>
              <a:t>, </a:t>
            </a:r>
            <a:r>
              <a:rPr lang="cs-CZ" b="1" dirty="0"/>
              <a:t>pokud</a:t>
            </a:r>
            <a:r>
              <a:rPr lang="cs-CZ" dirty="0"/>
              <a:t> je naše </a:t>
            </a:r>
            <a:r>
              <a:rPr lang="cs-CZ" b="1" dirty="0"/>
              <a:t>teorie</a:t>
            </a:r>
            <a:r>
              <a:rPr lang="cs-CZ" dirty="0"/>
              <a:t> </a:t>
            </a:r>
            <a:r>
              <a:rPr lang="cs-CZ" b="1" dirty="0"/>
              <a:t>nesprávná</a:t>
            </a:r>
            <a:r>
              <a:rPr lang="cs-CZ" dirty="0" smtClean="0"/>
              <a:t>;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cs-CZ" sz="13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i="1" u="sng" dirty="0">
                <a:solidFill>
                  <a:srgbClr val="0070C0"/>
                </a:solidFill>
              </a:rPr>
              <a:t>Testování hypotézy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je </a:t>
            </a:r>
            <a:r>
              <a:rPr lang="cs-CZ" b="1" dirty="0"/>
              <a:t>proces</a:t>
            </a:r>
            <a:r>
              <a:rPr lang="cs-CZ" dirty="0"/>
              <a:t>, v rámci kterého vědec systematicky </a:t>
            </a:r>
            <a:r>
              <a:rPr lang="cs-CZ" b="1" dirty="0"/>
              <a:t>sbírá důkazy</a:t>
            </a:r>
            <a:r>
              <a:rPr lang="cs-CZ" dirty="0"/>
              <a:t>, aby mohl </a:t>
            </a:r>
            <a:r>
              <a:rPr lang="cs-CZ" b="1" dirty="0"/>
              <a:t>rozhodnout</a:t>
            </a:r>
            <a:r>
              <a:rPr lang="cs-CZ" dirty="0"/>
              <a:t>, zda důkazy </a:t>
            </a:r>
            <a:r>
              <a:rPr lang="cs-CZ" b="1" dirty="0"/>
              <a:t>podporují</a:t>
            </a:r>
            <a:r>
              <a:rPr lang="cs-CZ" dirty="0"/>
              <a:t> </a:t>
            </a:r>
            <a:r>
              <a:rPr lang="cs-CZ" b="1" dirty="0"/>
              <a:t>hypotézu</a:t>
            </a:r>
            <a:r>
              <a:rPr lang="cs-CZ" dirty="0"/>
              <a:t>, </a:t>
            </a:r>
            <a:r>
              <a:rPr lang="cs-CZ" b="1" dirty="0"/>
              <a:t>nebo</a:t>
            </a:r>
            <a:r>
              <a:rPr lang="cs-CZ" dirty="0"/>
              <a:t> </a:t>
            </a:r>
            <a:r>
              <a:rPr lang="cs-CZ" b="1" dirty="0"/>
              <a:t>nulovou</a:t>
            </a:r>
            <a:r>
              <a:rPr lang="cs-CZ" dirty="0"/>
              <a:t> hypotézu;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p</a:t>
            </a:r>
            <a:r>
              <a:rPr lang="cs-CZ" dirty="0" smtClean="0"/>
              <a:t>okud </a:t>
            </a:r>
            <a:r>
              <a:rPr lang="cs-CZ" dirty="0"/>
              <a:t>hypotéza </a:t>
            </a:r>
            <a:r>
              <a:rPr lang="cs-CZ" b="1" dirty="0"/>
              <a:t>přežije testování</a:t>
            </a:r>
            <a:r>
              <a:rPr lang="cs-CZ" dirty="0"/>
              <a:t>, začínáme </a:t>
            </a:r>
            <a:r>
              <a:rPr lang="cs-CZ" b="1" dirty="0"/>
              <a:t>získávat důvěru</a:t>
            </a:r>
            <a:r>
              <a:rPr lang="cs-CZ" dirty="0"/>
              <a:t> v teorii;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Obdélník 3"/>
          <p:cNvSpPr>
            <a:spLocks noChangeArrowheads="1"/>
          </p:cNvSpPr>
          <p:nvPr/>
        </p:nvSpPr>
        <p:spPr bwMode="auto">
          <a:xfrm>
            <a:off x="107950" y="1268413"/>
            <a:ext cx="8856663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4400">
                <a:latin typeface="Calibri" pitchFamily="34" charset="0"/>
              </a:rPr>
              <a:t>Kauzální</a:t>
            </a:r>
            <a:r>
              <a:rPr lang="cs-CZ" sz="4400" b="1">
                <a:latin typeface="Calibri" pitchFamily="34" charset="0"/>
              </a:rPr>
              <a:t> teorie </a:t>
            </a:r>
            <a:r>
              <a:rPr lang="cs-CZ" sz="4400">
                <a:latin typeface="Calibri" pitchFamily="34" charset="0"/>
              </a:rPr>
              <a:t>–&gt; </a:t>
            </a:r>
          </a:p>
          <a:p>
            <a:pPr algn="ctr"/>
            <a:r>
              <a:rPr lang="cs-CZ" sz="4400">
                <a:latin typeface="Calibri" pitchFamily="34" charset="0"/>
              </a:rPr>
              <a:t>–&gt; </a:t>
            </a:r>
            <a:r>
              <a:rPr lang="cs-CZ" sz="4000" b="1">
                <a:latin typeface="Calibri" pitchFamily="34" charset="0"/>
              </a:rPr>
              <a:t>hypotéza</a:t>
            </a:r>
            <a:r>
              <a:rPr lang="cs-CZ" sz="4000">
                <a:latin typeface="Calibri" pitchFamily="34" charset="0"/>
              </a:rPr>
              <a:t> </a:t>
            </a:r>
            <a:r>
              <a:rPr lang="cs-CZ" sz="4400">
                <a:latin typeface="Calibri" pitchFamily="34" charset="0"/>
              </a:rPr>
              <a:t>–&gt; </a:t>
            </a:r>
            <a:endParaRPr lang="cs-CZ" sz="2400">
              <a:latin typeface="Calibri" pitchFamily="34" charset="0"/>
            </a:endParaRPr>
          </a:p>
          <a:p>
            <a:pPr algn="ctr"/>
            <a:r>
              <a:rPr lang="cs-CZ" sz="4400">
                <a:latin typeface="Calibri" pitchFamily="34" charset="0"/>
              </a:rPr>
              <a:t>–&gt; </a:t>
            </a:r>
            <a:r>
              <a:rPr lang="cs-CZ" sz="4000">
                <a:latin typeface="Calibri" pitchFamily="34" charset="0"/>
              </a:rPr>
              <a:t>empirický </a:t>
            </a:r>
            <a:r>
              <a:rPr lang="cs-CZ" sz="4000" b="1">
                <a:latin typeface="Calibri" pitchFamily="34" charset="0"/>
              </a:rPr>
              <a:t>test</a:t>
            </a:r>
            <a:r>
              <a:rPr lang="cs-CZ" sz="4000">
                <a:latin typeface="Calibri" pitchFamily="34" charset="0"/>
              </a:rPr>
              <a:t> </a:t>
            </a:r>
            <a:r>
              <a:rPr lang="cs-CZ" sz="4400">
                <a:latin typeface="Calibri" pitchFamily="34" charset="0"/>
              </a:rPr>
              <a:t>–&gt; </a:t>
            </a:r>
          </a:p>
          <a:p>
            <a:pPr algn="ctr"/>
            <a:r>
              <a:rPr lang="cs-CZ" sz="4400">
                <a:latin typeface="Calibri" pitchFamily="34" charset="0"/>
              </a:rPr>
              <a:t>–&gt; </a:t>
            </a:r>
            <a:r>
              <a:rPr lang="cs-CZ" sz="4000">
                <a:latin typeface="Calibri" pitchFamily="34" charset="0"/>
              </a:rPr>
              <a:t>evaluace hypotézy </a:t>
            </a:r>
            <a:r>
              <a:rPr lang="cs-CZ" sz="4400">
                <a:latin typeface="Calibri" pitchFamily="34" charset="0"/>
              </a:rPr>
              <a:t>–&gt; </a:t>
            </a:r>
            <a:endParaRPr lang="cs-CZ" sz="2400">
              <a:latin typeface="Calibri" pitchFamily="34" charset="0"/>
            </a:endParaRPr>
          </a:p>
          <a:p>
            <a:pPr algn="ctr"/>
            <a:r>
              <a:rPr lang="cs-CZ" sz="4400">
                <a:latin typeface="Calibri" pitchFamily="34" charset="0"/>
              </a:rPr>
              <a:t>–&gt; </a:t>
            </a:r>
            <a:r>
              <a:rPr lang="cs-CZ" sz="4000">
                <a:latin typeface="Calibri" pitchFamily="34" charset="0"/>
              </a:rPr>
              <a:t>evaluace kauzální teorie </a:t>
            </a:r>
            <a:r>
              <a:rPr lang="cs-CZ" sz="4400">
                <a:latin typeface="Calibri" pitchFamily="34" charset="0"/>
              </a:rPr>
              <a:t>–&gt; </a:t>
            </a:r>
          </a:p>
          <a:p>
            <a:pPr algn="ctr"/>
            <a:r>
              <a:rPr lang="cs-CZ" sz="4400">
                <a:latin typeface="Calibri" pitchFamily="34" charset="0"/>
              </a:rPr>
              <a:t>–&gt; vědecký</a:t>
            </a:r>
            <a:r>
              <a:rPr lang="cs-CZ" sz="4400" b="1">
                <a:latin typeface="Calibri" pitchFamily="34" charset="0"/>
              </a:rPr>
              <a:t> poznatek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>
          <a:xfrm>
            <a:off x="468313" y="44450"/>
            <a:ext cx="8229600" cy="1143000"/>
          </a:xfrm>
        </p:spPr>
        <p:txBody>
          <a:bodyPr/>
          <a:lstStyle/>
          <a:p>
            <a:r>
              <a:rPr lang="cs-CZ" sz="4000" b="1" smtClean="0">
                <a:solidFill>
                  <a:srgbClr val="0070C0"/>
                </a:solidFill>
              </a:rPr>
              <a:t>Věda</a:t>
            </a:r>
            <a:endParaRPr lang="cs-CZ" b="1" smtClean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981075"/>
            <a:ext cx="8569325" cy="6048375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/>
              <a:t>Jádro</a:t>
            </a:r>
            <a:r>
              <a:rPr lang="cs-CZ" dirty="0"/>
              <a:t> vědeckého procesu je </a:t>
            </a:r>
            <a:r>
              <a:rPr lang="cs-CZ" b="1" dirty="0"/>
              <a:t>skepse</a:t>
            </a:r>
            <a:r>
              <a:rPr lang="cs-CZ" dirty="0"/>
              <a:t> </a:t>
            </a:r>
            <a:r>
              <a:rPr lang="cs-CZ" sz="2600" dirty="0"/>
              <a:t>(</a:t>
            </a:r>
            <a:r>
              <a:rPr lang="cs-CZ" sz="2600" b="1" dirty="0"/>
              <a:t>útok</a:t>
            </a:r>
            <a:r>
              <a:rPr lang="cs-CZ" sz="2600" dirty="0"/>
              <a:t> na </a:t>
            </a:r>
            <a:r>
              <a:rPr lang="cs-CZ" sz="2600" b="1" dirty="0" smtClean="0"/>
              <a:t>teorii</a:t>
            </a:r>
            <a:r>
              <a:rPr lang="cs-CZ" sz="2600" dirty="0"/>
              <a:t>, </a:t>
            </a:r>
            <a:r>
              <a:rPr lang="cs-CZ" sz="2600" b="1" dirty="0"/>
              <a:t>hledání</a:t>
            </a:r>
            <a:r>
              <a:rPr lang="cs-CZ" sz="2600" dirty="0"/>
              <a:t> </a:t>
            </a:r>
            <a:r>
              <a:rPr lang="cs-CZ" sz="2600" b="1" dirty="0"/>
              <a:t>nového</a:t>
            </a:r>
            <a:r>
              <a:rPr lang="cs-CZ" sz="2600" dirty="0"/>
              <a:t> </a:t>
            </a:r>
            <a:r>
              <a:rPr lang="cs-CZ" sz="2600" b="1" dirty="0"/>
              <a:t>testu</a:t>
            </a:r>
            <a:r>
              <a:rPr lang="cs-CZ" sz="2600" dirty="0"/>
              <a:t>, který by teorii zpochybnil, </a:t>
            </a:r>
            <a:r>
              <a:rPr lang="cs-CZ" sz="2600" b="1" dirty="0" smtClean="0"/>
              <a:t>favorizována</a:t>
            </a:r>
            <a:r>
              <a:rPr lang="cs-CZ" sz="2600" dirty="0" smtClean="0"/>
              <a:t> </a:t>
            </a:r>
            <a:r>
              <a:rPr lang="cs-CZ" sz="2600" b="1" dirty="0"/>
              <a:t>nulová</a:t>
            </a:r>
            <a:r>
              <a:rPr lang="cs-CZ" sz="2600" dirty="0"/>
              <a:t> hypotéza</a:t>
            </a:r>
            <a:r>
              <a:rPr lang="cs-CZ" sz="2600" dirty="0" smtClean="0"/>
              <a:t>)</a:t>
            </a:r>
            <a:r>
              <a:rPr lang="cs-CZ" dirty="0" smtClean="0"/>
              <a:t>;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sz="2600" dirty="0"/>
              <a:t>Vs. </a:t>
            </a:r>
            <a:r>
              <a:rPr lang="cs-CZ" sz="2600" dirty="0" smtClean="0"/>
              <a:t>„</a:t>
            </a:r>
            <a:r>
              <a:rPr lang="cs-CZ" sz="2600" b="1" dirty="0" smtClean="0"/>
              <a:t>advokát“</a:t>
            </a:r>
            <a:r>
              <a:rPr lang="cs-CZ" sz="2600" dirty="0" smtClean="0"/>
              <a:t> </a:t>
            </a:r>
            <a:r>
              <a:rPr lang="cs-CZ" sz="2600" dirty="0"/>
              <a:t>– cíl dokázat žádoucí výsledek – ignoruje nebo zdiskredituje důkazy proti němu, podporuje a zdůrazňuje důkazy pro něj;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3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i="1" dirty="0" smtClean="0"/>
              <a:t>Politické </a:t>
            </a:r>
            <a:r>
              <a:rPr lang="cs-CZ" i="1" dirty="0"/>
              <a:t>vědy </a:t>
            </a:r>
            <a:r>
              <a:rPr lang="cs-CZ" dirty="0"/>
              <a:t>– </a:t>
            </a:r>
            <a:r>
              <a:rPr lang="cs-CZ" dirty="0" smtClean="0"/>
              <a:t>problém </a:t>
            </a:r>
            <a:r>
              <a:rPr lang="cs-CZ" b="1" dirty="0" smtClean="0"/>
              <a:t>normativního zatížení</a:t>
            </a:r>
            <a:r>
              <a:rPr lang="cs-CZ" dirty="0"/>
              <a:t>;</a:t>
            </a:r>
            <a:r>
              <a:rPr lang="cs-CZ" dirty="0" smtClean="0"/>
              <a:t> </a:t>
            </a: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0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Jakmile </a:t>
            </a:r>
            <a:r>
              <a:rPr lang="cs-CZ" dirty="0"/>
              <a:t>je </a:t>
            </a:r>
            <a:r>
              <a:rPr lang="cs-CZ" b="1" dirty="0"/>
              <a:t>teorie ustavena</a:t>
            </a:r>
            <a:r>
              <a:rPr lang="cs-CZ" dirty="0"/>
              <a:t> – vědci staví na jejích základech</a:t>
            </a:r>
            <a:r>
              <a:rPr lang="cs-CZ" dirty="0" smtClean="0"/>
              <a:t>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i="1" u="sng" dirty="0">
                <a:solidFill>
                  <a:srgbClr val="0070C0"/>
                </a:solidFill>
              </a:rPr>
              <a:t>Paradigma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(Kuhn) – </a:t>
            </a:r>
            <a:r>
              <a:rPr lang="cs-CZ" dirty="0" smtClean="0"/>
              <a:t>vědecké </a:t>
            </a:r>
            <a:r>
              <a:rPr lang="cs-CZ" dirty="0"/>
              <a:t>disciplíny procházejí cykly akumulace znalostí postavených na sadě </a:t>
            </a:r>
            <a:r>
              <a:rPr lang="cs-CZ" b="1" i="1" dirty="0"/>
              <a:t>sdílených předpokladů </a:t>
            </a:r>
            <a:r>
              <a:rPr lang="cs-CZ" i="1" dirty="0"/>
              <a:t>a</a:t>
            </a:r>
            <a:r>
              <a:rPr lang="cs-CZ" b="1" i="1" dirty="0"/>
              <a:t> </a:t>
            </a:r>
            <a:r>
              <a:rPr lang="cs-CZ" i="1" dirty="0"/>
              <a:t>všeobecně</a:t>
            </a:r>
            <a:r>
              <a:rPr lang="cs-CZ" b="1" i="1" dirty="0"/>
              <a:t> akceptovaných </a:t>
            </a:r>
            <a:r>
              <a:rPr lang="cs-CZ" b="1" i="1" dirty="0" smtClean="0"/>
              <a:t>teorií</a:t>
            </a:r>
            <a:r>
              <a:rPr lang="cs-CZ" dirty="0" smtClean="0"/>
              <a:t> </a:t>
            </a:r>
            <a:r>
              <a:rPr lang="cs-CZ" dirty="0"/>
              <a:t>o tom jak svět funguje;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Jakmile je paradigma přijato – řeší se </a:t>
            </a:r>
            <a:r>
              <a:rPr lang="cs-CZ" b="1" dirty="0" smtClean="0"/>
              <a:t>konkrétnější otázky</a:t>
            </a:r>
            <a:r>
              <a:rPr lang="cs-CZ" dirty="0" smtClean="0"/>
              <a:t> </a:t>
            </a:r>
            <a:r>
              <a:rPr lang="cs-CZ" dirty="0"/>
              <a:t>vycházející z předchozího výzkumu – </a:t>
            </a:r>
            <a:r>
              <a:rPr lang="cs-CZ" dirty="0" smtClean="0"/>
              <a:t>tzv. </a:t>
            </a:r>
            <a:r>
              <a:rPr lang="cs-CZ" b="1" i="1" u="sng" dirty="0" smtClean="0"/>
              <a:t>normální </a:t>
            </a:r>
            <a:r>
              <a:rPr lang="cs-CZ" b="1" i="1" u="sng" dirty="0"/>
              <a:t>věda</a:t>
            </a:r>
            <a:r>
              <a:rPr lang="cs-CZ" dirty="0"/>
              <a:t>;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Když je zjištěný </a:t>
            </a:r>
            <a:r>
              <a:rPr lang="cs-CZ" b="1" dirty="0"/>
              <a:t>zásadní problém</a:t>
            </a:r>
            <a:r>
              <a:rPr lang="cs-CZ" dirty="0"/>
              <a:t> – </a:t>
            </a:r>
            <a:r>
              <a:rPr lang="cs-CZ" b="1" i="1" dirty="0"/>
              <a:t>revoluční období</a:t>
            </a:r>
            <a:r>
              <a:rPr lang="cs-CZ" dirty="0"/>
              <a:t> (</a:t>
            </a:r>
            <a:r>
              <a:rPr lang="cs-CZ" i="1" dirty="0" smtClean="0"/>
              <a:t>16st.: </a:t>
            </a:r>
            <a:r>
              <a:rPr lang="cs-CZ" i="1" dirty="0"/>
              <a:t>Země jako </a:t>
            </a:r>
            <a:r>
              <a:rPr lang="cs-CZ" i="1" dirty="0" smtClean="0"/>
              <a:t>střed vesmíru</a:t>
            </a:r>
            <a:r>
              <a:rPr lang="cs-CZ" dirty="0" smtClean="0"/>
              <a:t>), </a:t>
            </a:r>
            <a:r>
              <a:rPr lang="cs-CZ" dirty="0"/>
              <a:t>rostoucí množství důkazů </a:t>
            </a:r>
            <a:r>
              <a:rPr lang="cs-CZ" b="1" dirty="0"/>
              <a:t>převáží</a:t>
            </a:r>
            <a:r>
              <a:rPr lang="cs-CZ" dirty="0"/>
              <a:t> – vzniknou nové předpoklady a teorie – </a:t>
            </a:r>
            <a:r>
              <a:rPr lang="cs-CZ" b="1" dirty="0" smtClean="0"/>
              <a:t>nová paradigmata</a:t>
            </a:r>
            <a:r>
              <a:rPr lang="cs-CZ" dirty="0" smtClean="0"/>
              <a:t> </a:t>
            </a:r>
            <a:r>
              <a:rPr lang="cs-CZ" dirty="0"/>
              <a:t>– nové období normální vědy;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cs-CZ" sz="2800" b="1" smtClean="0"/>
              <a:t>Myšlení v proměnných a kauzálních vztazích</a:t>
            </a:r>
            <a:r>
              <a:rPr lang="cs-CZ" sz="3600" smtClean="0"/>
              <a:t/>
            </a:r>
            <a:br>
              <a:rPr lang="cs-CZ" sz="3600" smtClean="0"/>
            </a:br>
            <a:endParaRPr lang="cs-CZ" sz="36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950" y="908050"/>
            <a:ext cx="8785225" cy="6265863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i="1" u="sng" dirty="0" smtClean="0">
                <a:solidFill>
                  <a:srgbClr val="0070C0"/>
                </a:solidFill>
              </a:rPr>
              <a:t>Proměnná</a:t>
            </a:r>
            <a:r>
              <a:rPr lang="cs-CZ" dirty="0" smtClean="0"/>
              <a:t>: </a:t>
            </a:r>
            <a:r>
              <a:rPr lang="cs-CZ" dirty="0"/>
              <a:t>označení + hodnota</a:t>
            </a:r>
            <a:r>
              <a:rPr lang="cs-CZ" dirty="0" smtClean="0"/>
              <a:t>;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i="1" dirty="0">
                <a:solidFill>
                  <a:srgbClr val="7030A0"/>
                </a:solidFill>
              </a:rPr>
              <a:t>Příklad: </a:t>
            </a:r>
            <a:r>
              <a:rPr lang="cs-CZ" b="1" i="1" dirty="0">
                <a:solidFill>
                  <a:srgbClr val="7030A0"/>
                </a:solidFill>
              </a:rPr>
              <a:t>úřadující</a:t>
            </a:r>
            <a:r>
              <a:rPr lang="cs-CZ" i="1" dirty="0">
                <a:solidFill>
                  <a:srgbClr val="7030A0"/>
                </a:solidFill>
              </a:rPr>
              <a:t> </a:t>
            </a:r>
            <a:r>
              <a:rPr lang="cs-CZ" b="1" i="1" u="sng" dirty="0">
                <a:solidFill>
                  <a:srgbClr val="7030A0"/>
                </a:solidFill>
              </a:rPr>
              <a:t>prezident</a:t>
            </a:r>
            <a:r>
              <a:rPr lang="cs-CZ" i="1" dirty="0">
                <a:solidFill>
                  <a:srgbClr val="7030A0"/>
                </a:solidFill>
              </a:rPr>
              <a:t> má větší šanci na </a:t>
            </a:r>
            <a:r>
              <a:rPr lang="cs-CZ" b="1" i="1" u="sng" dirty="0" smtClean="0">
                <a:solidFill>
                  <a:srgbClr val="7030A0"/>
                </a:solidFill>
              </a:rPr>
              <a:t>re-elekci</a:t>
            </a:r>
            <a:r>
              <a:rPr lang="cs-CZ" i="1" dirty="0" smtClean="0">
                <a:solidFill>
                  <a:srgbClr val="7030A0"/>
                </a:solidFill>
              </a:rPr>
              <a:t>, </a:t>
            </a:r>
            <a:r>
              <a:rPr lang="cs-CZ" i="1" dirty="0">
                <a:solidFill>
                  <a:srgbClr val="7030A0"/>
                </a:solidFill>
              </a:rPr>
              <a:t>pokud je na tom </a:t>
            </a:r>
            <a:r>
              <a:rPr lang="cs-CZ" b="1" i="1" u="sng" dirty="0">
                <a:solidFill>
                  <a:srgbClr val="7030A0"/>
                </a:solidFill>
              </a:rPr>
              <a:t>ekonomika</a:t>
            </a:r>
            <a:r>
              <a:rPr lang="cs-CZ" b="1" i="1" dirty="0">
                <a:solidFill>
                  <a:srgbClr val="7030A0"/>
                </a:solidFill>
              </a:rPr>
              <a:t> dobře</a:t>
            </a:r>
            <a:r>
              <a:rPr lang="cs-CZ" i="1" dirty="0">
                <a:solidFill>
                  <a:srgbClr val="7030A0"/>
                </a:solidFill>
              </a:rPr>
              <a:t>;</a:t>
            </a:r>
            <a:endParaRPr lang="cs-CZ" dirty="0">
              <a:solidFill>
                <a:srgbClr val="7030A0"/>
              </a:solidFill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b="1" i="1" dirty="0">
                <a:solidFill>
                  <a:srgbClr val="7030A0"/>
                </a:solidFill>
              </a:rPr>
              <a:t>Ekonomika</a:t>
            </a:r>
            <a:r>
              <a:rPr lang="cs-CZ" i="1" dirty="0">
                <a:solidFill>
                  <a:srgbClr val="7030A0"/>
                </a:solidFill>
              </a:rPr>
              <a:t> </a:t>
            </a:r>
            <a:r>
              <a:rPr lang="cs-CZ" i="1" dirty="0" smtClean="0">
                <a:solidFill>
                  <a:srgbClr val="7030A0"/>
                </a:solidFill>
              </a:rPr>
              <a:t>je </a:t>
            </a:r>
            <a:r>
              <a:rPr lang="cs-CZ" b="1" i="1" dirty="0" smtClean="0">
                <a:solidFill>
                  <a:srgbClr val="7030A0"/>
                </a:solidFill>
              </a:rPr>
              <a:t>nezávislá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i="1" dirty="0">
                <a:solidFill>
                  <a:srgbClr val="7030A0"/>
                </a:solidFill>
              </a:rPr>
              <a:t>proměnná </a:t>
            </a:r>
            <a:r>
              <a:rPr lang="cs-CZ" i="1" dirty="0" smtClean="0">
                <a:solidFill>
                  <a:srgbClr val="7030A0"/>
                </a:solidFill>
              </a:rPr>
              <a:t>(příčina) – </a:t>
            </a:r>
            <a:r>
              <a:rPr lang="cs-CZ" b="1" i="1" dirty="0">
                <a:solidFill>
                  <a:srgbClr val="7030A0"/>
                </a:solidFill>
              </a:rPr>
              <a:t>volební výsledek</a:t>
            </a:r>
            <a:r>
              <a:rPr lang="cs-CZ" i="1" dirty="0">
                <a:solidFill>
                  <a:srgbClr val="7030A0"/>
                </a:solidFill>
              </a:rPr>
              <a:t> </a:t>
            </a:r>
            <a:r>
              <a:rPr lang="cs-CZ" i="1" dirty="0" smtClean="0">
                <a:solidFill>
                  <a:srgbClr val="7030A0"/>
                </a:solidFill>
              </a:rPr>
              <a:t>je </a:t>
            </a:r>
            <a:r>
              <a:rPr lang="cs-CZ" b="1" i="1" dirty="0" smtClean="0">
                <a:solidFill>
                  <a:srgbClr val="7030A0"/>
                </a:solidFill>
              </a:rPr>
              <a:t>závislá</a:t>
            </a:r>
            <a:r>
              <a:rPr lang="cs-CZ" i="1" dirty="0" smtClean="0">
                <a:solidFill>
                  <a:srgbClr val="7030A0"/>
                </a:solidFill>
              </a:rPr>
              <a:t> proměnná (následek);</a:t>
            </a:r>
            <a:endParaRPr lang="cs-CZ" dirty="0">
              <a:solidFill>
                <a:srgbClr val="7030A0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Hodnota </a:t>
            </a:r>
            <a:r>
              <a:rPr lang="cs-CZ" b="1" dirty="0">
                <a:solidFill>
                  <a:srgbClr val="0070C0"/>
                </a:solidFill>
              </a:rPr>
              <a:t>závislé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</a:rPr>
              <a:t>proměnné </a:t>
            </a:r>
            <a:r>
              <a:rPr lang="cs-CZ" dirty="0" smtClean="0"/>
              <a:t>závisí </a:t>
            </a:r>
            <a:r>
              <a:rPr lang="cs-CZ" dirty="0"/>
              <a:t>na hodnotě</a:t>
            </a:r>
            <a:r>
              <a:rPr lang="cs-CZ" b="1" dirty="0"/>
              <a:t> </a:t>
            </a:r>
            <a:r>
              <a:rPr lang="cs-CZ" b="1" dirty="0" smtClean="0">
                <a:solidFill>
                  <a:srgbClr val="0070C0"/>
                </a:solidFill>
              </a:rPr>
              <a:t>nezávislé </a:t>
            </a:r>
            <a:r>
              <a:rPr lang="cs-CZ" dirty="0" smtClean="0">
                <a:solidFill>
                  <a:srgbClr val="0070C0"/>
                </a:solidFill>
              </a:rPr>
              <a:t>proměnné</a:t>
            </a:r>
            <a:r>
              <a:rPr lang="cs-CZ" dirty="0" smtClean="0"/>
              <a:t>; NP -&gt; ZP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3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i="1" u="sng" dirty="0">
                <a:solidFill>
                  <a:srgbClr val="0070C0"/>
                </a:solidFill>
              </a:rPr>
              <a:t>Teorie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smtClean="0"/>
              <a:t>(</a:t>
            </a:r>
            <a:r>
              <a:rPr lang="cs-CZ" i="1" dirty="0" smtClean="0"/>
              <a:t>prakticky</a:t>
            </a:r>
            <a:r>
              <a:rPr lang="cs-CZ" dirty="0" smtClean="0"/>
              <a:t>): </a:t>
            </a:r>
            <a:r>
              <a:rPr lang="cs-CZ" b="1" dirty="0" smtClean="0"/>
              <a:t>domněnka</a:t>
            </a:r>
            <a:r>
              <a:rPr lang="cs-CZ" dirty="0" smtClean="0"/>
              <a:t> </a:t>
            </a:r>
            <a:r>
              <a:rPr lang="cs-CZ" dirty="0"/>
              <a:t>o </a:t>
            </a:r>
            <a:r>
              <a:rPr lang="cs-CZ" b="1" dirty="0"/>
              <a:t>příčinách</a:t>
            </a:r>
            <a:r>
              <a:rPr lang="cs-CZ" dirty="0"/>
              <a:t> nějakého </a:t>
            </a:r>
            <a:r>
              <a:rPr lang="cs-CZ" b="1" dirty="0"/>
              <a:t>fenoménu</a:t>
            </a:r>
            <a:r>
              <a:rPr lang="cs-CZ" dirty="0"/>
              <a:t>, který </a:t>
            </a:r>
            <a:r>
              <a:rPr lang="cs-CZ" dirty="0" smtClean="0"/>
              <a:t>zkoumáme; 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t</a:t>
            </a:r>
            <a:r>
              <a:rPr lang="cs-CZ" dirty="0" smtClean="0"/>
              <a:t>j. že </a:t>
            </a:r>
            <a:r>
              <a:rPr lang="cs-CZ" b="1" dirty="0"/>
              <a:t>nezávislá</a:t>
            </a:r>
            <a:r>
              <a:rPr lang="cs-CZ" dirty="0"/>
              <a:t> proměnná je </a:t>
            </a:r>
            <a:r>
              <a:rPr lang="cs-CZ" b="1" dirty="0"/>
              <a:t>kauzálně</a:t>
            </a:r>
            <a:r>
              <a:rPr lang="cs-CZ" dirty="0"/>
              <a:t> </a:t>
            </a:r>
            <a:r>
              <a:rPr lang="cs-CZ" b="1" dirty="0"/>
              <a:t>propojena</a:t>
            </a:r>
            <a:r>
              <a:rPr lang="cs-CZ" dirty="0"/>
              <a:t> se </a:t>
            </a:r>
            <a:r>
              <a:rPr lang="cs-CZ" b="1" dirty="0"/>
              <a:t>závislou</a:t>
            </a:r>
            <a:r>
              <a:rPr lang="cs-CZ" dirty="0"/>
              <a:t> </a:t>
            </a:r>
            <a:r>
              <a:rPr lang="cs-CZ" dirty="0" smtClean="0"/>
              <a:t>proměnou… </a:t>
            </a:r>
            <a:r>
              <a:rPr lang="cs-CZ" b="1" dirty="0"/>
              <a:t>změna</a:t>
            </a:r>
            <a:r>
              <a:rPr lang="cs-CZ" dirty="0"/>
              <a:t> </a:t>
            </a:r>
            <a:r>
              <a:rPr lang="cs-CZ" b="1" dirty="0"/>
              <a:t>nezávislé</a:t>
            </a:r>
            <a:r>
              <a:rPr lang="cs-CZ" dirty="0"/>
              <a:t> </a:t>
            </a:r>
            <a:r>
              <a:rPr lang="cs-CZ" b="1" dirty="0" smtClean="0"/>
              <a:t>zapříčiňuje</a:t>
            </a:r>
            <a:r>
              <a:rPr lang="cs-CZ" dirty="0" smtClean="0"/>
              <a:t> </a:t>
            </a:r>
            <a:r>
              <a:rPr lang="cs-CZ" b="1" dirty="0"/>
              <a:t>změnu</a:t>
            </a:r>
            <a:r>
              <a:rPr lang="cs-CZ" dirty="0"/>
              <a:t> </a:t>
            </a:r>
            <a:r>
              <a:rPr lang="cs-CZ" b="1" dirty="0"/>
              <a:t>závislé</a:t>
            </a:r>
            <a:r>
              <a:rPr lang="cs-CZ" dirty="0"/>
              <a:t> proměnné</a:t>
            </a:r>
            <a:r>
              <a:rPr lang="cs-CZ" dirty="0" smtClean="0"/>
              <a:t>;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b="1" dirty="0"/>
              <a:t>v</a:t>
            </a:r>
            <a:r>
              <a:rPr lang="cs-CZ" b="1" dirty="0" smtClean="0"/>
              <a:t>yšší</a:t>
            </a:r>
            <a:r>
              <a:rPr lang="cs-CZ" dirty="0" smtClean="0"/>
              <a:t> </a:t>
            </a:r>
            <a:r>
              <a:rPr lang="cs-CZ" dirty="0"/>
              <a:t>(nižší) </a:t>
            </a:r>
            <a:r>
              <a:rPr lang="cs-CZ" dirty="0" smtClean="0"/>
              <a:t>hodnota </a:t>
            </a:r>
            <a:r>
              <a:rPr lang="cs-CZ" b="1" dirty="0" smtClean="0"/>
              <a:t>NP</a:t>
            </a:r>
            <a:r>
              <a:rPr lang="cs-CZ" dirty="0" smtClean="0"/>
              <a:t> </a:t>
            </a:r>
            <a:r>
              <a:rPr lang="cs-CZ" dirty="0"/>
              <a:t>je příčinou </a:t>
            </a:r>
            <a:r>
              <a:rPr lang="cs-CZ" b="1" dirty="0"/>
              <a:t>vyšší</a:t>
            </a:r>
            <a:r>
              <a:rPr lang="cs-CZ" dirty="0"/>
              <a:t> (nižší) </a:t>
            </a:r>
            <a:r>
              <a:rPr lang="cs-CZ" dirty="0" smtClean="0"/>
              <a:t>hodnoty </a:t>
            </a:r>
            <a:r>
              <a:rPr lang="cs-CZ" b="1" dirty="0" smtClean="0"/>
              <a:t>ZP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i="1" dirty="0"/>
              <a:t>pozitivní </a:t>
            </a:r>
            <a:r>
              <a:rPr lang="cs-CZ" i="1" dirty="0" smtClean="0"/>
              <a:t>směr/negativní směr</a:t>
            </a:r>
            <a:r>
              <a:rPr lang="cs-CZ" dirty="0"/>
              <a:t> </a:t>
            </a:r>
            <a:r>
              <a:rPr lang="cs-CZ" dirty="0" smtClean="0"/>
              <a:t>+ </a:t>
            </a:r>
            <a:r>
              <a:rPr lang="cs-CZ" i="1" dirty="0" smtClean="0"/>
              <a:t>klíčem </a:t>
            </a:r>
            <a:r>
              <a:rPr lang="cs-CZ" i="1" dirty="0"/>
              <a:t>je </a:t>
            </a:r>
            <a:r>
              <a:rPr lang="cs-CZ" b="1" i="1" dirty="0"/>
              <a:t>změna</a:t>
            </a:r>
            <a:r>
              <a:rPr lang="cs-CZ" dirty="0"/>
              <a:t>);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5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Toto </a:t>
            </a:r>
            <a:r>
              <a:rPr lang="cs-CZ" dirty="0"/>
              <a:t>je </a:t>
            </a:r>
            <a:r>
              <a:rPr lang="cs-CZ" b="1" i="1" u="sng" dirty="0">
                <a:solidFill>
                  <a:srgbClr val="0070C0"/>
                </a:solidFill>
              </a:rPr>
              <a:t>kauzální vysvětlení</a:t>
            </a:r>
            <a:r>
              <a:rPr lang="cs-CZ" dirty="0"/>
              <a:t>: odpovídá </a:t>
            </a:r>
            <a:r>
              <a:rPr lang="cs-CZ" dirty="0" smtClean="0"/>
              <a:t>(</a:t>
            </a:r>
            <a:r>
              <a:rPr lang="cs-CZ" i="1" dirty="0" smtClean="0"/>
              <a:t>prakticky</a:t>
            </a:r>
            <a:r>
              <a:rPr lang="cs-CZ" dirty="0" smtClean="0"/>
              <a:t>) na </a:t>
            </a:r>
            <a:r>
              <a:rPr lang="cs-CZ" dirty="0"/>
              <a:t>otázku „</a:t>
            </a:r>
            <a:r>
              <a:rPr lang="cs-CZ" b="1" dirty="0"/>
              <a:t>proč si myslíš, že NP je kauzálně propojena s ZP</a:t>
            </a:r>
            <a:r>
              <a:rPr lang="cs-CZ" dirty="0"/>
              <a:t>“?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pokud je </a:t>
            </a:r>
            <a:r>
              <a:rPr lang="cs-CZ" b="1" dirty="0"/>
              <a:t>odpověď</a:t>
            </a:r>
            <a:r>
              <a:rPr lang="cs-CZ" dirty="0"/>
              <a:t> </a:t>
            </a:r>
            <a:r>
              <a:rPr lang="cs-CZ" b="1" dirty="0"/>
              <a:t>smysluplná</a:t>
            </a:r>
            <a:r>
              <a:rPr lang="cs-CZ" dirty="0"/>
              <a:t>, má to cenu, </a:t>
            </a:r>
            <a:r>
              <a:rPr lang="cs-CZ" dirty="0" smtClean="0"/>
              <a:t>…pokud </a:t>
            </a:r>
            <a:r>
              <a:rPr lang="cs-CZ" dirty="0"/>
              <a:t>je </a:t>
            </a:r>
            <a:r>
              <a:rPr lang="cs-CZ" b="1" dirty="0"/>
              <a:t>originální</a:t>
            </a:r>
            <a:r>
              <a:rPr lang="cs-CZ" dirty="0"/>
              <a:t> je to super</a:t>
            </a:r>
            <a:r>
              <a:rPr lang="cs-CZ" dirty="0" smtClean="0"/>
              <a:t>!</a:t>
            </a: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500" i="1" dirty="0" smtClean="0">
              <a:solidFill>
                <a:srgbClr val="00B0F0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i="1" dirty="0" smtClean="0">
                <a:solidFill>
                  <a:srgbClr val="7030A0"/>
                </a:solidFill>
              </a:rPr>
              <a:t>Příklad</a:t>
            </a:r>
            <a:r>
              <a:rPr lang="cs-CZ" i="1" dirty="0">
                <a:solidFill>
                  <a:srgbClr val="7030A0"/>
                </a:solidFill>
              </a:rPr>
              <a:t>: prezident je </a:t>
            </a:r>
            <a:r>
              <a:rPr lang="cs-CZ" b="1" i="1" dirty="0">
                <a:solidFill>
                  <a:srgbClr val="7030A0"/>
                </a:solidFill>
              </a:rPr>
              <a:t>zodpovědný</a:t>
            </a:r>
            <a:r>
              <a:rPr lang="cs-CZ" i="1" dirty="0">
                <a:solidFill>
                  <a:srgbClr val="7030A0"/>
                </a:solidFill>
              </a:rPr>
              <a:t> za </a:t>
            </a:r>
            <a:r>
              <a:rPr lang="cs-CZ" b="1" i="1" dirty="0">
                <a:solidFill>
                  <a:srgbClr val="7030A0"/>
                </a:solidFill>
              </a:rPr>
              <a:t>stav</a:t>
            </a:r>
            <a:r>
              <a:rPr lang="cs-CZ" i="1" dirty="0">
                <a:solidFill>
                  <a:srgbClr val="7030A0"/>
                </a:solidFill>
              </a:rPr>
              <a:t> </a:t>
            </a:r>
            <a:r>
              <a:rPr lang="cs-CZ" b="1" i="1" dirty="0">
                <a:solidFill>
                  <a:srgbClr val="7030A0"/>
                </a:solidFill>
              </a:rPr>
              <a:t>ekonomiky</a:t>
            </a:r>
            <a:r>
              <a:rPr lang="cs-CZ" i="1" dirty="0">
                <a:solidFill>
                  <a:srgbClr val="7030A0"/>
                </a:solidFill>
              </a:rPr>
              <a:t>, disponuje </a:t>
            </a:r>
            <a:r>
              <a:rPr lang="cs-CZ" b="1" i="1" dirty="0">
                <a:solidFill>
                  <a:srgbClr val="7030A0"/>
                </a:solidFill>
              </a:rPr>
              <a:t>nástroji</a:t>
            </a:r>
            <a:r>
              <a:rPr lang="cs-CZ" i="1" dirty="0">
                <a:solidFill>
                  <a:srgbClr val="7030A0"/>
                </a:solidFill>
              </a:rPr>
              <a:t> </a:t>
            </a:r>
            <a:r>
              <a:rPr lang="cs-CZ" b="1" i="1" dirty="0">
                <a:solidFill>
                  <a:srgbClr val="7030A0"/>
                </a:solidFill>
              </a:rPr>
              <a:t>HP</a:t>
            </a:r>
            <a:r>
              <a:rPr lang="cs-CZ" i="1" dirty="0">
                <a:solidFill>
                  <a:srgbClr val="7030A0"/>
                </a:solidFill>
              </a:rPr>
              <a:t>, </a:t>
            </a:r>
            <a:r>
              <a:rPr lang="cs-CZ" b="1" i="1" dirty="0">
                <a:solidFill>
                  <a:srgbClr val="7030A0"/>
                </a:solidFill>
              </a:rPr>
              <a:t>voliči</a:t>
            </a:r>
            <a:r>
              <a:rPr lang="cs-CZ" i="1" dirty="0">
                <a:solidFill>
                  <a:srgbClr val="7030A0"/>
                </a:solidFill>
              </a:rPr>
              <a:t> ho </a:t>
            </a:r>
            <a:r>
              <a:rPr lang="cs-CZ" b="1" i="1" dirty="0">
                <a:solidFill>
                  <a:srgbClr val="7030A0"/>
                </a:solidFill>
              </a:rPr>
              <a:t>ocení</a:t>
            </a:r>
            <a:r>
              <a:rPr lang="cs-CZ" i="1" dirty="0">
                <a:solidFill>
                  <a:srgbClr val="7030A0"/>
                </a:solidFill>
              </a:rPr>
              <a:t> </a:t>
            </a:r>
            <a:r>
              <a:rPr lang="cs-CZ" i="1" dirty="0" smtClean="0">
                <a:solidFill>
                  <a:srgbClr val="7030A0"/>
                </a:solidFill>
              </a:rPr>
              <a:t>podle </a:t>
            </a:r>
            <a:r>
              <a:rPr lang="cs-CZ" i="1" dirty="0">
                <a:solidFill>
                  <a:srgbClr val="7030A0"/>
                </a:solidFill>
              </a:rPr>
              <a:t>jejich účinného užití, proto je stav ekonomiky </a:t>
            </a:r>
            <a:r>
              <a:rPr lang="cs-CZ" i="1" dirty="0" smtClean="0">
                <a:solidFill>
                  <a:srgbClr val="7030A0"/>
                </a:solidFill>
              </a:rPr>
              <a:t>funkčně propojen (ovlivňuje tj. je příčinou…) s volebním výsledkem </a:t>
            </a:r>
            <a:r>
              <a:rPr lang="cs-CZ" i="1" dirty="0">
                <a:solidFill>
                  <a:srgbClr val="7030A0"/>
                </a:solidFill>
              </a:rPr>
              <a:t>– </a:t>
            </a:r>
            <a:r>
              <a:rPr lang="cs-CZ" i="1" dirty="0" smtClean="0">
                <a:solidFill>
                  <a:srgbClr val="7030A0"/>
                </a:solidFill>
              </a:rPr>
              <a:t>např. </a:t>
            </a:r>
            <a:r>
              <a:rPr lang="cs-CZ" b="1" i="1" dirty="0" smtClean="0">
                <a:solidFill>
                  <a:srgbClr val="7030A0"/>
                </a:solidFill>
              </a:rPr>
              <a:t>vyšší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b="1" i="1" dirty="0">
                <a:solidFill>
                  <a:srgbClr val="7030A0"/>
                </a:solidFill>
              </a:rPr>
              <a:t>růst</a:t>
            </a:r>
            <a:r>
              <a:rPr lang="cs-CZ" i="1" dirty="0">
                <a:solidFill>
                  <a:srgbClr val="7030A0"/>
                </a:solidFill>
              </a:rPr>
              <a:t> </a:t>
            </a:r>
            <a:r>
              <a:rPr lang="cs-CZ" i="1" dirty="0" smtClean="0">
                <a:solidFill>
                  <a:srgbClr val="7030A0"/>
                </a:solidFill>
              </a:rPr>
              <a:t>HDP souvisí s </a:t>
            </a:r>
            <a:r>
              <a:rPr lang="cs-CZ" b="1" i="1" dirty="0" smtClean="0">
                <a:solidFill>
                  <a:srgbClr val="7030A0"/>
                </a:solidFill>
              </a:rPr>
              <a:t>vyšším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b="1" i="1" dirty="0" smtClean="0">
                <a:solidFill>
                  <a:srgbClr val="7030A0"/>
                </a:solidFill>
              </a:rPr>
              <a:t>ziskem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i="1" dirty="0">
                <a:solidFill>
                  <a:srgbClr val="7030A0"/>
                </a:solidFill>
              </a:rPr>
              <a:t>hlasů</a:t>
            </a:r>
            <a:r>
              <a:rPr lang="cs-CZ" i="1" dirty="0" smtClean="0">
                <a:solidFill>
                  <a:srgbClr val="7030A0"/>
                </a:solidFill>
              </a:rPr>
              <a:t>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300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3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Koncept</a:t>
            </a:r>
            <a:r>
              <a:rPr lang="cs-CZ" b="1" dirty="0"/>
              <a:t> NP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7030A0"/>
                </a:solidFill>
              </a:rPr>
              <a:t>stav ekonomiky</a:t>
            </a:r>
            <a:r>
              <a:rPr lang="cs-CZ" dirty="0" smtClean="0"/>
              <a:t>) –&gt; </a:t>
            </a:r>
            <a:r>
              <a:rPr lang="cs-CZ" i="1" dirty="0"/>
              <a:t>kauzální teorie</a:t>
            </a:r>
            <a:r>
              <a:rPr lang="cs-CZ" dirty="0"/>
              <a:t> –&gt; koncept</a:t>
            </a:r>
            <a:r>
              <a:rPr lang="cs-CZ" b="1" dirty="0"/>
              <a:t> ZP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7030A0"/>
                </a:solidFill>
              </a:rPr>
              <a:t>šance na re-elekci</a:t>
            </a:r>
            <a:r>
              <a:rPr lang="cs-CZ" dirty="0" smtClean="0"/>
              <a:t>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i="1" dirty="0" smtClean="0"/>
              <a:t>                       		 fáze </a:t>
            </a:r>
            <a:r>
              <a:rPr lang="cs-CZ" b="1" i="1" u="sng" dirty="0" smtClean="0">
                <a:solidFill>
                  <a:srgbClr val="0070C0"/>
                </a:solidFill>
              </a:rPr>
              <a:t>operacionalizace</a:t>
            </a:r>
            <a:endParaRPr lang="cs-CZ" b="1" u="sng" dirty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/>
              <a:t>Měřitelná NP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7030A0"/>
                </a:solidFill>
              </a:rPr>
              <a:t>růst HDP v %</a:t>
            </a:r>
            <a:r>
              <a:rPr lang="cs-CZ" dirty="0" smtClean="0"/>
              <a:t>) –&gt; </a:t>
            </a:r>
            <a:r>
              <a:rPr lang="cs-CZ" i="1" dirty="0"/>
              <a:t>hypotéza</a:t>
            </a:r>
            <a:r>
              <a:rPr lang="cs-CZ" dirty="0"/>
              <a:t> –&gt; </a:t>
            </a:r>
            <a:r>
              <a:rPr lang="cs-CZ" b="1" dirty="0"/>
              <a:t>měřitelná </a:t>
            </a:r>
            <a:r>
              <a:rPr lang="cs-CZ" b="1" dirty="0" smtClean="0"/>
              <a:t>ZP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7030A0"/>
                </a:solidFill>
              </a:rPr>
              <a:t>volební výsledek – počet hlasů</a:t>
            </a:r>
            <a:r>
              <a:rPr lang="cs-CZ" dirty="0" smtClean="0"/>
              <a:t>)</a:t>
            </a: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468313" y="-171450"/>
            <a:ext cx="8229600" cy="1143000"/>
          </a:xfrm>
        </p:spPr>
        <p:txBody>
          <a:bodyPr/>
          <a:lstStyle/>
          <a:p>
            <a:r>
              <a:rPr lang="cs-CZ" sz="3600" b="1" smtClean="0">
                <a:solidFill>
                  <a:srgbClr val="0070C0"/>
                </a:solidFill>
              </a:rPr>
              <a:t>Testování hypotéz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692150"/>
            <a:ext cx="8642350" cy="5976938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Potřebujeme </a:t>
            </a:r>
            <a:r>
              <a:rPr lang="cs-CZ" b="1" i="1" u="sng" dirty="0">
                <a:solidFill>
                  <a:srgbClr val="0070C0"/>
                </a:solidFill>
              </a:rPr>
              <a:t>testovatelné hypotézy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– od </a:t>
            </a:r>
            <a:r>
              <a:rPr lang="cs-CZ" b="1" dirty="0"/>
              <a:t>obecného</a:t>
            </a:r>
            <a:r>
              <a:rPr lang="cs-CZ" dirty="0"/>
              <a:t> tvrzení ke </a:t>
            </a:r>
            <a:r>
              <a:rPr lang="cs-CZ" b="1" dirty="0" smtClean="0"/>
              <a:t>specifičtějšímu</a:t>
            </a:r>
            <a:r>
              <a:rPr lang="cs-CZ" dirty="0" smtClean="0"/>
              <a:t> konstatování o </a:t>
            </a:r>
            <a:r>
              <a:rPr lang="cs-CZ" b="1" dirty="0" smtClean="0"/>
              <a:t>faktech</a:t>
            </a:r>
            <a:r>
              <a:rPr lang="cs-CZ" dirty="0" smtClean="0"/>
              <a:t>, </a:t>
            </a:r>
            <a:r>
              <a:rPr lang="cs-CZ" dirty="0"/>
              <a:t>které </a:t>
            </a:r>
            <a:r>
              <a:rPr lang="cs-CZ" b="1" dirty="0"/>
              <a:t>najdeme</a:t>
            </a:r>
            <a:r>
              <a:rPr lang="cs-CZ" dirty="0"/>
              <a:t> v reálném </a:t>
            </a:r>
            <a:r>
              <a:rPr lang="cs-CZ" b="1" dirty="0"/>
              <a:t>světě</a:t>
            </a:r>
            <a:r>
              <a:rPr lang="cs-CZ" dirty="0"/>
              <a:t>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8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i="1" dirty="0">
                <a:solidFill>
                  <a:srgbClr val="7030A0"/>
                </a:solidFill>
              </a:rPr>
              <a:t>Např. inflace, nezaměstnanost, růst, obchodní bilance </a:t>
            </a:r>
            <a:r>
              <a:rPr lang="cs-CZ" sz="3600" b="1" i="1" dirty="0" smtClean="0">
                <a:solidFill>
                  <a:srgbClr val="7030A0"/>
                </a:solidFill>
              </a:rPr>
              <a:t>/ </a:t>
            </a:r>
            <a:r>
              <a:rPr lang="cs-CZ" i="1" dirty="0">
                <a:solidFill>
                  <a:srgbClr val="7030A0"/>
                </a:solidFill>
              </a:rPr>
              <a:t>volební výsledek v procentech 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i="1" dirty="0" smtClean="0">
                <a:solidFill>
                  <a:srgbClr val="7030A0"/>
                </a:solidFill>
              </a:rPr>
              <a:t>…</a:t>
            </a:r>
            <a:r>
              <a:rPr lang="cs-CZ" i="1" dirty="0">
                <a:solidFill>
                  <a:srgbClr val="7030A0"/>
                </a:solidFill>
              </a:rPr>
              <a:t>v některých volbách nekandiduje současný </a:t>
            </a:r>
            <a:r>
              <a:rPr lang="cs-CZ" i="1" dirty="0" smtClean="0">
                <a:solidFill>
                  <a:srgbClr val="7030A0"/>
                </a:solidFill>
              </a:rPr>
              <a:t>prezident (strana</a:t>
            </a:r>
            <a:r>
              <a:rPr lang="cs-CZ" i="1" dirty="0">
                <a:solidFill>
                  <a:srgbClr val="7030A0"/>
                </a:solidFill>
              </a:rPr>
              <a:t>?), někdy je silný třetí kandidát (rozdělit poměrně hlasy?);</a:t>
            </a:r>
            <a:endParaRPr lang="cs-CZ" dirty="0">
              <a:solidFill>
                <a:srgbClr val="7030A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8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i="1" u="sng" dirty="0" smtClean="0">
                <a:solidFill>
                  <a:srgbClr val="7030A0"/>
                </a:solidFill>
              </a:rPr>
              <a:t>Příklad: </a:t>
            </a:r>
            <a:r>
              <a:rPr lang="cs-CZ" i="1" dirty="0" smtClean="0">
                <a:solidFill>
                  <a:srgbClr val="7030A0"/>
                </a:solidFill>
              </a:rPr>
              <a:t>Dáme </a:t>
            </a:r>
            <a:r>
              <a:rPr lang="cs-CZ" i="1" dirty="0">
                <a:solidFill>
                  <a:srgbClr val="7030A0"/>
                </a:solidFill>
              </a:rPr>
              <a:t>každé prezidentské volby do </a:t>
            </a:r>
            <a:r>
              <a:rPr lang="cs-CZ" b="1" i="1" dirty="0">
                <a:solidFill>
                  <a:srgbClr val="7030A0"/>
                </a:solidFill>
              </a:rPr>
              <a:t>grafu</a:t>
            </a:r>
            <a:r>
              <a:rPr lang="cs-CZ" i="1" dirty="0">
                <a:solidFill>
                  <a:srgbClr val="7030A0"/>
                </a:solidFill>
              </a:rPr>
              <a:t>: </a:t>
            </a:r>
            <a:endParaRPr lang="cs-CZ" i="1" dirty="0" smtClean="0">
              <a:solidFill>
                <a:srgbClr val="7030A0"/>
              </a:solidFill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i="1" dirty="0" smtClean="0">
                <a:solidFill>
                  <a:srgbClr val="7030A0"/>
                </a:solidFill>
              </a:rPr>
              <a:t>x</a:t>
            </a:r>
            <a:r>
              <a:rPr lang="cs-CZ" i="1" dirty="0">
                <a:solidFill>
                  <a:srgbClr val="7030A0"/>
                </a:solidFill>
              </a:rPr>
              <a:t>: </a:t>
            </a:r>
            <a:r>
              <a:rPr lang="cs-CZ" i="1" dirty="0" smtClean="0">
                <a:solidFill>
                  <a:srgbClr val="7030A0"/>
                </a:solidFill>
              </a:rPr>
              <a:t>-</a:t>
            </a:r>
            <a:r>
              <a:rPr lang="cs-CZ" i="1" dirty="0">
                <a:solidFill>
                  <a:srgbClr val="7030A0"/>
                </a:solidFill>
              </a:rPr>
              <a:t>5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i="1" dirty="0">
                <a:solidFill>
                  <a:srgbClr val="7030A0"/>
                </a:solidFill>
              </a:rPr>
              <a:t>až </a:t>
            </a:r>
            <a:r>
              <a:rPr lang="cs-CZ" i="1" dirty="0" smtClean="0">
                <a:solidFill>
                  <a:srgbClr val="7030A0"/>
                </a:solidFill>
              </a:rPr>
              <a:t>+</a:t>
            </a:r>
            <a:r>
              <a:rPr lang="cs-CZ" i="1" dirty="0">
                <a:solidFill>
                  <a:srgbClr val="7030A0"/>
                </a:solidFill>
              </a:rPr>
              <a:t>5</a:t>
            </a:r>
            <a:r>
              <a:rPr lang="cs-CZ" i="1" dirty="0" smtClean="0">
                <a:solidFill>
                  <a:srgbClr val="7030A0"/>
                </a:solidFill>
              </a:rPr>
              <a:t>% </a:t>
            </a:r>
            <a:r>
              <a:rPr lang="cs-CZ" i="1" dirty="0">
                <a:solidFill>
                  <a:srgbClr val="7030A0"/>
                </a:solidFill>
              </a:rPr>
              <a:t>HDP </a:t>
            </a:r>
            <a:r>
              <a:rPr lang="cs-CZ" i="1" dirty="0" smtClean="0">
                <a:solidFill>
                  <a:srgbClr val="7030A0"/>
                </a:solidFill>
              </a:rPr>
              <a:t>růst; </a:t>
            </a:r>
            <a:r>
              <a:rPr lang="cs-CZ" i="1" dirty="0">
                <a:solidFill>
                  <a:srgbClr val="7030A0"/>
                </a:solidFill>
              </a:rPr>
              <a:t>y: 0 až 100% hlasů;</a:t>
            </a:r>
            <a:endParaRPr lang="cs-CZ" dirty="0">
              <a:solidFill>
                <a:srgbClr val="7030A0"/>
              </a:solidFill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i="1" dirty="0"/>
              <a:t>Bude tam </a:t>
            </a:r>
            <a:r>
              <a:rPr lang="cs-CZ" b="1" i="1" dirty="0"/>
              <a:t>pozitivní sklon</a:t>
            </a:r>
            <a:r>
              <a:rPr lang="cs-CZ" i="1" dirty="0"/>
              <a:t> (vyšší – vyšší); </a:t>
            </a:r>
            <a:endParaRPr lang="cs-CZ" i="1" dirty="0" smtClean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i="1" dirty="0" smtClean="0"/>
              <a:t>pokud </a:t>
            </a:r>
            <a:r>
              <a:rPr lang="cs-CZ" i="1" dirty="0"/>
              <a:t>bychom použili </a:t>
            </a:r>
            <a:r>
              <a:rPr lang="cs-CZ" i="1" dirty="0" smtClean="0"/>
              <a:t>např. nezaměstnanost</a:t>
            </a:r>
            <a:r>
              <a:rPr lang="cs-CZ" i="1" dirty="0"/>
              <a:t>, bude tam </a:t>
            </a:r>
            <a:r>
              <a:rPr lang="cs-CZ" b="1" i="1" dirty="0"/>
              <a:t>negativní sklon </a:t>
            </a:r>
            <a:r>
              <a:rPr lang="cs-CZ" i="1" dirty="0"/>
              <a:t>(vyšší, nižší) – determinuje to operacionalizace;</a:t>
            </a: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8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Můžeme takto </a:t>
            </a:r>
            <a:r>
              <a:rPr lang="cs-CZ" b="1" dirty="0"/>
              <a:t>sbírat</a:t>
            </a:r>
            <a:r>
              <a:rPr lang="cs-CZ" dirty="0"/>
              <a:t> </a:t>
            </a:r>
            <a:r>
              <a:rPr lang="cs-CZ" b="1" dirty="0"/>
              <a:t>data</a:t>
            </a:r>
            <a:r>
              <a:rPr lang="cs-CZ" dirty="0"/>
              <a:t> ze světa a </a:t>
            </a:r>
            <a:r>
              <a:rPr lang="cs-CZ" b="1" dirty="0"/>
              <a:t>sledovat</a:t>
            </a:r>
            <a:r>
              <a:rPr lang="cs-CZ" dirty="0"/>
              <a:t>, jak jsou </a:t>
            </a:r>
            <a:r>
              <a:rPr lang="cs-CZ" b="1" dirty="0"/>
              <a:t>kompatibilní</a:t>
            </a:r>
            <a:r>
              <a:rPr lang="cs-CZ" dirty="0"/>
              <a:t> s naší </a:t>
            </a:r>
            <a:r>
              <a:rPr lang="cs-CZ" b="1" dirty="0"/>
              <a:t>teorií</a:t>
            </a:r>
            <a:r>
              <a:rPr lang="cs-CZ" dirty="0"/>
              <a:t>… jsme však </a:t>
            </a:r>
            <a:r>
              <a:rPr lang="cs-CZ" b="1" dirty="0"/>
              <a:t>daleko</a:t>
            </a:r>
            <a:r>
              <a:rPr lang="cs-CZ" dirty="0"/>
              <a:t> od toho, abychom mohli </a:t>
            </a:r>
            <a:r>
              <a:rPr lang="cs-CZ" b="1" dirty="0"/>
              <a:t>konstatovat</a:t>
            </a:r>
            <a:r>
              <a:rPr lang="cs-CZ" dirty="0"/>
              <a:t> </a:t>
            </a:r>
            <a:r>
              <a:rPr lang="cs-CZ" b="1" dirty="0"/>
              <a:t>kauzalitu</a:t>
            </a:r>
            <a:r>
              <a:rPr lang="cs-CZ" dirty="0"/>
              <a:t> – </a:t>
            </a:r>
            <a:r>
              <a:rPr lang="cs-CZ" dirty="0" smtClean="0"/>
              <a:t>tj. růst </a:t>
            </a:r>
            <a:r>
              <a:rPr lang="cs-CZ" dirty="0"/>
              <a:t>je </a:t>
            </a:r>
            <a:r>
              <a:rPr lang="cs-CZ" b="1" u="sng" dirty="0"/>
              <a:t>příčinou</a:t>
            </a:r>
            <a:r>
              <a:rPr lang="cs-CZ" dirty="0"/>
              <a:t> výsledku;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První co </a:t>
            </a:r>
            <a:r>
              <a:rPr lang="cs-CZ" b="1" dirty="0" smtClean="0"/>
              <a:t>vidíme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je tam </a:t>
            </a:r>
            <a:r>
              <a:rPr lang="cs-CZ" b="1" dirty="0"/>
              <a:t>očekávaná</a:t>
            </a:r>
            <a:r>
              <a:rPr lang="cs-CZ" dirty="0"/>
              <a:t> </a:t>
            </a:r>
            <a:r>
              <a:rPr lang="cs-CZ" b="1" dirty="0"/>
              <a:t>souvislost</a:t>
            </a:r>
            <a:r>
              <a:rPr lang="cs-CZ" dirty="0"/>
              <a:t> – </a:t>
            </a:r>
            <a:r>
              <a:rPr lang="cs-CZ" b="1" dirty="0">
                <a:solidFill>
                  <a:srgbClr val="0070C0"/>
                </a:solidFill>
              </a:rPr>
              <a:t>statistická</a:t>
            </a:r>
            <a:r>
              <a:rPr lang="cs-CZ" dirty="0">
                <a:solidFill>
                  <a:srgbClr val="0070C0"/>
                </a:solidFill>
              </a:rPr>
              <a:t> analýza </a:t>
            </a:r>
            <a:r>
              <a:rPr lang="cs-CZ" dirty="0"/>
              <a:t>nám </a:t>
            </a:r>
            <a:r>
              <a:rPr lang="cs-CZ" b="1" dirty="0"/>
              <a:t>pomůže</a:t>
            </a:r>
            <a:r>
              <a:rPr lang="cs-CZ" dirty="0"/>
              <a:t> prokázat, že </a:t>
            </a:r>
            <a:r>
              <a:rPr lang="cs-CZ" dirty="0" smtClean="0"/>
              <a:t>nejde o </a:t>
            </a:r>
            <a:r>
              <a:rPr lang="cs-CZ" b="1" dirty="0"/>
              <a:t>náhodu</a:t>
            </a:r>
            <a:r>
              <a:rPr lang="cs-CZ" dirty="0" smtClean="0"/>
              <a:t>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800" b="1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 smtClean="0"/>
              <a:t>Žádný</a:t>
            </a:r>
            <a:r>
              <a:rPr lang="cs-CZ" dirty="0" smtClean="0"/>
              <a:t> </a:t>
            </a:r>
            <a:r>
              <a:rPr lang="cs-CZ" b="1" dirty="0"/>
              <a:t>sociální</a:t>
            </a:r>
            <a:r>
              <a:rPr lang="cs-CZ" dirty="0"/>
              <a:t> </a:t>
            </a:r>
            <a:r>
              <a:rPr lang="cs-CZ" b="1" dirty="0"/>
              <a:t>fenomén</a:t>
            </a:r>
            <a:r>
              <a:rPr lang="cs-CZ" dirty="0"/>
              <a:t> ale nemůže být vysvětlen </a:t>
            </a:r>
            <a:r>
              <a:rPr lang="cs-CZ" b="1" dirty="0"/>
              <a:t>jedinou</a:t>
            </a:r>
            <a:r>
              <a:rPr lang="cs-CZ" dirty="0"/>
              <a:t> </a:t>
            </a:r>
            <a:r>
              <a:rPr lang="cs-CZ" b="1" dirty="0"/>
              <a:t>proměnnou</a:t>
            </a:r>
            <a:r>
              <a:rPr lang="cs-CZ" dirty="0"/>
              <a:t> – pokud </a:t>
            </a:r>
            <a:r>
              <a:rPr lang="cs-CZ" dirty="0" smtClean="0"/>
              <a:t>přijdeme </a:t>
            </a:r>
            <a:r>
              <a:rPr lang="cs-CZ" dirty="0"/>
              <a:t>na </a:t>
            </a:r>
            <a:r>
              <a:rPr lang="cs-CZ" b="1" dirty="0"/>
              <a:t>další</a:t>
            </a:r>
            <a:r>
              <a:rPr lang="cs-CZ" dirty="0"/>
              <a:t>, tak </a:t>
            </a:r>
            <a:r>
              <a:rPr lang="cs-CZ" dirty="0" smtClean="0"/>
              <a:t>začínáme </a:t>
            </a:r>
            <a:r>
              <a:rPr lang="cs-CZ" b="1" dirty="0"/>
              <a:t>myslet</a:t>
            </a:r>
            <a:r>
              <a:rPr lang="cs-CZ" dirty="0"/>
              <a:t> jako </a:t>
            </a:r>
            <a:r>
              <a:rPr lang="cs-CZ" b="1" dirty="0" smtClean="0"/>
              <a:t>vědci</a:t>
            </a:r>
            <a:r>
              <a:rPr lang="cs-CZ" dirty="0" smtClean="0"/>
              <a:t>;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 smtClean="0"/>
              <a:t>Uděláme </a:t>
            </a:r>
            <a:r>
              <a:rPr lang="cs-CZ" b="1" dirty="0"/>
              <a:t>obrázek</a:t>
            </a:r>
            <a:r>
              <a:rPr lang="cs-CZ" dirty="0"/>
              <a:t> pro jinou a </a:t>
            </a:r>
            <a:r>
              <a:rPr lang="cs-CZ" dirty="0" smtClean="0"/>
              <a:t>zjistíme</a:t>
            </a:r>
            <a:r>
              <a:rPr lang="cs-CZ" dirty="0"/>
              <a:t>, zda je tam </a:t>
            </a:r>
            <a:r>
              <a:rPr lang="cs-CZ" b="1" dirty="0"/>
              <a:t>stejná</a:t>
            </a:r>
            <a:r>
              <a:rPr lang="cs-CZ" dirty="0"/>
              <a:t> (větší) </a:t>
            </a:r>
            <a:r>
              <a:rPr lang="cs-CZ" b="1" dirty="0"/>
              <a:t>souvislost</a:t>
            </a:r>
            <a:r>
              <a:rPr lang="cs-CZ" dirty="0"/>
              <a:t> a pak </a:t>
            </a:r>
            <a:r>
              <a:rPr lang="cs-CZ" dirty="0" smtClean="0"/>
              <a:t>zkoumáme </a:t>
            </a:r>
            <a:r>
              <a:rPr lang="cs-CZ" b="1" dirty="0"/>
              <a:t>vztah</a:t>
            </a:r>
            <a:r>
              <a:rPr lang="cs-CZ" dirty="0"/>
              <a:t> mezi </a:t>
            </a:r>
            <a:r>
              <a:rPr lang="cs-CZ" b="1" dirty="0" smtClean="0"/>
              <a:t>oběma</a:t>
            </a:r>
            <a:r>
              <a:rPr lang="cs-CZ" dirty="0" smtClean="0"/>
              <a:t>… 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i="1" dirty="0" smtClean="0">
                <a:solidFill>
                  <a:srgbClr val="7030A0"/>
                </a:solidFill>
              </a:rPr>
              <a:t>…</a:t>
            </a:r>
            <a:r>
              <a:rPr lang="cs-CZ" b="1" i="1" dirty="0" smtClean="0">
                <a:solidFill>
                  <a:srgbClr val="7030A0"/>
                </a:solidFill>
              </a:rPr>
              <a:t>zahraniční </a:t>
            </a:r>
            <a:r>
              <a:rPr lang="cs-CZ" b="1" i="1" dirty="0">
                <a:solidFill>
                  <a:srgbClr val="7030A0"/>
                </a:solidFill>
              </a:rPr>
              <a:t>politika</a:t>
            </a:r>
            <a:r>
              <a:rPr lang="cs-CZ" i="1" dirty="0">
                <a:solidFill>
                  <a:srgbClr val="7030A0"/>
                </a:solidFill>
              </a:rPr>
              <a:t> (</a:t>
            </a:r>
            <a:r>
              <a:rPr lang="cs-CZ" i="1" dirty="0" smtClean="0">
                <a:solidFill>
                  <a:srgbClr val="7030A0"/>
                </a:solidFill>
              </a:rPr>
              <a:t>válka), </a:t>
            </a:r>
            <a:r>
              <a:rPr lang="cs-CZ" b="1" i="1" dirty="0">
                <a:solidFill>
                  <a:srgbClr val="7030A0"/>
                </a:solidFill>
              </a:rPr>
              <a:t>mimořádný stav globální </a:t>
            </a:r>
            <a:r>
              <a:rPr lang="cs-CZ" b="1" i="1" dirty="0" smtClean="0">
                <a:solidFill>
                  <a:srgbClr val="7030A0"/>
                </a:solidFill>
              </a:rPr>
              <a:t>ekonomiky </a:t>
            </a:r>
            <a:r>
              <a:rPr lang="cs-CZ" i="1" dirty="0" smtClean="0">
                <a:solidFill>
                  <a:srgbClr val="7030A0"/>
                </a:solidFill>
              </a:rPr>
              <a:t>(krize), velká </a:t>
            </a:r>
            <a:r>
              <a:rPr lang="cs-CZ" b="1" i="1" dirty="0" smtClean="0">
                <a:solidFill>
                  <a:srgbClr val="7030A0"/>
                </a:solidFill>
              </a:rPr>
              <a:t>aféra</a:t>
            </a:r>
            <a:r>
              <a:rPr lang="cs-CZ" i="1" dirty="0" smtClean="0">
                <a:solidFill>
                  <a:srgbClr val="7030A0"/>
                </a:solidFill>
              </a:rPr>
              <a:t>, příslušnost </a:t>
            </a:r>
            <a:r>
              <a:rPr lang="cs-CZ" i="1" dirty="0">
                <a:solidFill>
                  <a:srgbClr val="7030A0"/>
                </a:solidFill>
              </a:rPr>
              <a:t>k politické straně, rozštěpení kongres – </a:t>
            </a:r>
            <a:r>
              <a:rPr lang="cs-CZ" i="1" dirty="0" smtClean="0">
                <a:solidFill>
                  <a:srgbClr val="7030A0"/>
                </a:solidFill>
              </a:rPr>
              <a:t>administrativa;</a:t>
            </a:r>
            <a:endParaRPr lang="cs-CZ" dirty="0">
              <a:solidFill>
                <a:srgbClr val="7030A0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1" name="Graf 4"/>
          <p:cNvGraphicFramePr>
            <a:graphicFrameLocks/>
          </p:cNvGraphicFramePr>
          <p:nvPr/>
        </p:nvGraphicFramePr>
        <p:xfrm>
          <a:off x="704850" y="354013"/>
          <a:ext cx="7950200" cy="5573712"/>
        </p:xfrm>
        <a:graphic>
          <a:graphicData uri="http://schemas.openxmlformats.org/presentationml/2006/ole">
            <p:oleObj spid="_x0000_s20481" r:id="rId3" imgW="7949873" imgH="5572227" progId="Excel.Chart.8">
              <p:embed/>
            </p:oleObj>
          </a:graphicData>
        </a:graphic>
      </p:graphicFrame>
      <p:sp>
        <p:nvSpPr>
          <p:cNvPr id="20482" name="TextovéPole 5"/>
          <p:cNvSpPr txBox="1">
            <a:spLocks noChangeArrowheads="1"/>
          </p:cNvSpPr>
          <p:nvPr/>
        </p:nvSpPr>
        <p:spPr bwMode="auto">
          <a:xfrm>
            <a:off x="981075" y="4997450"/>
            <a:ext cx="15113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latin typeface="Calibri" pitchFamily="34" charset="0"/>
              </a:rPr>
              <a:t>Růst HDP v %</a:t>
            </a:r>
          </a:p>
        </p:txBody>
      </p:sp>
      <p:sp>
        <p:nvSpPr>
          <p:cNvPr id="20483" name="TextovéPole 6"/>
          <p:cNvSpPr txBox="1">
            <a:spLocks noChangeArrowheads="1"/>
          </p:cNvSpPr>
          <p:nvPr/>
        </p:nvSpPr>
        <p:spPr bwMode="auto">
          <a:xfrm>
            <a:off x="4211638" y="1181100"/>
            <a:ext cx="15843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latin typeface="Calibri" pitchFamily="34" charset="0"/>
              </a:rPr>
              <a:t>Volební zisk v %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5" name="Graf 4"/>
          <p:cNvGraphicFramePr>
            <a:graphicFrameLocks/>
          </p:cNvGraphicFramePr>
          <p:nvPr/>
        </p:nvGraphicFramePr>
        <p:xfrm>
          <a:off x="992188" y="714375"/>
          <a:ext cx="8075612" cy="5141913"/>
        </p:xfrm>
        <a:graphic>
          <a:graphicData uri="http://schemas.openxmlformats.org/presentationml/2006/ole">
            <p:oleObj spid="_x0000_s21505" r:id="rId3" imgW="8071804" imgH="5145470" progId="Excel.Chart.8">
              <p:embed/>
            </p:oleObj>
          </a:graphicData>
        </a:graphic>
      </p:graphicFrame>
      <p:sp>
        <p:nvSpPr>
          <p:cNvPr id="21506" name="TextovéPole 7"/>
          <p:cNvSpPr txBox="1">
            <a:spLocks noChangeArrowheads="1"/>
          </p:cNvSpPr>
          <p:nvPr/>
        </p:nvSpPr>
        <p:spPr bwMode="auto">
          <a:xfrm>
            <a:off x="611188" y="1052513"/>
            <a:ext cx="16573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latin typeface="Calibri" pitchFamily="34" charset="0"/>
              </a:rPr>
              <a:t>Volební zisk v %</a:t>
            </a:r>
          </a:p>
        </p:txBody>
      </p:sp>
      <p:sp>
        <p:nvSpPr>
          <p:cNvPr id="21507" name="TextovéPole 8"/>
          <p:cNvSpPr txBox="1">
            <a:spLocks noChangeArrowheads="1"/>
          </p:cNvSpPr>
          <p:nvPr/>
        </p:nvSpPr>
        <p:spPr bwMode="auto">
          <a:xfrm>
            <a:off x="7235825" y="4816475"/>
            <a:ext cx="1512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solidFill>
                  <a:srgbClr val="FF0000"/>
                </a:solidFill>
                <a:latin typeface="Calibri" pitchFamily="34" charset="0"/>
              </a:rPr>
              <a:t>……………???</a:t>
            </a:r>
            <a:endParaRPr lang="cs-CZ" sz="12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1508" name="TextovéPole 9"/>
          <p:cNvSpPr txBox="1">
            <a:spLocks noChangeArrowheads="1"/>
          </p:cNvSpPr>
          <p:nvPr/>
        </p:nvSpPr>
        <p:spPr bwMode="auto">
          <a:xfrm>
            <a:off x="2051050" y="260350"/>
            <a:ext cx="53292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>
                <a:latin typeface="Calibri" pitchFamily="34" charset="0"/>
              </a:rPr>
              <a:t>Volební zisk v závislosti na </a:t>
            </a:r>
            <a:r>
              <a:rPr lang="cs-CZ" sz="2800">
                <a:solidFill>
                  <a:srgbClr val="FF0000"/>
                </a:solidFill>
                <a:latin typeface="Calibri" pitchFamily="34" charset="0"/>
              </a:rPr>
              <a:t>…..</a:t>
            </a:r>
            <a:r>
              <a:rPr lang="cs-CZ" sz="2800" b="1">
                <a:solidFill>
                  <a:srgbClr val="FF0000"/>
                </a:solidFill>
                <a:latin typeface="Calibri" pitchFamily="34" charset="0"/>
              </a:rPr>
              <a:t>???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1009</Words>
  <Application>Microsoft Office PowerPoint</Application>
  <PresentationFormat>On-screen Show (4:3)</PresentationFormat>
  <Paragraphs>128</Paragraphs>
  <Slides>12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Calibri</vt:lpstr>
      <vt:lpstr>Arial</vt:lpstr>
      <vt:lpstr>Motiv systému Office</vt:lpstr>
      <vt:lpstr>Graf aplikace Microsoft Excel</vt:lpstr>
      <vt:lpstr>Vědecké studium politické reality </vt:lpstr>
      <vt:lpstr>Vědecký přístup</vt:lpstr>
      <vt:lpstr> Hledání kauzálních vysvětlení </vt:lpstr>
      <vt:lpstr>Snímek 4</vt:lpstr>
      <vt:lpstr>Věda</vt:lpstr>
      <vt:lpstr>Myšlení v proměnných a kauzálních vztazích </vt:lpstr>
      <vt:lpstr>Testování hypotéz</vt:lpstr>
      <vt:lpstr>Snímek 8</vt:lpstr>
      <vt:lpstr>Snímek 9</vt:lpstr>
      <vt:lpstr>Snímek 10</vt:lpstr>
      <vt:lpstr>Konstrukce modelů</vt:lpstr>
      <vt:lpstr>Budování teorie </vt:lpstr>
    </vt:vector>
  </TitlesOfParts>
  <Company>CIKT FSS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Oldřich Krpec</dc:creator>
  <cp:lastModifiedBy>Krpec</cp:lastModifiedBy>
  <cp:revision>26</cp:revision>
  <dcterms:created xsi:type="dcterms:W3CDTF">2013-09-16T10:31:46Z</dcterms:created>
  <dcterms:modified xsi:type="dcterms:W3CDTF">2016-11-04T21:31:55Z</dcterms:modified>
</cp:coreProperties>
</file>