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3" r:id="rId2"/>
  </p:sldMasterIdLst>
  <p:notesMasterIdLst>
    <p:notesMasterId r:id="rId101"/>
  </p:notesMasterIdLst>
  <p:handoutMasterIdLst>
    <p:handoutMasterId r:id="rId102"/>
  </p:handoutMasterIdLst>
  <p:sldIdLst>
    <p:sldId id="538" r:id="rId3"/>
    <p:sldId id="540" r:id="rId4"/>
    <p:sldId id="541" r:id="rId5"/>
    <p:sldId id="591" r:id="rId6"/>
    <p:sldId id="612" r:id="rId7"/>
    <p:sldId id="593" r:id="rId8"/>
    <p:sldId id="613" r:id="rId9"/>
    <p:sldId id="500" r:id="rId10"/>
    <p:sldId id="614" r:id="rId11"/>
    <p:sldId id="543" r:id="rId12"/>
    <p:sldId id="501" r:id="rId13"/>
    <p:sldId id="621" r:id="rId14"/>
    <p:sldId id="545" r:id="rId15"/>
    <p:sldId id="546" r:id="rId16"/>
    <p:sldId id="547" r:id="rId17"/>
    <p:sldId id="608" r:id="rId18"/>
    <p:sldId id="596" r:id="rId19"/>
    <p:sldId id="600" r:id="rId20"/>
    <p:sldId id="597" r:id="rId21"/>
    <p:sldId id="599" r:id="rId22"/>
    <p:sldId id="601" r:id="rId23"/>
    <p:sldId id="602" r:id="rId24"/>
    <p:sldId id="603" r:id="rId25"/>
    <p:sldId id="604" r:id="rId26"/>
    <p:sldId id="605" r:id="rId27"/>
    <p:sldId id="606" r:id="rId28"/>
    <p:sldId id="607" r:id="rId29"/>
    <p:sldId id="544" r:id="rId30"/>
    <p:sldId id="623" r:id="rId31"/>
    <p:sldId id="624" r:id="rId32"/>
    <p:sldId id="548" r:id="rId33"/>
    <p:sldId id="625" r:id="rId34"/>
    <p:sldId id="551" r:id="rId35"/>
    <p:sldId id="554" r:id="rId36"/>
    <p:sldId id="559" r:id="rId37"/>
    <p:sldId id="560" r:id="rId38"/>
    <p:sldId id="561" r:id="rId39"/>
    <p:sldId id="626" r:id="rId40"/>
    <p:sldId id="555" r:id="rId41"/>
    <p:sldId id="628" r:id="rId42"/>
    <p:sldId id="553" r:id="rId43"/>
    <p:sldId id="562" r:id="rId44"/>
    <p:sldId id="563" r:id="rId45"/>
    <p:sldId id="627" r:id="rId46"/>
    <p:sldId id="556" r:id="rId47"/>
    <p:sldId id="611" r:id="rId48"/>
    <p:sldId id="634" r:id="rId49"/>
    <p:sldId id="635" r:id="rId50"/>
    <p:sldId id="564" r:id="rId51"/>
    <p:sldId id="567" r:id="rId52"/>
    <p:sldId id="630" r:id="rId53"/>
    <p:sldId id="631" r:id="rId54"/>
    <p:sldId id="632" r:id="rId55"/>
    <p:sldId id="633" r:id="rId56"/>
    <p:sldId id="636" r:id="rId57"/>
    <p:sldId id="637" r:id="rId58"/>
    <p:sldId id="639" r:id="rId59"/>
    <p:sldId id="640" r:id="rId60"/>
    <p:sldId id="641" r:id="rId61"/>
    <p:sldId id="642" r:id="rId62"/>
    <p:sldId id="643" r:id="rId63"/>
    <p:sldId id="644" r:id="rId64"/>
    <p:sldId id="645" r:id="rId65"/>
    <p:sldId id="465" r:id="rId66"/>
    <p:sldId id="646" r:id="rId67"/>
    <p:sldId id="463" r:id="rId68"/>
    <p:sldId id="492" r:id="rId69"/>
    <p:sldId id="647" r:id="rId70"/>
    <p:sldId id="648" r:id="rId71"/>
    <p:sldId id="649" r:id="rId72"/>
    <p:sldId id="650" r:id="rId73"/>
    <p:sldId id="651" r:id="rId74"/>
    <p:sldId id="652" r:id="rId75"/>
    <p:sldId id="653" r:id="rId76"/>
    <p:sldId id="654" r:id="rId77"/>
    <p:sldId id="655" r:id="rId78"/>
    <p:sldId id="656" r:id="rId79"/>
    <p:sldId id="657" r:id="rId80"/>
    <p:sldId id="658" r:id="rId81"/>
    <p:sldId id="659" r:id="rId82"/>
    <p:sldId id="660" r:id="rId83"/>
    <p:sldId id="661" r:id="rId84"/>
    <p:sldId id="662" r:id="rId85"/>
    <p:sldId id="616" r:id="rId86"/>
    <p:sldId id="574" r:id="rId87"/>
    <p:sldId id="508" r:id="rId88"/>
    <p:sldId id="569" r:id="rId89"/>
    <p:sldId id="537" r:id="rId90"/>
    <p:sldId id="571" r:id="rId91"/>
    <p:sldId id="572" r:id="rId92"/>
    <p:sldId id="509" r:id="rId93"/>
    <p:sldId id="575" r:id="rId94"/>
    <p:sldId id="573" r:id="rId95"/>
    <p:sldId id="576" r:id="rId96"/>
    <p:sldId id="498" r:id="rId97"/>
    <p:sldId id="532" r:id="rId98"/>
    <p:sldId id="539" r:id="rId99"/>
    <p:sldId id="609" r:id="rId100"/>
  </p:sldIdLst>
  <p:sldSz cx="9144000" cy="6858000" type="screen4x3"/>
  <p:notesSz cx="6797675" cy="9926638"/>
  <p:custDataLst>
    <p:tags r:id="rId103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 varScale="1">
        <p:scale>
          <a:sx n="109" d="100"/>
          <a:sy n="109" d="100"/>
        </p:scale>
        <p:origin x="13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tableStyles" Target="tableStyles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91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5710"/>
            <a:ext cx="5438464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B0713DB-6C3C-4501-8436-1D1A9477E6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6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61B9104-F259-4286-8829-A41D964B95DF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4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06994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57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092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850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25.10.2016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25.10.2016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25.10.2016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06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25.10.2016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25.10.2016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25.10.2016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1077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1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70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50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23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584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5395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styly předlohy textu.</a:t>
            </a:r>
          </a:p>
          <a:p>
            <a:pPr lvl="1"/>
            <a:r>
              <a:rPr lang="ru-RU" smtClean="0"/>
              <a:t>Druhá úroveň</a:t>
            </a:r>
          </a:p>
          <a:p>
            <a:pPr lvl="2"/>
            <a:r>
              <a:rPr lang="ru-RU" smtClean="0"/>
              <a:t>Třetí úroveň</a:t>
            </a:r>
          </a:p>
          <a:p>
            <a:pPr lvl="3"/>
            <a:r>
              <a:rPr lang="ru-RU" smtClean="0"/>
              <a:t>Čtvrtá úroveň</a:t>
            </a:r>
          </a:p>
          <a:p>
            <a:pPr lvl="4"/>
            <a:r>
              <a:rPr lang="ru-RU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25.10.2016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mford.edu/schools/pharmacy/dic/amaquickref07.pdf" TargetMode="External"/><Relationship Id="rId3" Type="http://schemas.openxmlformats.org/officeDocument/2006/relationships/hyperlink" Target="http://www.mla.org/style/" TargetMode="External"/><Relationship Id="rId7" Type="http://schemas.openxmlformats.org/officeDocument/2006/relationships/hyperlink" Target="http://www.library.uq.edu.au/training/citation/vancouv.pdf" TargetMode="External"/><Relationship Id="rId2" Type="http://schemas.openxmlformats.org/officeDocument/2006/relationships/hyperlink" Target="http://www.apastyle.org/index.html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www.icmje.org/" TargetMode="External"/><Relationship Id="rId5" Type="http://schemas.openxmlformats.org/officeDocument/2006/relationships/hyperlink" Target="http://www.chicagomanualofstyle.org/" TargetMode="External"/><Relationship Id="rId4" Type="http://schemas.openxmlformats.org/officeDocument/2006/relationships/hyperlink" Target="http://www.library.uq.edu.au/training/citation/mla.pdf" TargetMode="External"/><Relationship Id="rId9" Type="http://schemas.openxmlformats.org/officeDocument/2006/relationships/hyperlink" Target="http://www.councilscienceeditors.org/publications/style.cfm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ace.com/dokumenty.php" TargetMode="Externa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ada.cz/assets/ppov/lrv/legislativn__pravidla_vl_dy.pdf" TargetMode="External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-Citace-234158816646277/?fref=ts" TargetMode="External"/><Relationship Id="rId2" Type="http://schemas.openxmlformats.org/officeDocument/2006/relationships/hyperlink" Target="http://www.citace.com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pro.com/" TargetMode="Externa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4" Type="http://schemas.openxmlformats.org/officeDocument/2006/relationships/hyperlink" Target="http://www.citace.com/Navody/CitacePRO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connotea.org/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://www.zotero.org/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hyperlink" Target="http://www.mendeley.com/" TargetMode="External"/><Relationship Id="rId4" Type="http://schemas.openxmlformats.org/officeDocument/2006/relationships/hyperlink" Target="http://www.citeulike.org/" TargetMode="External"/><Relationship Id="rId9" Type="http://schemas.openxmlformats.org/officeDocument/2006/relationships/image" Target="../media/image16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aleph.muni.cz/F?func=find-b&amp;find_code=SYS&amp;local_base=MUB01&amp;request=000563876&amp;format=999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odevzdej.cz/" TargetMode="External"/><Relationship Id="rId1" Type="http://schemas.openxmlformats.org/officeDocument/2006/relationships/slideLayout" Target="../slideLayouts/slideLayout1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nihovnaUTB/bibliografick-citace-9439910" TargetMode="External"/><Relationship Id="rId7" Type="http://schemas.openxmlformats.org/officeDocument/2006/relationships/hyperlink" Target="http://is.muni.cz/elportal/?id=954043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kuk.muni.cz/animace/eiz/pdf.php?file=publikacni_etika/citace.pdf" TargetMode="External"/><Relationship Id="rId5" Type="http://schemas.openxmlformats.org/officeDocument/2006/relationships/hyperlink" Target="http://iva.k.utb.cz/" TargetMode="External"/><Relationship Id="rId4" Type="http://schemas.openxmlformats.org/officeDocument/2006/relationships/hyperlink" Target="http://knihovna.vsb.cz/kurzy/citace/index.html" TargetMode="Externa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knihovna.fss.muni.cz/ckeditor/includes/files/OPVK/dokumenty/manual%20pro%20FSS%20120_nahledweb.pdf" TargetMode="External"/><Relationship Id="rId1" Type="http://schemas.openxmlformats.org/officeDocument/2006/relationships/slideLayout" Target="../slideLayouts/slideLayout20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://iva.k.utb.cz/?page_id=34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kuk.muni.cz/animace/eiz/pdf.php?file=publikacni_etika/citac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730375"/>
            <a:ext cx="8281987" cy="1584325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cs-CZ" b="1" dirty="0" smtClean="0">
                <a:solidFill>
                  <a:schemeClr val="bg1"/>
                </a:solidFill>
              </a:rPr>
              <a:t>Citace a citační SW</a:t>
            </a:r>
            <a:endParaRPr lang="uk-UA" b="1" dirty="0" smtClean="0">
              <a:solidFill>
                <a:schemeClr val="bg1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20493" y="4077072"/>
            <a:ext cx="3671887" cy="864592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endParaRPr lang="cs-CZ" sz="2200" b="1" dirty="0" smtClean="0">
              <a:solidFill>
                <a:schemeClr val="bg1"/>
              </a:solidFill>
            </a:endParaRPr>
          </a:p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200" b="1" dirty="0" smtClean="0">
                <a:solidFill>
                  <a:schemeClr val="bg1"/>
                </a:solidFill>
              </a:rPr>
              <a:t>Blanka Farkašová</a:t>
            </a:r>
          </a:p>
          <a:p>
            <a:pPr marL="0" indent="0" algn="r" eaLnBrk="1" hangingPunct="1">
              <a:lnSpc>
                <a:spcPct val="100000"/>
              </a:lnSpc>
              <a:buFontTx/>
              <a:buNone/>
            </a:pPr>
            <a:endParaRPr lang="uk-UA" sz="2200" b="1" dirty="0" smtClean="0">
              <a:solidFill>
                <a:schemeClr val="bg1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Brno, </a:t>
            </a:r>
            <a:r>
              <a:rPr lang="cs-CZ" sz="16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26. 10. </a:t>
            </a:r>
            <a:r>
              <a:rPr lang="cs-CZ" sz="1600" b="1" smtClean="0">
                <a:solidFill>
                  <a:schemeClr val="bg1"/>
                </a:solidFill>
                <a:latin typeface="Verdana" panose="020B0604030504040204" pitchFamily="34" charset="0"/>
              </a:rPr>
              <a:t>2016</a:t>
            </a:r>
            <a:endParaRPr lang="cs-CZ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1907381" y="3087043"/>
            <a:ext cx="5904011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200" b="1" dirty="0">
                <a:solidFill>
                  <a:schemeClr val="bg1"/>
                </a:solidFill>
                <a:latin typeface="Verdana" panose="020B0604030504040204" pitchFamily="34" charset="0"/>
              </a:rPr>
              <a:t>úvod do citování pro studenty </a:t>
            </a:r>
            <a:r>
              <a:rPr lang="cs-CZ" sz="22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MVZ</a:t>
            </a:r>
            <a:endParaRPr lang="cs-CZ" sz="2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50825" y="5454650"/>
            <a:ext cx="3313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Masarykova univerzita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Fakulta sociálních studií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Ústřední knihovna</a:t>
            </a:r>
            <a:endParaRPr lang="cs-CZ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124745"/>
            <a:ext cx="7632700" cy="4680520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Proč</a:t>
            </a:r>
          </a:p>
          <a:p>
            <a:pPr algn="ctr">
              <a:buFontTx/>
              <a:buNone/>
            </a:pPr>
            <a:r>
              <a:rPr lang="cs-CZ" sz="8000" b="1" dirty="0" smtClean="0"/>
              <a:t>citujeme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404664"/>
            <a:ext cx="777716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Proč citujeme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24744"/>
            <a:ext cx="8064896" cy="5544616"/>
          </a:xfrm>
        </p:spPr>
        <p:txBody>
          <a:bodyPr>
            <a:normAutofit fontScale="85000" lnSpcReduction="10000"/>
          </a:bodyPr>
          <a:lstStyle/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autorský zákon –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zpětné ověření uvedených tezí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  <a:p>
            <a:pPr marL="457200" lvl="1" indent="0" eaLnBrk="1" hangingPunct="1">
              <a:buNone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6738" y="116632"/>
            <a:ext cx="7211144" cy="101297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Co nemusíme citovat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9606"/>
            <a:ext cx="8229600" cy="525172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informace z oboru, všeobecně známá fakta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voda vaří při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100°C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nejvyšší hora ČR je Sněžka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první prezident zvolený přímou volbou je Miloš Zeman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33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96753"/>
            <a:ext cx="8208912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Plagiátorství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71192" y="116632"/>
            <a:ext cx="7272808" cy="99412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Definice plagiátorství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 smtClean="0"/>
              <a:t>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689506" y="2948781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/>
              <a:t>(Norma ČSN ISO </a:t>
            </a:r>
            <a:r>
              <a:rPr lang="cs-CZ" sz="2000" i="1" dirty="0" smtClean="0"/>
              <a:t>5127)</a:t>
            </a:r>
            <a:endParaRPr lang="cs-CZ" sz="2000" i="1" dirty="0"/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148064" y="5805264"/>
            <a:ext cx="367273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 smtClean="0"/>
              <a:t>(Definice plagiátorství na MU)</a:t>
            </a:r>
            <a:endParaRPr lang="cs-CZ" sz="2000" i="1" dirty="0"/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44624"/>
            <a:ext cx="7560840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Co je plagiátorství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využití cizí myšlenky bez uvedení jejího původního autora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vědomé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nevědomé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platí i pro tabulky, grafy, obrázky,...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porušujete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etická pravidla vědecké komunikace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autorský zákon (zák. č. 121/2000 Sb. §</a:t>
            </a:r>
            <a:r>
              <a:rPr lang="en-US" dirty="0" smtClean="0">
                <a:latin typeface="Arial" panose="020B0604020202020204" pitchFamily="34" charset="0"/>
              </a:rPr>
              <a:t>31</a:t>
            </a:r>
            <a:r>
              <a:rPr lang="cs-CZ" dirty="0" smtClean="0">
                <a:latin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124745"/>
            <a:ext cx="8280920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Formy</a:t>
            </a:r>
          </a:p>
          <a:p>
            <a:pPr algn="ctr">
              <a:buFontTx/>
              <a:buNone/>
            </a:pPr>
            <a:r>
              <a:rPr lang="cs-CZ" sz="8000" b="1" dirty="0" smtClean="0"/>
              <a:t>plagiátorství</a:t>
            </a:r>
          </a:p>
        </p:txBody>
      </p:sp>
    </p:spTree>
    <p:extLst>
      <p:ext uri="{BB962C8B-B14F-4D97-AF65-F5344CB8AC3E}">
        <p14:creationId xmlns:p14="http://schemas.microsoft.com/office/powerpoint/2010/main" val="34775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437512" cy="922114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Kopírování  (CTRL+C)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převzetí celého textu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(klonování)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nebo části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textu jiného autora 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vydávání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ho za svůj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nejběžnější, často spojeno s internetovými zdroji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drobné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úpravy v zkopírovaném textu: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nahrazení některých slov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jejich synonymy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vypuštění nadbytečných slov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změnění slovosledu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ve větě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přehození některých vět apod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313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1979712" y="0"/>
            <a:ext cx="7283152" cy="1143000"/>
          </a:xfrm>
        </p:spPr>
        <p:txBody>
          <a:bodyPr/>
          <a:lstStyle/>
          <a:p>
            <a:r>
              <a:rPr lang="cs-CZ" b="1" dirty="0" err="1" smtClean="0">
                <a:solidFill>
                  <a:schemeClr val="bg1"/>
                </a:solidFill>
              </a:rPr>
              <a:t>Mashups</a:t>
            </a:r>
            <a:r>
              <a:rPr lang="cs-CZ" b="1" dirty="0" smtClean="0">
                <a:solidFill>
                  <a:schemeClr val="bg1"/>
                </a:solidFill>
              </a:rPr>
              <a:t> (spojování textů)</a:t>
            </a:r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spojení více textů do jednoho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vybrání konkrétních vět nebo odstavců z několika zdrojů a jejich poskládání do vlastního textu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problematické je neuvedení zdrojů a chybějící vlastní myšlenka, která by dodala kompilaci přidanou hodnotu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spadají sem také texty, kde se kombinují správně odcitované pasáže s necitovanými pasážemi</a:t>
            </a:r>
          </a:p>
        </p:txBody>
      </p:sp>
    </p:spTree>
    <p:extLst>
      <p:ext uri="{BB962C8B-B14F-4D97-AF65-F5344CB8AC3E}">
        <p14:creationId xmlns:p14="http://schemas.microsoft.com/office/powerpoint/2010/main" val="312866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725544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Jeden zdroj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přebírání vět či odstavců jen z jednoho zdroje 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vycházíme-li pouze z jednoho zdroje, napodobujeme zpravidla i stejnou strukturu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pohledu publikační etiky je problematické, že vycházíme pouze z jednoho pramene a neověřujeme si informace z různých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zdrojů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3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4624"/>
            <a:ext cx="7437512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Obsah přednášky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752528"/>
          </a:xfrm>
        </p:spPr>
        <p:txBody>
          <a:bodyPr>
            <a:no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úvod 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proč citujeme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norma ČSN ISO 690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literatury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příklady bibliografických citací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427168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Odůvodněná míra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96544"/>
          </a:xfrm>
        </p:spPr>
        <p:txBody>
          <a:bodyPr>
            <a:normAutofit/>
          </a:bodyPr>
          <a:lstStyle/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převzetí textu ve větší než odůvodněné míře 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rozumná délka převzatého textu – přebíráme jen to co je nezbytně nutné (zpravidla max. 1 odstavec)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přiměřený počet citací 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není přesn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vymezeno kolik citací je možné použít, vždy záleží na konkrétním textu a druhu práce, u prací kompilačního charakteru lze očekávat větší počet citátů než u původních výzkumů</a:t>
            </a:r>
          </a:p>
        </p:txBody>
      </p:sp>
    </p:spTree>
    <p:extLst>
      <p:ext uri="{BB962C8B-B14F-4D97-AF65-F5344CB8AC3E}">
        <p14:creationId xmlns:p14="http://schemas.microsoft.com/office/powerpoint/2010/main" val="26113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211144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Necitování v textu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droj/zdroje jsou uvedeny v seznamu použité literatury, ale není na ně žádný odkaz v textu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nelze určit, co jsme ze zdroje/zdrojů převzali, což může být problematické např. při ověření informací 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 původního autora</a:t>
            </a:r>
          </a:p>
        </p:txBody>
      </p:sp>
    </p:spTree>
    <p:extLst>
      <p:ext uri="{BB962C8B-B14F-4D97-AF65-F5344CB8AC3E}">
        <p14:creationId xmlns:p14="http://schemas.microsoft.com/office/powerpoint/2010/main" val="36653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704856" cy="85010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Citáty bez uvozovek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vydávání citátů za parafrázi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nedáme citát do uvozovek, čtenář pak neví, kde začíná převzatý text a co už je naše vlastní myšlenka</a:t>
            </a:r>
          </a:p>
        </p:txBody>
      </p:sp>
    </p:spTree>
    <p:extLst>
      <p:ext uri="{BB962C8B-B14F-4D97-AF65-F5344CB8AC3E}">
        <p14:creationId xmlns:p14="http://schemas.microsoft.com/office/powerpoint/2010/main" val="35443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2008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Chybějící zdroj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necitování zdroje, který byl použit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vědomé - záměrně zdroj neuvedeme v textu (např. při použití nekvalitního zdroje v odborné práci)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nevědomé - zapomeneme citaci uvést, řešením je využití citačních manažerů</a:t>
            </a:r>
          </a:p>
        </p:txBody>
      </p:sp>
    </p:spTree>
    <p:extLst>
      <p:ext uri="{BB962C8B-B14F-4D97-AF65-F5344CB8AC3E}">
        <p14:creationId xmlns:p14="http://schemas.microsoft.com/office/powerpoint/2010/main" val="358669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>
          <a:xfrm>
            <a:off x="1716832" y="44624"/>
            <a:ext cx="7427168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Nedohledatelný zdroj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nepřesné citování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chyby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nepřesnosti v citaci znemožní dohledání dokumentu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odkazování na neexistující zdroj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vymyšlení si zdroje nebo záměrné uvedení špatné citace, aby nemohl být zdroj dohledán</a:t>
            </a:r>
          </a:p>
        </p:txBody>
      </p:sp>
    </p:spTree>
    <p:extLst>
      <p:ext uri="{BB962C8B-B14F-4D97-AF65-F5344CB8AC3E}">
        <p14:creationId xmlns:p14="http://schemas.microsoft.com/office/powerpoint/2010/main" val="347209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912768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Vylepšování literatury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díla, které nebylo použito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stává se v případech, kdy si chceme vylepšit svou použitou literaturu o kvalitní zdroje, ze kterých jsme ale při psaní práce nevycházeli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kapacit z oboru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navyšování počtu použité literatury</a:t>
            </a:r>
          </a:p>
        </p:txBody>
      </p:sp>
    </p:spTree>
    <p:extLst>
      <p:ext uri="{BB962C8B-B14F-4D97-AF65-F5344CB8AC3E}">
        <p14:creationId xmlns:p14="http://schemas.microsoft.com/office/powerpoint/2010/main" val="7838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632848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Zneužití </a:t>
            </a:r>
            <a:r>
              <a:rPr lang="cs-CZ" b="1" dirty="0" err="1" smtClean="0">
                <a:solidFill>
                  <a:schemeClr val="bg1"/>
                </a:solidFill>
              </a:rPr>
              <a:t>autocitací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použití vlastních dříve publikovaných textů nebo jejich částí bez uvedení citace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 vlastní texty je nutno citovat!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 pohledu publikační etiky není úplně v pořádku vydávání stejných článků opakovaně v různých zdrojích, protože jde o zbytečné duplikování informací, téma by mělo být publikované novým způsobem a mělo by přinášet nové poznatky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umělé zvyšování vlastní citovanosti v odborných článcích</a:t>
            </a:r>
          </a:p>
        </p:txBody>
      </p:sp>
    </p:spTree>
    <p:extLst>
      <p:ext uri="{BB962C8B-B14F-4D97-AF65-F5344CB8AC3E}">
        <p14:creationId xmlns:p14="http://schemas.microsoft.com/office/powerpoint/2010/main" val="111270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7092280" cy="106613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Doprovodný materiál</a:t>
            </a: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nutné citovat i použité obrázky, grafy, tabulky atd. od jiných autorů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obrázky, tabulky nebo grafy jsou také výsledkem tvůrčí činnosti člověka a měli bychom u nich uvádět zdroj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558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7992888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Citační</a:t>
            </a:r>
          </a:p>
          <a:p>
            <a:pPr algn="ctr">
              <a:buFontTx/>
              <a:buNone/>
            </a:pPr>
            <a:r>
              <a:rPr lang="cs-CZ" sz="8000" b="1" dirty="0" smtClean="0"/>
              <a:t>styly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6838" y="332656"/>
            <a:ext cx="7453634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Citační styl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96752"/>
            <a:ext cx="7993062" cy="54721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odkazy v textu 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  <p:extLst>
      <p:ext uri="{BB962C8B-B14F-4D97-AF65-F5344CB8AC3E}">
        <p14:creationId xmlns:p14="http://schemas.microsoft.com/office/powerpoint/2010/main" val="19525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755576" y="1052737"/>
            <a:ext cx="7632700" cy="468052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sz="8000" b="1" dirty="0" smtClean="0">
                <a:latin typeface="+mj-lt"/>
              </a:rPr>
              <a:t>Úvod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1680" y="260648"/>
            <a:ext cx="6877570" cy="648072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Citační styly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196752"/>
            <a:ext cx="7777162" cy="547211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ČSN ISO 690</a:t>
            </a:r>
          </a:p>
          <a:p>
            <a:pPr lvl="1">
              <a:lnSpc>
                <a:spcPct val="9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česká verze mezinárodní normy</a:t>
            </a:r>
          </a:p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2" tooltip="APA"/>
              </a:rPr>
              <a:t>APA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pro potřeby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psychologie + další příbuzné obory</a:t>
            </a:r>
          </a:p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3" tooltip="MLA"/>
              </a:rPr>
              <a:t>MLA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humanitní obory (např. jazykověda), manuál v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4" tooltip="MLA"/>
              </a:rPr>
              <a:t>PDF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5" tooltip="Chicago"/>
              </a:rPr>
              <a:t>Chicago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společenské vědy,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Harvard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 Harvard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Bussiness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  <a:hlinkClick r:id="rId6" tooltip="ICMJE"/>
              </a:rPr>
              <a:t>Vancouver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 časopisy z oblasti lékařství, biomedicíny, lékařských technologií apod., manuál v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7" tooltip="PDF"/>
              </a:rPr>
              <a:t>PDF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 lékařství a biologii, manuál v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8" tooltip="PDF"/>
              </a:rPr>
              <a:t>PDF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9" tooltip="CSE"/>
              </a:rPr>
              <a:t>CSE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 pro přírodní vědy</a:t>
            </a:r>
          </a:p>
        </p:txBody>
      </p:sp>
    </p:spTree>
    <p:extLst>
      <p:ext uri="{BB962C8B-B14F-4D97-AF65-F5344CB8AC3E}">
        <p14:creationId xmlns:p14="http://schemas.microsoft.com/office/powerpoint/2010/main" val="101889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052737"/>
            <a:ext cx="8064896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Norma</a:t>
            </a:r>
          </a:p>
          <a:p>
            <a:pPr algn="ctr">
              <a:buFontTx/>
              <a:buNone/>
            </a:pPr>
            <a:r>
              <a:rPr lang="cs-CZ" sz="8000" b="1" dirty="0" smtClean="0"/>
              <a:t>ČSN ISO 690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0"/>
            <a:ext cx="677909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Nová norma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nová verze platná od 1.4.2011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obecně uznávaná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interpretace normy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Biernátová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Skůpa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připomínkováno 8 odborníky na citace</a:t>
            </a:r>
          </a:p>
        </p:txBody>
      </p:sp>
    </p:spTree>
    <p:extLst>
      <p:ext uri="{BB962C8B-B14F-4D97-AF65-F5344CB8AC3E}">
        <p14:creationId xmlns:p14="http://schemas.microsoft.com/office/powerpoint/2010/main" val="123140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7776864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Odkazy (citace)</a:t>
            </a:r>
          </a:p>
          <a:p>
            <a:pPr algn="ctr">
              <a:buFontTx/>
              <a:buNone/>
            </a:pPr>
            <a:r>
              <a:rPr lang="cs-CZ" sz="8000" b="1" dirty="0" smtClean="0"/>
              <a:t>v textu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6016"/>
            <a:ext cx="7128792" cy="1008112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>
                <a:latin typeface="Arial" panose="020B0604020202020204" pitchFamily="34" charset="0"/>
              </a:rPr>
              <a:t>(příjmení prvního autora, rok, strana)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(Kafka, 2008, s. 125)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strana je povinná u tištěných zdrojů, u el. zdrojů není nutno uvádět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(Kafka, 2008)</a:t>
            </a:r>
          </a:p>
          <a:p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cs-CZ" dirty="0" smtClean="0">
                <a:latin typeface="Arial" panose="020B0604020202020204" pitchFamily="34" charset="0"/>
              </a:rPr>
              <a:t>okud je autorem korporace, uvedeme její název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(Adobe </a:t>
            </a:r>
            <a:r>
              <a:rPr lang="cs-CZ" dirty="0" err="1" smtClean="0">
                <a:latin typeface="Arial" panose="020B0604020202020204" pitchFamily="34" charset="0"/>
              </a:rPr>
              <a:t>Creative</a:t>
            </a:r>
            <a:r>
              <a:rPr lang="cs-CZ" dirty="0" smtClean="0">
                <a:latin typeface="Arial" panose="020B0604020202020204" pitchFamily="34" charset="0"/>
              </a:rPr>
              <a:t> Team, 2011)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chybí-li autor i korporace, pak uvádíme název (u dlouhých názvů uvádíme jen první slova)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(Principy sazby, 1954, s. 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79096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752527"/>
          </a:xfrm>
        </p:spPr>
        <p:txBody>
          <a:bodyPr>
            <a:normAutofit fontScale="92500"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více děl od jednoho autora ze stejného roku: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v bibliografické citaci i v odkazu v textu se za rok vkládá index (písmeno </a:t>
            </a:r>
            <a:r>
              <a:rPr lang="cs-CZ" sz="2600" dirty="0" err="1" smtClean="0">
                <a:latin typeface="Arial" panose="020B0604020202020204" pitchFamily="34" charset="0"/>
              </a:rPr>
              <a:t>a,b,c,d</a:t>
            </a:r>
            <a:r>
              <a:rPr lang="cs-CZ" sz="2600" dirty="0" smtClean="0">
                <a:latin typeface="Arial" panose="020B0604020202020204" pitchFamily="34" charset="0"/>
              </a:rPr>
              <a:t>,...)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(Kafka, 2008b, s. 54)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citace se může vkládat kamkoliv do věty, na konci věty se dá před tečku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... převzatý text dáváme do uvozovek (</a:t>
            </a:r>
            <a:r>
              <a:rPr lang="cs-CZ" sz="2600" dirty="0" err="1" smtClean="0">
                <a:latin typeface="Arial" panose="020B0604020202020204" pitchFamily="34" charset="0"/>
              </a:rPr>
              <a:t>Bratková</a:t>
            </a:r>
            <a:r>
              <a:rPr lang="cs-CZ" sz="2600" dirty="0" smtClean="0">
                <a:latin typeface="Arial" panose="020B0604020202020204" pitchFamily="34" charset="0"/>
              </a:rPr>
              <a:t>, 2008) nebo je lze i jinak zvýraznit (Cihlář, 2011). 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citace použité hned za sebou spojujeme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(</a:t>
            </a:r>
            <a:r>
              <a:rPr lang="cs-CZ" sz="2600" dirty="0" err="1" smtClean="0">
                <a:latin typeface="Arial" panose="020B0604020202020204" pitchFamily="34" charset="0"/>
              </a:rPr>
              <a:t>Bratková</a:t>
            </a:r>
            <a:r>
              <a:rPr lang="cs-CZ" sz="2600" dirty="0" smtClean="0">
                <a:latin typeface="Arial" panose="020B0604020202020204" pitchFamily="34" charset="0"/>
              </a:rPr>
              <a:t>, 2008; Cihlář, 2011)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7139136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</a:rPr>
              <a:t>pokud je ve větě uvedeno příjmení citovaného autora, vypouštíme ho ze závorky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... a tento pojem definuje </a:t>
            </a:r>
            <a:r>
              <a:rPr lang="cs-CZ" dirty="0">
                <a:latin typeface="Arial" panose="020B0604020202020204" pitchFamily="34" charset="0"/>
              </a:rPr>
              <a:t>Kafka (2008, s. 34) takto,....</a:t>
            </a: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hranaté vs. kulaté závorky – možnost volby, ale nutné dodržet v celé práci jeden styl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6991760" cy="922114"/>
          </a:xfrm>
        </p:spPr>
        <p:txBody>
          <a:bodyPr>
            <a:noAutofit/>
          </a:bodyPr>
          <a:lstStyle/>
          <a:p>
            <a:r>
              <a:rPr lang="cs-CZ" sz="3000" b="1" dirty="0" smtClean="0">
                <a:solidFill>
                  <a:schemeClr val="bg1"/>
                </a:solidFill>
              </a:rPr>
              <a:t>Soupis literatury u metody</a:t>
            </a:r>
            <a:r>
              <a:rPr lang="cs-CZ" sz="3200" b="1" dirty="0" smtClean="0">
                <a:solidFill>
                  <a:schemeClr val="bg1"/>
                </a:solidFill>
              </a:rPr>
              <a:t> jméno-datum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cs-CZ" sz="2600" dirty="0" smtClean="0">
                <a:latin typeface="Arial" panose="020B0604020202020204" pitchFamily="34" charset="0"/>
              </a:rPr>
              <a:t>v soupisu použité literatury je rok hned za autorem (pokud není autor, tak za názvem), rok vydání se dále ve vydavatelských údajích neuvádí</a:t>
            </a:r>
          </a:p>
          <a:p>
            <a:pPr lvl="1"/>
            <a:r>
              <a:rPr lang="cs-CZ" sz="2200" dirty="0" smtClean="0">
                <a:latin typeface="Arial" panose="020B0604020202020204" pitchFamily="34" charset="0"/>
              </a:rPr>
              <a:t>KAFKA, Jan, 2008. </a:t>
            </a:r>
            <a:r>
              <a:rPr lang="cs-CZ" sz="2200" i="1" dirty="0" smtClean="0">
                <a:latin typeface="Arial" panose="020B0604020202020204" pitchFamily="34" charset="0"/>
              </a:rPr>
              <a:t>Digitální knihovny</a:t>
            </a:r>
            <a:r>
              <a:rPr lang="cs-CZ" sz="2200" dirty="0" smtClean="0">
                <a:latin typeface="Arial" panose="020B0604020202020204" pitchFamily="34" charset="0"/>
              </a:rPr>
              <a:t>. Praha: Mladá Fronta.</a:t>
            </a:r>
          </a:p>
          <a:p>
            <a:pPr lvl="1"/>
            <a:r>
              <a:rPr lang="cs-CZ" sz="2200" i="1" dirty="0" smtClean="0">
                <a:latin typeface="Arial" panose="020B0604020202020204" pitchFamily="34" charset="0"/>
              </a:rPr>
              <a:t>Principy sazby,</a:t>
            </a:r>
            <a:r>
              <a:rPr lang="cs-CZ" sz="2200" dirty="0" smtClean="0">
                <a:latin typeface="Arial" panose="020B0604020202020204" pitchFamily="34" charset="0"/>
              </a:rPr>
              <a:t> 1954. 2. vyd. Praha: Academia.</a:t>
            </a:r>
          </a:p>
          <a:p>
            <a:r>
              <a:rPr lang="cs-CZ" sz="2600" dirty="0" smtClean="0">
                <a:latin typeface="Arial" panose="020B0604020202020204" pitchFamily="34" charset="0"/>
              </a:rPr>
              <a:t>pokud je v citaci celé datum, pak celé datum uvádíme v nakladatelských údajích, za jméno autora píšeme pouze rok</a:t>
            </a:r>
          </a:p>
          <a:p>
            <a:pPr lvl="1"/>
            <a:r>
              <a:rPr lang="cs-CZ" sz="2200" dirty="0" smtClean="0">
                <a:latin typeface="Arial" panose="020B0604020202020204" pitchFamily="34" charset="0"/>
              </a:rPr>
              <a:t>SRBECKÁ, Gabriela, 2010. Rozvoj kompetencí studentů ve vzdělávání. </a:t>
            </a:r>
            <a:r>
              <a:rPr lang="cs-CZ" sz="2200" i="1" dirty="0" err="1" smtClean="0">
                <a:latin typeface="Arial" panose="020B0604020202020204" pitchFamily="34" charset="0"/>
              </a:rPr>
              <a:t>Inflow</a:t>
            </a:r>
            <a:r>
              <a:rPr lang="cs-CZ" sz="2200" i="1" dirty="0" smtClean="0">
                <a:latin typeface="Arial" panose="020B0604020202020204" pitchFamily="34" charset="0"/>
              </a:rPr>
              <a:t>: </a:t>
            </a:r>
            <a:r>
              <a:rPr lang="cs-CZ" sz="2200" i="1" dirty="0" err="1" smtClean="0">
                <a:latin typeface="Arial" panose="020B0604020202020204" pitchFamily="34" charset="0"/>
              </a:rPr>
              <a:t>information</a:t>
            </a:r>
            <a:r>
              <a:rPr lang="cs-CZ" sz="2200" i="1" dirty="0" smtClean="0">
                <a:latin typeface="Arial" panose="020B0604020202020204" pitchFamily="34" charset="0"/>
              </a:rPr>
              <a:t> </a:t>
            </a:r>
            <a:r>
              <a:rPr lang="cs-CZ" sz="2200" i="1" dirty="0" err="1" smtClean="0">
                <a:latin typeface="Arial" panose="020B0604020202020204" pitchFamily="34" charset="0"/>
              </a:rPr>
              <a:t>journal</a:t>
            </a:r>
            <a:r>
              <a:rPr lang="cs-CZ" sz="2200" i="1" dirty="0" smtClean="0">
                <a:latin typeface="Arial" panose="020B0604020202020204" pitchFamily="34" charset="0"/>
              </a:rPr>
              <a:t> </a:t>
            </a:r>
            <a:r>
              <a:rPr lang="cs-CZ" sz="2200" dirty="0" smtClean="0">
                <a:latin typeface="Arial" panose="020B0604020202020204" pitchFamily="34" charset="0"/>
              </a:rPr>
              <a:t>[online]. Brno, 02/07/2010, roč. 3, č. 7 [cit. 2016-10-10]. Dostupné z</a:t>
            </a:r>
            <a:r>
              <a:rPr lang="cs-CZ" sz="2200" dirty="0">
                <a:latin typeface="Arial" panose="020B0604020202020204" pitchFamily="34" charset="0"/>
              </a:rPr>
              <a:t>: http://www.inflow.cz/printpdf/10835</a:t>
            </a:r>
            <a:endParaRPr lang="cs-CZ" sz="22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27856"/>
            <a:ext cx="6275040" cy="102488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Metoda </a:t>
            </a:r>
            <a:r>
              <a:rPr lang="cs-CZ" sz="3600" b="1" dirty="0" smtClean="0">
                <a:solidFill>
                  <a:schemeClr val="bg1"/>
                </a:solidFill>
              </a:rPr>
              <a:t>jméno-datum  </a:t>
            </a:r>
            <a:br>
              <a:rPr lang="cs-CZ" sz="3600" b="1" dirty="0" smtClean="0">
                <a:solidFill>
                  <a:schemeClr val="bg1"/>
                </a:solidFill>
              </a:rPr>
            </a:br>
            <a:r>
              <a:rPr lang="cs-CZ" sz="3600" b="1" dirty="0" smtClean="0">
                <a:solidFill>
                  <a:schemeClr val="bg1"/>
                </a:solidFill>
              </a:rPr>
              <a:t>příklady</a:t>
            </a:r>
            <a:endParaRPr lang="cs-CZ" sz="36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638" y="1214316"/>
            <a:ext cx="6232722" cy="5095004"/>
          </a:xfrm>
        </p:spPr>
      </p:pic>
    </p:spTree>
    <p:extLst>
      <p:ext uri="{BB962C8B-B14F-4D97-AF65-F5344CB8AC3E}">
        <p14:creationId xmlns:p14="http://schemas.microsoft.com/office/powerpoint/2010/main" val="8376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5" y="116632"/>
            <a:ext cx="6944089" cy="101297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Číslování citací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každá bibliografická citace má své jedinečné číslo v seznamu použité literatury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25. KRATOCHVÍL, Zdeněk.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Kvalitativní výzkum …</a:t>
            </a:r>
            <a:b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48. NOVOTNÝ, Jan.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Metody odposlechu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číslo citace se použije v textu</a:t>
            </a:r>
          </a:p>
          <a:p>
            <a:pPr lvl="1">
              <a:lnSpc>
                <a:spcPct val="9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..., což s sebou může přinášet problémy (25, s. 158).</a:t>
            </a:r>
          </a:p>
          <a:p>
            <a:pPr lvl="1">
              <a:lnSpc>
                <a:spcPct val="9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..., toto ale není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dle Novotného (48)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úplně vhodné.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spojení více citací do jedné</a:t>
            </a:r>
          </a:p>
          <a:p>
            <a:pPr lvl="1">
              <a:lnSpc>
                <a:spcPct val="9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(25, s. 158; 48) </a:t>
            </a:r>
          </a:p>
          <a:p>
            <a:r>
              <a:rPr lang="cs-CZ" dirty="0">
                <a:latin typeface="Arial" panose="020B0604020202020204" pitchFamily="34" charset="0"/>
              </a:rPr>
              <a:t>hranaté vs. kulaté závorky – možnost volby, ale nutné dodržet v celé práci jeden styl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4624"/>
            <a:ext cx="734481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Citát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odlišení od vlastního textu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uvozovky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změna stylu písma (kurzíva)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delší text – více než 4-5 řádků</a:t>
            </a:r>
          </a:p>
          <a:p>
            <a:pPr lvl="2"/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</a:p>
          <a:p>
            <a:pPr lvl="2"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odsazení (5pt)</a:t>
            </a:r>
          </a:p>
          <a:p>
            <a:pPr lvl="2"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uvozovky, kurzíva</a:t>
            </a:r>
          </a:p>
          <a:p>
            <a:r>
              <a:rPr lang="cs-CZ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odkaz na zdroj (citace v textu)</a:t>
            </a:r>
          </a:p>
        </p:txBody>
      </p:sp>
    </p:spTree>
    <p:extLst>
      <p:ext uri="{BB962C8B-B14F-4D97-AF65-F5344CB8AC3E}">
        <p14:creationId xmlns:p14="http://schemas.microsoft.com/office/powerpoint/2010/main" val="39111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44624"/>
            <a:ext cx="6059016" cy="86409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Číslování </a:t>
            </a:r>
            <a:r>
              <a:rPr lang="cs-CZ" b="1" dirty="0" smtClean="0">
                <a:solidFill>
                  <a:schemeClr val="bg1"/>
                </a:solidFill>
              </a:rPr>
              <a:t>citací – příklady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9" y="1125538"/>
            <a:ext cx="6650667" cy="5543550"/>
          </a:xfrm>
        </p:spPr>
      </p:pic>
    </p:spTree>
    <p:extLst>
      <p:ext uri="{BB962C8B-B14F-4D97-AF65-F5344CB8AC3E}">
        <p14:creationId xmlns:p14="http://schemas.microsoft.com/office/powerpoint/2010/main" val="257909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 idx="4294967295"/>
          </p:nvPr>
        </p:nvSpPr>
        <p:spPr>
          <a:xfrm>
            <a:off x="1835696" y="332656"/>
            <a:ext cx="7200800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96753"/>
            <a:ext cx="8280920" cy="5256584"/>
          </a:xfrm>
        </p:spPr>
        <p:txBody>
          <a:bodyPr>
            <a:normAutofit fontScale="92500"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funkce vložit poznámku pod čarou ve Wordu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ve své knize </a:t>
            </a:r>
            <a:r>
              <a:rPr lang="cs-CZ" sz="2600" dirty="0" err="1" smtClean="0">
                <a:latin typeface="Arial" panose="020B0604020202020204" pitchFamily="34" charset="0"/>
              </a:rPr>
              <a:t>Kafka</a:t>
            </a:r>
            <a:r>
              <a:rPr lang="cs-CZ" sz="2600" baseline="30000" dirty="0" err="1" smtClean="0">
                <a:latin typeface="Arial" panose="020B0604020202020204" pitchFamily="34" charset="0"/>
              </a:rPr>
              <a:t>1</a:t>
            </a:r>
            <a:r>
              <a:rPr lang="cs-CZ" sz="2600" dirty="0" smtClean="0">
                <a:latin typeface="Arial" panose="020B0604020202020204" pitchFamily="34" charset="0"/>
              </a:rPr>
              <a:t>.... a také ve článku</a:t>
            </a:r>
            <a:r>
              <a:rPr lang="cs-CZ" sz="2600" baseline="30000" dirty="0" smtClean="0">
                <a:latin typeface="Arial" panose="020B0604020202020204" pitchFamily="34" charset="0"/>
              </a:rPr>
              <a:t>2 </a:t>
            </a:r>
            <a:r>
              <a:rPr lang="cs-CZ" sz="2600" dirty="0" smtClean="0">
                <a:latin typeface="Arial" panose="020B0604020202020204" pitchFamily="34" charset="0"/>
              </a:rPr>
              <a:t>zmiňuje …</a:t>
            </a:r>
            <a:endParaRPr lang="cs-CZ" sz="2600" baseline="30000" dirty="0" smtClean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pod čarou jen zkrácená citace</a:t>
            </a:r>
          </a:p>
          <a:p>
            <a:pPr lvl="1"/>
            <a:r>
              <a:rPr lang="cs-CZ" b="1" dirty="0" smtClean="0">
                <a:latin typeface="Arial" panose="020B0604020202020204" pitchFamily="34" charset="0"/>
              </a:rPr>
              <a:t> příjmení a jméno autora, </a:t>
            </a:r>
            <a:r>
              <a:rPr lang="cs-CZ" b="1" i="1" dirty="0" smtClean="0">
                <a:latin typeface="Arial" panose="020B0604020202020204" pitchFamily="34" charset="0"/>
              </a:rPr>
              <a:t>název</a:t>
            </a:r>
            <a:r>
              <a:rPr lang="cs-CZ" b="1" dirty="0" smtClean="0">
                <a:latin typeface="Arial" panose="020B0604020202020204" pitchFamily="34" charset="0"/>
              </a:rPr>
              <a:t>, strana</a:t>
            </a:r>
          </a:p>
          <a:p>
            <a:pPr lvl="1"/>
            <a:r>
              <a:rPr lang="cs-CZ" sz="2600" baseline="30000" dirty="0" smtClean="0">
                <a:latin typeface="Arial" panose="020B0604020202020204" pitchFamily="34" charset="0"/>
              </a:rPr>
              <a:t>1 </a:t>
            </a:r>
            <a:r>
              <a:rPr lang="cs-CZ" sz="2600" dirty="0" smtClean="0">
                <a:latin typeface="Arial" panose="020B0604020202020204" pitchFamily="34" charset="0"/>
              </a:rPr>
              <a:t>KAFKA, Petr. </a:t>
            </a:r>
            <a:r>
              <a:rPr lang="cs-CZ" sz="2600" i="1" dirty="0" smtClean="0">
                <a:latin typeface="Arial" panose="020B0604020202020204" pitchFamily="34" charset="0"/>
              </a:rPr>
              <a:t>Digitální knihovny</a:t>
            </a:r>
            <a:r>
              <a:rPr lang="cs-CZ" sz="2600" dirty="0" smtClean="0">
                <a:latin typeface="Arial" panose="020B0604020202020204" pitchFamily="34" charset="0"/>
              </a:rPr>
              <a:t>, s. 124.</a:t>
            </a:r>
          </a:p>
          <a:p>
            <a:pPr lvl="1"/>
            <a:r>
              <a:rPr lang="cs-CZ" sz="2600" baseline="30000" dirty="0" smtClean="0">
                <a:latin typeface="Arial" panose="020B0604020202020204" pitchFamily="34" charset="0"/>
              </a:rPr>
              <a:t>2</a:t>
            </a:r>
            <a:r>
              <a:rPr lang="cs-CZ" sz="2600" dirty="0" smtClean="0">
                <a:latin typeface="Arial" panose="020B0604020202020204" pitchFamily="34" charset="0"/>
              </a:rPr>
              <a:t> KAFKA, Petr. Digitalizace v knihovnách. </a:t>
            </a:r>
          </a:p>
          <a:p>
            <a:r>
              <a:rPr lang="cs-CZ" dirty="0">
                <a:latin typeface="Arial" panose="020B0604020202020204" pitchFamily="34" charset="0"/>
              </a:rPr>
              <a:t>pokud je autorem korporace, uvedeme její </a:t>
            </a:r>
            <a:r>
              <a:rPr lang="cs-CZ" dirty="0" smtClean="0">
                <a:latin typeface="Arial" panose="020B0604020202020204" pitchFamily="34" charset="0"/>
              </a:rPr>
              <a:t>název místo jména autora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Adobe </a:t>
            </a:r>
            <a:r>
              <a:rPr lang="cs-CZ" sz="2600" dirty="0" err="1" smtClean="0">
                <a:latin typeface="Arial" panose="020B0604020202020204" pitchFamily="34" charset="0"/>
              </a:rPr>
              <a:t>Creative</a:t>
            </a:r>
            <a:r>
              <a:rPr lang="cs-CZ" sz="2600" dirty="0" smtClean="0">
                <a:latin typeface="Arial" panose="020B0604020202020204" pitchFamily="34" charset="0"/>
              </a:rPr>
              <a:t> Team. </a:t>
            </a:r>
            <a:r>
              <a:rPr lang="cs-CZ" sz="2600" i="1" dirty="0" smtClean="0">
                <a:latin typeface="Arial" panose="020B0604020202020204" pitchFamily="34" charset="0"/>
              </a:rPr>
              <a:t>Adobe InDesign </a:t>
            </a:r>
            <a:r>
              <a:rPr lang="cs-CZ" sz="2600" i="1" dirty="0" err="1" smtClean="0">
                <a:latin typeface="Arial" panose="020B0604020202020204" pitchFamily="34" charset="0"/>
              </a:rPr>
              <a:t>CS5</a:t>
            </a:r>
            <a:r>
              <a:rPr lang="cs-CZ" sz="2600" i="1" dirty="0" smtClean="0">
                <a:latin typeface="Arial" panose="020B0604020202020204" pitchFamily="34" charset="0"/>
              </a:rPr>
              <a:t>,  s. 188.</a:t>
            </a:r>
            <a:r>
              <a:rPr lang="cs-CZ" sz="2600" dirty="0" smtClean="0">
                <a:latin typeface="Arial" panose="020B0604020202020204" pitchFamily="34" charset="0"/>
              </a:rPr>
              <a:t> 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bez autora i korporace =&gt; jen název</a:t>
            </a:r>
          </a:p>
          <a:p>
            <a:pPr lvl="1"/>
            <a:r>
              <a:rPr lang="cs-CZ" i="1" dirty="0" smtClean="0">
                <a:latin typeface="Arial" panose="020B0604020202020204" pitchFamily="34" charset="0"/>
              </a:rPr>
              <a:t>Principy sazby</a:t>
            </a:r>
            <a:r>
              <a:rPr lang="cs-CZ" dirty="0" smtClean="0">
                <a:latin typeface="Arial" panose="020B0604020202020204" pitchFamily="34" charset="0"/>
              </a:rPr>
              <a:t>, s. 18</a:t>
            </a:r>
            <a:r>
              <a:rPr lang="cs-CZ" i="1" dirty="0" smtClean="0">
                <a:latin typeface="Arial" panose="020B0604020202020204" pitchFamily="34" charset="0"/>
              </a:rPr>
              <a:t>.</a:t>
            </a:r>
            <a:r>
              <a:rPr lang="cs-CZ" dirty="0" smtClean="0">
                <a:latin typeface="Arial" panose="020B0604020202020204" pitchFamily="34" charset="0"/>
              </a:rPr>
              <a:t> 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u částí dokumentů (např. u článků) není název kurzívou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SRBECKÁ, Gabriela. Rozvoj kompetencí studentů ve vzdělávání.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každá citace má vždy nové číslo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citaci lze vkládat kamkoliv do věty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hned za citovanou pasáž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na konci věty před tečku</a:t>
            </a:r>
          </a:p>
          <a:p>
            <a:pPr lvl="1"/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16632"/>
            <a:ext cx="7139136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</a:rPr>
              <a:t>stejné citace pod sebou – tamtéž</a:t>
            </a:r>
          </a:p>
          <a:p>
            <a:pPr lvl="1"/>
            <a:r>
              <a:rPr lang="cs-CZ" i="1" dirty="0" smtClean="0">
                <a:latin typeface="Arial" panose="020B0604020202020204" pitchFamily="34" charset="0"/>
              </a:rPr>
              <a:t>Principy sazby</a:t>
            </a:r>
            <a:r>
              <a:rPr lang="cs-CZ" dirty="0" smtClean="0">
                <a:latin typeface="Arial" panose="020B0604020202020204" pitchFamily="34" charset="0"/>
              </a:rPr>
              <a:t>, s. 18</a:t>
            </a:r>
            <a:r>
              <a:rPr lang="cs-CZ" i="1" dirty="0" smtClean="0">
                <a:latin typeface="Arial" panose="020B0604020202020204" pitchFamily="34" charset="0"/>
              </a:rPr>
              <a:t>.</a:t>
            </a:r>
            <a:r>
              <a:rPr lang="cs-CZ" dirty="0" smtClean="0">
                <a:latin typeface="Arial" panose="020B0604020202020204" pitchFamily="34" charset="0"/>
              </a:rPr>
              <a:t> 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tamtéž, s. </a:t>
            </a:r>
            <a:r>
              <a:rPr lang="cs-CZ" smtClean="0">
                <a:latin typeface="Arial" panose="020B0604020202020204" pitchFamily="34" charset="0"/>
              </a:rPr>
              <a:t>25.</a:t>
            </a:r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44624"/>
            <a:ext cx="6552728" cy="11430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Poznámky pod </a:t>
            </a:r>
            <a:r>
              <a:rPr lang="cs-CZ" sz="3600" b="1" dirty="0" smtClean="0">
                <a:solidFill>
                  <a:schemeClr val="bg1"/>
                </a:solidFill>
              </a:rPr>
              <a:t>čarou - příklady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052736"/>
            <a:ext cx="6049116" cy="5544615"/>
          </a:xfrm>
        </p:spPr>
      </p:pic>
    </p:spTree>
    <p:extLst>
      <p:ext uri="{BB962C8B-B14F-4D97-AF65-F5344CB8AC3E}">
        <p14:creationId xmlns:p14="http://schemas.microsoft.com/office/powerpoint/2010/main" val="420943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136904" cy="4608512"/>
          </a:xfrm>
          <a:noFill/>
        </p:spPr>
        <p:txBody>
          <a:bodyPr anchor="ctr" anchorCtr="1">
            <a:normAutofit fontScale="92500"/>
          </a:bodyPr>
          <a:lstStyle/>
          <a:p>
            <a:pPr algn="ctr">
              <a:buFontTx/>
              <a:buNone/>
            </a:pPr>
            <a:r>
              <a:rPr lang="cs-CZ" sz="8000" b="1" smtClean="0"/>
              <a:t>Bibliografické citace</a:t>
            </a:r>
            <a:endParaRPr lang="cs-CZ" sz="8000" b="1" dirty="0" smtClean="0"/>
          </a:p>
          <a:p>
            <a:pPr algn="ctr">
              <a:buFontTx/>
              <a:buNone/>
            </a:pPr>
            <a:r>
              <a:rPr lang="cs-CZ" sz="8000" b="1" dirty="0" smtClean="0"/>
              <a:t>v seznamu použité literatury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Zásady citování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jednotný styl všech citací 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údaje přebíráme přímo z citovaného dokumentu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pořadí údajů dané normou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pokud údaj chybí, zkusíme dohledat z jiných zdrojů nebo odhadneme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[tyto údaje se zapisují v hranatých závorkách]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příp. údaj vynecháme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údaje zapisujeme v jazyce dokumentu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transliterace do latinky</a:t>
            </a:r>
          </a:p>
        </p:txBody>
      </p:sp>
    </p:spTree>
    <p:extLst>
      <p:ext uri="{BB962C8B-B14F-4D97-AF65-F5344CB8AC3E}">
        <p14:creationId xmlns:p14="http://schemas.microsoft.com/office/powerpoint/2010/main" val="13177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52736"/>
            <a:ext cx="8352928" cy="5400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Tvůrce (tvůrci) části dokumentu</a:t>
            </a:r>
          </a:p>
          <a:p>
            <a:pPr>
              <a:lnSpc>
                <a:spcPct val="100000"/>
              </a:lnSpc>
            </a:pPr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 části dokumentu (nepíšeme kurzívou)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Tvůrci (autoři/korporace) – primární odpovědnost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PŘÍJMENÍ, Jméno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PŘÍJMENÍ, Jméno, Jméno PŘÍJMENÍ  a Jméno PŘÍJMENÍ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hodně autorů – uvádíme prvního: PŘÍJMENÍ, Jméno, et al.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NÁZEV KORPORACE</a:t>
            </a:r>
          </a:p>
          <a:p>
            <a:pPr>
              <a:lnSpc>
                <a:spcPct val="100000"/>
              </a:lnSpc>
            </a:pP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20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píšeme kurzívou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dlouhý název lze zkrátit</a:t>
            </a:r>
          </a:p>
          <a:p>
            <a:pPr lvl="1"/>
            <a:r>
              <a:rPr lang="cs-CZ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(nepovinný údaj)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oddělujeme od názvu dvojtečkou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Typ nosiče (jen u elektronických)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[CD], [online], [DVD]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Vydání / verze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pokud se jedná o první vydání tak není nutné uvádět</a:t>
            </a:r>
          </a:p>
          <a:p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tvůrce – sekundární odpovědnost (nepovinný údaj)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překladatel, ilustrátor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24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80920" cy="50405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Nakladatelské informace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místo vydání -  u více míst vydání uvádíme jen první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nakladatel – nezapisujeme zkratku obchodního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označení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(s.r.o., Ltd., aj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rok vydání, pokud je uvedeno můžeme uvést celé datum (především u online zdrojů)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 článků z novin zapisujeme vždy celé datum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chybějí datum - dohledat z jiných zdrojů, odhadnout (zapisujeme v hranatých závorkách), např. [cca 1975], nebo lze zapsat [b. r.] , příp. údaj vynecháme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Číslování (u článků z časopisů)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2005, vol. 12, no. 3   nebo  2005,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Strany (u článků, příspěvků)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Datum aktualizace/revize (povinné u online zdrojů pokud je to uvedeno)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citování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(povinné u online zdrojů)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[cit. 2015-10-12]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Edice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Identifikátor (ISBN, ISSN, DOI)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Dostupnost (povinné u online zdrojů)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</a:p>
        </p:txBody>
      </p:sp>
    </p:spTree>
    <p:extLst>
      <p:ext uri="{BB962C8B-B14F-4D97-AF65-F5344CB8AC3E}">
        <p14:creationId xmlns:p14="http://schemas.microsoft.com/office/powerpoint/2010/main" val="342593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Druhy dokumentů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 vytvoření správné bibliografické citace 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je nutné si uvědomit jaký druh dokumentu chceme citovat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tištěný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elektronický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citujeme celek nebo jen část dokumentu 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kniha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kapitola z knihy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časopis, noviny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článek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sborník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příspěvek ve sborníku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webová stránka, příspěvek </a:t>
            </a:r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na webu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77162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Citát - ukázka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„Uvádíme-li v práci poprvé nový termín, nezapomeňme předložit okamžitě jeho definici. Nejsme-li schopni výraz vyložit, nepoužívejme jej. Má-li se pak jednat o jeden ze základních termínů naší diplomové práce a my nejsme schopni jej vysvětlit, je lépe všeho nechat a zabývat se něčím jiným“ 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1997, s. 194).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136904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Získávání údajů pro citace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876256" cy="994122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800" b="1" dirty="0" smtClean="0">
                <a:solidFill>
                  <a:schemeClr val="bg1"/>
                </a:solidFill>
              </a:rPr>
              <a:t>Citování tištěných dokumentů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29600" cy="475252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citovaný text mít fyzicky u sebe</a:t>
            </a:r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titulní list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rub titulního listu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tiráž a další místa v knize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externí zdroje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</a:rPr>
              <a:t>dhad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p</a:t>
            </a:r>
            <a:r>
              <a:rPr lang="en-US" dirty="0" err="1" smtClean="0">
                <a:latin typeface="Arial" panose="020B0604020202020204" pitchFamily="34" charset="0"/>
              </a:rPr>
              <a:t>okud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</a:t>
            </a:r>
            <a:r>
              <a:rPr lang="cs-CZ" dirty="0" smtClean="0">
                <a:latin typeface="Arial" panose="020B0604020202020204" pitchFamily="34" charset="0"/>
              </a:rPr>
              <a:t>chybí a nelze jej dohledat: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vynechá se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nikdy nelze vynechat název!</a:t>
            </a:r>
            <a:endParaRPr lang="cs-CZ" dirty="0">
              <a:latin typeface="Arial" panose="020B0604020202020204" pitchFamily="34" charset="0"/>
            </a:endParaRPr>
          </a:p>
          <a:p>
            <a:pPr marL="457200" lvl="1" indent="0" eaLnBrk="1" hangingPunct="1">
              <a:buNone/>
            </a:pPr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52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20888" y="260648"/>
            <a:ext cx="6923112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400" b="1" dirty="0" smtClean="0">
                <a:solidFill>
                  <a:schemeClr val="bg1"/>
                </a:solidFill>
              </a:rPr>
              <a:t>Citování elektronických dokumentů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problém nalezení bibliografických informací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nadpisy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hlavička, </a:t>
            </a:r>
            <a:r>
              <a:rPr lang="cs-CZ" dirty="0" err="1" smtClean="0">
                <a:latin typeface="Arial" panose="020B0604020202020204" pitchFamily="34" charset="0"/>
              </a:rPr>
              <a:t>metadata</a:t>
            </a:r>
            <a:endParaRPr lang="cs-CZ" dirty="0" smtClean="0">
              <a:latin typeface="Arial" panose="020B0604020202020204" pitchFamily="34" charset="0"/>
            </a:endParaRP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titulek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externí zdroje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</a:rPr>
              <a:t>dhad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vynechá se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nikdy nelze vynechat název!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nutné uvést údaje - </a:t>
            </a:r>
            <a:r>
              <a:rPr lang="cs-CZ" b="1" dirty="0" smtClean="0">
                <a:latin typeface="Arial" panose="020B0604020202020204" pitchFamily="34" charset="0"/>
              </a:rPr>
              <a:t>typ </a:t>
            </a:r>
            <a:r>
              <a:rPr lang="cs-CZ" b="1" dirty="0">
                <a:latin typeface="Arial" panose="020B0604020202020204" pitchFamily="34" charset="0"/>
              </a:rPr>
              <a:t>nosiče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</a:rPr>
              <a:t>vydání/verze, datum aktualizace, </a:t>
            </a:r>
            <a:r>
              <a:rPr lang="cs-CZ" b="1" dirty="0" smtClean="0">
                <a:latin typeface="Arial" panose="020B0604020202020204" pitchFamily="34" charset="0"/>
              </a:rPr>
              <a:t>datum citování [cit. RRRR-MM-DD], dostupnost</a:t>
            </a:r>
          </a:p>
          <a:p>
            <a:pPr eaLnBrk="1" hangingPunct="1"/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24745"/>
            <a:ext cx="8064896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Citace různých druhů dokumentů</a:t>
            </a:r>
          </a:p>
        </p:txBody>
      </p:sp>
    </p:spTree>
    <p:extLst>
      <p:ext uri="{BB962C8B-B14F-4D97-AF65-F5344CB8AC3E}">
        <p14:creationId xmlns:p14="http://schemas.microsoft.com/office/powerpoint/2010/main" val="270756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16632"/>
            <a:ext cx="6198621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Knihy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352928" cy="470912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>
                <a:latin typeface="Arial" panose="020B0604020202020204" pitchFamily="34" charset="0"/>
              </a:rPr>
              <a:t>Vydání.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2600" dirty="0" smtClean="0">
                <a:latin typeface="Arial" panose="020B0604020202020204" pitchFamily="34" charset="0"/>
              </a:rPr>
              <a:t> Místo vydání: Nakladatelství, rok vydání. Edice: </a:t>
            </a:r>
            <a:r>
              <a:rPr lang="cs-CZ" sz="2600" dirty="0" err="1" smtClean="0">
                <a:latin typeface="Arial" panose="020B0604020202020204" pitchFamily="34" charset="0"/>
              </a:rPr>
              <a:t>subedice</a:t>
            </a:r>
            <a:r>
              <a:rPr lang="cs-CZ" sz="2600" dirty="0" smtClean="0">
                <a:latin typeface="Arial" panose="020B0604020202020204" pitchFamily="34" charset="0"/>
              </a:rPr>
              <a:t>, číslo edice. Standardní číslo.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HOLZER, Jan.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Politické strany Ruska: hledání identity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1. vyd. Brno: Centrum pro studium demokracie a kultury (CDK), 2004. Politologická řada. ISBN 8073250322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KOTRUSOVÁ a Helena VYCHOVÁ.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vyd. Praha: VÚPSV,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2013.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ISBN 978-80-7416-131-5. Dostupné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také 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http://praha.vupsv.cz/Fulltext/vz_366.pdf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45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0405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E-knihy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363272" cy="511256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</a:rPr>
              <a:t>[</a:t>
            </a:r>
            <a:r>
              <a:rPr lang="en-US" sz="2800" dirty="0" err="1" smtClean="0">
                <a:latin typeface="Arial" panose="020B0604020202020204" pitchFamily="34" charset="0"/>
              </a:rPr>
              <a:t>nosi</a:t>
            </a:r>
            <a:r>
              <a:rPr lang="cs-CZ" sz="2800" dirty="0" smtClean="0">
                <a:latin typeface="Arial" panose="020B0604020202020204" pitchFamily="34" charset="0"/>
              </a:rPr>
              <a:t>č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dirty="0">
                <a:latin typeface="Arial" panose="020B0604020202020204" pitchFamily="34" charset="0"/>
              </a:rPr>
              <a:t>Vydání.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800" dirty="0" smtClean="0">
                <a:latin typeface="Arial" panose="020B0604020202020204" pitchFamily="34" charset="0"/>
              </a:rPr>
              <a:t>Místo vydání: Nakladatelství, rok/datum vydání, datum aktualizace </a:t>
            </a:r>
            <a:r>
              <a:rPr lang="en-US" sz="2800" dirty="0" smtClean="0">
                <a:latin typeface="Arial" panose="020B0604020202020204" pitchFamily="34" charset="0"/>
              </a:rPr>
              <a:t>[</a:t>
            </a:r>
            <a:r>
              <a:rPr lang="cs-CZ" sz="2800" dirty="0" smtClean="0">
                <a:latin typeface="Arial" panose="020B0604020202020204" pitchFamily="34" charset="0"/>
              </a:rPr>
              <a:t>datum citování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Identifikátor.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HURD, Elizabeth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Shakman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politics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secularism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relations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[online].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Princeton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Princeton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university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c2008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[cit.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2016-10-12].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ISBN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978-0-691-13466-6.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Dostupné z: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eBook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EBSCOhost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KOTRUSOVÁ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a Helena VYCHOVÁ. 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1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 vyd. Praha: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VÚPSV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2013 [cit. 2016-02-09].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ISBN 978-80-7416-131-5. Dostupné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: http://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praha.vupsv.cz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/Fulltext/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vz_366.pdf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00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776462" cy="86409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Kapitola z knihy / e-knihy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26574" y="1196752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600" dirty="0">
                <a:latin typeface="Arial" panose="020B0604020202020204" pitchFamily="34" charset="0"/>
              </a:rPr>
              <a:t>Název kapitoly. Primární odpovědnost </a:t>
            </a:r>
            <a:r>
              <a:rPr lang="cs-CZ" sz="2600" dirty="0" smtClean="0">
                <a:latin typeface="Arial" panose="020B0604020202020204" pitchFamily="34" charset="0"/>
              </a:rPr>
              <a:t>knihy</a:t>
            </a:r>
            <a:r>
              <a:rPr lang="cs-CZ" sz="2600" dirty="0">
                <a:latin typeface="Arial" panose="020B0604020202020204" pitchFamily="34" charset="0"/>
              </a:rPr>
              <a:t>. </a:t>
            </a:r>
            <a:r>
              <a:rPr lang="cs-CZ" sz="2600" i="1" dirty="0">
                <a:latin typeface="Arial" panose="020B0604020202020204" pitchFamily="34" charset="0"/>
              </a:rPr>
              <a:t>Název </a:t>
            </a:r>
            <a:r>
              <a:rPr lang="cs-CZ" sz="2600" i="1" dirty="0" smtClean="0">
                <a:latin typeface="Arial" panose="020B0604020202020204" pitchFamily="34" charset="0"/>
              </a:rPr>
              <a:t>knihy</a:t>
            </a:r>
            <a:r>
              <a:rPr lang="cs-CZ" sz="2600" i="1" dirty="0">
                <a:latin typeface="Arial" panose="020B0604020202020204" pitchFamily="34" charset="0"/>
              </a:rPr>
              <a:t>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i="1" dirty="0">
                <a:latin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</a:rPr>
              <a:t>[nosič]. 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2600" dirty="0">
                <a:latin typeface="Arial" panose="020B0604020202020204" pitchFamily="34" charset="0"/>
              </a:rPr>
              <a:t> Místo vydání: Nakladatelství, rok vydání</a:t>
            </a:r>
            <a:r>
              <a:rPr lang="en-US" sz="2600" dirty="0">
                <a:latin typeface="Arial" panose="020B0604020202020204" pitchFamily="34" charset="0"/>
              </a:rPr>
              <a:t>, </a:t>
            </a:r>
            <a:r>
              <a:rPr lang="cs-CZ" sz="2600" dirty="0">
                <a:latin typeface="Arial" panose="020B0604020202020204" pitchFamily="34" charset="0"/>
              </a:rPr>
              <a:t>rozsah stran [datum citování]. Edice: </a:t>
            </a:r>
            <a:r>
              <a:rPr lang="cs-CZ" sz="2600" dirty="0" err="1">
                <a:latin typeface="Arial" panose="020B0604020202020204" pitchFamily="34" charset="0"/>
              </a:rPr>
              <a:t>subedice</a:t>
            </a:r>
            <a:r>
              <a:rPr lang="cs-CZ" sz="2600" dirty="0">
                <a:latin typeface="Arial" panose="020B0604020202020204" pitchFamily="34" charset="0"/>
              </a:rPr>
              <a:t>, číslo edice. Standardní číslo.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 err="1" smtClean="0">
                <a:latin typeface="Arial" panose="020B0604020202020204" pitchFamily="34" charset="0"/>
              </a:rPr>
              <a:t>Beeing</a:t>
            </a:r>
            <a:r>
              <a:rPr lang="cs-CZ" sz="2400" dirty="0" smtClean="0">
                <a:latin typeface="Arial" panose="020B0604020202020204" pitchFamily="34" charset="0"/>
              </a:rPr>
              <a:t> a </a:t>
            </a:r>
            <a:r>
              <a:rPr lang="cs-CZ" sz="2400" dirty="0" err="1" smtClean="0">
                <a:latin typeface="Arial" panose="020B0604020202020204" pitchFamily="34" charset="0"/>
              </a:rPr>
              <a:t>teacher</a:t>
            </a:r>
            <a:r>
              <a:rPr lang="cs-CZ" sz="2400" dirty="0" smtClean="0">
                <a:latin typeface="Arial" panose="020B0604020202020204" pitchFamily="34" charset="0"/>
              </a:rPr>
              <a:t>. HENRY, Miriam, et al. </a:t>
            </a:r>
            <a:r>
              <a:rPr lang="cs-CZ" sz="2400" i="1" dirty="0" err="1" smtClean="0">
                <a:latin typeface="Arial" panose="020B0604020202020204" pitchFamily="34" charset="0"/>
              </a:rPr>
              <a:t>Understanding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Schooling</a:t>
            </a:r>
            <a:r>
              <a:rPr lang="cs-CZ" sz="2400" i="1" dirty="0" smtClean="0">
                <a:latin typeface="Arial" panose="020B0604020202020204" pitchFamily="34" charset="0"/>
              </a:rPr>
              <a:t>: </a:t>
            </a:r>
            <a:r>
              <a:rPr lang="cs-CZ" sz="2400" i="1" dirty="0" err="1" smtClean="0">
                <a:latin typeface="Arial" panose="020B0604020202020204" pitchFamily="34" charset="0"/>
              </a:rPr>
              <a:t>An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Introductory</a:t>
            </a:r>
            <a:r>
              <a:rPr lang="cs-CZ" sz="2400" i="1" dirty="0" smtClean="0">
                <a:latin typeface="Arial" panose="020B0604020202020204" pitchFamily="34" charset="0"/>
              </a:rPr>
              <a:t> Sociology </a:t>
            </a:r>
            <a:r>
              <a:rPr lang="cs-CZ" sz="2400" i="1" dirty="0" err="1" smtClean="0">
                <a:latin typeface="Arial" panose="020B0604020202020204" pitchFamily="34" charset="0"/>
              </a:rPr>
              <a:t>of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Australian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Education</a:t>
            </a:r>
            <a:r>
              <a:rPr lang="cs-CZ" sz="2400" dirty="0" smtClean="0">
                <a:latin typeface="Arial" panose="020B0604020202020204" pitchFamily="34" charset="0"/>
              </a:rPr>
              <a:t>. Florence: </a:t>
            </a:r>
            <a:r>
              <a:rPr lang="cs-CZ" sz="2400" dirty="0" err="1" smtClean="0">
                <a:latin typeface="Arial" panose="020B0604020202020204" pitchFamily="34" charset="0"/>
              </a:rPr>
              <a:t>Routledge</a:t>
            </a:r>
            <a:r>
              <a:rPr lang="cs-CZ" sz="2400" dirty="0" smtClean="0">
                <a:latin typeface="Arial" panose="020B0604020202020204" pitchFamily="34" charset="0"/>
              </a:rPr>
              <a:t>, 1988, s. 18-39. ISBN 9780415008952. 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 err="1">
                <a:latin typeface="Arial" panose="020B0604020202020204" pitchFamily="34" charset="0"/>
              </a:rPr>
              <a:t>Old</a:t>
            </a:r>
            <a:r>
              <a:rPr lang="cs-CZ" sz="2400" dirty="0">
                <a:latin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</a:rPr>
              <a:t>new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ways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seeing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relationships</a:t>
            </a:r>
            <a:r>
              <a:rPr lang="cs-CZ" sz="2400" dirty="0">
                <a:latin typeface="Arial" panose="020B0604020202020204" pitchFamily="34" charset="0"/>
              </a:rPr>
              <a:t>. DUCK, </a:t>
            </a:r>
            <a:r>
              <a:rPr lang="cs-CZ" sz="2400" dirty="0" err="1">
                <a:latin typeface="Arial" panose="020B0604020202020204" pitchFamily="34" charset="0"/>
              </a:rPr>
              <a:t>Steve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</a:rPr>
              <a:t>Rethinking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</a:rPr>
              <a:t>Relationships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</a:rPr>
              <a:t>[online]</a:t>
            </a:r>
            <a:r>
              <a:rPr lang="cs-CZ" sz="2400" i="1" dirty="0">
                <a:latin typeface="Arial" panose="020B0604020202020204" pitchFamily="34" charset="0"/>
              </a:rPr>
              <a:t>.</a:t>
            </a:r>
            <a:r>
              <a:rPr lang="cs-CZ" sz="2400" dirty="0">
                <a:latin typeface="Arial" panose="020B0604020202020204" pitchFamily="34" charset="0"/>
              </a:rPr>
              <a:t> Los Angeles: SAGE, 2012, s. 1-29 [cit. 2016-01-14]. ISBN 9781452230405. Dostupné z: http://knowledge.sagepub.com/view/rethinking-relationships/n1.xml</a:t>
            </a:r>
          </a:p>
          <a:p>
            <a:pPr>
              <a:lnSpc>
                <a:spcPct val="110000"/>
              </a:lnSpc>
            </a:pPr>
            <a:endParaRPr lang="cs-CZ" sz="2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33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332656"/>
            <a:ext cx="5743199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Sborník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196752"/>
            <a:ext cx="8064896" cy="547211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400" dirty="0" smtClean="0">
                <a:latin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400" dirty="0" smtClean="0">
                <a:latin typeface="Arial" panose="020B0604020202020204" pitchFamily="34" charset="0"/>
              </a:rPr>
              <a:t>Místo vydání: Nakladatelství, rok vydání.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edice. </a:t>
            </a:r>
            <a:r>
              <a:rPr lang="cs-CZ" sz="2400" dirty="0" smtClean="0">
                <a:latin typeface="Arial" panose="020B0604020202020204" pitchFamily="34" charset="0"/>
              </a:rPr>
              <a:t>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DANČÁK, Břetislav, Petr FIALA a Vít HLOUŠEK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Evropeizace: nové téma politologického výzkumu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1. vyd. Brno: Masarykova univerzita, Mezinárodní politologický ústav, 2005. ISBN 80-210-3865-9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7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332656"/>
            <a:ext cx="5743199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E-sborník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196752"/>
            <a:ext cx="8064896" cy="5256584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2400" dirty="0" smtClean="0">
                <a:latin typeface="Arial" panose="020B0604020202020204" pitchFamily="34" charset="0"/>
              </a:rPr>
              <a:t>[online].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400" dirty="0" smtClean="0">
                <a:latin typeface="Arial" panose="020B0604020202020204" pitchFamily="34" charset="0"/>
              </a:rPr>
              <a:t>Místo vydání: Nakladatelství, rok vydání [datum citování].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edice. </a:t>
            </a:r>
            <a:r>
              <a:rPr lang="cs-CZ" sz="2400" dirty="0" smtClean="0">
                <a:latin typeface="Arial" panose="020B0604020202020204" pitchFamily="34" charset="0"/>
              </a:rPr>
              <a:t>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ADIONG,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Nassef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Manabilan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relations and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Islam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: diverse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perspectives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Newcastle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upon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Tyne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Cambridge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Scholars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2013 [cit. 2016-10-21]. ISBN 14-438-4896-4.</a:t>
            </a:r>
            <a:r>
              <a:rPr lang="en-US" sz="2400" dirty="0" smtClean="0">
                <a:latin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</a:rPr>
              <a:t>Dostupné </a:t>
            </a:r>
            <a:r>
              <a:rPr lang="cs-CZ" sz="2400" dirty="0">
                <a:latin typeface="Arial" panose="020B0604020202020204" pitchFamily="34" charset="0"/>
              </a:rPr>
              <a:t>z: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datab</a:t>
            </a:r>
            <a:r>
              <a:rPr lang="cs-CZ" sz="2400" dirty="0" err="1">
                <a:latin typeface="Arial" panose="020B0604020202020204" pitchFamily="34" charset="0"/>
              </a:rPr>
              <a:t>áze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</a:rPr>
              <a:t>EBSCO.</a:t>
            </a:r>
            <a:endParaRPr lang="cs-CZ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ze 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200" dirty="0" smtClean="0">
                <a:latin typeface="Arial" panose="020B0604020202020204" pitchFamily="34" charset="0"/>
              </a:rPr>
              <a:t>Primární odpovědnost příspěvku. Název: </a:t>
            </a:r>
            <a:r>
              <a:rPr lang="cs-CZ" sz="22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200" dirty="0" smtClean="0">
                <a:latin typeface="Arial" panose="020B0604020202020204" pitchFamily="34" charset="0"/>
              </a:rPr>
              <a:t>. In: Primární odpovědnost sborníku. </a:t>
            </a:r>
            <a:r>
              <a:rPr lang="cs-CZ" sz="22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2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200" dirty="0" smtClean="0">
                <a:latin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</a:rPr>
              <a:t>Vydání. </a:t>
            </a: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2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</a:t>
            </a:r>
            <a:r>
              <a:rPr lang="cs-CZ" sz="2200" dirty="0" smtClean="0">
                <a:latin typeface="Arial" panose="020B0604020202020204" pitchFamily="34" charset="0"/>
              </a:rPr>
              <a:t> Místo vydání: Nakladatelství, rok vydání, rozsah stran. </a:t>
            </a:r>
            <a:r>
              <a:rPr lang="cs-CZ" sz="2200" dirty="0">
                <a:latin typeface="Arial" panose="020B0604020202020204" pitchFamily="34" charset="0"/>
              </a:rPr>
              <a:t>Edice: </a:t>
            </a:r>
            <a:r>
              <a:rPr lang="cs-CZ" sz="2200" dirty="0" err="1">
                <a:latin typeface="Arial" panose="020B0604020202020204" pitchFamily="34" charset="0"/>
              </a:rPr>
              <a:t>subedice</a:t>
            </a:r>
            <a:r>
              <a:rPr lang="cs-CZ" sz="2200" dirty="0">
                <a:latin typeface="Arial" panose="020B0604020202020204" pitchFamily="34" charset="0"/>
              </a:rPr>
              <a:t>, číslo edice</a:t>
            </a:r>
            <a:r>
              <a:rPr lang="cs-CZ" sz="22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2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000" dirty="0" smtClean="0">
                <a:latin typeface="Arial" panose="020B0604020202020204" pitchFamily="34" charset="0"/>
              </a:rPr>
              <a:t>HAVLÍK, Vlastimil. Euroskeptické politické strany v Dánsku. In: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DANČÁK, Břetislav, Petr FIALA a Vít HLOUŠEK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Evropeizace: nové téma politologického výzkumu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1. vyd. Brno: Masarykova univerzita, Mezinárodní politologický ústav,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2005, s. 96-104.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ISBN 80-210-3865-9.</a:t>
            </a:r>
          </a:p>
        </p:txBody>
      </p:sp>
    </p:spTree>
    <p:extLst>
      <p:ext uri="{BB962C8B-B14F-4D97-AF65-F5344CB8AC3E}">
        <p14:creationId xmlns:p14="http://schemas.microsoft.com/office/powerpoint/2010/main" val="202764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32656"/>
            <a:ext cx="7704856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Parafráze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větší míra zapracování do vlastního textu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neměnit původní myšlenku!!!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ýtah – zkrácení textu, držíme se originální myšlenky bez přidání vlastních pohledů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parafráze nejsou graficky odlišeny </a:t>
            </a:r>
          </a:p>
          <a:p>
            <a:pPr eaLnBrk="1" hangingPunct="1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odkaz na zdroj (citace v textu)</a:t>
            </a:r>
          </a:p>
          <a:p>
            <a:pPr marL="0" indent="0" eaLnBrk="1" hangingPunct="1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2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E-příspěvek ze 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200" dirty="0" smtClean="0">
                <a:latin typeface="Arial" panose="020B0604020202020204" pitchFamily="34" charset="0"/>
              </a:rPr>
              <a:t>Primární odpovědnost příspěvku. Název: </a:t>
            </a:r>
            <a:r>
              <a:rPr lang="cs-CZ" sz="22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200" dirty="0" smtClean="0">
                <a:latin typeface="Arial" panose="020B0604020202020204" pitchFamily="34" charset="0"/>
              </a:rPr>
              <a:t>. In: Primární odpovědnost sborníku. </a:t>
            </a:r>
            <a:r>
              <a:rPr lang="cs-CZ" sz="22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2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2200" dirty="0" smtClean="0">
                <a:latin typeface="Arial" panose="020B0604020202020204" pitchFamily="34" charset="0"/>
              </a:rPr>
              <a:t>[nosič]. </a:t>
            </a:r>
            <a:r>
              <a:rPr lang="cs-CZ" sz="2200" dirty="0">
                <a:latin typeface="Arial" panose="020B0604020202020204" pitchFamily="34" charset="0"/>
              </a:rPr>
              <a:t>Vydání. </a:t>
            </a: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2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200" dirty="0" smtClean="0">
                <a:latin typeface="Arial" panose="020B0604020202020204" pitchFamily="34" charset="0"/>
              </a:rPr>
              <a:t>Místo vydání: Nakladatelství, rok vydání, datum aktualizace, rozsah stran [datum citování]. </a:t>
            </a:r>
            <a:r>
              <a:rPr lang="cs-CZ" sz="2200" dirty="0">
                <a:latin typeface="Arial" panose="020B0604020202020204" pitchFamily="34" charset="0"/>
              </a:rPr>
              <a:t>Edice: </a:t>
            </a:r>
            <a:r>
              <a:rPr lang="cs-CZ" sz="2200" dirty="0" err="1">
                <a:latin typeface="Arial" panose="020B0604020202020204" pitchFamily="34" charset="0"/>
              </a:rPr>
              <a:t>subedice</a:t>
            </a:r>
            <a:r>
              <a:rPr lang="cs-CZ" sz="2200" dirty="0">
                <a:latin typeface="Arial" panose="020B0604020202020204" pitchFamily="34" charset="0"/>
              </a:rPr>
              <a:t>, číslo edice</a:t>
            </a:r>
            <a:r>
              <a:rPr lang="cs-CZ" sz="22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2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000" dirty="0" smtClean="0">
                <a:latin typeface="Arial" panose="020B0604020202020204" pitchFamily="34" charset="0"/>
              </a:rPr>
              <a:t>VARON, </a:t>
            </a:r>
            <a:r>
              <a:rPr lang="cs-CZ" sz="2000" dirty="0" err="1" smtClean="0">
                <a:latin typeface="Arial" panose="020B0604020202020204" pitchFamily="34" charset="0"/>
              </a:rPr>
              <a:t>Ari</a:t>
            </a:r>
            <a:r>
              <a:rPr lang="cs-CZ" sz="2000" dirty="0" smtClean="0">
                <a:latin typeface="Arial" panose="020B0604020202020204" pitchFamily="34" charset="0"/>
              </a:rPr>
              <a:t>. </a:t>
            </a:r>
            <a:r>
              <a:rPr lang="cs-CZ" sz="2000" dirty="0" err="1" smtClean="0">
                <a:latin typeface="Arial" panose="020B0604020202020204" pitchFamily="34" charset="0"/>
              </a:rPr>
              <a:t>Islamic</a:t>
            </a:r>
            <a:r>
              <a:rPr lang="cs-CZ" sz="2000" dirty="0" smtClean="0">
                <a:latin typeface="Arial" panose="020B0604020202020204" pitchFamily="34" charset="0"/>
              </a:rPr>
              <a:t> identity </a:t>
            </a:r>
            <a:r>
              <a:rPr lang="cs-CZ" sz="2000" dirty="0" err="1" smtClean="0">
                <a:latin typeface="Arial" panose="020B0604020202020204" pitchFamily="34" charset="0"/>
              </a:rPr>
              <a:t>politics</a:t>
            </a:r>
            <a:r>
              <a:rPr lang="cs-CZ" sz="2000" dirty="0" smtClean="0">
                <a:latin typeface="Arial" panose="020B0604020202020204" pitchFamily="34" charset="0"/>
              </a:rPr>
              <a:t> and </a:t>
            </a:r>
            <a:r>
              <a:rPr lang="cs-CZ" sz="2000" dirty="0" err="1" smtClean="0">
                <a:latin typeface="Arial" panose="020B0604020202020204" pitchFamily="34" charset="0"/>
              </a:rPr>
              <a:t>European</a:t>
            </a:r>
            <a:r>
              <a:rPr lang="cs-CZ" sz="2000" dirty="0" smtClean="0">
                <a:latin typeface="Arial" panose="020B0604020202020204" pitchFamily="34" charset="0"/>
              </a:rPr>
              <a:t> polity. In: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ADIONG,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Nassef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Manabilan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relations and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Islam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: diverse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perspectives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[online]. Newcastle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upon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Tyne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 Cambridge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Scholars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2013, s. 111-138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[cit. 2016-10-21]. ISBN 14-438-4896-4.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</a:rPr>
              <a:t>Dostupné z: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datab</a:t>
            </a:r>
            <a:r>
              <a:rPr lang="cs-CZ" sz="2000" dirty="0" err="1">
                <a:latin typeface="Arial" panose="020B0604020202020204" pitchFamily="34" charset="0"/>
              </a:rPr>
              <a:t>áze</a:t>
            </a:r>
            <a:r>
              <a:rPr lang="cs-CZ" sz="2000" dirty="0">
                <a:latin typeface="Arial" panose="020B0604020202020204" pitchFamily="34" charset="0"/>
              </a:rPr>
              <a:t> EBSCO.</a:t>
            </a:r>
          </a:p>
        </p:txBody>
      </p:sp>
    </p:spTree>
    <p:extLst>
      <p:ext uri="{BB962C8B-B14F-4D97-AF65-F5344CB8AC3E}">
        <p14:creationId xmlns:p14="http://schemas.microsoft.com/office/powerpoint/2010/main" val="35276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188640"/>
            <a:ext cx="565212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Článek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i="1" dirty="0" smtClean="0">
                <a:latin typeface="Arial" panose="020B0604020202020204" pitchFamily="34" charset="0"/>
              </a:rPr>
              <a:t>Název periodika: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600" dirty="0" smtClean="0">
                <a:latin typeface="Arial" panose="020B0604020202020204" pitchFamily="34" charset="0"/>
              </a:rPr>
              <a:t>. Rok vydání, ročník, číslo, rozsah stran. Standardní číslo.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/>
            </a:r>
            <a:b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</a:br>
            <a:endParaRPr lang="cs-CZ" sz="280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DASGUPTA</a:t>
            </a:r>
            <a:r>
              <a:rPr lang="cs-CZ" sz="2400" dirty="0">
                <a:latin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</a:rPr>
              <a:t>Partha</a:t>
            </a:r>
            <a:r>
              <a:rPr lang="cs-CZ" sz="2400" dirty="0">
                <a:latin typeface="Arial" panose="020B0604020202020204" pitchFamily="34" charset="0"/>
              </a:rPr>
              <a:t> a </a:t>
            </a:r>
            <a:r>
              <a:rPr lang="cs-CZ" sz="2400" dirty="0" err="1">
                <a:latin typeface="Arial" panose="020B0604020202020204" pitchFamily="34" charset="0"/>
              </a:rPr>
              <a:t>Eric</a:t>
            </a:r>
            <a:r>
              <a:rPr lang="cs-CZ" sz="2400" dirty="0">
                <a:latin typeface="Arial" panose="020B0604020202020204" pitchFamily="34" charset="0"/>
              </a:rPr>
              <a:t> MASKIN. </a:t>
            </a:r>
            <a:r>
              <a:rPr lang="cs-CZ" sz="2400" dirty="0" err="1">
                <a:latin typeface="Arial" panose="020B0604020202020204" pitchFamily="34" charset="0"/>
              </a:rPr>
              <a:t>Efficient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Auctions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</a:rPr>
              <a:t>The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</a:rPr>
              <a:t>Quarterly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</a:rPr>
              <a:t>Journal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</a:rPr>
              <a:t>of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</a:rPr>
              <a:t>Economics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</a:rPr>
              <a:t>2000</a:t>
            </a:r>
            <a:r>
              <a:rPr lang="cs-CZ" sz="2400" dirty="0">
                <a:latin typeface="Arial" panose="020B0604020202020204" pitchFamily="34" charset="0"/>
              </a:rPr>
              <a:t>, vol. 115, </a:t>
            </a:r>
            <a:r>
              <a:rPr lang="cs-CZ" sz="2400" dirty="0" err="1">
                <a:latin typeface="Arial" panose="020B0604020202020204" pitchFamily="34" charset="0"/>
              </a:rPr>
              <a:t>issue</a:t>
            </a:r>
            <a:r>
              <a:rPr lang="cs-CZ" sz="2400" dirty="0">
                <a:latin typeface="Arial" panose="020B0604020202020204" pitchFamily="34" charset="0"/>
              </a:rPr>
              <a:t> 2, s. 341-388. </a:t>
            </a:r>
            <a:r>
              <a:rPr lang="cs-CZ" sz="2400" dirty="0" smtClean="0">
                <a:latin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MALENOVSKÝ, Jiří. Poznámky k mezinárodněprávním aspektům projednání otázky Krymu v OSN.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Mezinárodní vztahy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2015,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(3): 24-40. ISSN 0323-1844.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Dostupné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také z: databáze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ProQuest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6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6707088" cy="9361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E-článek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80920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i="1" dirty="0" smtClean="0">
                <a:latin typeface="Arial" panose="020B0604020202020204" pitchFamily="34" charset="0"/>
              </a:rPr>
              <a:t>Název periodika: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</a:rPr>
              <a:t>[</a:t>
            </a:r>
            <a:r>
              <a:rPr lang="en-US" sz="2600" dirty="0" err="1" smtClean="0">
                <a:latin typeface="Arial" panose="020B0604020202020204" pitchFamily="34" charset="0"/>
              </a:rPr>
              <a:t>nosi</a:t>
            </a:r>
            <a:r>
              <a:rPr lang="cs-CZ" sz="2600" dirty="0" smtClean="0">
                <a:latin typeface="Arial" panose="020B0604020202020204" pitchFamily="34" charset="0"/>
              </a:rPr>
              <a:t>č</a:t>
            </a:r>
            <a:r>
              <a:rPr lang="en-US" sz="2600" dirty="0" smtClean="0">
                <a:latin typeface="Arial" panose="020B0604020202020204" pitchFamily="34" charset="0"/>
              </a:rPr>
              <a:t>]</a:t>
            </a:r>
            <a:r>
              <a:rPr lang="cs-CZ" sz="2600" dirty="0" smtClean="0">
                <a:latin typeface="Arial" panose="020B0604020202020204" pitchFamily="34" charset="0"/>
              </a:rPr>
              <a:t>. Rok/datum vydání, ročník, číslo, rozsah stran, datum aktualizace </a:t>
            </a:r>
            <a:r>
              <a:rPr lang="en-US" sz="2600" dirty="0" smtClean="0">
                <a:latin typeface="Arial" panose="020B0604020202020204" pitchFamily="34" charset="0"/>
              </a:rPr>
              <a:t>[datum </a:t>
            </a:r>
            <a:r>
              <a:rPr lang="en-US" sz="2600" dirty="0" err="1" smtClean="0">
                <a:latin typeface="Arial" panose="020B0604020202020204" pitchFamily="34" charset="0"/>
              </a:rPr>
              <a:t>citov</a:t>
            </a:r>
            <a:r>
              <a:rPr lang="cs-CZ" sz="2600" dirty="0" err="1" smtClean="0">
                <a:latin typeface="Arial" panose="020B0604020202020204" pitchFamily="34" charset="0"/>
              </a:rPr>
              <a:t>ání</a:t>
            </a:r>
            <a:r>
              <a:rPr lang="en-US" sz="2600" dirty="0" smtClean="0">
                <a:latin typeface="Arial" panose="020B0604020202020204" pitchFamily="34" charset="0"/>
              </a:rPr>
              <a:t>]</a:t>
            </a:r>
            <a:r>
              <a:rPr lang="cs-CZ" sz="26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ČERNOHOUS,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Tomáš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Zdeněk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KŘÍŽ. African Union as a Platform of African Conflict Management.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Obrana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strategie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[online]. 2014,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(2): 5-16 [cit. 2015-10-07]. DOI: 10.3849/1802-7199.14.2014.02.005-016.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 http://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www.defenceandstrategy.eu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ROSS, Michael L.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drown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Arab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spring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Democracy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curse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Affairs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[online].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2011, vol. 90, no. 5, s. 2-7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[cit.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2016-10-04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]. Dostupné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z: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http://www.jstor.org/stable/23041770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995120" cy="922114"/>
          </a:xfrm>
        </p:spPr>
        <p:txBody>
          <a:bodyPr>
            <a:normAutofit/>
          </a:bodyPr>
          <a:lstStyle/>
          <a:p>
            <a:r>
              <a:rPr lang="cs-CZ" sz="3800" b="1" dirty="0" smtClean="0">
                <a:solidFill>
                  <a:schemeClr val="bg1"/>
                </a:solidFill>
              </a:rPr>
              <a:t>Novinový článek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82453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600" dirty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600" dirty="0">
                <a:latin typeface="Arial" panose="020B0604020202020204" pitchFamily="34" charset="0"/>
              </a:rPr>
              <a:t>. </a:t>
            </a:r>
            <a:r>
              <a:rPr lang="cs-CZ" sz="2600" i="1" dirty="0">
                <a:latin typeface="Arial" panose="020B0604020202020204" pitchFamily="34" charset="0"/>
              </a:rPr>
              <a:t>Název periodika: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600" i="1" dirty="0" smtClean="0">
                <a:latin typeface="Arial" panose="020B0604020202020204" pitchFamily="34" charset="0"/>
              </a:rPr>
              <a:t>.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</a:rPr>
              <a:t>C</a:t>
            </a:r>
            <a:r>
              <a:rPr lang="cs-CZ" sz="2600" dirty="0" smtClean="0">
                <a:latin typeface="Arial" panose="020B0604020202020204" pitchFamily="34" charset="0"/>
              </a:rPr>
              <a:t>elé </a:t>
            </a:r>
            <a:r>
              <a:rPr lang="cs-CZ" sz="2600" dirty="0">
                <a:latin typeface="Arial" panose="020B0604020202020204" pitchFamily="34" charset="0"/>
              </a:rPr>
              <a:t>datum vydání, ročník, číslo, rozsah stran.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</a:rPr>
              <a:t>Průměrné zdanění v USA. </a:t>
            </a:r>
            <a:r>
              <a:rPr lang="cs-CZ" sz="2200" i="1" dirty="0">
                <a:latin typeface="Arial" panose="020B0604020202020204" pitchFamily="34" charset="0"/>
              </a:rPr>
              <a:t>Lidové noviny</a:t>
            </a:r>
            <a:r>
              <a:rPr lang="en-US" sz="2200" dirty="0">
                <a:latin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</a:rPr>
              <a:t> 20.11.2012, roč. 25, č. 271, s. 16. Dostupné také z: Anopress.cz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BALÍK, Stanislav. Úsvit jiných časů.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Mladá fronta dnes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25. 2. 2015, roč. 26, č. 47, s. A12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85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6875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Periodikum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600" i="1" dirty="0">
                <a:latin typeface="Arial" panose="020B0604020202020204" pitchFamily="34" charset="0"/>
              </a:rPr>
              <a:t>Název periodika: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600" dirty="0">
                <a:latin typeface="Arial" panose="020B0604020202020204" pitchFamily="34" charset="0"/>
              </a:rPr>
              <a:t>. Místo vydání: Nakladatelství, rok </a:t>
            </a:r>
            <a:r>
              <a:rPr lang="cs-CZ" sz="2600" dirty="0" smtClean="0">
                <a:latin typeface="Arial" panose="020B0604020202020204" pitchFamily="34" charset="0"/>
              </a:rPr>
              <a:t>vydání*, </a:t>
            </a:r>
            <a:r>
              <a:rPr lang="cs-CZ" sz="2600" dirty="0">
                <a:latin typeface="Arial" panose="020B0604020202020204" pitchFamily="34" charset="0"/>
              </a:rPr>
              <a:t>číslování. ISSN.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cs-CZ" sz="1400" i="1" dirty="0" smtClean="0">
                <a:latin typeface="Arial" panose="020B0604020202020204" pitchFamily="34" charset="0"/>
              </a:rPr>
              <a:t>* u celého časopisu uvádíme odkdy časopis vychází, případně rozsah let, kdy vycházel</a:t>
            </a:r>
            <a:br>
              <a:rPr lang="cs-CZ" sz="1400" i="1" dirty="0" smtClean="0">
                <a:latin typeface="Arial" panose="020B0604020202020204" pitchFamily="34" charset="0"/>
              </a:rPr>
            </a:br>
            <a:r>
              <a:rPr lang="cs-CZ" sz="1400" i="1" dirty="0" smtClean="0">
                <a:latin typeface="Arial" panose="020B0604020202020204" pitchFamily="34" charset="0"/>
              </a:rPr>
              <a:t>  u 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21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Politologický časopis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 Brno: 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Mezinárodní politologický ústav Masarykovy univerzity,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1994-. ISSN 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1211-3247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 4 čísla ročně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r>
              <a:rPr lang="cs-CZ" sz="2400" i="1" dirty="0"/>
              <a:t>Politologický časopis</a:t>
            </a:r>
            <a:r>
              <a:rPr lang="cs-CZ" sz="2400" dirty="0"/>
              <a:t>. Brno: </a:t>
            </a:r>
            <a:r>
              <a:rPr lang="cs-CZ" sz="2400" dirty="0" smtClean="0"/>
              <a:t>Mezinárodní politologický ústav Masarykovy univerzity, </a:t>
            </a:r>
            <a:r>
              <a:rPr lang="cs-CZ" sz="2400" dirty="0"/>
              <a:t>2013, </a:t>
            </a:r>
            <a:r>
              <a:rPr lang="cs-CZ" sz="2400" b="1" dirty="0"/>
              <a:t>20</a:t>
            </a:r>
            <a:r>
              <a:rPr lang="cs-CZ" sz="2400" dirty="0"/>
              <a:t>(3</a:t>
            </a:r>
            <a:r>
              <a:rPr lang="cs-CZ" sz="2400" dirty="0" smtClean="0"/>
              <a:t>). </a:t>
            </a:r>
            <a:r>
              <a:rPr lang="cs-CZ" sz="2400" dirty="0"/>
              <a:t>ISSN 1211-3247.</a:t>
            </a:r>
            <a:endParaRPr lang="cs-CZ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6875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E-periodikum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800" i="1" dirty="0" smtClean="0">
                <a:latin typeface="Arial" panose="020B0604020202020204" pitchFamily="34" charset="0"/>
              </a:rPr>
              <a:t>Název periodika: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periodika </a:t>
            </a:r>
            <a:r>
              <a:rPr lang="cs-CZ" sz="2800" dirty="0">
                <a:latin typeface="Arial" panose="020B0604020202020204" pitchFamily="34" charset="0"/>
              </a:rPr>
              <a:t>[online</a:t>
            </a:r>
            <a:r>
              <a:rPr lang="cs-CZ" sz="2800" dirty="0" smtClean="0">
                <a:latin typeface="Arial" panose="020B0604020202020204" pitchFamily="34" charset="0"/>
              </a:rPr>
              <a:t>]. Místo vydání: Nakladatelství, rok vydání*, číslování. </a:t>
            </a:r>
            <a:r>
              <a:rPr lang="cs-CZ" sz="2800" dirty="0">
                <a:latin typeface="Arial" panose="020B0604020202020204" pitchFamily="34" charset="0"/>
              </a:rPr>
              <a:t>[datum citování].</a:t>
            </a:r>
            <a:r>
              <a:rPr lang="cs-CZ" sz="2800" dirty="0" smtClean="0">
                <a:latin typeface="Arial" panose="020B0604020202020204" pitchFamily="34" charset="0"/>
              </a:rPr>
              <a:t> ISSN.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144000" indent="-360000">
              <a:buNone/>
            </a:pPr>
            <a:r>
              <a:rPr lang="cs-CZ" sz="2000" i="1" dirty="0">
                <a:latin typeface="Arial" panose="020B0604020202020204" pitchFamily="34" charset="0"/>
              </a:rPr>
              <a:t>* </a:t>
            </a:r>
            <a:r>
              <a:rPr lang="cs-CZ" sz="1800" i="1" dirty="0">
                <a:latin typeface="Arial" panose="020B0604020202020204" pitchFamily="34" charset="0"/>
              </a:rPr>
              <a:t>u celého časopisu uvádíme odkdy časopis vychází, případně rozsah let, kdy </a:t>
            </a:r>
            <a:r>
              <a:rPr lang="cs-CZ" sz="1800" i="1" dirty="0" smtClean="0">
                <a:latin typeface="Arial" panose="020B0604020202020204" pitchFamily="34" charset="0"/>
              </a:rPr>
              <a:t>vycházel</a:t>
            </a:r>
            <a:br>
              <a:rPr lang="cs-CZ" sz="1800" i="1" dirty="0" smtClean="0">
                <a:latin typeface="Arial" panose="020B0604020202020204" pitchFamily="34" charset="0"/>
              </a:rPr>
            </a:br>
            <a:r>
              <a:rPr lang="cs-CZ" sz="1800" i="1" dirty="0" smtClean="0">
                <a:latin typeface="Arial" panose="020B0604020202020204" pitchFamily="34" charset="0"/>
              </a:rPr>
              <a:t>u </a:t>
            </a:r>
            <a:r>
              <a:rPr lang="cs-CZ" sz="1800" i="1" dirty="0">
                <a:latin typeface="Arial" panose="020B0604020202020204" pitchFamily="34" charset="0"/>
              </a:rPr>
              <a:t>popisu jednoho čísla časopisu uvedeme rok vydání, ročník a označení daného čísla</a:t>
            </a:r>
          </a:p>
          <a:p>
            <a:pPr marL="144000" indent="-360000"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2008- [cit. 2016-02-20]. ISSN 1802–9736. Dostupné z: http://www.inflow.cz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únor 2014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[cit. 2016-02-20]. ISSN 1802–9736. Dostupné z: http://www.inflow.cz/archiv?year=2014&amp;month=2</a:t>
            </a:r>
          </a:p>
        </p:txBody>
      </p:sp>
    </p:spTree>
    <p:extLst>
      <p:ext uri="{BB962C8B-B14F-4D97-AF65-F5344CB8AC3E}">
        <p14:creationId xmlns:p14="http://schemas.microsoft.com/office/powerpoint/2010/main" val="50733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696744" cy="778098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Akademická práce/e-práce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229600" cy="496855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800" dirty="0">
                <a:latin typeface="Arial" panose="020B0604020202020204" pitchFamily="34" charset="0"/>
              </a:rPr>
              <a:t>Primární odpovědnost. </a:t>
            </a:r>
            <a:r>
              <a:rPr lang="cs-CZ" sz="2800" i="1" dirty="0">
                <a:latin typeface="Arial" panose="020B0604020202020204" pitchFamily="34" charset="0"/>
              </a:rPr>
              <a:t>Název: </a:t>
            </a:r>
            <a:r>
              <a:rPr lang="cs-CZ" sz="2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2800" dirty="0">
                <a:latin typeface="Arial" panose="020B0604020202020204" pitchFamily="34" charset="0"/>
              </a:rPr>
              <a:t>[online]. Místo vydání: </a:t>
            </a:r>
            <a:r>
              <a:rPr lang="cs-CZ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Nakladatelství,</a:t>
            </a:r>
            <a:r>
              <a:rPr lang="cs-CZ" sz="2800" dirty="0">
                <a:latin typeface="Arial" panose="020B0604020202020204" pitchFamily="34" charset="0"/>
              </a:rPr>
              <a:t> rok vydání [datum citování]. </a:t>
            </a:r>
            <a:r>
              <a:rPr lang="cs-CZ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Standardní číslo. </a:t>
            </a:r>
            <a:r>
              <a:rPr lang="cs-CZ" sz="2800" dirty="0">
                <a:latin typeface="Arial" panose="020B0604020202020204" pitchFamily="34" charset="0"/>
              </a:rPr>
              <a:t>Dostupnost. Poznámky </a:t>
            </a:r>
            <a:r>
              <a:rPr lang="cs-CZ" sz="2800" i="1" dirty="0">
                <a:latin typeface="Arial" panose="020B0604020202020204" pitchFamily="34" charset="0"/>
              </a:rPr>
              <a:t>(zde uvádíme druh práce, vedoucí práce, instituce, kde byla práce obhájena).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KOĎOUSKOVÁ, Hedvika. 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Vliv Německa a Itálie na vývoji Španělské občanské války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Brno, 2006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, 43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s. Bakalářská práce, vedoucí práce Vít Hloušek, Masarykova univerzita,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Fakulta sociálních studií, Katedra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mezinárodních vztahů a evropských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studií.</a:t>
            </a:r>
            <a:b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600" dirty="0" smtClean="0">
                <a:latin typeface="Arial" panose="020B0604020202020204" pitchFamily="34" charset="0"/>
              </a:rPr>
              <a:t>JANKŮ, Monika. </a:t>
            </a:r>
            <a:r>
              <a:rPr lang="cs-CZ" sz="2600" i="1" dirty="0" smtClean="0">
                <a:latin typeface="Arial" panose="020B0604020202020204" pitchFamily="34" charset="0"/>
              </a:rPr>
              <a:t>Mateřství a dětství očima žen různých generací </a:t>
            </a:r>
            <a:r>
              <a:rPr lang="cs-CZ" sz="2600" dirty="0" smtClean="0">
                <a:latin typeface="Arial" panose="020B0604020202020204" pitchFamily="34" charset="0"/>
              </a:rPr>
              <a:t>[online]. Brno, 2008, 133 s. [cit. 2015-10-12]. Dostupné z: http://is.muni.cz/th/78718/fss_m_a2</a:t>
            </a:r>
            <a:r>
              <a:rPr lang="en-US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</a:rPr>
              <a:t>Vedoucí magisterské diplomové práce Miroslava Štěpánková. Masarykova univerzita, Fakulta sociálních studií, Katedra psychologie.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43609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Legislativa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pPr marL="271463" indent="-271463">
              <a:lnSpc>
                <a:spcPct val="100000"/>
              </a:lnSpc>
              <a:buFontTx/>
              <a:buNone/>
              <a:tabLst/>
            </a:pPr>
            <a:r>
              <a:rPr lang="cs-CZ" sz="2000" dirty="0">
                <a:solidFill>
                  <a:srgbClr val="FF1901"/>
                </a:solidFill>
                <a:latin typeface="Arial" panose="020B0604020202020204" pitchFamily="34" charset="0"/>
              </a:rPr>
              <a:t>Není definováno v normě, odvozeno z obecné struktury!</a:t>
            </a:r>
            <a:endParaRPr lang="cs-CZ" sz="2000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000" dirty="0">
                <a:latin typeface="Arial" panose="020B0604020202020204" pitchFamily="34" charset="0"/>
              </a:rPr>
              <a:t>Působnost. Primární odpovědnost. Název: </a:t>
            </a:r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000" dirty="0">
                <a:latin typeface="Arial" panose="020B0604020202020204" pitchFamily="34" charset="0"/>
              </a:rPr>
              <a:t>. In: </a:t>
            </a:r>
            <a:r>
              <a:rPr lang="cs-CZ" sz="2000" i="1" dirty="0" smtClean="0">
                <a:latin typeface="Arial" panose="020B0604020202020204" pitchFamily="34" charset="0"/>
              </a:rPr>
              <a:t>Název </a:t>
            </a:r>
            <a:r>
              <a:rPr lang="cs-CZ" sz="2000" i="1" dirty="0">
                <a:latin typeface="Arial" panose="020B0604020202020204" pitchFamily="34" charset="0"/>
              </a:rPr>
              <a:t>sbírky: </a:t>
            </a:r>
            <a:r>
              <a:rPr lang="cs-CZ" sz="20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sbírky</a:t>
            </a:r>
            <a:r>
              <a:rPr lang="cs-CZ" sz="2000" i="1" dirty="0">
                <a:latin typeface="Arial" panose="020B0604020202020204" pitchFamily="34" charset="0"/>
              </a:rPr>
              <a:t>.</a:t>
            </a:r>
            <a:r>
              <a:rPr lang="cs-CZ" sz="2000" dirty="0">
                <a:latin typeface="Arial" panose="020B0604020202020204" pitchFamily="34" charset="0"/>
              </a:rPr>
              <a:t> Rok vydání, část, rozsah stran. Dostupnost. </a:t>
            </a:r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</a:rPr>
              <a:t>Poznámky</a:t>
            </a:r>
            <a:r>
              <a:rPr lang="cs-CZ" sz="2000" dirty="0">
                <a:latin typeface="Arial" panose="020B0604020202020204" pitchFamily="34" charset="0"/>
              </a:rPr>
              <a:t>.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1800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tabLst/>
            </a:pPr>
            <a:r>
              <a:rPr lang="cs-CZ" sz="2000" dirty="0">
                <a:latin typeface="Arial" panose="020B0604020202020204" pitchFamily="34" charset="0"/>
              </a:rPr>
              <a:t>ČESKO. Zákon č. 111 ze dne 22. dubna 1998 o vysokých školách a o změně a doplnění dalších zákonů (zákon o vysokých školách). In: </a:t>
            </a:r>
            <a:r>
              <a:rPr lang="cs-CZ" sz="2000" i="1" dirty="0">
                <a:latin typeface="Arial" panose="020B0604020202020204" pitchFamily="34" charset="0"/>
              </a:rPr>
              <a:t>Sbírka zákonů České republiky</a:t>
            </a:r>
            <a:r>
              <a:rPr lang="cs-CZ" sz="2000" dirty="0">
                <a:latin typeface="Arial" panose="020B0604020202020204" pitchFamily="34" charset="0"/>
              </a:rPr>
              <a:t>. 1998, částka 39, s. 5388-5419. Dostupné také z: http://aplikace.mvcr.cz/archiv2008/sbirka/1998/sb039-98.pdf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2000" u="sng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2000" u="sng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000" i="1" dirty="0">
                <a:latin typeface="Arial" panose="020B0604020202020204" pitchFamily="34" charset="0"/>
              </a:rPr>
              <a:t>Na právnických fakultách se při citování vychází z  </a:t>
            </a:r>
            <a:r>
              <a:rPr lang="cs-CZ" sz="2000" dirty="0">
                <a:latin typeface="Arial" panose="020B0604020202020204" pitchFamily="34" charset="0"/>
                <a:hlinkClick r:id="rId2"/>
              </a:rPr>
              <a:t>Legislativních pravidel vlády</a:t>
            </a:r>
            <a:r>
              <a:rPr lang="cs-CZ" sz="2000" dirty="0">
                <a:latin typeface="Arial" panose="020B0604020202020204" pitchFamily="34" charset="0"/>
              </a:rPr>
              <a:t> (s. 48-52).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188640"/>
            <a:ext cx="6012160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Normy a standardy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229600" cy="482453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Označení. </a:t>
            </a:r>
            <a:r>
              <a:rPr lang="cs-CZ" sz="2400" i="1" dirty="0" smtClean="0">
                <a:latin typeface="Arial" panose="020B0604020202020204" pitchFamily="34" charset="0"/>
              </a:rPr>
              <a:t>Název: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400" dirty="0" smtClean="0">
                <a:latin typeface="Arial" panose="020B0604020202020204" pitchFamily="34" charset="0"/>
              </a:rPr>
              <a:t>. Vydání. Místo vydání: Nakladatelství, rok/datum vydání.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ČSN EN 62270</a:t>
            </a:r>
            <a:r>
              <a:rPr lang="cs-CZ" sz="2200" i="1" dirty="0" smtClean="0">
                <a:latin typeface="Arial" panose="020B0604020202020204" pitchFamily="34" charset="0"/>
              </a:rPr>
              <a:t>. Automatizace vodních elektráren: pokyn pro řízení pomocí počítače. </a:t>
            </a:r>
            <a:r>
              <a:rPr lang="cs-CZ" sz="2200" dirty="0" smtClean="0">
                <a:latin typeface="Arial" panose="020B0604020202020204" pitchFamily="34" charset="0"/>
              </a:rPr>
              <a:t>Praha: Český normalizační institut, 2005-03-01.  Třídící znak 08 5500. </a:t>
            </a:r>
            <a:br>
              <a:rPr lang="cs-CZ" sz="2200" dirty="0" smtClean="0">
                <a:latin typeface="Arial" panose="020B0604020202020204" pitchFamily="34" charset="0"/>
              </a:rPr>
            </a:b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2011.</a:t>
            </a:r>
          </a:p>
          <a:p>
            <a:pPr>
              <a:lnSpc>
                <a:spcPct val="110000"/>
              </a:lnSpc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sz="22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07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7704" y="260648"/>
            <a:ext cx="7073485" cy="723677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Kartografické </a:t>
            </a:r>
            <a:r>
              <a:rPr lang="cs-CZ" b="1" dirty="0" smtClean="0">
                <a:solidFill>
                  <a:schemeClr val="bg1"/>
                </a:solidFill>
              </a:rPr>
              <a:t>materiály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68761"/>
            <a:ext cx="7992888" cy="489654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</a:rPr>
              <a:t>. [Měřítko]. </a:t>
            </a:r>
            <a:r>
              <a:rPr lang="cs-CZ" sz="2600" dirty="0">
                <a:latin typeface="Arial" panose="020B0604020202020204" pitchFamily="34" charset="0"/>
              </a:rPr>
              <a:t>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vydání,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rozměr</a:t>
            </a:r>
            <a:r>
              <a:rPr lang="cs-CZ" sz="2600" dirty="0" smtClean="0">
                <a:latin typeface="Arial" panose="020B0604020202020204" pitchFamily="34" charset="0"/>
              </a:rPr>
              <a:t>. Edice: </a:t>
            </a:r>
            <a:r>
              <a:rPr lang="cs-CZ" sz="2600" dirty="0" err="1" smtClean="0">
                <a:latin typeface="Arial" panose="020B0604020202020204" pitchFamily="34" charset="0"/>
              </a:rPr>
              <a:t>Subedice</a:t>
            </a:r>
            <a:r>
              <a:rPr lang="cs-CZ" sz="2600" dirty="0" smtClean="0">
                <a:latin typeface="Arial" panose="020B0604020202020204" pitchFamily="34" charset="0"/>
              </a:rPr>
              <a:t>, číslo edice. 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r>
              <a:rPr lang="cs-CZ" sz="2200" i="1" dirty="0" smtClean="0">
                <a:latin typeface="Arial" panose="020B0604020202020204" pitchFamily="34" charset="0"/>
              </a:rPr>
              <a:t>Třeboňsko: velká cykloturistická mapa</a:t>
            </a:r>
            <a:r>
              <a:rPr lang="cs-CZ" sz="2200" dirty="0" smtClean="0">
                <a:latin typeface="Arial" panose="020B0604020202020204" pitchFamily="34" charset="0"/>
              </a:rPr>
              <a:t>. [1:60 000]. Vizovice: </a:t>
            </a:r>
            <a:r>
              <a:rPr lang="cs-CZ" sz="2200" dirty="0" err="1" smtClean="0">
                <a:latin typeface="Arial" panose="020B0604020202020204" pitchFamily="34" charset="0"/>
              </a:rPr>
              <a:t>Shocart</a:t>
            </a:r>
            <a:r>
              <a:rPr lang="cs-CZ" sz="2200" dirty="0" smtClean="0">
                <a:latin typeface="Arial" panose="020B0604020202020204" pitchFamily="34" charset="0"/>
              </a:rPr>
              <a:t>, 2008. ISBN 978-80-7224-565-9.</a:t>
            </a:r>
            <a:br>
              <a:rPr lang="cs-CZ" sz="2200" dirty="0" smtClean="0">
                <a:latin typeface="Arial" panose="020B0604020202020204" pitchFamily="34" charset="0"/>
              </a:rPr>
            </a:br>
            <a:endParaRPr lang="cs-CZ" sz="2200" dirty="0" smtClean="0">
              <a:latin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</a:rPr>
              <a:t>KLUB ČESKÝCH TURISTŮ. </a:t>
            </a:r>
            <a:r>
              <a:rPr lang="cs-CZ" sz="2200" i="1" dirty="0">
                <a:latin typeface="Arial" panose="020B0604020202020204" pitchFamily="34" charset="0"/>
              </a:rPr>
              <a:t>Králický Sněžník: turistická mapa 1:50 000</a:t>
            </a:r>
            <a:r>
              <a:rPr lang="cs-CZ" sz="2200" dirty="0">
                <a:latin typeface="Arial" panose="020B0604020202020204" pitchFamily="34" charset="0"/>
              </a:rPr>
              <a:t>. 4. vyd. Praha: Trasa, </a:t>
            </a:r>
            <a:r>
              <a:rPr lang="cs-CZ" sz="2200" dirty="0" smtClean="0">
                <a:latin typeface="Arial" panose="020B0604020202020204" pitchFamily="34" charset="0"/>
              </a:rPr>
              <a:t>2011. </a:t>
            </a:r>
            <a:r>
              <a:rPr lang="cs-CZ" sz="2200" dirty="0">
                <a:latin typeface="Arial" panose="020B0604020202020204" pitchFamily="34" charset="0"/>
              </a:rPr>
              <a:t>Edice Klubu českých turistů, sv. 53. ISBN 9788073243166</a:t>
            </a:r>
            <a:r>
              <a:rPr lang="cs-CZ" sz="2200" dirty="0" smtClean="0">
                <a:latin typeface="Arial" panose="020B0604020202020204" pitchFamily="34" charset="0"/>
              </a:rPr>
              <a:t>.</a:t>
            </a:r>
            <a:endParaRPr 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2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869560" cy="1026368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Parafráze - ukázka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 diplomové práci není možné používat termíny bez jejich vysvětlení. Pokaždé, když zmiňujeme nový termín poprvé, je nutné uvést jeho definici. V případě, že nejsme schopni termín vysvětlit, pak jej nemůžeme v práci používat. Jestliže nedovedeme vysvětlit ani základní termíny, bude lepší zcela opustit zvolené téma a pro práci najít téma jiné (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1997, s. 194).</a:t>
            </a:r>
          </a:p>
        </p:txBody>
      </p:sp>
    </p:spTree>
    <p:extLst>
      <p:ext uri="{BB962C8B-B14F-4D97-AF65-F5344CB8AC3E}">
        <p14:creationId xmlns:p14="http://schemas.microsoft.com/office/powerpoint/2010/main" val="309677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203032" cy="86409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Obrázky / e-obrázky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301608" cy="504056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 obrázku. Název obrázku: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In: Primární odpovědnost zdrojového dokumentu.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zdroje: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Vydání. Místo vydání: Nakladatelství, rok vydání [datum citování]. Lokace v dokumentu. 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</a:rPr>
              <a:t>Automobil u staré radnice. In: ŘEPA, Milan, Karel LOCHMAN a František HAVÍŘ (</a:t>
            </a:r>
            <a:r>
              <a:rPr lang="cs-CZ" sz="2400" dirty="0" err="1" smtClean="0">
                <a:latin typeface="Arial" panose="020B0604020202020204" pitchFamily="34" charset="0"/>
              </a:rPr>
              <a:t>sest</a:t>
            </a:r>
            <a:r>
              <a:rPr lang="cs-CZ" sz="2400" dirty="0" smtClean="0">
                <a:latin typeface="Arial" panose="020B0604020202020204" pitchFamily="34" charset="0"/>
              </a:rPr>
              <a:t>.). </a:t>
            </a:r>
            <a:r>
              <a:rPr lang="cs-CZ" sz="2400" i="1" dirty="0" smtClean="0">
                <a:latin typeface="Arial" panose="020B0604020202020204" pitchFamily="34" charset="0"/>
              </a:rPr>
              <a:t>Rousínov v proměnách času. </a:t>
            </a:r>
            <a:r>
              <a:rPr lang="cs-CZ" sz="2400" dirty="0" smtClean="0">
                <a:latin typeface="Arial" panose="020B0604020202020204" pitchFamily="34" charset="0"/>
              </a:rPr>
              <a:t> Brno: </a:t>
            </a:r>
            <a:r>
              <a:rPr lang="cs-CZ" sz="2400" dirty="0" err="1" smtClean="0">
                <a:latin typeface="Arial" panose="020B0604020202020204" pitchFamily="34" charset="0"/>
              </a:rPr>
              <a:t>F.R.Z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 err="1" smtClean="0">
                <a:latin typeface="Arial" panose="020B0604020202020204" pitchFamily="34" charset="0"/>
              </a:rPr>
              <a:t>agency</a:t>
            </a:r>
            <a:r>
              <a:rPr lang="cs-CZ" sz="2400" dirty="0" smtClean="0">
                <a:latin typeface="Arial" panose="020B0604020202020204" pitchFamily="34" charset="0"/>
              </a:rPr>
              <a:t>, 2012, s. 15. ISBN 978-80-87332-52-8.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[Ikona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]. In: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Pixbay.com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[online]. 5. prosince 2013 [cit. 2014-03-20].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Dostupné z: http://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pixabay.com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/static/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uploads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/2011/08/14/18/11/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rss-8645_640.png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31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6804248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Firemní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85887"/>
            <a:ext cx="7777162" cy="51394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odpovědnost.* </a:t>
            </a:r>
            <a:r>
              <a:rPr lang="cs-CZ" sz="2400" i="1" dirty="0" smtClean="0">
                <a:latin typeface="Arial" panose="020B0604020202020204" pitchFamily="34" charset="0"/>
              </a:rPr>
              <a:t>Název: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Vydání/verze.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400" dirty="0" smtClean="0">
                <a:latin typeface="Arial" panose="020B0604020202020204" pitchFamily="34" charset="0"/>
              </a:rPr>
              <a:t>Místo vydání: Nakladatelství, rok vydání. Identifikátor. </a:t>
            </a:r>
            <a:r>
              <a:rPr lang="cs-CZ" sz="2400" dirty="0">
                <a:latin typeface="Arial" panose="020B0604020202020204" pitchFamily="34" charset="0"/>
              </a:rPr>
              <a:t>Dostupnost.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endParaRPr lang="cs-CZ" sz="240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1400" i="1" dirty="0" smtClean="0">
                <a:latin typeface="Arial" panose="020B0604020202020204" pitchFamily="34" charset="0"/>
              </a:rPr>
              <a:t>* Autora uvádíme jen pokud není zároveň i vydavatelem</a:t>
            </a:r>
            <a:br>
              <a:rPr lang="cs-CZ" sz="1400" i="1" dirty="0" smtClean="0">
                <a:latin typeface="Arial" panose="020B0604020202020204" pitchFamily="34" charset="0"/>
              </a:rPr>
            </a:b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endParaRPr lang="cs-CZ" sz="1400" i="1" dirty="0" smtClean="0">
              <a:latin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Úvod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do informačních zdrojů: studijní pomůcka k projektu Od rozvoje k inovacím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Zlín: Knihovna Univerzity Tomáše Bati ve Zlíně, 2010. 71 s.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Interní publikace.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Součástky pro elektrotechniku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Praha: GM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1998. 264 s. 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44640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6804248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E-firemní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85887"/>
            <a:ext cx="7777162" cy="5139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odpovědnost.* </a:t>
            </a:r>
            <a:r>
              <a:rPr lang="cs-CZ" sz="2400" i="1" dirty="0" smtClean="0">
                <a:latin typeface="Arial" panose="020B0604020202020204" pitchFamily="34" charset="0"/>
              </a:rPr>
              <a:t>Název: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2400" dirty="0" smtClean="0">
                <a:latin typeface="Arial" panose="020B0604020202020204" pitchFamily="34" charset="0"/>
              </a:rPr>
              <a:t>[online]. </a:t>
            </a:r>
            <a:r>
              <a:rPr lang="cs-CZ" sz="2400" dirty="0">
                <a:latin typeface="Arial" panose="020B0604020202020204" pitchFamily="34" charset="0"/>
              </a:rPr>
              <a:t>Vydání/verze.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400" dirty="0" smtClean="0">
                <a:latin typeface="Arial" panose="020B0604020202020204" pitchFamily="34" charset="0"/>
              </a:rPr>
              <a:t>Místo vydání: Nakladatelství, rok vydání, datum aktualizace [datum citování]. Identifikátor. </a:t>
            </a:r>
            <a:r>
              <a:rPr lang="cs-CZ" sz="2400" dirty="0">
                <a:latin typeface="Arial" panose="020B0604020202020204" pitchFamily="34" charset="0"/>
              </a:rPr>
              <a:t>Dostupnost.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endParaRPr lang="cs-CZ" sz="240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1400" i="1" dirty="0">
                <a:latin typeface="Arial" panose="020B0604020202020204" pitchFamily="34" charset="0"/>
              </a:rPr>
              <a:t>* Autora uvádíme jen pokud není zároveň i </a:t>
            </a:r>
            <a:r>
              <a:rPr lang="cs-CZ" sz="1400" i="1" dirty="0" smtClean="0">
                <a:latin typeface="Arial" panose="020B0604020202020204" pitchFamily="34" charset="0"/>
              </a:rPr>
              <a:t>vydavatelem</a:t>
            </a:r>
            <a:br>
              <a:rPr lang="cs-CZ" sz="1400" i="1" dirty="0" smtClean="0">
                <a:latin typeface="Arial" panose="020B0604020202020204" pitchFamily="34" charset="0"/>
              </a:rPr>
            </a:b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endParaRPr lang="cs-CZ" sz="1400" dirty="0" smtClean="0">
              <a:latin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Výroční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zpráva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Brno: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Ústřední knihovna Fakulty sociálních studií MU,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c2015 [cit. 2015-10-12]. Dostupné z: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http://knihovna.fss.muni.cz/ckeditor/includes/files/Soubory/uk_fss_vyrocni%20zprava_2014.pdf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75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6851104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Dokumenty online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29600" cy="47811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sz="3000" dirty="0" smtClean="0">
                <a:latin typeface="Arial" panose="020B0604020202020204" pitchFamily="34" charset="0"/>
              </a:rPr>
              <a:t>pro </a:t>
            </a:r>
            <a:r>
              <a:rPr lang="cs-CZ" sz="3000" dirty="0">
                <a:latin typeface="Arial" panose="020B0604020202020204" pitchFamily="34" charset="0"/>
              </a:rPr>
              <a:t>vytvoření správné citace </a:t>
            </a:r>
            <a:r>
              <a:rPr lang="cs-CZ" sz="3000" dirty="0" smtClean="0">
                <a:latin typeface="Arial" panose="020B0604020202020204" pitchFamily="34" charset="0"/>
              </a:rPr>
              <a:t>není rozhodující formát </a:t>
            </a:r>
            <a:r>
              <a:rPr lang="cs-CZ" sz="2400" i="1" dirty="0" smtClean="0">
                <a:latin typeface="Arial" panose="020B0604020202020204" pitchFamily="34" charset="0"/>
              </a:rPr>
              <a:t>(</a:t>
            </a:r>
            <a:r>
              <a:rPr lang="cs-CZ" sz="2400" i="1" dirty="0" err="1" smtClean="0">
                <a:latin typeface="Arial" panose="020B0604020202020204" pitchFamily="34" charset="0"/>
              </a:rPr>
              <a:t>pdf</a:t>
            </a:r>
            <a:r>
              <a:rPr lang="cs-CZ" sz="2400" i="1" dirty="0" smtClean="0">
                <a:latin typeface="Arial" panose="020B0604020202020204" pitchFamily="34" charset="0"/>
              </a:rPr>
              <a:t>, doc …)</a:t>
            </a:r>
            <a:r>
              <a:rPr lang="cs-CZ" sz="3000" dirty="0" smtClean="0">
                <a:latin typeface="Arial" panose="020B0604020202020204" pitchFamily="34" charset="0"/>
              </a:rPr>
              <a:t>, ale co v souboru je </a:t>
            </a:r>
            <a:r>
              <a:rPr lang="cs-CZ" sz="2400" i="1" dirty="0" smtClean="0">
                <a:latin typeface="Arial" panose="020B0604020202020204" pitchFamily="34" charset="0"/>
              </a:rPr>
              <a:t>(článek, celá kniha, zpráva …)  </a:t>
            </a:r>
            <a:br>
              <a:rPr lang="cs-CZ" sz="2400" i="1" dirty="0" smtClean="0">
                <a:latin typeface="Arial" panose="020B0604020202020204" pitchFamily="34" charset="0"/>
              </a:rPr>
            </a:br>
            <a:endParaRPr lang="cs-CZ" sz="2400" i="1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i="1" dirty="0" smtClean="0">
                <a:latin typeface="Arial" panose="020B0604020202020204" pitchFamily="34" charset="0"/>
              </a:rPr>
              <a:t>Právem proti korupci: právní ochrana proti některým projevům korupce ve veřejné správě a justici</a:t>
            </a:r>
            <a:r>
              <a:rPr lang="cs-CZ" sz="2200" dirty="0" smtClean="0">
                <a:latin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</a:rPr>
              <a:t>[</a:t>
            </a:r>
            <a:r>
              <a:rPr lang="cs-CZ" sz="2200" dirty="0" smtClean="0">
                <a:latin typeface="Arial" panose="020B0604020202020204" pitchFamily="34" charset="0"/>
              </a:rPr>
              <a:t>online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Praha: </a:t>
            </a:r>
            <a:r>
              <a:rPr lang="cs-CZ" sz="2200" dirty="0" err="1" smtClean="0">
                <a:latin typeface="Arial" panose="020B0604020202020204" pitchFamily="34" charset="0"/>
              </a:rPr>
              <a:t>Transparency</a:t>
            </a:r>
            <a:r>
              <a:rPr lang="cs-CZ" sz="2200" dirty="0" smtClean="0">
                <a:latin typeface="Arial" panose="020B0604020202020204" pitchFamily="34" charset="0"/>
              </a:rPr>
              <a:t> International, 2012 </a:t>
            </a:r>
            <a:r>
              <a:rPr lang="en-US" sz="2200" dirty="0" smtClean="0">
                <a:latin typeface="Arial" panose="020B0604020202020204" pitchFamily="34" charset="0"/>
              </a:rPr>
              <a:t>[</a:t>
            </a:r>
            <a:r>
              <a:rPr lang="cs-CZ" sz="2200" dirty="0" smtClean="0">
                <a:latin typeface="Arial" panose="020B0604020202020204" pitchFamily="34" charset="0"/>
              </a:rPr>
              <a:t>cit. 18. 10. 2012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Dostupné z: http://</a:t>
            </a:r>
            <a:r>
              <a:rPr lang="cs-CZ" sz="2200" dirty="0" err="1" smtClean="0">
                <a:latin typeface="Arial" panose="020B0604020202020204" pitchFamily="34" charset="0"/>
              </a:rPr>
              <a:t>www.transparency.cz</a:t>
            </a:r>
            <a:r>
              <a:rPr lang="cs-CZ" sz="2200" dirty="0" smtClean="0">
                <a:latin typeface="Arial" panose="020B0604020202020204" pitchFamily="34" charset="0"/>
              </a:rPr>
              <a:t>/doc/</a:t>
            </a:r>
            <a:r>
              <a:rPr lang="cs-CZ" sz="2200" dirty="0" err="1" smtClean="0">
                <a:latin typeface="Arial" panose="020B0604020202020204" pitchFamily="34" charset="0"/>
              </a:rPr>
              <a:t>alac_prav_proti_korupci_def.pdf</a:t>
            </a:r>
            <a:r>
              <a:rPr lang="cs-CZ" sz="2200" dirty="0" smtClean="0">
                <a:latin typeface="Arial" panose="020B0604020202020204" pitchFamily="34" charset="0"/>
              </a:rPr>
              <a:t> </a:t>
            </a:r>
            <a:br>
              <a:rPr lang="cs-CZ" sz="2200" dirty="0" smtClean="0">
                <a:latin typeface="Arial" panose="020B0604020202020204" pitchFamily="34" charset="0"/>
              </a:rPr>
            </a:b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Knihovní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řád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Masarykovy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univerzity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[online]. Brno: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Masarykova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2014 [cit. 2015-10-07].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z: http://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www.muni.cz/services/library/files/knihovni-rad-2014.pdf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Směrnice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MU č. 11/2014. 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9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7283152" cy="99412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Webová sídla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odpovědnost*. </a:t>
            </a:r>
            <a:r>
              <a:rPr lang="cs-CZ" sz="2400" i="1" dirty="0" smtClean="0">
                <a:latin typeface="Arial" panose="020B0604020202020204" pitchFamily="34" charset="0"/>
              </a:rPr>
              <a:t>Název webu: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cs-CZ" sz="2400" dirty="0" smtClean="0">
                <a:latin typeface="Arial" panose="020B0604020202020204" pitchFamily="34" charset="0"/>
              </a:rPr>
              <a:t>online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Vydání/verze. </a:t>
            </a:r>
            <a:r>
              <a:rPr lang="cs-CZ" sz="2400" dirty="0" smtClean="0">
                <a:latin typeface="Arial" panose="020B0604020202020204" pitchFamily="34" charset="0"/>
              </a:rPr>
              <a:t>Sídlo provozovatele: Provozovatel webu, rok/datum vydání, datum aktualizace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cs-CZ" sz="2400" dirty="0" smtClean="0">
                <a:latin typeface="Arial" panose="020B0604020202020204" pitchFamily="34" charset="0"/>
              </a:rPr>
              <a:t>datum citování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 marL="0" indent="0">
              <a:buNone/>
            </a:pPr>
            <a:r>
              <a:rPr lang="cs-CZ" sz="1800" i="1" dirty="0" smtClean="0">
                <a:latin typeface="Arial" panose="020B0604020202020204" pitchFamily="34" charset="0"/>
              </a:rPr>
              <a:t>* uvádíme pouze </a:t>
            </a:r>
            <a:r>
              <a:rPr lang="cs-CZ" sz="1800" i="1" dirty="0">
                <a:latin typeface="Arial" panose="020B0604020202020204" pitchFamily="34" charset="0"/>
              </a:rPr>
              <a:t>pokud </a:t>
            </a:r>
            <a:r>
              <a:rPr lang="cs-CZ" sz="1800" i="1" dirty="0" smtClean="0">
                <a:latin typeface="Arial" panose="020B0604020202020204" pitchFamily="34" charset="0"/>
              </a:rPr>
              <a:t>je tvůrcem někdo jiný </a:t>
            </a:r>
            <a:r>
              <a:rPr lang="cs-CZ" sz="1800" i="1" dirty="0">
                <a:latin typeface="Arial" panose="020B0604020202020204" pitchFamily="34" charset="0"/>
              </a:rPr>
              <a:t>než </a:t>
            </a:r>
            <a:r>
              <a:rPr lang="cs-CZ" sz="1800" i="1" dirty="0" smtClean="0">
                <a:latin typeface="Arial" panose="020B0604020202020204" pitchFamily="34" charset="0"/>
              </a:rPr>
              <a:t>provozovatel</a:t>
            </a:r>
            <a:br>
              <a:rPr lang="cs-CZ" sz="1800" i="1" dirty="0" smtClean="0">
                <a:latin typeface="Arial" panose="020B0604020202020204" pitchFamily="34" charset="0"/>
              </a:rPr>
            </a:br>
            <a:endParaRPr lang="cs-CZ" sz="1800" i="1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sz="1800" i="1" dirty="0" smtClean="0">
              <a:latin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</a:rPr>
              <a:t>Masarykova univerzita</a:t>
            </a:r>
            <a:r>
              <a:rPr lang="cs-CZ" sz="2400" dirty="0" smtClean="0">
                <a:latin typeface="Arial" panose="020B0604020202020204" pitchFamily="34" charset="0"/>
              </a:rPr>
              <a:t> [online]. Brno: Masarykova univerzita, c1996-2015 [cit. 2015-</a:t>
            </a:r>
            <a:r>
              <a:rPr lang="en-US" sz="2400" dirty="0" smtClean="0">
                <a:latin typeface="Arial" panose="020B0604020202020204" pitchFamily="34" charset="0"/>
              </a:rPr>
              <a:t>1</a:t>
            </a:r>
            <a:r>
              <a:rPr lang="cs-CZ" sz="2400" dirty="0" smtClean="0">
                <a:latin typeface="Arial" panose="020B0604020202020204" pitchFamily="34" charset="0"/>
              </a:rPr>
              <a:t>1-05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www.muni.cz</a:t>
            </a:r>
            <a:endParaRPr lang="cs-CZ" sz="2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99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0365" y="332656"/>
            <a:ext cx="6388099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Webové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str</a:t>
            </a:r>
            <a:r>
              <a:rPr lang="cs-CZ" b="1" dirty="0" err="1" smtClean="0">
                <a:solidFill>
                  <a:schemeClr val="bg1"/>
                </a:solidFill>
              </a:rPr>
              <a:t>ánky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2"/>
            <a:ext cx="7777162" cy="547211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stránky. Název stránky: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stránky</a:t>
            </a:r>
            <a:r>
              <a:rPr lang="cs-CZ" sz="2400" dirty="0" smtClean="0">
                <a:latin typeface="Arial" panose="020B0604020202020204" pitchFamily="34" charset="0"/>
              </a:rPr>
              <a:t>. Primární odpovědnost webu. </a:t>
            </a:r>
            <a:r>
              <a:rPr lang="cs-CZ" sz="2400" i="1" dirty="0" smtClean="0">
                <a:latin typeface="Arial" panose="020B0604020202020204" pitchFamily="34" charset="0"/>
              </a:rPr>
              <a:t>Název webu: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cs-CZ" sz="2400" dirty="0" smtClean="0">
                <a:latin typeface="Arial" panose="020B0604020202020204" pitchFamily="34" charset="0"/>
              </a:rPr>
              <a:t>online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Vydání/verze.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webu. </a:t>
            </a:r>
            <a:r>
              <a:rPr lang="cs-CZ" sz="2400" dirty="0">
                <a:latin typeface="Arial" panose="020B0604020202020204" pitchFamily="34" charset="0"/>
              </a:rPr>
              <a:t>Sídlo provozovatele: Provozovatel webu, </a:t>
            </a:r>
            <a:r>
              <a:rPr lang="cs-CZ" sz="2400" dirty="0" smtClean="0">
                <a:latin typeface="Arial" panose="020B0604020202020204" pitchFamily="34" charset="0"/>
              </a:rPr>
              <a:t>rok/datum vydání, datum aktualizace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cs-CZ" sz="2400" dirty="0" smtClean="0">
                <a:latin typeface="Arial" panose="020B0604020202020204" pitchFamily="34" charset="0"/>
              </a:rPr>
              <a:t>datum citování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Absolventi. </a:t>
            </a:r>
            <a:r>
              <a:rPr lang="cs-CZ" sz="2400" i="1" dirty="0" smtClean="0">
                <a:latin typeface="Arial" panose="020B0604020202020204" pitchFamily="34" charset="0"/>
              </a:rPr>
              <a:t>Masarykova univerzita</a:t>
            </a:r>
            <a:r>
              <a:rPr lang="cs-CZ" sz="2400" dirty="0" smtClean="0">
                <a:latin typeface="Arial" panose="020B0604020202020204" pitchFamily="34" charset="0"/>
              </a:rPr>
              <a:t> [online]. Brno: Masarykova univerzita, c1996-2015 [cit. 2015-</a:t>
            </a:r>
            <a:r>
              <a:rPr lang="en-US" sz="2400" dirty="0" smtClean="0">
                <a:latin typeface="Arial" panose="020B0604020202020204" pitchFamily="34" charset="0"/>
              </a:rPr>
              <a:t>1</a:t>
            </a:r>
            <a:r>
              <a:rPr lang="cs-CZ" sz="2400" dirty="0" smtClean="0">
                <a:latin typeface="Arial" panose="020B0604020202020204" pitchFamily="34" charset="0"/>
              </a:rPr>
              <a:t>1-05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www.muni.cz</a:t>
            </a:r>
            <a:r>
              <a:rPr lang="cs-CZ" sz="2400" dirty="0" smtClean="0">
                <a:latin typeface="Arial" panose="020B0604020202020204" pitchFamily="34" charset="0"/>
              </a:rPr>
              <a:t>/</a:t>
            </a:r>
            <a:r>
              <a:rPr lang="cs-CZ" sz="2400" dirty="0" err="1" smtClean="0">
                <a:latin typeface="Arial" panose="020B0604020202020204" pitchFamily="34" charset="0"/>
              </a:rPr>
              <a:t>alumni</a:t>
            </a:r>
            <a:r>
              <a:rPr lang="cs-CZ" sz="2400" dirty="0" smtClean="0">
                <a:latin typeface="Arial" panose="020B0604020202020204" pitchFamily="34" charset="0"/>
              </a:rPr>
              <a:t>. Informace pro absolventy MU.</a:t>
            </a:r>
          </a:p>
        </p:txBody>
      </p:sp>
    </p:spTree>
    <p:extLst>
      <p:ext uri="{BB962C8B-B14F-4D97-AF65-F5344CB8AC3E}">
        <p14:creationId xmlns:p14="http://schemas.microsoft.com/office/powerpoint/2010/main" val="210956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815608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na webu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příspěvku. Název příspěvku: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</a:rPr>
              <a:t>In: Primární odpovědnost webu. </a:t>
            </a:r>
            <a:r>
              <a:rPr lang="cs-CZ" sz="2400" i="1" dirty="0" smtClean="0">
                <a:latin typeface="Arial" panose="020B0604020202020204" pitchFamily="34" charset="0"/>
              </a:rPr>
              <a:t>Název webu 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en-US" sz="2400" dirty="0" err="1" smtClean="0">
                <a:latin typeface="Arial" panose="020B0604020202020204" pitchFamily="34" charset="0"/>
              </a:rPr>
              <a:t>nosi</a:t>
            </a:r>
            <a:r>
              <a:rPr lang="cs-CZ" sz="2400" dirty="0" smtClean="0">
                <a:latin typeface="Arial" panose="020B0604020202020204" pitchFamily="34" charset="0"/>
              </a:rPr>
              <a:t>č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Vydání/verze.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webu. </a:t>
            </a:r>
            <a:r>
              <a:rPr lang="cs-CZ" sz="2400" dirty="0">
                <a:latin typeface="Arial" panose="020B0604020202020204" pitchFamily="34" charset="0"/>
              </a:rPr>
              <a:t>Sídlo provozovatele: Provozovatel webu</a:t>
            </a:r>
            <a:r>
              <a:rPr lang="cs-CZ" sz="2400" dirty="0" smtClean="0">
                <a:latin typeface="Arial" panose="020B0604020202020204" pitchFamily="34" charset="0"/>
              </a:rPr>
              <a:t>, rok/datum vydání, datum aktualizace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cs-CZ" sz="2400" dirty="0" smtClean="0">
                <a:latin typeface="Arial" panose="020B0604020202020204" pitchFamily="34" charset="0"/>
              </a:rPr>
              <a:t>datum citování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300" dirty="0" smtClean="0">
              <a:latin typeface="Arial" panose="020B0604020202020204" pitchFamily="34" charset="0"/>
            </a:endParaRPr>
          </a:p>
          <a:p>
            <a:r>
              <a:rPr lang="cs-CZ" sz="2300" dirty="0" smtClean="0">
                <a:latin typeface="Arial" panose="020B0604020202020204" pitchFamily="34" charset="0"/>
              </a:rPr>
              <a:t>Albert Einstein. In: </a:t>
            </a:r>
            <a:r>
              <a:rPr lang="cs-CZ" sz="2300" i="1" dirty="0" err="1" smtClean="0">
                <a:latin typeface="Arial" panose="020B0604020202020204" pitchFamily="34" charset="0"/>
              </a:rPr>
              <a:t>Wikipedia</a:t>
            </a:r>
            <a:r>
              <a:rPr lang="cs-CZ" sz="2300" i="1" dirty="0" smtClean="0">
                <a:latin typeface="Arial" panose="020B0604020202020204" pitchFamily="34" charset="0"/>
              </a:rPr>
              <a:t>: </a:t>
            </a:r>
            <a:r>
              <a:rPr lang="cs-CZ" sz="2300" i="1" dirty="0" err="1" smtClean="0">
                <a:latin typeface="Arial" panose="020B0604020202020204" pitchFamily="34" charset="0"/>
              </a:rPr>
              <a:t>the</a:t>
            </a:r>
            <a:r>
              <a:rPr lang="cs-CZ" sz="2300" i="1" dirty="0" smtClean="0">
                <a:latin typeface="Arial" panose="020B0604020202020204" pitchFamily="34" charset="0"/>
              </a:rPr>
              <a:t> free </a:t>
            </a:r>
            <a:r>
              <a:rPr lang="cs-CZ" sz="2300" i="1" dirty="0" err="1" smtClean="0">
                <a:latin typeface="Arial" panose="020B0604020202020204" pitchFamily="34" charset="0"/>
              </a:rPr>
              <a:t>encyclopedia</a:t>
            </a:r>
            <a:r>
              <a:rPr lang="cs-CZ" sz="2300" dirty="0" smtClean="0">
                <a:latin typeface="Arial" panose="020B0604020202020204" pitchFamily="34" charset="0"/>
              </a:rPr>
              <a:t> [online]. St. </a:t>
            </a:r>
            <a:r>
              <a:rPr lang="cs-CZ" sz="2300" dirty="0" err="1" smtClean="0">
                <a:latin typeface="Arial" panose="020B0604020202020204" pitchFamily="34" charset="0"/>
              </a:rPr>
              <a:t>Petersburg</a:t>
            </a:r>
            <a:r>
              <a:rPr lang="cs-CZ" sz="2300" dirty="0" smtClean="0">
                <a:latin typeface="Arial" panose="020B0604020202020204" pitchFamily="34" charset="0"/>
              </a:rPr>
              <a:t> (Florida): </a:t>
            </a:r>
            <a:r>
              <a:rPr lang="cs-CZ" sz="2300" dirty="0" err="1" smtClean="0">
                <a:latin typeface="Arial" panose="020B0604020202020204" pitchFamily="34" charset="0"/>
              </a:rPr>
              <a:t>Wikipedia</a:t>
            </a:r>
            <a:r>
              <a:rPr lang="cs-CZ" sz="2300" dirty="0" smtClean="0">
                <a:latin typeface="Arial" panose="020B0604020202020204" pitchFamily="34" charset="0"/>
              </a:rPr>
              <a:t> </a:t>
            </a:r>
            <a:r>
              <a:rPr lang="cs-CZ" sz="2300" dirty="0" err="1" smtClean="0">
                <a:latin typeface="Arial" panose="020B0604020202020204" pitchFamily="34" charset="0"/>
              </a:rPr>
              <a:t>Foundation</a:t>
            </a:r>
            <a:r>
              <a:rPr lang="cs-CZ" sz="2300" dirty="0" smtClean="0">
                <a:latin typeface="Arial" panose="020B0604020202020204" pitchFamily="34" charset="0"/>
              </a:rPr>
              <a:t>, 5 </a:t>
            </a:r>
            <a:r>
              <a:rPr lang="cs-CZ" sz="2300" dirty="0" err="1" smtClean="0">
                <a:latin typeface="Arial" panose="020B0604020202020204" pitchFamily="34" charset="0"/>
              </a:rPr>
              <a:t>November</a:t>
            </a:r>
            <a:r>
              <a:rPr lang="cs-CZ" sz="2300" dirty="0" smtClean="0">
                <a:latin typeface="Arial" panose="020B0604020202020204" pitchFamily="34" charset="0"/>
              </a:rPr>
              <a:t> 2001, 8 </a:t>
            </a:r>
            <a:r>
              <a:rPr lang="cs-CZ" sz="2300" dirty="0" err="1" smtClean="0">
                <a:latin typeface="Arial" panose="020B0604020202020204" pitchFamily="34" charset="0"/>
              </a:rPr>
              <a:t>October</a:t>
            </a:r>
            <a:r>
              <a:rPr lang="cs-CZ" sz="2300" dirty="0" smtClean="0">
                <a:latin typeface="Arial" panose="020B0604020202020204" pitchFamily="34" charset="0"/>
              </a:rPr>
              <a:t> 2012 [cit. 2012-10-08]. Dostupné z: http://</a:t>
            </a:r>
            <a:r>
              <a:rPr lang="cs-CZ" sz="2300" dirty="0" err="1" smtClean="0">
                <a:latin typeface="Arial" panose="020B0604020202020204" pitchFamily="34" charset="0"/>
              </a:rPr>
              <a:t>en.wikipedia.org</a:t>
            </a:r>
            <a:r>
              <a:rPr lang="cs-CZ" sz="2300" dirty="0" smtClean="0">
                <a:latin typeface="Arial" panose="020B0604020202020204" pitchFamily="34" charset="0"/>
              </a:rPr>
              <a:t>/wiki/</a:t>
            </a:r>
            <a:r>
              <a:rPr lang="cs-CZ" sz="2300" dirty="0" err="1" smtClean="0">
                <a:latin typeface="Arial" panose="020B0604020202020204" pitchFamily="34" charset="0"/>
              </a:rPr>
              <a:t>Albert_Einstein</a:t>
            </a:r>
            <a:endParaRPr lang="cs-CZ" sz="23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65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576064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Blog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příspěvku. Název příspěvku: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400" dirty="0" smtClean="0">
                <a:latin typeface="Arial" panose="020B0604020202020204" pitchFamily="34" charset="0"/>
              </a:rPr>
              <a:t>. In: Primární odpovědnost blogu. </a:t>
            </a:r>
            <a:r>
              <a:rPr lang="cs-CZ" sz="2400" i="1" dirty="0" smtClean="0">
                <a:latin typeface="Arial" panose="020B0604020202020204" pitchFamily="34" charset="0"/>
              </a:rPr>
              <a:t>Název blogu: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blogu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en-US" sz="2400" dirty="0" err="1" smtClean="0">
                <a:latin typeface="Arial" panose="020B0604020202020204" pitchFamily="34" charset="0"/>
              </a:rPr>
              <a:t>nosi</a:t>
            </a:r>
            <a:r>
              <a:rPr lang="cs-CZ" sz="2400" dirty="0" smtClean="0">
                <a:latin typeface="Arial" panose="020B0604020202020204" pitchFamily="34" charset="0"/>
              </a:rPr>
              <a:t>č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 </a:t>
            </a:r>
            <a:r>
              <a:rPr lang="cs-CZ" sz="2400" dirty="0" smtClean="0">
                <a:latin typeface="Arial" panose="020B0604020202020204" pitchFamily="34" charset="0"/>
              </a:rPr>
              <a:t>Vydání/verze. </a:t>
            </a:r>
            <a:r>
              <a:rPr lang="cs-CZ" sz="2400" dirty="0">
                <a:latin typeface="Arial" panose="020B0604020202020204" pitchFamily="34" charset="0"/>
              </a:rPr>
              <a:t>Sídlo provozovatele: Provozovatel webu, </a:t>
            </a:r>
            <a:r>
              <a:rPr lang="cs-CZ" sz="2400" dirty="0" smtClean="0">
                <a:latin typeface="Arial" panose="020B0604020202020204" pitchFamily="34" charset="0"/>
              </a:rPr>
              <a:t>datum vydání, datum aktualizace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cs-CZ" sz="2400" dirty="0" smtClean="0">
                <a:latin typeface="Arial" panose="020B0604020202020204" pitchFamily="34" charset="0"/>
              </a:rPr>
              <a:t>datum citování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err="1" smtClean="0">
                <a:latin typeface="Arial" panose="020B0604020202020204" pitchFamily="34" charset="0"/>
              </a:rPr>
              <a:t>TWEETY</a:t>
            </a:r>
            <a:r>
              <a:rPr lang="cs-CZ" sz="2400" dirty="0" smtClean="0">
                <a:latin typeface="Arial" panose="020B0604020202020204" pitchFamily="34" charset="0"/>
              </a:rPr>
              <a:t>. Pokročilá propagace webu. In: </a:t>
            </a:r>
            <a:r>
              <a:rPr lang="cs-CZ" sz="2400" i="1" dirty="0" err="1" smtClean="0">
                <a:latin typeface="Arial" panose="020B0604020202020204" pitchFamily="34" charset="0"/>
              </a:rPr>
              <a:t>SEO</a:t>
            </a:r>
            <a:r>
              <a:rPr lang="cs-CZ" sz="2400" i="1" dirty="0" smtClean="0">
                <a:latin typeface="Arial" panose="020B0604020202020204" pitchFamily="34" charset="0"/>
              </a:rPr>
              <a:t> blog</a:t>
            </a:r>
            <a:r>
              <a:rPr lang="cs-CZ" sz="2400" dirty="0" smtClean="0">
                <a:latin typeface="Arial" panose="020B0604020202020204" pitchFamily="34" charset="0"/>
              </a:rPr>
              <a:t> [online]. 7. 1. 2008  [cit. 2012-10-08].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www.seoblog.cz</a:t>
            </a:r>
            <a:r>
              <a:rPr lang="cs-CZ" sz="2400" dirty="0" smtClean="0">
                <a:latin typeface="Arial" panose="020B0604020202020204" pitchFamily="34" charset="0"/>
              </a:rPr>
              <a:t>/</a:t>
            </a:r>
            <a:r>
              <a:rPr lang="cs-CZ" sz="2400" dirty="0" err="1" smtClean="0">
                <a:latin typeface="Arial" panose="020B0604020202020204" pitchFamily="34" charset="0"/>
              </a:rPr>
              <a:t>pokrocila</a:t>
            </a:r>
            <a:r>
              <a:rPr lang="cs-CZ" sz="2400" dirty="0" smtClean="0">
                <a:latin typeface="Arial" panose="020B0604020202020204" pitchFamily="34" charset="0"/>
              </a:rPr>
              <a:t>-propagace-webu</a:t>
            </a:r>
          </a:p>
        </p:txBody>
      </p:sp>
    </p:spTree>
    <p:extLst>
      <p:ext uri="{BB962C8B-B14F-4D97-AF65-F5344CB8AC3E}">
        <p14:creationId xmlns:p14="http://schemas.microsoft.com/office/powerpoint/2010/main" val="236635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923112" cy="85010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Online videa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</a:rPr>
              <a:t>Video na webu = příspěvek na webu: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videa na </a:t>
            </a:r>
            <a:r>
              <a:rPr lang="cs-CZ" dirty="0" err="1" smtClean="0">
                <a:latin typeface="Arial" panose="020B0604020202020204" pitchFamily="34" charset="0"/>
              </a:rPr>
              <a:t>Youtube</a:t>
            </a:r>
            <a:r>
              <a:rPr lang="cs-CZ" dirty="0" smtClean="0">
                <a:latin typeface="Arial" panose="020B0604020202020204" pitchFamily="34" charset="0"/>
              </a:rPr>
              <a:t>, </a:t>
            </a:r>
            <a:r>
              <a:rPr lang="cs-CZ" dirty="0" err="1" smtClean="0">
                <a:latin typeface="Arial" panose="020B0604020202020204" pitchFamily="34" charset="0"/>
              </a:rPr>
              <a:t>Vimeo</a:t>
            </a:r>
            <a:r>
              <a:rPr lang="cs-CZ" dirty="0" smtClean="0">
                <a:latin typeface="Arial" panose="020B0604020202020204" pitchFamily="34" charset="0"/>
              </a:rPr>
              <a:t>, Stream.cz   atd. citujeme jako příspěvek na webu</a:t>
            </a:r>
            <a:br>
              <a:rPr lang="cs-CZ" dirty="0" smtClean="0">
                <a:latin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 smtClean="0">
              <a:latin typeface="Arial" panose="020B0604020202020204" pitchFamily="34" charset="0"/>
            </a:endParaRPr>
          </a:p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TOMAŠTÍK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Jakub.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Generátor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citací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[online]. 2013 [cit. 2015-10-07].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z: https://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www.youtube.com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watch?v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gElIDFoS1yY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66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88640"/>
            <a:ext cx="6347048" cy="9361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E-mail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Odesílatel zprávy.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Předmět zprávy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e-mailová komunikace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Datum přijetí zprávy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[datum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citov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ání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PINC, Václav. 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Re: K obhajobám na katedře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[e-mailová komunikace]. 22. prosince 2011 12:52 [cit. 2012-10-10].</a:t>
            </a:r>
          </a:p>
        </p:txBody>
      </p:sp>
    </p:spTree>
    <p:extLst>
      <p:ext uri="{BB962C8B-B14F-4D97-AF65-F5344CB8AC3E}">
        <p14:creationId xmlns:p14="http://schemas.microsoft.com/office/powerpoint/2010/main" val="36152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3800" b="1" dirty="0" smtClean="0">
                <a:solidFill>
                  <a:schemeClr val="bg1"/>
                </a:solidFill>
              </a:rPr>
              <a:t>Bibliografické citace/reference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628800"/>
            <a:ext cx="7777162" cy="4779417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přesné a úplné informace o dokumentu, který autor použil při psaní své práce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 konci textu seznam použité literatury, který obsahuje bibliografické citace</a:t>
            </a:r>
          </a:p>
          <a:p>
            <a:pPr eaLnBrk="1" hangingPunct="1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propojení s odkazy v textu</a:t>
            </a:r>
          </a:p>
          <a:p>
            <a:pPr marL="0" indent="0" eaLnBrk="1" hangingPunct="1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Pořad v TV nebo rozhlasu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Studio </a:t>
            </a:r>
            <a:r>
              <a:rPr lang="cs-CZ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ČT24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TV,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ČT24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30. listopadu 2012, 17:05. Dostupné z: http://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www.ceskatelevize.cz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/porady/10101491767-studio-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ct24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/212411058361130/</a:t>
            </a:r>
          </a:p>
        </p:txBody>
      </p:sp>
    </p:spTree>
    <p:extLst>
      <p:ext uri="{BB962C8B-B14F-4D97-AF65-F5344CB8AC3E}">
        <p14:creationId xmlns:p14="http://schemas.microsoft.com/office/powerpoint/2010/main" val="402809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773918" cy="108012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Část pořadu (rozhovor, jedna zpráva)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 příspěvku (u rozhovoru jméno osoby s níž je veden rozhovor). Název příspěvku: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ECHIKSON, William. Google varuje před cenzurou internetu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In: 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17:05. Dostupné z: http://www.ceskatelevize.cz/porady/10101491767-studio-ct24/212411058361130/</a:t>
            </a:r>
          </a:p>
        </p:txBody>
      </p:sp>
    </p:spTree>
    <p:extLst>
      <p:ext uri="{BB962C8B-B14F-4D97-AF65-F5344CB8AC3E}">
        <p14:creationId xmlns:p14="http://schemas.microsoft.com/office/powerpoint/2010/main" val="39919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19268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Film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filmu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ární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odpov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dnost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(režisér). Místo: vydavatel(filmová společnost), rok výroby/uvedení filmu.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Ve stínu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[film]. Režie David Ondříček. Praha: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Falcon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2012. Oficiální webové stránky filmu jsou přístupné na http://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www.vestinufilm.cz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001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264696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Seriál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7921625" cy="5184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seriálu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řada, epizoda, název epizody. Druh média, program, datum premiéry.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Zdivočelá země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řada IV, epizoda 12, Maděra na kolenou. TV,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ČT1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19. prosince 2012, 20:00. Dostupné také z: http://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www.ceskatelevize.cz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ivysilani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/10225075918-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zdivocela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zeme-iv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/209512120730012/</a:t>
            </a:r>
          </a:p>
        </p:txBody>
      </p:sp>
    </p:spTree>
    <p:extLst>
      <p:ext uri="{BB962C8B-B14F-4D97-AF65-F5344CB8AC3E}">
        <p14:creationId xmlns:p14="http://schemas.microsoft.com/office/powerpoint/2010/main" val="399135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7913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11760" y="188640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Vytváříme citace</a:t>
            </a:r>
            <a:endParaRPr lang="cs-CZ" sz="4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208912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Řešení???</a:t>
            </a:r>
          </a:p>
          <a:p>
            <a:pPr algn="ctr">
              <a:buFontTx/>
              <a:buNone/>
            </a:pPr>
            <a:endParaRPr lang="cs-CZ" sz="5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cs-CZ" sz="5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7744" y="260648"/>
            <a:ext cx="6336704" cy="720427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Co je citační SW?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340768"/>
            <a:ext cx="7777162" cy="511207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správa citací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editace, doplňování klíčových slov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řídění do složek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EIZ, z katalogů)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ytváření seznamů literatury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-in do Wordu, lišty,...)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512" y="188640"/>
            <a:ext cx="6960936" cy="850900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EndNote</a:t>
            </a:r>
            <a:r>
              <a:rPr lang="cs-CZ" b="1" dirty="0" smtClean="0">
                <a:solidFill>
                  <a:schemeClr val="bg1"/>
                </a:solidFill>
              </a:rPr>
              <a:t> Basic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egistrace - vytvořit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si vlastní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účet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48880"/>
            <a:ext cx="6948264" cy="4239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3618"/>
            <a:ext cx="6923112" cy="922114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  <a:hlinkClick r:id="rId2"/>
              </a:rPr>
              <a:t>Citace.com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>
              <a:lnSpc>
                <a:spcPct val="11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importy dle ISBN a DOI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návody</a:t>
            </a:r>
          </a:p>
          <a:p>
            <a:pPr>
              <a:lnSpc>
                <a:spcPct val="11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poradna na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Facebooku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28575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88640"/>
            <a:ext cx="6840438" cy="723677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  <a:hlinkClick r:id="rId3"/>
              </a:rPr>
              <a:t>Citace PRO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96752"/>
            <a:ext cx="7921625" cy="5472113"/>
          </a:xfrm>
        </p:spPr>
        <p:txBody>
          <a:bodyPr/>
          <a:lstStyle/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www.citacepro.com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od tvůrců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Citace.com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podrobný návod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klikněte na ikonu Masarykova 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zadejte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UČO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sekundární heslo</a:t>
            </a:r>
          </a:p>
          <a:p>
            <a:endParaRPr lang="cs-CZ" sz="2600" dirty="0" smtClean="0"/>
          </a:p>
        </p:txBody>
      </p:sp>
      <p:graphicFrame>
        <p:nvGraphicFramePr>
          <p:cNvPr id="73734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7211174"/>
              </p:ext>
            </p:extLst>
          </p:nvPr>
        </p:nvGraphicFramePr>
        <p:xfrm>
          <a:off x="5303679" y="2276872"/>
          <a:ext cx="3813175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71" name="Image" r:id="rId5" imgW="8558730" imgH="7326984" progId="Photoshop.Image.8">
                  <p:embed/>
                </p:oleObj>
              </mc:Choice>
              <mc:Fallback>
                <p:oleObj name="Image" r:id="rId5" imgW="8558730" imgH="7326984" progId="Photoshop.Imag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679" y="2276872"/>
                        <a:ext cx="3813175" cy="326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1" y="4365104"/>
            <a:ext cx="4897437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492500" y="4867275"/>
            <a:ext cx="2374900" cy="4318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73735" name="AutoShape 8"/>
          <p:cNvSpPr>
            <a:spLocks noChangeArrowheads="1"/>
          </p:cNvSpPr>
          <p:nvPr/>
        </p:nvSpPr>
        <p:spPr bwMode="auto">
          <a:xfrm>
            <a:off x="6011863" y="5000625"/>
            <a:ext cx="360362" cy="269875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2800" b="1" dirty="0" smtClean="0">
                <a:solidFill>
                  <a:schemeClr val="bg1"/>
                </a:solidFill>
              </a:rPr>
              <a:t>Bibliografické citace/reference – ukázka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1628800"/>
            <a:ext cx="7776864" cy="4779417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ECO,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Umberto,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1997.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napsat diplomovou práci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Olomouc: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Votobia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Velká řada, sv. 27. ISBN 80-719-8173-7.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2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16632"/>
            <a:ext cx="6779096" cy="922337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hlinkClick r:id="rId2"/>
              </a:rPr>
              <a:t>Citace PRO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777162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08088"/>
            <a:ext cx="7993062" cy="5472113"/>
          </a:xfrm>
        </p:spPr>
        <p:txBody>
          <a:bodyPr/>
          <a:lstStyle/>
          <a:p>
            <a:pPr eaLnBrk="1" hangingPunct="1"/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Zotero"/>
              </a:rPr>
              <a:t>ZOTERO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rozšíření do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Firefoxu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umí získávat bibliografické údaje přímo z webové stránky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sdílení a export citací</a:t>
            </a: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  <a:hlinkClick r:id="rId3" tooltip="Connotea"/>
            </a:endParaRP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3" tooltip="Connotea"/>
              </a:rPr>
              <a:t>Connotea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systém pro správu odkazů z internetu a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profi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databází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citace lze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tagovat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 sdílet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  <a:hlinkClick r:id="rId4" tooltip="Connotea"/>
            </a:endParaRP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4" tooltip="Connotea"/>
              </a:rPr>
              <a:t>CiteULike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systém pro správu citací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tagování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sdílení, RSS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podpora všech významných citačních stylů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ale nepodporuje ISO 690</a:t>
            </a: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Mendeley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správa citací, sdílení, anotování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ráce s plnými texty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kombinace citačního manažeru a sociální sítě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79712" y="260648"/>
            <a:ext cx="7164288" cy="735013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Zdarma dostupný SW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7" y="3861048"/>
            <a:ext cx="190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208088"/>
            <a:ext cx="19367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492896"/>
            <a:ext cx="17240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36" y="5222722"/>
            <a:ext cx="959371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064896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Další citační</a:t>
            </a:r>
          </a:p>
          <a:p>
            <a:pPr algn="ctr">
              <a:buFontTx/>
              <a:buNone/>
            </a:pPr>
            <a:r>
              <a:rPr lang="cs-CZ" sz="8000" b="1" dirty="0" smtClean="0"/>
              <a:t>nástroje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868958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Citace v </a:t>
            </a:r>
            <a:r>
              <a:rPr lang="cs-CZ" sz="3600" b="1" dirty="0" smtClean="0">
                <a:solidFill>
                  <a:schemeClr val="bg1"/>
                </a:solidFill>
                <a:hlinkClick r:id="rId2"/>
              </a:rPr>
              <a:t>katalogu</a:t>
            </a:r>
            <a:r>
              <a:rPr lang="cs-CZ" sz="3600" b="1" dirty="0" smtClean="0">
                <a:solidFill>
                  <a:schemeClr val="bg1"/>
                </a:solidFill>
              </a:rPr>
              <a:t> knihoven MU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79500"/>
            <a:ext cx="7272338" cy="558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992813"/>
            <a:ext cx="7315200" cy="67627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16632"/>
            <a:ext cx="7211144" cy="940966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  <a:hlinkClick r:id="rId2"/>
              </a:rPr>
              <a:t>Odevzdej.cz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kontrola textu na plagiátorství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nahraje se soubor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výsledek se posílá na zadaný e-mail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3008313"/>
            <a:ext cx="7586662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Doporučené zdroje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12776"/>
            <a:ext cx="8568952" cy="504056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norma ČSN ISO 690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norma ISO 690:2010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BIERNÁTOVÁ, Olga a Jan SKŮPA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dokumentů: dle ČSN ISO 690 (01 0197) platné od 1. dubna 2011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1.3 MB]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BIERNÁTOVÁ, Olga –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Bibliografické citace dle aktualizované normy ČSN ISO 690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Slideshare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TKAČÍKOVÁ, Daniela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Jak zpracovávat bibliografické citace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e-kurz VŠB-TUO]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Iva: informační výchova na UTB ve Zlíně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kurz]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KRATOCHVÍL, Jiří  – 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Jak citovat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1.7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MB]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KRATOCHVÍL, Jiří et al.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Metodika tvorby bibliografických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citací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[e-publikace]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Nadpis 1"/>
          <p:cNvSpPr>
            <a:spLocks noGrp="1"/>
          </p:cNvSpPr>
          <p:nvPr>
            <p:ph type="title" idx="4294967295"/>
          </p:nvPr>
        </p:nvSpPr>
        <p:spPr>
          <a:xfrm>
            <a:off x="1475656" y="332656"/>
            <a:ext cx="7308304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Doporučené zdroje</a:t>
            </a:r>
          </a:p>
        </p:txBody>
      </p:sp>
      <p:sp>
        <p:nvSpPr>
          <p:cNvPr id="81923" name="Zástupný symbol pro obsah 2"/>
          <p:cNvSpPr>
            <a:spLocks noGrp="1"/>
          </p:cNvSpPr>
          <p:nvPr>
            <p:ph idx="4294967295"/>
          </p:nvPr>
        </p:nvSpPr>
        <p:spPr>
          <a:xfrm>
            <a:off x="250384" y="1340768"/>
            <a:ext cx="8568952" cy="1944216"/>
          </a:xfrm>
        </p:spPr>
        <p:txBody>
          <a:bodyPr>
            <a:normAutofit/>
          </a:bodyPr>
          <a:lstStyle/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MAZANCOVÁ, Dana a Martin KRČÁL. 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Praktický manuál pro kurz FSS120: informační minimum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Brno: Ústřední knihovna FSS, 2014.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Dostupn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knihovna.fss.muni.cz/ckeditor/includes/files/OPVK/dokumenty/manual%20pro%20FSS%20120_nahledweb.pdf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9613" lvl="1" indent="0">
              <a:buNone/>
            </a:pPr>
            <a:endParaRPr lang="cs-CZ" dirty="0" smtClean="0"/>
          </a:p>
          <a:p>
            <a:pPr>
              <a:buFontTx/>
              <a:buNone/>
            </a:pPr>
            <a:endParaRPr lang="cs-CZ" sz="10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501008"/>
            <a:ext cx="1619250" cy="2286000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274134" y="3671900"/>
            <a:ext cx="6665307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Naučte (se) citovat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1. vyd. Blansko: Citace.com, 2014, 156, [46] s. ISBN 978-80-260-6074-1.</a:t>
            </a:r>
          </a:p>
          <a:p>
            <a:pPr marL="709613" lvl="1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cs-CZ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1362869" y="3861048"/>
            <a:ext cx="63992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cs-CZ" sz="4400" b="1" dirty="0">
                <a:latin typeface="+mj-lt"/>
              </a:rPr>
              <a:t>Děkuji Vám za pozornost</a:t>
            </a:r>
            <a:endParaRPr lang="en-US" sz="4400" b="1" dirty="0">
              <a:latin typeface="+mj-lt"/>
            </a:endParaRPr>
          </a:p>
        </p:txBody>
      </p:sp>
      <p:pic>
        <p:nvPicPr>
          <p:cNvPr id="83971" name="Picture 8" descr="bill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22844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cs-CZ" sz="2000" b="1" dirty="0" smtClean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Blanka Farkašová</a:t>
            </a:r>
          </a:p>
          <a:p>
            <a:pPr algn="r" eaLnBrk="1" hangingPunct="1"/>
            <a:r>
              <a:rPr lang="cs-CZ" sz="2000" b="1" dirty="0" err="1">
                <a:latin typeface="Verdana" panose="020B0604030504040204" pitchFamily="34" charset="0"/>
              </a:rPr>
              <a:t>blanka@fss.muni.cz</a:t>
            </a:r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-24387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Použitá literatura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41035"/>
            <a:ext cx="8229600" cy="538430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ČSN ISO 5127 (01 0162) Informace a dokumentace - </a:t>
            </a:r>
            <a:r>
              <a:rPr lang="cs-CZ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slovník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Praha: Český normalizační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institut, 2003.</a:t>
            </a:r>
          </a:p>
          <a:p>
            <a:pPr>
              <a:spcAft>
                <a:spcPts val="600"/>
              </a:spcAft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ČSN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ISO 690.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Informace a d</a:t>
            </a:r>
            <a:r>
              <a:rPr lang="cs-CZ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okumentace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: pravidla pro bibliografické odkazy a citace informačních zdrojů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2011.</a:t>
            </a:r>
          </a:p>
          <a:p>
            <a:pPr>
              <a:spcAft>
                <a:spcPts val="600"/>
              </a:spcAft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, Olga a Jakub SKŮPA.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odkazy a citace dokumentů dle ČSN ISO 690 (01 0197) platné od 1. dubna 2011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V Brně,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2. září 2011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[cit. 2015-10-02]. Dostupné z: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www.citace.com/CSN-ISO-690.pdf</a:t>
            </a: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ISO 690: 2010.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bibliographic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Geneva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: ISO, 2010. </a:t>
            </a:r>
          </a:p>
          <a:p>
            <a:pPr>
              <a:spcAft>
                <a:spcPts val="600"/>
              </a:spcAft>
            </a:pP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správně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odkazovat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citace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textu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Iva: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Informační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výchova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UTB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Zlín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Tomáše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Bati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Knihovna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[cit. 2015-10-07].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iva.k.utb.cz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/?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page_id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=34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KATUŠČÁK, Dušan, Barbora DROBÍKOVÁ a Richard PAPÍK.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Nitra: Enigma, c2008. ISBN 978-80-89132-70-6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Jak citovat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[Brno]: Masarykova univerzita, Knihovna univerzitního kampusu, c2014 [cit. 2016-03-17]. Dostupné z: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https://kuk.muni.cz/animace/eiz/pdf.php?file=publikacni_etika/citace.pdf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Masarykova univerzita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Brno: Masarykova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univerzita, c1996-2016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[cit. 2016-10-17]. Dostupné z: https://www.muni.cz/study/plagiatorstvi</a:t>
            </a:r>
          </a:p>
        </p:txBody>
      </p:sp>
    </p:spTree>
    <p:extLst>
      <p:ext uri="{BB962C8B-B14F-4D97-AF65-F5344CB8AC3E}">
        <p14:creationId xmlns:p14="http://schemas.microsoft.com/office/powerpoint/2010/main" val="275615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2788509de615bedd90e7e5238e1b9d345a38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ablona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8375</TotalTime>
  <Words>4749</Words>
  <Application>Microsoft Office PowerPoint</Application>
  <PresentationFormat>Předvádění na obrazovce (4:3)</PresentationFormat>
  <Paragraphs>543</Paragraphs>
  <Slides>98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98</vt:i4>
      </vt:variant>
    </vt:vector>
  </HeadingPairs>
  <TitlesOfParts>
    <vt:vector size="106" baseType="lpstr">
      <vt:lpstr>Arial</vt:lpstr>
      <vt:lpstr>Calibri</vt:lpstr>
      <vt:lpstr>Tahoma</vt:lpstr>
      <vt:lpstr>Verdana</vt:lpstr>
      <vt:lpstr>Wingdings</vt:lpstr>
      <vt:lpstr>template</vt:lpstr>
      <vt:lpstr>sablona1</vt:lpstr>
      <vt:lpstr>Image</vt:lpstr>
      <vt:lpstr>Citace a citační SW</vt:lpstr>
      <vt:lpstr>Obsah přednášky</vt:lpstr>
      <vt:lpstr>Prezentace aplikace PowerPoint</vt:lpstr>
      <vt:lpstr>Citát </vt:lpstr>
      <vt:lpstr>Citát - ukázka</vt:lpstr>
      <vt:lpstr>Parafráze</vt:lpstr>
      <vt:lpstr>Parafráze - ukázka</vt:lpstr>
      <vt:lpstr>Bibliografické citace/reference</vt:lpstr>
      <vt:lpstr>Bibliografické citace/reference – ukázka </vt:lpstr>
      <vt:lpstr>Prezentace aplikace PowerPoint</vt:lpstr>
      <vt:lpstr>Proč citujeme</vt:lpstr>
      <vt:lpstr>Co nemusíme citovat</vt:lpstr>
      <vt:lpstr>Prezentace aplikace PowerPoint</vt:lpstr>
      <vt:lpstr>Definice plagiátorství</vt:lpstr>
      <vt:lpstr>Co je plagiátorství</vt:lpstr>
      <vt:lpstr>Prezentace aplikace PowerPoint</vt:lpstr>
      <vt:lpstr>Kopírování  (CTRL+C)</vt:lpstr>
      <vt:lpstr>Mashups (spojování textů)</vt:lpstr>
      <vt:lpstr>Jeden zdroj</vt:lpstr>
      <vt:lpstr>Odůvodněná míra</vt:lpstr>
      <vt:lpstr>Necitování v textu</vt:lpstr>
      <vt:lpstr>Citáty bez uvozovek</vt:lpstr>
      <vt:lpstr>Chybějící zdroj</vt:lpstr>
      <vt:lpstr>Nedohledatelný zdroj</vt:lpstr>
      <vt:lpstr>Vylepšování literatury</vt:lpstr>
      <vt:lpstr>Zneužití autocitací</vt:lpstr>
      <vt:lpstr>Doprovodný materiál</vt:lpstr>
      <vt:lpstr>Prezentace aplikace PowerPoint</vt:lpstr>
      <vt:lpstr>Citační styl</vt:lpstr>
      <vt:lpstr>Citační styly</vt:lpstr>
      <vt:lpstr>Prezentace aplikace PowerPoint</vt:lpstr>
      <vt:lpstr>Nová norma</vt:lpstr>
      <vt:lpstr>Prezentace aplikace PowerPoint</vt:lpstr>
      <vt:lpstr>Metoda jméno-datum</vt:lpstr>
      <vt:lpstr>Metoda jméno-datum</vt:lpstr>
      <vt:lpstr>Metoda jméno-datum</vt:lpstr>
      <vt:lpstr>Soupis literatury u metody jméno-datum</vt:lpstr>
      <vt:lpstr>Metoda jméno-datum   příklady</vt:lpstr>
      <vt:lpstr>Číslování citací</vt:lpstr>
      <vt:lpstr>Číslování citací – příklady</vt:lpstr>
      <vt:lpstr>Poznámky pod čarou</vt:lpstr>
      <vt:lpstr>Poznámky pod čarou</vt:lpstr>
      <vt:lpstr>Poznámky pod čarou</vt:lpstr>
      <vt:lpstr>Poznámky pod čarou - příklady</vt:lpstr>
      <vt:lpstr>Prezentace aplikace PowerPoint</vt:lpstr>
      <vt:lpstr>Zásady citování</vt:lpstr>
      <vt:lpstr>Obecná struktura</vt:lpstr>
      <vt:lpstr>Obecná struktura</vt:lpstr>
      <vt:lpstr>Druhy dokumentů</vt:lpstr>
      <vt:lpstr>Prezentace aplikace PowerPoint</vt:lpstr>
      <vt:lpstr>Citování tištěných dokumentů</vt:lpstr>
      <vt:lpstr>Citování elektronických dokumentů</vt:lpstr>
      <vt:lpstr>Prezentace aplikace PowerPoint</vt:lpstr>
      <vt:lpstr>Knihy</vt:lpstr>
      <vt:lpstr>E-knihy</vt:lpstr>
      <vt:lpstr>Kapitola z knihy / e-knihy</vt:lpstr>
      <vt:lpstr>Sborník</vt:lpstr>
      <vt:lpstr>E-sborník</vt:lpstr>
      <vt:lpstr>Příspěvek ze sborníku</vt:lpstr>
      <vt:lpstr>E-příspěvek ze sborníku</vt:lpstr>
      <vt:lpstr>Článek</vt:lpstr>
      <vt:lpstr>E-článek</vt:lpstr>
      <vt:lpstr>Novinový článek</vt:lpstr>
      <vt:lpstr>Periodikum</vt:lpstr>
      <vt:lpstr>E-periodikum</vt:lpstr>
      <vt:lpstr>Akademická práce/e-práce</vt:lpstr>
      <vt:lpstr>Legislativa</vt:lpstr>
      <vt:lpstr>Normy a standardy</vt:lpstr>
      <vt:lpstr>Kartografické materiály</vt:lpstr>
      <vt:lpstr>Obrázky / e-obrázky</vt:lpstr>
      <vt:lpstr>Firemní dokumenty</vt:lpstr>
      <vt:lpstr>E-firemní dokumenty</vt:lpstr>
      <vt:lpstr>Dokumenty online</vt:lpstr>
      <vt:lpstr>Webová sídla</vt:lpstr>
      <vt:lpstr>Webové stránky</vt:lpstr>
      <vt:lpstr>Příspěvek na webu</vt:lpstr>
      <vt:lpstr>Blog</vt:lpstr>
      <vt:lpstr>Online videa</vt:lpstr>
      <vt:lpstr>E-mail</vt:lpstr>
      <vt:lpstr>Pořad v TV nebo rozhlasu</vt:lpstr>
      <vt:lpstr>Část pořadu (rozhovor, jedna zpráva)</vt:lpstr>
      <vt:lpstr>Film</vt:lpstr>
      <vt:lpstr>Seriál</vt:lpstr>
      <vt:lpstr>Prezentace aplikace PowerPoint</vt:lpstr>
      <vt:lpstr>Prezentace aplikace PowerPoint</vt:lpstr>
      <vt:lpstr>Co je citační SW?</vt:lpstr>
      <vt:lpstr>EndNote Basic</vt:lpstr>
      <vt:lpstr>Citace.com</vt:lpstr>
      <vt:lpstr>Citace PRO</vt:lpstr>
      <vt:lpstr>Citace PRO</vt:lpstr>
      <vt:lpstr>Zdarma dostupný SW</vt:lpstr>
      <vt:lpstr>Prezentace aplikace PowerPoint</vt:lpstr>
      <vt:lpstr>Citace v katalogu knihoven MU</vt:lpstr>
      <vt:lpstr>Odevzdej.cz</vt:lpstr>
      <vt:lpstr>Doporučené zdroje</vt:lpstr>
      <vt:lpstr>Doporučené zdroje</vt:lpstr>
      <vt:lpstr>Prezentace aplikace PowerPoint</vt:lpstr>
      <vt:lpstr>Použitá literatura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Blanka</cp:lastModifiedBy>
  <cp:revision>697</cp:revision>
  <cp:lastPrinted>2016-10-24T13:56:10Z</cp:lastPrinted>
  <dcterms:created xsi:type="dcterms:W3CDTF">2008-06-02T21:04:14Z</dcterms:created>
  <dcterms:modified xsi:type="dcterms:W3CDTF">2016-10-25T20:44:00Z</dcterms:modified>
</cp:coreProperties>
</file>