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08" r:id="rId2"/>
    <p:sldId id="297" r:id="rId3"/>
    <p:sldId id="298" r:id="rId4"/>
    <p:sldId id="299" r:id="rId5"/>
    <p:sldId id="300" r:id="rId6"/>
    <p:sldId id="302" r:id="rId7"/>
    <p:sldId id="303" r:id="rId8"/>
    <p:sldId id="304" r:id="rId9"/>
    <p:sldId id="305" r:id="rId10"/>
    <p:sldId id="307" r:id="rId11"/>
    <p:sldId id="256" r:id="rId12"/>
    <p:sldId id="257" r:id="rId13"/>
    <p:sldId id="258" r:id="rId14"/>
    <p:sldId id="259" r:id="rId15"/>
    <p:sldId id="260" r:id="rId16"/>
    <p:sldId id="261" r:id="rId17"/>
    <p:sldId id="262" r:id="rId18"/>
    <p:sldId id="263" r:id="rId19"/>
    <p:sldId id="295" r:id="rId20"/>
    <p:sldId id="264" r:id="rId21"/>
    <p:sldId id="265" r:id="rId22"/>
    <p:sldId id="273" r:id="rId23"/>
    <p:sldId id="296" r:id="rId24"/>
    <p:sldId id="274" r:id="rId25"/>
    <p:sldId id="275" r:id="rId26"/>
    <p:sldId id="276" r:id="rId27"/>
    <p:sldId id="277" r:id="rId28"/>
    <p:sldId id="278" r:id="rId29"/>
    <p:sldId id="279" r:id="rId30"/>
    <p:sldId id="280" r:id="rId31"/>
    <p:sldId id="281" r:id="rId32"/>
    <p:sldId id="282" r:id="rId33"/>
    <p:sldId id="266" r:id="rId34"/>
    <p:sldId id="267" r:id="rId3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9E792-AA51-42C2-8D8C-BFA68AF227F2}" type="datetimeFigureOut">
              <a:rPr lang="cs-CZ" smtClean="0"/>
              <a:t>19.10.2016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3EB43E-40FD-4CE2-9B8A-842D639F08A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03874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3BEF2A-2444-4E15-9BD8-3310A3AE60C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Nadpis a tabul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438400" y="228600"/>
            <a:ext cx="6400800" cy="1219200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abulku 2"/>
          <p:cNvSpPr>
            <a:spLocks noGrp="1"/>
          </p:cNvSpPr>
          <p:nvPr>
            <p:ph type="tbl" idx="1"/>
          </p:nvPr>
        </p:nvSpPr>
        <p:spPr>
          <a:xfrm>
            <a:off x="2438400" y="1600200"/>
            <a:ext cx="6400800" cy="4495800"/>
          </a:xfrm>
        </p:spPr>
        <p:txBody>
          <a:bodyPr>
            <a:normAutofit/>
          </a:bodyPr>
          <a:lstStyle/>
          <a:p>
            <a:pPr lvl="0"/>
            <a:endParaRPr lang="cs-CZ" noProof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152400" y="6248400"/>
            <a:ext cx="1901825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34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677554-74D6-458A-879A-A401C768515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cs-CZ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075045-1E85-406F-9E49-EBC5B291CEA8}" type="datetimeFigureOut">
              <a:rPr lang="cs-CZ" smtClean="0"/>
              <a:pPr/>
              <a:t>19.10.2016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514039-16F0-4AD5-A3FE-199E3A2B5BD0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Kritický přehled literatury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13.10. 2016</a:t>
            </a:r>
          </a:p>
          <a:p>
            <a:endParaRPr lang="cs-CZ" dirty="0"/>
          </a:p>
          <a:p>
            <a:r>
              <a:rPr lang="cs-CZ" dirty="0"/>
              <a:t>POL181 a BSS104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67826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psát kritické zhodnocení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>
                <a:latin typeface="+mj-lt"/>
              </a:rPr>
              <a:t>Nejde o to, řadit za sebe argumenty z toho, co si přečtete, je nutné je strukturovat, konstantně mezi nimi posuzovat= </a:t>
            </a:r>
            <a:r>
              <a:rPr lang="cs-CZ" b="1" dirty="0" smtClean="0">
                <a:latin typeface="+mj-lt"/>
              </a:rPr>
              <a:t>syntéza</a:t>
            </a:r>
          </a:p>
          <a:p>
            <a:endParaRPr lang="cs-CZ" b="1" dirty="0">
              <a:latin typeface="+mj-lt"/>
            </a:endParaRPr>
          </a:p>
          <a:p>
            <a:r>
              <a:rPr lang="cs-CZ" b="1" dirty="0" smtClean="0">
                <a:latin typeface="+mj-lt"/>
              </a:rPr>
              <a:t>Není to výstavka vaší četby!</a:t>
            </a:r>
          </a:p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Argumenty přístupů prezentujete nezaujatě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Váš zkoumaný případ/případy prozatím příliš do argumentace věcně nezapojujte 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700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Výzkum v sociálních vědách II.</a:t>
            </a:r>
            <a:endParaRPr lang="cs-CZ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13.10. 2016</a:t>
            </a:r>
          </a:p>
          <a:p>
            <a:endParaRPr lang="cs-CZ" dirty="0" smtClean="0"/>
          </a:p>
          <a:p>
            <a:r>
              <a:rPr lang="cs-CZ" dirty="0" smtClean="0"/>
              <a:t>POL181 a BSS104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dirty="0" smtClean="0"/>
              <a:t>Jak problém zkoumáme: výzkumné strategie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2800" dirty="0" smtClean="0">
                <a:latin typeface="Calibri" pitchFamily="34" charset="0"/>
              </a:rPr>
              <a:t>Směrem k logice toho, jakým způsobem konstruujeme naše odpovědi na výzkumné otázky, rozlišuje Blaikie 4 výzkumné strategie:</a:t>
            </a:r>
          </a:p>
          <a:p>
            <a:pPr eaLnBrk="1" hangingPunct="1">
              <a:lnSpc>
                <a:spcPct val="90000"/>
              </a:lnSpc>
            </a:pPr>
            <a:endParaRPr lang="cs-CZ" sz="2800" b="1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induktivní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deduktivní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retroduktivní </a:t>
            </a:r>
          </a:p>
          <a:p>
            <a:pPr eaLnBrk="1" hangingPunct="1">
              <a:lnSpc>
                <a:spcPct val="90000"/>
              </a:lnSpc>
            </a:pPr>
            <a:r>
              <a:rPr lang="cs-CZ" sz="2800" b="1" dirty="0" smtClean="0">
                <a:latin typeface="Calibri" pitchFamily="34" charset="0"/>
              </a:rPr>
              <a:t>abduktivn</a:t>
            </a:r>
            <a:r>
              <a:rPr lang="cs-CZ" sz="2800" b="1" dirty="0">
                <a:latin typeface="Calibri" pitchFamily="34" charset="0"/>
              </a:rPr>
              <a:t>í</a:t>
            </a:r>
            <a:r>
              <a:rPr lang="cs-CZ" sz="2800" b="1" dirty="0" smtClean="0"/>
              <a:t> </a:t>
            </a:r>
          </a:p>
          <a:p>
            <a:pPr eaLnBrk="1" hangingPunct="1">
              <a:lnSpc>
                <a:spcPct val="90000"/>
              </a:lnSpc>
            </a:pPr>
            <a:endParaRPr lang="cs-CZ" sz="2800" b="1" dirty="0" smtClean="0"/>
          </a:p>
          <a:p>
            <a:pPr eaLnBrk="1" hangingPunct="1">
              <a:lnSpc>
                <a:spcPct val="90000"/>
              </a:lnSpc>
              <a:buNone/>
            </a:pPr>
            <a:r>
              <a:rPr lang="cs-CZ" sz="2800" dirty="0" smtClean="0"/>
              <a:t>Má to odraz v metateoretických přístupech</a:t>
            </a:r>
            <a:r>
              <a:rPr lang="cs-CZ" sz="2800" b="1" dirty="0" smtClean="0"/>
              <a:t>, pozitivisté jsou induktivisté</a:t>
            </a:r>
            <a:r>
              <a:rPr lang="cs-CZ" sz="2800" dirty="0" smtClean="0"/>
              <a:t>, </a:t>
            </a:r>
            <a:r>
              <a:rPr lang="cs-CZ" sz="2800" b="1" dirty="0" smtClean="0"/>
              <a:t>realisté </a:t>
            </a:r>
            <a:r>
              <a:rPr lang="cs-CZ" sz="2800" dirty="0" smtClean="0"/>
              <a:t>využívají </a:t>
            </a:r>
            <a:r>
              <a:rPr lang="cs-CZ" sz="2800" b="1" dirty="0" smtClean="0"/>
              <a:t>dedukci a retrodukci </a:t>
            </a:r>
            <a:r>
              <a:rPr lang="cs-CZ" sz="2800" dirty="0" smtClean="0"/>
              <a:t>a </a:t>
            </a:r>
            <a:r>
              <a:rPr lang="cs-CZ" sz="2800" b="1" dirty="0" smtClean="0"/>
              <a:t>konstruktivisté abdukci</a:t>
            </a:r>
            <a:r>
              <a:rPr lang="cs-CZ" sz="2800" dirty="0" smtClean="0"/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1116013" y="228600"/>
            <a:ext cx="7723187" cy="1219200"/>
          </a:xfrm>
        </p:spPr>
        <p:txBody>
          <a:bodyPr/>
          <a:lstStyle/>
          <a:p>
            <a:pPr eaLnBrk="1" hangingPunct="1"/>
            <a:r>
              <a:rPr lang="cs-CZ" smtClean="0"/>
              <a:t>Logika výzkumných  strategií</a:t>
            </a:r>
          </a:p>
        </p:txBody>
      </p:sp>
      <p:graphicFrame>
        <p:nvGraphicFramePr>
          <p:cNvPr id="29764" name="Group 6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04682822"/>
              </p:ext>
            </p:extLst>
          </p:nvPr>
        </p:nvGraphicFramePr>
        <p:xfrm>
          <a:off x="971550" y="1557338"/>
          <a:ext cx="8172450" cy="5040314"/>
        </p:xfrm>
        <a:graphic>
          <a:graphicData uri="http://schemas.openxmlformats.org/drawingml/2006/table">
            <a:tbl>
              <a:tblPr/>
              <a:tblGrid>
                <a:gridCol w="628650"/>
                <a:gridCol w="1803400"/>
                <a:gridCol w="1889125"/>
                <a:gridCol w="1851025"/>
                <a:gridCol w="2000250"/>
              </a:tblGrid>
              <a:tr h="6731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Induktivní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Deduktivní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Retroduktivní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Abduktivní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128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CÍL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Vytváření generalizací,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teorií, falzifikace, podpora přeživších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Objevení základních mechanismů, objasňujících pravidelnosti, vytváření teorií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Popis a porozumění sociálnímu světu prostřednictvím motivací aktérů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Shromáždění pozorování (dat)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„Vypůjčené“ či zkonstruované teorie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Zachycení pravidelností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Odhalení motivací, významů a motivů v každodenním životě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493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cs-CZ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C0C0C0"/>
                          </a:outerShdw>
                        </a:effectLst>
                        <a:latin typeface="Calibri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generalizací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Produkci hypotéz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Konstrukce hypotetického modelu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Zpracování interpretací aktérů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525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K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Využití těchto generalizací při dalším výzkumu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Testování hypotéz porovnáním s daty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Porovnání modelu s realitou (pozorování, experiment)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C0C0C0"/>
                            </a:outerShdw>
                          </a:effectLst>
                          <a:latin typeface="Calibri" pitchFamily="34" charset="0"/>
                        </a:rPr>
                        <a:t>Produkce teorie, její testování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827584" y="228600"/>
            <a:ext cx="8011616" cy="12192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Byl Sherlock Holmes mistr indukce nebo dedukce?</a:t>
            </a:r>
          </a:p>
        </p:txBody>
      </p:sp>
      <p:sp>
        <p:nvSpPr>
          <p:cNvPr id="24579" name="Table Placeholder 2"/>
          <p:cNvSpPr>
            <a:spLocks noGrp="1" noTextEdit="1"/>
          </p:cNvSpPr>
          <p:nvPr>
            <p:ph type="tbl" idx="1"/>
          </p:nvPr>
        </p:nvSpPr>
        <p:spPr>
          <a:xfrm>
            <a:off x="2483768" y="1556792"/>
            <a:ext cx="6400800" cy="4495800"/>
          </a:xfrm>
        </p:spPr>
      </p:sp>
      <p:sp>
        <p:nvSpPr>
          <p:cNvPr id="3" name="TextovéPole 2"/>
          <p:cNvSpPr txBox="1"/>
          <p:nvPr/>
        </p:nvSpPr>
        <p:spPr>
          <a:xfrm>
            <a:off x="2987824" y="5445224"/>
            <a:ext cx="453650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dirty="0" smtClean="0"/>
              <a:t>Fotografie: BeyondHolywood.com</a:t>
            </a:r>
            <a:endParaRPr lang="cs-CZ" sz="1400" dirty="0"/>
          </a:p>
        </p:txBody>
      </p:sp>
      <p:pic>
        <p:nvPicPr>
          <p:cNvPr id="26626" name="Picture 2" descr="http://screenrant.com/wp-content/uploads/2016/08/Sherlock-Season-4-Holmes-and-Watson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1340768"/>
            <a:ext cx="5152018" cy="5414814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896938"/>
          </a:xfrm>
        </p:spPr>
        <p:txBody>
          <a:bodyPr/>
          <a:lstStyle/>
          <a:p>
            <a:pPr eaLnBrk="1" hangingPunct="1"/>
            <a:r>
              <a:rPr lang="cs-CZ" smtClean="0"/>
              <a:t>Induktivní strategie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1052513"/>
            <a:ext cx="6400800" cy="5043487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sz="1800" dirty="0" smtClean="0">
                <a:latin typeface="Calibri" pitchFamily="34" charset="0"/>
              </a:rPr>
              <a:t>Pozitivistická tradice, předpoklad uspořádaného a pozorovatelného univerza. Jen to, co je pozorovatelné, je hodné vědeckého zkoumání.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4 základní fáze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Pozorování a záznam faktů, jejich význam a relevance není posuzována.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Analýza faktů, jejich srovnání, klasifikace (bez hypotéz)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Generalizace jako výsledek analýzy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Vystavení generalizací dalšímu testování</a:t>
            </a:r>
          </a:p>
          <a:p>
            <a:pPr eaLnBrk="1" hangingPunct="1">
              <a:lnSpc>
                <a:spcPct val="90000"/>
              </a:lnSpc>
            </a:pPr>
            <a:r>
              <a:rPr lang="cs-CZ" dirty="0" smtClean="0">
                <a:latin typeface="Calibri" pitchFamily="34" charset="0"/>
              </a:rPr>
              <a:t>Kritika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Výzkumník je ovlivněn předchozím výzkumem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Adekvátní pozorování není možné bez řídících konceptů (teorií)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Induktivní logika nezajišťuje produkci generalizací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Univerzální generalizace není možné zakládat na konečném počtu pozorování</a:t>
            </a:r>
          </a:p>
          <a:p>
            <a:pPr eaLnBrk="1" hangingPunct="1">
              <a:lnSpc>
                <a:spcPct val="90000"/>
              </a:lnSpc>
              <a:buFontTx/>
              <a:buChar char="-"/>
            </a:pPr>
            <a:r>
              <a:rPr lang="cs-CZ" sz="1600" dirty="0" smtClean="0">
                <a:latin typeface="Calibri" pitchFamily="34" charset="0"/>
              </a:rPr>
              <a:t>Konstatování pravidelností je nutnou –avšak nepostačující- podmínkou k vysvětlení</a:t>
            </a:r>
            <a:r>
              <a:rPr lang="cs-CZ" sz="1600" dirty="0" smtClean="0">
                <a:latin typeface="Calibri" pitchFamily="34" charset="0"/>
              </a:rPr>
              <a:t>.</a:t>
            </a:r>
          </a:p>
          <a:p>
            <a:pPr marL="0" indent="0" eaLnBrk="1" hangingPunct="1">
              <a:lnSpc>
                <a:spcPct val="90000"/>
              </a:lnSpc>
              <a:buNone/>
            </a:pPr>
            <a:r>
              <a:rPr lang="cs-CZ" sz="1600" dirty="0" smtClean="0">
                <a:latin typeface="Calibri" pitchFamily="34" charset="0"/>
              </a:rPr>
              <a:t>Indukce se používá dnes </a:t>
            </a:r>
            <a:r>
              <a:rPr lang="cs-CZ" sz="1600" b="1" dirty="0" smtClean="0">
                <a:latin typeface="Calibri" pitchFamily="34" charset="0"/>
              </a:rPr>
              <a:t>zcela omezeně</a:t>
            </a:r>
            <a:r>
              <a:rPr lang="cs-CZ" sz="1600" dirty="0" smtClean="0">
                <a:latin typeface="Calibri" pitchFamily="34" charset="0"/>
              </a:rPr>
              <a:t>, </a:t>
            </a:r>
            <a:r>
              <a:rPr lang="cs-CZ" sz="1600" dirty="0" smtClean="0">
                <a:latin typeface="Calibri" pitchFamily="34" charset="0"/>
              </a:rPr>
              <a:t> pokud nejdříve pozorujeme, obvykle aspoň víme, co přesně budeme pozorovat.</a:t>
            </a:r>
            <a:endParaRPr lang="cs-CZ" sz="16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600" dirty="0" smtClean="0">
              <a:latin typeface="Calibri" pitchFamily="34" charset="0"/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sz="1600" dirty="0" smtClean="0">
              <a:latin typeface="Calibri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10477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sz="3200"/>
              <a:t>Deduktivní strategie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68538" y="692150"/>
            <a:ext cx="6875462" cy="616585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cs-CZ" sz="1400" dirty="0" smtClean="0"/>
              <a:t>Metoda vlastní  </a:t>
            </a:r>
            <a:r>
              <a:rPr lang="cs-CZ" sz="1400" b="1" dirty="0" smtClean="0"/>
              <a:t>kritickému racionalismu</a:t>
            </a:r>
            <a:r>
              <a:rPr lang="cs-CZ" sz="1400" dirty="0" smtClean="0"/>
              <a:t> (</a:t>
            </a:r>
            <a:r>
              <a:rPr lang="cs-CZ" sz="1400" dirty="0" err="1" smtClean="0"/>
              <a:t>Popper</a:t>
            </a:r>
            <a:r>
              <a:rPr lang="cs-CZ" sz="1400" dirty="0" smtClean="0"/>
              <a:t>), někdy se nazývá i </a:t>
            </a:r>
            <a:r>
              <a:rPr lang="cs-CZ" sz="1400" b="1" dirty="0" smtClean="0"/>
              <a:t>„</a:t>
            </a:r>
            <a:r>
              <a:rPr lang="cs-CZ" sz="1400" b="1" dirty="0" err="1" smtClean="0"/>
              <a:t>falzifikacionismus</a:t>
            </a:r>
            <a:r>
              <a:rPr lang="cs-CZ" sz="1400" dirty="0" smtClean="0"/>
              <a:t>“. Přiznává selektivitu pozorování a jejich interpretaci pozorovatelem, referenční rámce, sumu očekávání </a:t>
            </a:r>
            <a:r>
              <a:rPr lang="cs-CZ" sz="1400" dirty="0" err="1" smtClean="0"/>
              <a:t>atd</a:t>
            </a:r>
            <a:r>
              <a:rPr lang="cs-CZ" sz="1400" dirty="0" smtClean="0"/>
              <a:t>…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cs-CZ" sz="1400" b="1" dirty="0" smtClean="0"/>
              <a:t>6 základních kroků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Explicitní vyjádření počáteční myšlenky, vztahu, hypotézy, souboru hypotéz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Dedukce závěru(ů) pomocí dříve přijatých –a doposud nevyvrácených- hypotéz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Porovnání závěrů s existujícími teoriemi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Test závěrů prostřednictvím sběru dat (pozorování, experiment)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Pokud jsou data v rozporu se závěry, teorie je zamítnuta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Pokud jsou data v souladu se závěry, teorie je dočasně podpořena (zachována).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cs-CZ" sz="1400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400" dirty="0" err="1" smtClean="0"/>
              <a:t>Př.deduktivní</a:t>
            </a:r>
            <a:r>
              <a:rPr lang="cs-CZ" sz="1400" dirty="0" smtClean="0"/>
              <a:t> logiky : </a:t>
            </a:r>
            <a:r>
              <a:rPr lang="cs-CZ" sz="1400" b="1" dirty="0" smtClean="0"/>
              <a:t>Emile</a:t>
            </a:r>
            <a:r>
              <a:rPr lang="cs-CZ" sz="1400" dirty="0" smtClean="0"/>
              <a:t> </a:t>
            </a:r>
            <a:r>
              <a:rPr lang="cs-CZ" sz="1400" b="1" dirty="0" err="1" smtClean="0"/>
              <a:t>Durkheim</a:t>
            </a:r>
            <a:r>
              <a:rPr lang="cs-CZ" sz="1400" b="1" dirty="0" smtClean="0"/>
              <a:t> a egoistická sebevražednost</a:t>
            </a:r>
            <a:r>
              <a:rPr lang="cs-CZ" sz="1400" dirty="0" smtClean="0"/>
              <a:t>: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V každém sociálním útvaru závisí míra sebevražednosti na míře individualismu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Míra individualismu pozitivně variuje s mírou protestantismu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Sebevražednost variuje podle míry protestantismu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Ve Španělsku je protestantismus málo rozšířen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Míra sebevražednosti ve Španělsku je </a:t>
            </a:r>
            <a:r>
              <a:rPr lang="cs-CZ" sz="1400" i="1" dirty="0" smtClean="0"/>
              <a:t>nízká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sz="1400" i="1" dirty="0" smtClean="0"/>
              <a:t>(následně se testuje na datech –ze sčítání lidu-)</a:t>
            </a:r>
            <a:endParaRPr lang="cs-CZ" sz="1400" i="1" dirty="0" smtClean="0"/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cs-CZ" sz="1400" b="1" dirty="0" smtClean="0"/>
              <a:t>Kritika: 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Pozorování podléhá interpretaci, není přímé, na jeho základě nelze přesvědčivě stanovovat pravidelnosti a vyvracet teorie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Věda by neměla být striktně logická (umožnění náhodných objevů)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Důraz na logiku postupu snižuje kreativitu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r>
              <a:rPr lang="cs-CZ" sz="1400" dirty="0" smtClean="0"/>
              <a:t>Proces falzifikace obsahuje i sociální a psychologické procesy, nejen vědecké</a:t>
            </a:r>
            <a:r>
              <a:rPr lang="cs-CZ" sz="1000" dirty="0" smtClean="0"/>
              <a:t>.</a:t>
            </a:r>
          </a:p>
          <a:p>
            <a:pPr marL="609600" indent="-609600" eaLnBrk="1" hangingPunct="1">
              <a:lnSpc>
                <a:spcPct val="80000"/>
              </a:lnSpc>
              <a:buFontTx/>
              <a:buChar char="-"/>
            </a:pPr>
            <a:endParaRPr lang="cs-CZ" sz="1400" b="1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1413" y="0"/>
            <a:ext cx="6400800" cy="896938"/>
          </a:xfrm>
        </p:spPr>
        <p:txBody>
          <a:bodyPr/>
          <a:lstStyle/>
          <a:p>
            <a:pPr eaLnBrk="1" hangingPunct="1"/>
            <a:r>
              <a:rPr lang="cs-CZ" smtClean="0"/>
              <a:t>Retroduktivní strategie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765175"/>
            <a:ext cx="6400800" cy="5330825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cs-CZ" sz="1600" dirty="0">
                <a:latin typeface="Tahoma" pitchFamily="34" charset="0"/>
              </a:rPr>
              <a:t>Výzkumná strategie </a:t>
            </a:r>
            <a:r>
              <a:rPr lang="cs-CZ" sz="1600" b="1" dirty="0">
                <a:latin typeface="Tahoma" pitchFamily="34" charset="0"/>
              </a:rPr>
              <a:t>vědeckého realismu (transcendentálního realismu, konstruktivismu). </a:t>
            </a:r>
            <a:r>
              <a:rPr lang="cs-CZ" sz="1600" dirty="0">
                <a:latin typeface="Tahoma" pitchFamily="34" charset="0"/>
              </a:rPr>
              <a:t>Předpokládá existenci struktur, které 1. ovlivňují pozorovatelné jevy a 2. samy nemohou být pozorovány. Cílem </a:t>
            </a:r>
            <a:r>
              <a:rPr lang="cs-CZ" sz="1600" dirty="0" err="1">
                <a:latin typeface="Tahoma" pitchFamily="34" charset="0"/>
              </a:rPr>
              <a:t>retroduktivní</a:t>
            </a:r>
            <a:r>
              <a:rPr lang="cs-CZ" sz="1600" dirty="0">
                <a:latin typeface="Tahoma" pitchFamily="34" charset="0"/>
              </a:rPr>
              <a:t> strategie je dokázat existenci těchto mechanismů.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cs-CZ" sz="1600" b="1" dirty="0">
                <a:latin typeface="Tahoma" pitchFamily="34" charset="0"/>
              </a:rPr>
              <a:t>6 výzkumných kroků </a:t>
            </a:r>
            <a:r>
              <a:rPr lang="cs-CZ" sz="1600" b="1" dirty="0" err="1">
                <a:latin typeface="Tahoma" pitchFamily="34" charset="0"/>
              </a:rPr>
              <a:t>retroduktivní</a:t>
            </a:r>
            <a:r>
              <a:rPr lang="cs-CZ" sz="1600" b="1" dirty="0">
                <a:latin typeface="Tahoma" pitchFamily="34" charset="0"/>
              </a:rPr>
              <a:t> strategie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Aby bylo možné vysvětlit pozorované jevy a události, vědci se musí snažit nalézt struktury a mechanismy, které je ovlivňují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Tyto mechanismy jsou obvykle nepozorovatelné, je potřeba sestrojit model jejich fungování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Model je sestrojen tak, aby umožňoval kauzální vysvětlení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Model je testován jako hypotetický popis fungování jevů a událostí (empiricky)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Pokud je testování úspěšné, existuje důvod k přijetí existence předpokládaných mechanismů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Existence řídících mechanismů a struktur je dále potvrzována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endParaRPr lang="cs-CZ" sz="1400" dirty="0"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 dirty="0">
                <a:latin typeface="Tahoma" pitchFamily="34" charset="0"/>
              </a:rPr>
              <a:t>Př. řídících mechanismů: pravidla, plány, zvyky sociálních aktérů, struktura společnosti atd</a:t>
            </a:r>
            <a:r>
              <a:rPr lang="cs-CZ" sz="1400" dirty="0" smtClean="0">
                <a:latin typeface="Tahoma" pitchFamily="34" charset="0"/>
              </a:rPr>
              <a:t>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1400" dirty="0"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 b="1" dirty="0" smtClean="0">
                <a:latin typeface="Tahoma" pitchFamily="34" charset="0"/>
              </a:rPr>
              <a:t>Příklad</a:t>
            </a:r>
            <a:r>
              <a:rPr lang="cs-CZ" sz="1400" dirty="0" smtClean="0">
                <a:latin typeface="Tahoma" pitchFamily="34" charset="0"/>
              </a:rPr>
              <a:t>: model voliče jako „</a:t>
            </a:r>
            <a:r>
              <a:rPr lang="cs-CZ" sz="1400" dirty="0" err="1" smtClean="0">
                <a:latin typeface="Tahoma" pitchFamily="34" charset="0"/>
              </a:rPr>
              <a:t>maximalizátora</a:t>
            </a:r>
            <a:r>
              <a:rPr lang="cs-CZ" sz="1400" dirty="0" smtClean="0">
                <a:latin typeface="Tahoma" pitchFamily="34" charset="0"/>
              </a:rPr>
              <a:t> užitku“ (nepozorujeme přímo), který volí strategicky.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endParaRPr lang="cs-CZ" sz="1400" dirty="0">
              <a:latin typeface="Tahoma" pitchFamily="34" charset="0"/>
            </a:endParaRP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 dirty="0">
                <a:latin typeface="Tahoma" pitchFamily="34" charset="0"/>
              </a:rPr>
              <a:t>Kritika: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Char char="-"/>
              <a:defRPr/>
            </a:pPr>
            <a:r>
              <a:rPr lang="cs-CZ" sz="1400" dirty="0">
                <a:latin typeface="Tahoma" pitchFamily="34" charset="0"/>
              </a:rPr>
              <a:t>Vhodnější metoda pro přírodní vědy (chemie, fyzika), koncept „nepozorovatelného“ nelze využívat stejně v PV a SV.</a:t>
            </a:r>
          </a:p>
          <a:p>
            <a:pPr marL="320040" indent="-320040" eaLnBrk="1" fontAlgn="auto" hangingPunct="1">
              <a:lnSpc>
                <a:spcPct val="80000"/>
              </a:lnSpc>
              <a:spcAft>
                <a:spcPts val="0"/>
              </a:spcAft>
              <a:buFontTx/>
              <a:buNone/>
              <a:defRPr/>
            </a:pPr>
            <a:r>
              <a:rPr lang="cs-CZ" sz="1400" dirty="0">
                <a:latin typeface="Tahoma" pitchFamily="34" charset="0"/>
              </a:rPr>
              <a:t>Rozdíl oproti deduktivní strategii: deduktivní metoda testuje vztahy mezi události či proměnnými, používá při vysvětlení deduktivní logiku, </a:t>
            </a:r>
            <a:r>
              <a:rPr lang="cs-CZ" sz="1400" dirty="0" err="1">
                <a:latin typeface="Tahoma" pitchFamily="34" charset="0"/>
              </a:rPr>
              <a:t>retoruduktivní</a:t>
            </a:r>
            <a:r>
              <a:rPr lang="cs-CZ" sz="1400" dirty="0">
                <a:latin typeface="Tahoma" pitchFamily="34" charset="0"/>
              </a:rPr>
              <a:t> strategie pro vysvětlení zavádí důkaz pomocí „mechanismů“.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>
          <a:xfrm>
            <a:off x="2438400" y="228600"/>
            <a:ext cx="6400800" cy="67945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dirty="0" err="1"/>
              <a:t>Abduktivní</a:t>
            </a:r>
            <a:r>
              <a:rPr lang="cs-CZ" dirty="0"/>
              <a:t> strategie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438400" y="908050"/>
            <a:ext cx="6400800" cy="5761038"/>
          </a:xfrm>
        </p:spPr>
        <p:txBody>
          <a:bodyPr/>
          <a:lstStyle/>
          <a:p>
            <a:pPr eaLnBrk="1" hangingPunct="1"/>
            <a:r>
              <a:rPr lang="cs-CZ" sz="1600" smtClean="0">
                <a:latin typeface="Tahoma" pitchFamily="34" charset="0"/>
              </a:rPr>
              <a:t>Abstrahování vědeckých výpovědí z výpovědí aktérů o každodennosti, strategie využitelná specificky v sociálních vědách, </a:t>
            </a:r>
            <a:r>
              <a:rPr lang="cs-CZ" sz="1600" b="1" smtClean="0">
                <a:latin typeface="Tahoma" pitchFamily="34" charset="0"/>
              </a:rPr>
              <a:t>interpretativní tradice.</a:t>
            </a:r>
          </a:p>
          <a:p>
            <a:pPr eaLnBrk="1" hangingPunct="1"/>
            <a:r>
              <a:rPr lang="cs-CZ" sz="1600" smtClean="0">
                <a:latin typeface="Tahoma" pitchFamily="34" charset="0"/>
              </a:rPr>
              <a:t>Analýza sociální produkce a reprodukce reality v procesu interakcí aktérů. Specifické vnímání sociální reality.</a:t>
            </a:r>
          </a:p>
          <a:p>
            <a:pPr eaLnBrk="1" hangingPunct="1"/>
            <a:r>
              <a:rPr lang="cs-CZ" sz="1600" b="1" smtClean="0">
                <a:latin typeface="Tahoma" pitchFamily="34" charset="0"/>
              </a:rPr>
              <a:t>Základní výzkumné principy: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přístup do sociálního světa je možný prostřednictvím výpovědí aktérů o činnosti a činnosti druhých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tyto výpovědi získává vědec v přirozeném jazyce aktérů. Obsahují koncepty, pomocí kterých aktéři strukturují svůj svět, významy těchto konceptů a teorie o tom, jak svět funguje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většina každodennosti není reflexivní (je rutinní)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Významy jsou konstruovány pouze v případě narušení každodennosti</a:t>
            </a:r>
          </a:p>
          <a:p>
            <a:pPr eaLnBrk="1" hangingPunct="1">
              <a:buFontTx/>
              <a:buChar char="-"/>
            </a:pPr>
            <a:r>
              <a:rPr lang="cs-CZ" sz="1400" smtClean="0">
                <a:latin typeface="Tahoma" pitchFamily="34" charset="0"/>
              </a:rPr>
              <a:t>Sociální vědci provádí</a:t>
            </a:r>
            <a:r>
              <a:rPr lang="cs-CZ" sz="1400" b="1" smtClean="0">
                <a:latin typeface="Tahoma" pitchFamily="34" charset="0"/>
              </a:rPr>
              <a:t>  popis aktivit a významů a abstrahují kategorie a koncepty, na jejichž základě dochází k porozumění a vysvětlení.</a:t>
            </a: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Výzkum pomocí abduktivní strategie je konstrukcí konstruktů druhého řádu (vědecké konstrukty) z konstruktů prvního řádu (konstrukt reality).</a:t>
            </a:r>
          </a:p>
          <a:p>
            <a:pPr eaLnBrk="1" hangingPunct="1">
              <a:buFontTx/>
              <a:buNone/>
            </a:pPr>
            <a:endParaRPr lang="cs-CZ" sz="1400" smtClean="0">
              <a:latin typeface="Tahoma" pitchFamily="34" charset="0"/>
            </a:endParaRP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Kritika:</a:t>
            </a:r>
          </a:p>
          <a:p>
            <a:pPr eaLnBrk="1" hangingPunct="1">
              <a:buFontTx/>
              <a:buNone/>
            </a:pPr>
            <a:r>
              <a:rPr lang="cs-CZ" sz="1400" smtClean="0">
                <a:latin typeface="Tahoma" pitchFamily="34" charset="0"/>
              </a:rPr>
              <a:t>Nejasná metoda konverze výpovědí o (a z) každodenností do vědeckých teorií.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dirty="0" smtClean="0"/>
              <a:t>Výzkumný postup, typický pro deduktivní (a částečně </a:t>
            </a:r>
            <a:r>
              <a:rPr lang="cs-CZ" dirty="0" err="1" smtClean="0"/>
              <a:t>retroduktivní</a:t>
            </a:r>
            <a:r>
              <a:rPr lang="cs-CZ" dirty="0" smtClean="0"/>
              <a:t>) strategii- dobrá praxe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07315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Kritický přehled </a:t>
            </a:r>
            <a:r>
              <a:rPr lang="cs-CZ" dirty="0" smtClean="0"/>
              <a:t>literatury (alias dosavadního výzkumu)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r>
              <a:rPr lang="cs-CZ" dirty="0" smtClean="0"/>
              <a:t>Následuje </a:t>
            </a:r>
            <a:r>
              <a:rPr lang="cs-CZ" dirty="0" smtClean="0"/>
              <a:t>obvykle po (nebo souběžně s) formulaci výzkumných otázek</a:t>
            </a:r>
          </a:p>
          <a:p>
            <a:r>
              <a:rPr lang="cs-CZ" dirty="0" smtClean="0"/>
              <a:t>Naznačuje </a:t>
            </a:r>
            <a:r>
              <a:rPr lang="cs-CZ" b="1" dirty="0" smtClean="0"/>
              <a:t>odpovědi dosavadního výzkumu na výzkumnou otázku</a:t>
            </a:r>
          </a:p>
          <a:p>
            <a:r>
              <a:rPr lang="cs-CZ" dirty="0" smtClean="0"/>
              <a:t>Tvoří součást práce, ale musí být napsaný tak, aby mohl existovat i jako samostatný text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2538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cs-CZ" sz="3200" dirty="0" smtClean="0"/>
              <a:t>Schéma výzkumného postupu: jak se odlišuje práce vědce od běžných úvah o politice</a:t>
            </a:r>
          </a:p>
        </p:txBody>
      </p:sp>
      <p:sp>
        <p:nvSpPr>
          <p:cNvPr id="12291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5068888"/>
          </a:xfrm>
        </p:spPr>
        <p:txBody>
          <a:bodyPr>
            <a:normAutofit fontScale="92500"/>
          </a:bodyPr>
          <a:lstStyle/>
          <a:p>
            <a:pPr eaLnBrk="1" hangingPunct="1">
              <a:buFont typeface="Wingdings" pitchFamily="2" charset="2"/>
              <a:buNone/>
            </a:pPr>
            <a:r>
              <a:rPr lang="cs-CZ" smtClean="0"/>
              <a:t>Teorie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             Hypotézy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                                          Testování hypotéz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  <a:p>
            <a:pPr eaLnBrk="1" hangingPunct="1">
              <a:buFont typeface="Wingdings" pitchFamily="2" charset="2"/>
              <a:buNone/>
            </a:pPr>
            <a:r>
              <a:rPr lang="cs-CZ" smtClean="0"/>
              <a:t>					Hodnocení hypotéz i teorie</a:t>
            </a:r>
          </a:p>
          <a:p>
            <a:pPr eaLnBrk="1" hangingPunct="1">
              <a:buFont typeface="Wingdings" pitchFamily="2" charset="2"/>
              <a:buNone/>
            </a:pPr>
            <a:endParaRPr lang="cs-CZ" smtClean="0"/>
          </a:p>
        </p:txBody>
      </p:sp>
      <p:cxnSp>
        <p:nvCxnSpPr>
          <p:cNvPr id="5" name="Přímá spojovací šipka 4"/>
          <p:cNvCxnSpPr/>
          <p:nvPr/>
        </p:nvCxnSpPr>
        <p:spPr>
          <a:xfrm>
            <a:off x="1619250" y="2276475"/>
            <a:ext cx="431800" cy="36036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Přímá spojovací šipka 6"/>
          <p:cNvCxnSpPr/>
          <p:nvPr/>
        </p:nvCxnSpPr>
        <p:spPr>
          <a:xfrm>
            <a:off x="3851275" y="3284538"/>
            <a:ext cx="720725" cy="431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Přímá spojovací šipka 11"/>
          <p:cNvCxnSpPr/>
          <p:nvPr/>
        </p:nvCxnSpPr>
        <p:spPr>
          <a:xfrm rot="5400000">
            <a:off x="5543550" y="4760913"/>
            <a:ext cx="792163" cy="158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dirty="0" smtClean="0"/>
              <a:t>Teorie a koncepty</a:t>
            </a:r>
            <a:endParaRPr lang="cs-CZ" dirty="0" smtClean="0"/>
          </a:p>
        </p:txBody>
      </p:sp>
      <p:sp>
        <p:nvSpPr>
          <p:cNvPr id="1331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sz="2500" smtClean="0"/>
              <a:t>Vědec systematicky uvažuje o politice jako o vztazích mezi jednotlivými „politickými elementy“ 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Jeho úkolem je popsat/vysvětlit strukturu těchto vztahů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Obvykle předpokládá, že se tyto elementy nějak ovlivňují (například jeden „způsobuje“ druhý, případně „pokud se jeden nachází v určitém stavu, je větší pravděpodobnost, že ten druhý se bude nacházet ve specifickém stavu“).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Tyto elementy, části politické reality, vystupují ve výzkumu v podobě </a:t>
            </a:r>
            <a:r>
              <a:rPr lang="cs-CZ" sz="2500" b="1" smtClean="0"/>
              <a:t>konceptů.</a:t>
            </a:r>
          </a:p>
          <a:p>
            <a:pPr eaLnBrk="1" hangingPunct="1">
              <a:lnSpc>
                <a:spcPct val="90000"/>
              </a:lnSpc>
            </a:pPr>
            <a:r>
              <a:rPr lang="cs-CZ" sz="2500" smtClean="0"/>
              <a:t>Neo-pozitivistický a realistický přístup zastávají názor, že koncepty a jejich formulace stojí vždy na počátku výzkumu.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Autofit/>
          </a:bodyPr>
          <a:lstStyle/>
          <a:p>
            <a:pPr algn="ctr" eaLnBrk="1" hangingPunct="1"/>
            <a:r>
              <a:rPr lang="cs-CZ" sz="3600" b="1" dirty="0" smtClean="0"/>
              <a:t>Popis předchází vysvětlení: Dobré koncepty dělají dobrou vědní disciplínu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cs-CZ" dirty="0" smtClean="0"/>
              <a:t>Koncepty </a:t>
            </a:r>
            <a:r>
              <a:rPr lang="cs-CZ" b="1" dirty="0" smtClean="0"/>
              <a:t>označují a třídí fenomény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dirty="0" smtClean="0"/>
              <a:t>Každý koncept se skládá z </a:t>
            </a:r>
            <a:r>
              <a:rPr lang="cs-CZ" b="1" dirty="0" smtClean="0"/>
              <a:t>termínu </a:t>
            </a:r>
            <a:r>
              <a:rPr lang="cs-CZ" dirty="0" smtClean="0"/>
              <a:t>(nějak se jmenuje), </a:t>
            </a:r>
            <a:r>
              <a:rPr lang="cs-CZ" b="1" dirty="0" smtClean="0"/>
              <a:t>definice</a:t>
            </a:r>
            <a:r>
              <a:rPr lang="cs-CZ" dirty="0" smtClean="0"/>
              <a:t> (alias intenze alias konotace- má nějaké vlastnosti) a </a:t>
            </a:r>
            <a:r>
              <a:rPr lang="cs-CZ" b="1" dirty="0" smtClean="0"/>
              <a:t>odkazů</a:t>
            </a:r>
            <a:r>
              <a:rPr lang="cs-CZ" dirty="0" smtClean="0"/>
              <a:t> (alias extenze alias denotace- něco mu odpovídá v reálném světě)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Termín: </a:t>
            </a:r>
            <a:r>
              <a:rPr lang="cs-CZ" dirty="0" smtClean="0"/>
              <a:t>Etnický konflikt</a:t>
            </a:r>
          </a:p>
          <a:p>
            <a:r>
              <a:rPr lang="cs-CZ" b="1" dirty="0" smtClean="0"/>
              <a:t>Definice (francouzský výkladový slovník)</a:t>
            </a:r>
            <a:r>
              <a:rPr lang="cs-CZ" dirty="0" smtClean="0"/>
              <a:t>: Střetnutí odlišných národnostně-politických zájmů různých národností v mnohonárodnostních státech, které někdy mohou vyústit v ozbrojený konflikt</a:t>
            </a:r>
          </a:p>
          <a:p>
            <a:r>
              <a:rPr lang="cs-CZ" b="1" dirty="0" smtClean="0"/>
              <a:t>Odkazy</a:t>
            </a:r>
            <a:r>
              <a:rPr lang="cs-CZ" dirty="0" smtClean="0"/>
              <a:t>: Hutové a Tutsiové ve Rwandě.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Koherentní</a:t>
            </a:r>
            <a:r>
              <a:rPr lang="cs-CZ" dirty="0" smtClean="0"/>
              <a:t> – definice by měla obsahovat atributy,  vlastní všem zkoumaným </a:t>
            </a:r>
            <a:r>
              <a:rPr lang="cs-CZ" dirty="0" smtClean="0"/>
              <a:t>objektům a </a:t>
            </a:r>
            <a:r>
              <a:rPr lang="cs-CZ" dirty="0" smtClean="0"/>
              <a:t>zároveň by měla koncept umět odlišit od jiných konceptů</a:t>
            </a:r>
            <a:r>
              <a:rPr lang="cs-CZ" dirty="0" smtClean="0"/>
              <a:t>.</a:t>
            </a:r>
          </a:p>
          <a:p>
            <a:pPr eaLnBrk="1" hangingPunct="1"/>
            <a:endParaRPr lang="cs-CZ" sz="1600" dirty="0" smtClean="0"/>
          </a:p>
          <a:p>
            <a:pPr eaLnBrk="1" hangingPunct="1"/>
            <a:r>
              <a:rPr lang="cs-CZ" sz="1600" dirty="0" smtClean="0"/>
              <a:t>Příklad: Politická strana jako „dobrovolné sdružení lidí, které usiluje o moc“. Odpovídá </a:t>
            </a:r>
            <a:r>
              <a:rPr lang="cs-CZ" sz="1600" dirty="0" smtClean="0"/>
              <a:t>entitám, které označujeme jako „politické strany“. </a:t>
            </a:r>
            <a:r>
              <a:rPr lang="cs-CZ" sz="1600" dirty="0" smtClean="0"/>
              <a:t>Pokud bychom definovali PS jen jako „dobrovolné sdružení“, nedokázali bychom ji odlišit např. od zájmových spolků.</a:t>
            </a:r>
            <a:endParaRPr lang="cs-CZ" sz="16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err="1" smtClean="0"/>
              <a:t>Operacionalizovatelný</a:t>
            </a:r>
            <a:r>
              <a:rPr lang="cs-CZ" dirty="0" smtClean="0"/>
              <a:t> – definice by měla být taková, aby ji bylo možné převést do podoby, kdy je možné zjistit, které fenomény jí odpovídají a které ne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/>
          </a:p>
          <a:p>
            <a:r>
              <a:rPr lang="cs-CZ" sz="1700" dirty="0"/>
              <a:t>Příklad: Politická strana jako „dobrovolné sdružení lidí, které usiluje o moc</a:t>
            </a:r>
            <a:r>
              <a:rPr lang="cs-CZ" sz="1700" dirty="0" smtClean="0"/>
              <a:t>“. Jsme schopni operacionalizovat a empiricky měřit jak „dobrovolnost“, tak „sdružování“, tak i „usilování o moc“.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b="1" dirty="0" smtClean="0"/>
              <a:t>Validní</a:t>
            </a:r>
            <a:r>
              <a:rPr lang="cs-CZ" dirty="0" smtClean="0"/>
              <a:t> – jeho intenze by měla odpovídat </a:t>
            </a:r>
            <a:r>
              <a:rPr lang="cs-CZ" dirty="0" smtClean="0"/>
              <a:t>extenzi</a:t>
            </a:r>
          </a:p>
          <a:p>
            <a:pPr eaLnBrk="1" hangingPunct="1">
              <a:buFont typeface="Wingdings" pitchFamily="2" charset="2"/>
              <a:buNone/>
            </a:pPr>
            <a:endParaRPr lang="cs-CZ" dirty="0"/>
          </a:p>
          <a:p>
            <a:pPr>
              <a:buNone/>
            </a:pPr>
            <a:r>
              <a:rPr lang="cs-CZ" sz="1700" dirty="0"/>
              <a:t>Příklad: Politická strana jako „dobrovolné sdružení lidí, které usiluje o moc</a:t>
            </a:r>
            <a:r>
              <a:rPr lang="cs-CZ" sz="1700" dirty="0" smtClean="0"/>
              <a:t>“. Na základě této definice nepovažujeme např. </a:t>
            </a:r>
            <a:r>
              <a:rPr lang="cs-CZ" sz="1700" dirty="0" err="1" smtClean="0"/>
              <a:t>Ztohoven</a:t>
            </a:r>
            <a:r>
              <a:rPr lang="cs-CZ" sz="1700" dirty="0" smtClean="0"/>
              <a:t> za politickou stranu, protože neusiluje o politickou moc. Pokud bychom to dělali, koncept by validní nebyl.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mít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dobrou rezonanci </a:t>
            </a:r>
            <a:r>
              <a:rPr lang="cs-CZ" dirty="0" smtClean="0"/>
              <a:t>– neměl by být v kontradikci s již používanými koncepty, měl by být co možná nejvíce srozumitelný, pozor na neologismy</a:t>
            </a:r>
            <a:r>
              <a:rPr lang="cs-CZ" dirty="0" smtClean="0"/>
              <a:t>!</a:t>
            </a:r>
          </a:p>
          <a:p>
            <a:pPr eaLnBrk="1" hangingPunct="1"/>
            <a:endParaRPr lang="cs-CZ" dirty="0"/>
          </a:p>
          <a:p>
            <a:r>
              <a:rPr lang="cs-CZ" sz="1700" dirty="0" smtClean="0"/>
              <a:t>Příklad: konceptu</a:t>
            </a:r>
            <a:r>
              <a:rPr lang="cs-CZ" sz="1700" dirty="0"/>
              <a:t>, definovanému jako </a:t>
            </a:r>
            <a:r>
              <a:rPr lang="cs-CZ" sz="1700" dirty="0" smtClean="0"/>
              <a:t>„</a:t>
            </a:r>
            <a:r>
              <a:rPr lang="cs-CZ" sz="1700" dirty="0"/>
              <a:t>dobrovolné sdružení lidí, které usiluje o moc</a:t>
            </a:r>
            <a:r>
              <a:rPr lang="cs-CZ" sz="1700" dirty="0" smtClean="0"/>
              <a:t>“, říkáme „politická strana“, ne „politická ideologie“, protože tak se už jmenuje jiný koncept s jinou definicí. 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mít</a:t>
            </a:r>
          </a:p>
        </p:txBody>
      </p:sp>
      <p:sp>
        <p:nvSpPr>
          <p:cNvPr id="17411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co možná největší kontextový rozsah </a:t>
            </a:r>
            <a:r>
              <a:rPr lang="cs-CZ" dirty="0" smtClean="0"/>
              <a:t>– v čím více kontextech dává smysl, tím lépe</a:t>
            </a:r>
            <a:r>
              <a:rPr lang="cs-CZ" dirty="0" smtClean="0"/>
              <a:t>.</a:t>
            </a:r>
          </a:p>
          <a:p>
            <a:pPr eaLnBrk="1" hangingPunct="1"/>
            <a:endParaRPr lang="cs-CZ" dirty="0"/>
          </a:p>
          <a:p>
            <a:r>
              <a:rPr lang="cs-CZ" sz="1700" dirty="0"/>
              <a:t>Příklad: </a:t>
            </a:r>
            <a:r>
              <a:rPr lang="cs-CZ" sz="1700" dirty="0" smtClean="0"/>
              <a:t>„Politická strana“ </a:t>
            </a:r>
            <a:r>
              <a:rPr lang="cs-CZ" sz="1700" dirty="0"/>
              <a:t>jako „dobrovolné sdružení lidí, které usiluje o moc</a:t>
            </a:r>
            <a:r>
              <a:rPr lang="cs-CZ" sz="1700" dirty="0" smtClean="0"/>
              <a:t>“- koncept s takovouto definicí můžeme použít šířeji než  definici „dobrovolné </a:t>
            </a:r>
            <a:r>
              <a:rPr lang="cs-CZ" sz="1700" dirty="0"/>
              <a:t>sdružení lidí, které </a:t>
            </a:r>
            <a:r>
              <a:rPr lang="cs-CZ" sz="1700" dirty="0" smtClean="0"/>
              <a:t>v ČR usiluje </a:t>
            </a:r>
            <a:r>
              <a:rPr lang="cs-CZ" sz="1700" dirty="0"/>
              <a:t>o moc“. 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endParaRPr lang="cs-CZ" b="1" dirty="0" smtClean="0"/>
          </a:p>
          <a:p>
            <a:pPr eaLnBrk="1" hangingPunct="1"/>
            <a:r>
              <a:rPr lang="cs-CZ" b="1" dirty="0" smtClean="0"/>
              <a:t>úsporný</a:t>
            </a:r>
            <a:r>
              <a:rPr lang="cs-CZ" dirty="0" smtClean="0"/>
              <a:t>- definovaný pomocí několika málo hlavních atributů, které mají odkazy </a:t>
            </a:r>
            <a:r>
              <a:rPr lang="cs-CZ" dirty="0" smtClean="0"/>
              <a:t>společné</a:t>
            </a:r>
          </a:p>
          <a:p>
            <a:pPr eaLnBrk="1" hangingPunct="1"/>
            <a:endParaRPr lang="cs-CZ" dirty="0"/>
          </a:p>
          <a:p>
            <a:r>
              <a:rPr lang="cs-CZ" sz="1700" dirty="0"/>
              <a:t>Příklad: Politická strana jako „dobrovolné sdružení lidí, které usiluje o moc</a:t>
            </a:r>
            <a:r>
              <a:rPr lang="cs-CZ" sz="1700" dirty="0" smtClean="0"/>
              <a:t>“. Je definováno pomocí tří hlavních atributů, koncept je úsporný. </a:t>
            </a:r>
            <a:endParaRPr lang="cs-CZ" sz="17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Cíl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/>
          </a:p>
          <a:p>
            <a:endParaRPr lang="cs-CZ" dirty="0"/>
          </a:p>
          <a:p>
            <a:pPr algn="ctr"/>
            <a:r>
              <a:rPr lang="cs-CZ" b="1" dirty="0" smtClean="0"/>
              <a:t>Ukažte, že váš výzkumný </a:t>
            </a:r>
            <a:r>
              <a:rPr lang="cs-CZ" b="1" dirty="0" smtClean="0"/>
              <a:t>problém/úkol </a:t>
            </a:r>
            <a:r>
              <a:rPr lang="cs-CZ" b="1" dirty="0" smtClean="0"/>
              <a:t>spočívá na ramenou obrů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4291734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Dobrý koncept by měl být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/>
          </a:bodyPr>
          <a:lstStyle/>
          <a:p>
            <a:pPr eaLnBrk="1" hangingPunct="1"/>
            <a:endParaRPr lang="cs-CZ" dirty="0" smtClean="0"/>
          </a:p>
          <a:p>
            <a:pPr eaLnBrk="1" hangingPunct="1"/>
            <a:endParaRPr lang="cs-CZ" dirty="0" smtClean="0"/>
          </a:p>
          <a:p>
            <a:pPr eaLnBrk="1" hangingPunct="1"/>
            <a:r>
              <a:rPr lang="cs-CZ" b="1" dirty="0" smtClean="0"/>
              <a:t>analyticky a empiricky užitečný </a:t>
            </a:r>
            <a:r>
              <a:rPr lang="cs-CZ" dirty="0" smtClean="0"/>
              <a:t>– měl by být dobrým stavebním kamenem </a:t>
            </a:r>
            <a:r>
              <a:rPr lang="cs-CZ" dirty="0" smtClean="0"/>
              <a:t>teorií</a:t>
            </a:r>
          </a:p>
          <a:p>
            <a:pPr eaLnBrk="1" hangingPunct="1"/>
            <a:endParaRPr lang="cs-CZ" dirty="0"/>
          </a:p>
          <a:p>
            <a:r>
              <a:rPr lang="cs-CZ" sz="1900" dirty="0"/>
              <a:t>Příklad: Politická strana jako „dobrovolné sdružení lidí, které usiluje o moc</a:t>
            </a:r>
            <a:r>
              <a:rPr lang="cs-CZ" sz="1900" dirty="0" smtClean="0"/>
              <a:t>“. „Politická strana“ se nám jako koncept v politologii hodí- je celá řada teorií, které vysvětlují něco na politických stranách nebo politické strany slouží k tomu, abychom jimi (např. jejich počtem) něco vysvětlili.</a:t>
            </a:r>
            <a:endParaRPr lang="cs-CZ" sz="19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Vztah intenze a extenze konceptu: jak poznáme, že něco odpovídá konceptu?</a:t>
            </a:r>
          </a:p>
        </p:txBody>
      </p:sp>
      <p:sp>
        <p:nvSpPr>
          <p:cNvPr id="55299" name="Rectangle 3"/>
          <p:cNvSpPr>
            <a:spLocks noGrp="1"/>
          </p:cNvSpPr>
          <p:nvPr>
            <p:ph type="body" idx="1"/>
          </p:nvPr>
        </p:nvSpPr>
        <p:spPr>
          <a:xfrm>
            <a:off x="612775" y="1600200"/>
            <a:ext cx="8153400" cy="4525963"/>
          </a:xfrm>
        </p:spPr>
        <p:txBody>
          <a:bodyPr/>
          <a:lstStyle/>
          <a:p>
            <a:endParaRPr lang="cs-CZ" dirty="0" smtClean="0"/>
          </a:p>
          <a:p>
            <a:r>
              <a:rPr lang="cs-CZ" b="1" dirty="0" smtClean="0"/>
              <a:t>Nutné a dostačující podmínky </a:t>
            </a:r>
            <a:r>
              <a:rPr lang="cs-CZ" dirty="0" smtClean="0"/>
              <a:t>(jsou naplněny všechny položky definice)</a:t>
            </a: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 smtClean="0"/>
          </a:p>
          <a:p>
            <a:r>
              <a:rPr lang="cs-CZ" b="1" dirty="0" smtClean="0"/>
              <a:t>Rodinná podobnost </a:t>
            </a:r>
            <a:r>
              <a:rPr lang="cs-CZ" dirty="0" smtClean="0"/>
              <a:t>(je naplněn určitý počet položek definice).</a:t>
            </a:r>
            <a:endParaRPr lang="cs-CZ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Příklad: koncept „podmínky života“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"/>
          </p:nvPr>
        </p:nvGraphicFramePr>
        <p:xfrm>
          <a:off x="107950" y="1570038"/>
          <a:ext cx="8640763" cy="5170490"/>
        </p:xfrm>
        <a:graphic>
          <a:graphicData uri="http://schemas.openxmlformats.org/drawingml/2006/table">
            <a:tbl>
              <a:tblPr/>
              <a:tblGrid>
                <a:gridCol w="2879725"/>
                <a:gridCol w="2879725"/>
                <a:gridCol w="2881313"/>
              </a:tblGrid>
              <a:tr h="396875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sng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Tab. č. 1 –  Příklad konceptu NaDP, který má čtyři nutné podmínky, které jsou dohromady dostatečné.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  <a:tr h="2016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Základní úroveň (termín)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Sekundární úroveň (intenze)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Operacionalizace (úroveň dat/extenze)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063">
                <a:tc rowSpan="4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Název: </a:t>
                      </a: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Podmínky vzniku života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(Koncept popisuje podmínky pro vznik života minimálně na buněčné úrovni).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Voda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Voda by se měla nacházet za normálního tlaku v rozsahu teplot 0 až 100 </a:t>
                      </a:r>
                      <a:r>
                        <a:rPr kumimoji="0" lang="cs-CZ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°C, 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hustota by měla být závislá na skupenství, molekula vody bude obsahovat nenulový elektrický náboj.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1638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Další prvky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cs typeface="Times New Roman" pitchFamily="18" charset="0"/>
                        </a:rPr>
                        <a:t>Atomy uhlíku, vodíku, kyslíku, dusíku, síry, železa…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90625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Energie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Energie získaná z radiace, fotochemických procesů (fotosyntéza), minerálů, redukce plynu se přetváří do buněčných energetických systémů (ATP). 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89063">
                <a:tc v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Životní prostředí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Cílem je chránit proti radiaci z vesmíru (na Zemi pomocí magnetického pole) a proti ultrafialovému světlu (pomocí ozonové vrstvy). 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Další vlastností je určitá stabilita prostředí.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01613">
                <a:tc gridSpan="3"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15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Zpracováno dle Life in the Universe. 2011</a:t>
                      </a:r>
                      <a:r>
                        <a:rPr kumimoji="0" lang="cs-CZ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ea typeface="Calibri" pitchFamily="34" charset="0"/>
                          <a:cs typeface="Times New Roman" pitchFamily="18" charset="0"/>
                        </a:rPr>
                        <a:t>.</a:t>
                      </a:r>
                      <a:endParaRPr kumimoji="0" lang="cs-CZ" sz="9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itchFamily="34" charset="0"/>
                        <a:ea typeface="Calibri" pitchFamily="34" charset="0"/>
                        <a:cs typeface="Times New Roman" pitchFamily="18" charset="0"/>
                      </a:endParaRPr>
                    </a:p>
                  </a:txBody>
                  <a:tcPr marL="56385" marR="56385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Koncepty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fontScale="70000" lnSpcReduction="2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Empirické („parlament“)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Teoretické („struktura“)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cs-CZ" dirty="0" smtClean="0"/>
              <a:t>Proces vytváření konceptu: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b="1" dirty="0" smtClean="0"/>
              <a:t>Nejdříve</a:t>
            </a:r>
            <a:r>
              <a:rPr lang="cs-CZ" dirty="0" smtClean="0"/>
              <a:t> definice (co ještě je koncept a co už je ne-koncept)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„Mezikrok“- ne vždy (rozdělení/klasifikace konceptu do kategorií, navzájem se spolu srovnávají jenom identické kategorie)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b="1" dirty="0" smtClean="0"/>
              <a:t>Teprve poté </a:t>
            </a:r>
            <a:r>
              <a:rPr lang="cs-CZ" dirty="0" smtClean="0"/>
              <a:t>úvahy o tom, jak koncept „měřit“</a:t>
            </a:r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endParaRPr lang="cs-CZ" dirty="0" smtClean="0"/>
          </a:p>
          <a:p>
            <a:pPr marL="320040" indent="-320040" eaLnBrk="1" fontAlgn="auto" hangingPunct="1">
              <a:spcAft>
                <a:spcPts val="0"/>
              </a:spcAft>
              <a:buFontTx/>
              <a:buChar char="-"/>
              <a:defRPr/>
            </a:pPr>
            <a:r>
              <a:rPr lang="cs-CZ" dirty="0" smtClean="0"/>
              <a:t>(U některých módních teoretických konceptů se nedodržuje- korporativismus, evropeizace).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Nadpis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/>
            <a:r>
              <a:rPr lang="cs-CZ" smtClean="0"/>
              <a:t>	Koncepty: „žebřík abstrakce“</a:t>
            </a:r>
          </a:p>
        </p:txBody>
      </p:sp>
      <p:sp>
        <p:nvSpPr>
          <p:cNvPr id="1536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Pokud má koncept zahrnovat mnoho různých případů: je obvykle vymezení dosti obecné (příklad: politická strana)</a:t>
            </a:r>
          </a:p>
          <a:p>
            <a:pPr eaLnBrk="1" hangingPunct="1">
              <a:buFont typeface="Wingdings" pitchFamily="2" charset="2"/>
              <a:buNone/>
            </a:pPr>
            <a:endParaRPr lang="cs-CZ" dirty="0" smtClean="0"/>
          </a:p>
          <a:p>
            <a:pPr eaLnBrk="1" hangingPunct="1">
              <a:buFont typeface="Wingdings" pitchFamily="2" charset="2"/>
              <a:buNone/>
            </a:pPr>
            <a:r>
              <a:rPr lang="cs-CZ" dirty="0" smtClean="0"/>
              <a:t>Pokud je vymezení velmi konkrétní, obvykle lze koncept použít ke generalizování o malém množství případů (příklad: catch-all politická strana)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Úkoly kritického zhodnocení literatury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>
                <a:latin typeface="+mj-lt"/>
              </a:rPr>
              <a:t>Jaké názory/přístupy se vyslovují k výzkumné otázce? Jak je ta otázka zatím vyřešena? Existuje v odpovědi shoda?</a:t>
            </a:r>
          </a:p>
          <a:p>
            <a:r>
              <a:rPr lang="cs-CZ" dirty="0" smtClean="0">
                <a:latin typeface="+mj-lt"/>
              </a:rPr>
              <a:t>Pokud není shoda, jaké jsou odpovědi na naši otázku, v čem se liší, jak jsou zdůvodněny?</a:t>
            </a:r>
          </a:p>
          <a:p>
            <a:r>
              <a:rPr lang="cs-CZ" dirty="0" smtClean="0">
                <a:latin typeface="+mj-lt"/>
              </a:rPr>
              <a:t>Jaké mají tyto odpovědi silné a slabé stránky?</a:t>
            </a:r>
          </a:p>
          <a:p>
            <a:r>
              <a:rPr lang="cs-CZ" dirty="0" smtClean="0">
                <a:latin typeface="+mj-lt"/>
              </a:rPr>
              <a:t>Které proudy jsou pro nás nejvhodnější k využití v práci a proč (pokud nějakou píšeme)?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6498453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Přístupy k výzkumné otázce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Někdy jsou etablované, jindy je musíte sami kriticky interpretovat</a:t>
            </a:r>
          </a:p>
          <a:p>
            <a:r>
              <a:rPr lang="cs-CZ" dirty="0" smtClean="0">
                <a:latin typeface="+mj-lt"/>
              </a:rPr>
              <a:t>Někdy je toho málo na „přístup“ (nové fenomény- př. nové formy mobilizace a jejich efekty), pak si pomáháte tím, co je nejblíže (př. staré formy mobilizace a jejich efekty)</a:t>
            </a:r>
          </a:p>
          <a:p>
            <a:r>
              <a:rPr lang="cs-CZ" dirty="0" smtClean="0">
                <a:latin typeface="+mj-lt"/>
              </a:rPr>
              <a:t>Základní otázka: v čem se shodují a v čem liší?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86153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přístupy odpovídají na naši otázku?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+mj-lt"/>
              </a:rPr>
              <a:t>Pokud vůbec, tak v 99% 1.špatně studujeme nebo 2. máme špatně formulovanou otázku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Pokud nějak, pak je potřeba vysvětlit, v čem se shodují a v čem odlišují (nejlepší situace).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Pokud všichni odpovídají stejně, je slušná šance, že otázka je banální</a:t>
            </a:r>
          </a:p>
          <a:p>
            <a:pPr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91313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Jaké mohou být problémy dosavadních odpovědí?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Zastaralost věcná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Zastaralost konceptuální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Etnocentrismus, Kontext (nesmíme zanedbat)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12775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dobré odpovědi nabízí jednotlivé přístupy?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 smtClean="0">
              <a:latin typeface="+mj-lt"/>
            </a:endParaRP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Těžká část- dívejte se na problém očima těch přístupů, ne svýma!</a:t>
            </a:r>
          </a:p>
          <a:p>
            <a:endParaRPr lang="cs-CZ" dirty="0">
              <a:latin typeface="+mj-lt"/>
            </a:endParaRPr>
          </a:p>
          <a:p>
            <a:pPr>
              <a:buNone/>
            </a:pP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Posuzujte empirickou využitelnost a logickou konzistenci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736745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Který přístup si vybereme?</a:t>
            </a:r>
            <a:endParaRPr lang="cs-C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>
                <a:latin typeface="+mj-lt"/>
              </a:rPr>
              <a:t>Jen výjimečně posuzujeme v celé práci problém z více perspektiv</a:t>
            </a:r>
          </a:p>
          <a:p>
            <a:pPr marL="0" indent="0">
              <a:buNone/>
            </a:pPr>
            <a:endParaRPr lang="cs-CZ" dirty="0" smtClean="0">
              <a:latin typeface="+mj-lt"/>
            </a:endParaRPr>
          </a:p>
          <a:p>
            <a:r>
              <a:rPr lang="cs-CZ" dirty="0" smtClean="0">
                <a:latin typeface="+mj-lt"/>
              </a:rPr>
              <a:t>Obvykleme vybereme jeden, jasně vysvětlíme kritéria (menší prozkoumanost, sociální relevance, slabiny ostatních)</a:t>
            </a:r>
          </a:p>
          <a:p>
            <a:endParaRPr lang="cs-CZ" dirty="0">
              <a:latin typeface="+mj-lt"/>
            </a:endParaRPr>
          </a:p>
          <a:p>
            <a:r>
              <a:rPr lang="cs-CZ" dirty="0" smtClean="0">
                <a:latin typeface="+mj-lt"/>
              </a:rPr>
              <a:t>Někdy nevybíráme, ale necháme naše data, aby mezi nimi rozsoudila.</a:t>
            </a:r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472847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845</TotalTime>
  <Words>2198</Words>
  <Application>Microsoft Office PowerPoint</Application>
  <PresentationFormat>Předvádění na obrazovce (4:3)</PresentationFormat>
  <Paragraphs>268</Paragraphs>
  <Slides>34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34</vt:i4>
      </vt:variant>
    </vt:vector>
  </HeadingPairs>
  <TitlesOfParts>
    <vt:vector size="35" baseType="lpstr">
      <vt:lpstr>Office Theme</vt:lpstr>
      <vt:lpstr>Kritický přehled literatury </vt:lpstr>
      <vt:lpstr>Kritický přehled literatury (alias dosavadního výzkumu)</vt:lpstr>
      <vt:lpstr>Cíl</vt:lpstr>
      <vt:lpstr>Úkoly kritického zhodnocení literatury</vt:lpstr>
      <vt:lpstr>Přístupy k výzkumné otázce</vt:lpstr>
      <vt:lpstr>Jak přístupy odpovídají na naši otázku?</vt:lpstr>
      <vt:lpstr>Jaké mohou být problémy dosavadních odpovědí?</vt:lpstr>
      <vt:lpstr>Jak dobré odpovědi nabízí jednotlivé přístupy?</vt:lpstr>
      <vt:lpstr>Který přístup si vybereme?</vt:lpstr>
      <vt:lpstr>Jak psát kritické zhodnocení</vt:lpstr>
      <vt:lpstr>Výzkum v sociálních vědách II.</vt:lpstr>
      <vt:lpstr>Jak problém zkoumáme: výzkumné strategie</vt:lpstr>
      <vt:lpstr>Logika výzkumných  strategií</vt:lpstr>
      <vt:lpstr>Byl Sherlock Holmes mistr indukce nebo dedukce?</vt:lpstr>
      <vt:lpstr>Induktivní strategie</vt:lpstr>
      <vt:lpstr>Deduktivní strategie</vt:lpstr>
      <vt:lpstr>Retroduktivní strategie</vt:lpstr>
      <vt:lpstr>Abduktivní strategie</vt:lpstr>
      <vt:lpstr>Prezentace aplikace PowerPoint</vt:lpstr>
      <vt:lpstr>Schéma výzkumného postupu: jak se odlišuje práce vědce od běžných úvah o politice</vt:lpstr>
      <vt:lpstr>Teorie a koncepty</vt:lpstr>
      <vt:lpstr>Popis předchází vysvětlení: Dobré koncepty dělají dobrou vědní disciplínu</vt:lpstr>
      <vt:lpstr>Příklad</vt:lpstr>
      <vt:lpstr>Dobrý koncept by měl být</vt:lpstr>
      <vt:lpstr>Dobrý koncept by měl být</vt:lpstr>
      <vt:lpstr>Dobrý koncept by měl být</vt:lpstr>
      <vt:lpstr>Dobrý koncept by měl mít</vt:lpstr>
      <vt:lpstr>Dobrý koncept by měl mít</vt:lpstr>
      <vt:lpstr>Dobrý koncept by měl být</vt:lpstr>
      <vt:lpstr>Dobrý koncept by měl být</vt:lpstr>
      <vt:lpstr>Vztah intenze a extenze konceptu: jak poznáme, že něco odpovídá konceptu?</vt:lpstr>
      <vt:lpstr>Příklad: koncept „podmínky života“</vt:lpstr>
      <vt:lpstr>Koncepty </vt:lpstr>
      <vt:lpstr> Koncepty: „žebřík abstrakce“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Roman Chytilek</dc:creator>
  <cp:lastModifiedBy>Roman Chytilek</cp:lastModifiedBy>
  <cp:revision>41</cp:revision>
  <dcterms:created xsi:type="dcterms:W3CDTF">2012-10-10T21:44:07Z</dcterms:created>
  <dcterms:modified xsi:type="dcterms:W3CDTF">2016-10-19T13:58:04Z</dcterms:modified>
</cp:coreProperties>
</file>