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08" r:id="rId2"/>
    <p:sldId id="297" r:id="rId3"/>
    <p:sldId id="298" r:id="rId4"/>
    <p:sldId id="299" r:id="rId5"/>
    <p:sldId id="300" r:id="rId6"/>
    <p:sldId id="302" r:id="rId7"/>
    <p:sldId id="303" r:id="rId8"/>
    <p:sldId id="304" r:id="rId9"/>
    <p:sldId id="305" r:id="rId10"/>
    <p:sldId id="307" r:id="rId11"/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95" r:id="rId20"/>
    <p:sldId id="264" r:id="rId21"/>
    <p:sldId id="265" r:id="rId22"/>
    <p:sldId id="273" r:id="rId23"/>
    <p:sldId id="296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66" r:id="rId34"/>
    <p:sldId id="267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9E792-AA51-42C2-8D8C-BFA68AF227F2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EB43E-40FD-4CE2-9B8A-842D639F0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874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EF2A-2444-4E15-9BD8-3310A3AE60CD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19.10.2016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19.10.2016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19.10.2016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2438400" y="1600200"/>
            <a:ext cx="6400800" cy="4495800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77554-74D6-458A-879A-A401C76851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19.10.2016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19.10.2016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19.10.2016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19.10.2016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19.10.2016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19.10.2016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19.10.2016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19.10.2016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75045-1E85-406F-9E49-EBC5B291CEA8}" type="datetimeFigureOut">
              <a:rPr lang="cs-CZ" smtClean="0"/>
              <a:pPr/>
              <a:t>19.10.2016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Kritický přehled literatury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13.10. 2016</a:t>
            </a:r>
          </a:p>
          <a:p>
            <a:endParaRPr lang="cs-CZ" dirty="0"/>
          </a:p>
          <a:p>
            <a:r>
              <a:rPr lang="cs-CZ" dirty="0"/>
              <a:t>POL181 a BSS104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6782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psát kritické zhodnocení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+mj-lt"/>
              </a:rPr>
              <a:t>Nejde o to, řadit za sebe argumenty z toho, co si přečtete, je nutné je strukturovat, konstantně mezi nimi posuzovat= </a:t>
            </a:r>
            <a:r>
              <a:rPr lang="cs-CZ" b="1" dirty="0" smtClean="0">
                <a:latin typeface="+mj-lt"/>
              </a:rPr>
              <a:t>syntéza</a:t>
            </a:r>
          </a:p>
          <a:p>
            <a:endParaRPr lang="cs-CZ" b="1" dirty="0">
              <a:latin typeface="+mj-lt"/>
            </a:endParaRPr>
          </a:p>
          <a:p>
            <a:r>
              <a:rPr lang="cs-CZ" b="1" dirty="0" smtClean="0">
                <a:latin typeface="+mj-lt"/>
              </a:rPr>
              <a:t>Není to výstavka vaší četby!</a:t>
            </a:r>
          </a:p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Argumenty přístupů prezentujete nezaujatě</a:t>
            </a:r>
          </a:p>
          <a:p>
            <a:endParaRPr lang="cs-CZ" dirty="0">
              <a:latin typeface="+mj-lt"/>
            </a:endParaRPr>
          </a:p>
          <a:p>
            <a:r>
              <a:rPr lang="cs-CZ" dirty="0" smtClean="0">
                <a:latin typeface="+mj-lt"/>
              </a:rPr>
              <a:t>Váš zkoumaný případ/případy prozatím příliš do argumentace věcně nezapojujte 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700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Výzkum v sociálních vědách II.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13.10. 2016</a:t>
            </a:r>
          </a:p>
          <a:p>
            <a:endParaRPr lang="cs-CZ" dirty="0" smtClean="0"/>
          </a:p>
          <a:p>
            <a:r>
              <a:rPr lang="cs-CZ" dirty="0" smtClean="0"/>
              <a:t>POL181 a BSS104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Jak problém zkoumáme: výzkumné strategie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latin typeface="Calibri" pitchFamily="34" charset="0"/>
              </a:rPr>
              <a:t>Směrem k logice toho, jakým způsobem konstruujeme naše odpovědi na výzkumné otázky, rozlišuje Blaikie 4 výzkumné strategie:</a:t>
            </a:r>
          </a:p>
          <a:p>
            <a:pPr eaLnBrk="1" hangingPunct="1">
              <a:lnSpc>
                <a:spcPct val="90000"/>
              </a:lnSpc>
            </a:pPr>
            <a:endParaRPr lang="cs-CZ" sz="2800" b="1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b="1" dirty="0" smtClean="0">
                <a:latin typeface="Calibri" pitchFamily="34" charset="0"/>
              </a:rPr>
              <a:t>induktivní 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b="1" dirty="0" smtClean="0">
                <a:latin typeface="Calibri" pitchFamily="34" charset="0"/>
              </a:rPr>
              <a:t>deduktivní 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b="1" dirty="0" smtClean="0">
                <a:latin typeface="Calibri" pitchFamily="34" charset="0"/>
              </a:rPr>
              <a:t>retroduktivní 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b="1" dirty="0" smtClean="0">
                <a:latin typeface="Calibri" pitchFamily="34" charset="0"/>
              </a:rPr>
              <a:t>abduktivn</a:t>
            </a:r>
            <a:r>
              <a:rPr lang="cs-CZ" sz="2800" b="1" dirty="0">
                <a:latin typeface="Calibri" pitchFamily="34" charset="0"/>
              </a:rPr>
              <a:t>í</a:t>
            </a:r>
            <a:r>
              <a:rPr lang="cs-CZ" sz="2800" b="1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cs-CZ" sz="2800" b="1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cs-CZ" sz="2800" dirty="0" smtClean="0"/>
              <a:t>Má to odraz v metateoretických přístupech</a:t>
            </a:r>
            <a:r>
              <a:rPr lang="cs-CZ" sz="2800" b="1" dirty="0" smtClean="0"/>
              <a:t>, pozitivisté jsou induktivisté</a:t>
            </a:r>
            <a:r>
              <a:rPr lang="cs-CZ" sz="2800" dirty="0" smtClean="0"/>
              <a:t>, </a:t>
            </a:r>
            <a:r>
              <a:rPr lang="cs-CZ" sz="2800" b="1" dirty="0" smtClean="0"/>
              <a:t>realisté </a:t>
            </a:r>
            <a:r>
              <a:rPr lang="cs-CZ" sz="2800" dirty="0" smtClean="0"/>
              <a:t>využívají </a:t>
            </a:r>
            <a:r>
              <a:rPr lang="cs-CZ" sz="2800" b="1" dirty="0" smtClean="0"/>
              <a:t>dedukci a retrodukci </a:t>
            </a:r>
            <a:r>
              <a:rPr lang="cs-CZ" sz="2800" dirty="0" smtClean="0"/>
              <a:t>a </a:t>
            </a:r>
            <a:r>
              <a:rPr lang="cs-CZ" sz="2800" b="1" dirty="0" smtClean="0"/>
              <a:t>konstruktivisté abdukci</a:t>
            </a:r>
            <a:r>
              <a:rPr lang="cs-CZ" sz="2800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28600"/>
            <a:ext cx="7723187" cy="1219200"/>
          </a:xfrm>
        </p:spPr>
        <p:txBody>
          <a:bodyPr/>
          <a:lstStyle/>
          <a:p>
            <a:pPr eaLnBrk="1" hangingPunct="1"/>
            <a:r>
              <a:rPr lang="cs-CZ" smtClean="0"/>
              <a:t>Logika výzkumných  strategií</a:t>
            </a:r>
          </a:p>
        </p:txBody>
      </p:sp>
      <p:graphicFrame>
        <p:nvGraphicFramePr>
          <p:cNvPr id="29764" name="Group 6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682822"/>
              </p:ext>
            </p:extLst>
          </p:nvPr>
        </p:nvGraphicFramePr>
        <p:xfrm>
          <a:off x="971550" y="1557338"/>
          <a:ext cx="8172450" cy="5040314"/>
        </p:xfrm>
        <a:graphic>
          <a:graphicData uri="http://schemas.openxmlformats.org/drawingml/2006/table">
            <a:tbl>
              <a:tblPr/>
              <a:tblGrid>
                <a:gridCol w="628650"/>
                <a:gridCol w="1803400"/>
                <a:gridCol w="1889125"/>
                <a:gridCol w="1851025"/>
                <a:gridCol w="2000250"/>
              </a:tblGrid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Induktivní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Deduktivní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Retroduktivní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Abduktivní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2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CÍL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Vytváření generalizací, teorií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Testování teorií, falzifikace, podpora přeživších teorií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Objevení základních mechanismů, objasňujících pravidelnosti, vytváření teorií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Popis a porozumění sociálnímu světu prostřednictvím motivací aktérů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Shromáždění pozorování (dat)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„Vypůjčené“ či zkonstruované teorie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Zachycení pravidelností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Odhalení motivací, významů a motivů v každodenním životě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9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Produkci generalizací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Produkci hypotéz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Konstrukce hypotetického modelu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Zpracování interpretací aktérů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Využití těchto generalizací při dalším výzkumu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Testování hypotéz porovnáním s daty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Porovnání modelu s realitou (pozorování, experiment)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Produkce teorie, její testování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27584" y="228600"/>
            <a:ext cx="8011616" cy="1219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Byl Sherlock Holmes mistr indukce nebo dedukce?</a:t>
            </a:r>
          </a:p>
        </p:txBody>
      </p:sp>
      <p:sp>
        <p:nvSpPr>
          <p:cNvPr id="24579" name="Table Placeholder 2"/>
          <p:cNvSpPr>
            <a:spLocks noGrp="1" noTextEdit="1"/>
          </p:cNvSpPr>
          <p:nvPr>
            <p:ph type="tbl" idx="1"/>
          </p:nvPr>
        </p:nvSpPr>
        <p:spPr>
          <a:xfrm>
            <a:off x="2483768" y="1556792"/>
            <a:ext cx="6400800" cy="4495800"/>
          </a:xfrm>
        </p:spPr>
      </p:sp>
      <p:sp>
        <p:nvSpPr>
          <p:cNvPr id="3" name="TextovéPole 2"/>
          <p:cNvSpPr txBox="1"/>
          <p:nvPr/>
        </p:nvSpPr>
        <p:spPr>
          <a:xfrm>
            <a:off x="2987824" y="5445224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Fotografie: BeyondHolywood.com</a:t>
            </a:r>
            <a:endParaRPr lang="cs-CZ" sz="1400" dirty="0"/>
          </a:p>
        </p:txBody>
      </p:sp>
      <p:pic>
        <p:nvPicPr>
          <p:cNvPr id="26626" name="Picture 2" descr="http://screenrant.com/wp-content/uploads/2016/08/Sherlock-Season-4-Holmes-and-Wat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340768"/>
            <a:ext cx="5152018" cy="5414814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896938"/>
          </a:xfrm>
        </p:spPr>
        <p:txBody>
          <a:bodyPr/>
          <a:lstStyle/>
          <a:p>
            <a:pPr eaLnBrk="1" hangingPunct="1"/>
            <a:r>
              <a:rPr lang="cs-CZ" smtClean="0"/>
              <a:t>Induktivní strategie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052513"/>
            <a:ext cx="6400800" cy="50434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1800" dirty="0" smtClean="0">
                <a:latin typeface="Calibri" pitchFamily="34" charset="0"/>
              </a:rPr>
              <a:t>Pozitivistická tradice, předpoklad uspořádaného a pozorovatelného univerza. Jen to, co je pozorovatelné, je hodné vědeckého zkoumání.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latin typeface="Calibri" pitchFamily="34" charset="0"/>
              </a:rPr>
              <a:t>4 základní fáze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600" dirty="0" smtClean="0">
                <a:latin typeface="Calibri" pitchFamily="34" charset="0"/>
              </a:rPr>
              <a:t>Pozorování a záznam faktů, jejich význam a relevance není posuzována.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600" dirty="0" smtClean="0">
                <a:latin typeface="Calibri" pitchFamily="34" charset="0"/>
              </a:rPr>
              <a:t>Analýza faktů, jejich srovnání, klasifikace (bez hypotéz)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600" dirty="0" smtClean="0">
                <a:latin typeface="Calibri" pitchFamily="34" charset="0"/>
              </a:rPr>
              <a:t>Generalizace jako výsledek analýzy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600" dirty="0" smtClean="0">
                <a:latin typeface="Calibri" pitchFamily="34" charset="0"/>
              </a:rPr>
              <a:t>Vystavení generalizací dalšímu testování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latin typeface="Calibri" pitchFamily="34" charset="0"/>
              </a:rPr>
              <a:t>Kritika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600" dirty="0" smtClean="0">
                <a:latin typeface="Calibri" pitchFamily="34" charset="0"/>
              </a:rPr>
              <a:t>Výzkumník je ovlivněn předchozím výzkumem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600" dirty="0" smtClean="0">
                <a:latin typeface="Calibri" pitchFamily="34" charset="0"/>
              </a:rPr>
              <a:t>Adekvátní pozorování není možné bez řídících konceptů (teorií)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600" dirty="0" smtClean="0">
                <a:latin typeface="Calibri" pitchFamily="34" charset="0"/>
              </a:rPr>
              <a:t>Induktivní logika nezajišťuje produkci generalizací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600" dirty="0" smtClean="0">
                <a:latin typeface="Calibri" pitchFamily="34" charset="0"/>
              </a:rPr>
              <a:t>Univerzální generalizace není možné zakládat na konečném počtu pozorování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600" dirty="0" smtClean="0">
                <a:latin typeface="Calibri" pitchFamily="34" charset="0"/>
              </a:rPr>
              <a:t>Konstatování pravidelností je nutnou –avšak nepostačující- podmínkou k vysvětlení</a:t>
            </a:r>
            <a:r>
              <a:rPr lang="cs-CZ" sz="1600" dirty="0" smtClean="0">
                <a:latin typeface="Calibri" pitchFamily="34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1600" dirty="0" smtClean="0">
                <a:latin typeface="Calibri" pitchFamily="34" charset="0"/>
              </a:rPr>
              <a:t>Indukce se používá dnes </a:t>
            </a:r>
            <a:r>
              <a:rPr lang="cs-CZ" sz="1600" b="1" dirty="0" smtClean="0">
                <a:latin typeface="Calibri" pitchFamily="34" charset="0"/>
              </a:rPr>
              <a:t>zcela omezeně</a:t>
            </a:r>
            <a:r>
              <a:rPr lang="cs-CZ" sz="1600" dirty="0" smtClean="0">
                <a:latin typeface="Calibri" pitchFamily="34" charset="0"/>
              </a:rPr>
              <a:t>, </a:t>
            </a:r>
            <a:r>
              <a:rPr lang="cs-CZ" sz="1600" dirty="0" smtClean="0">
                <a:latin typeface="Calibri" pitchFamily="34" charset="0"/>
              </a:rPr>
              <a:t> pokud nejdříve pozorujeme, obvykle aspoň víme, co přesně budeme pozorovat.</a:t>
            </a:r>
            <a:endParaRPr lang="cs-CZ" sz="16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16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16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1047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/>
              <a:t>Deduktivní strategie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538" y="692150"/>
            <a:ext cx="6875462" cy="61658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sz="1400" dirty="0" smtClean="0"/>
              <a:t>Metoda vlastní  </a:t>
            </a:r>
            <a:r>
              <a:rPr lang="cs-CZ" sz="1400" b="1" dirty="0" smtClean="0"/>
              <a:t>kritickému racionalismu</a:t>
            </a:r>
            <a:r>
              <a:rPr lang="cs-CZ" sz="1400" dirty="0" smtClean="0"/>
              <a:t> (</a:t>
            </a:r>
            <a:r>
              <a:rPr lang="cs-CZ" sz="1400" dirty="0" err="1" smtClean="0"/>
              <a:t>Popper</a:t>
            </a:r>
            <a:r>
              <a:rPr lang="cs-CZ" sz="1400" dirty="0" smtClean="0"/>
              <a:t>), někdy se nazývá i </a:t>
            </a:r>
            <a:r>
              <a:rPr lang="cs-CZ" sz="1400" b="1" dirty="0" smtClean="0"/>
              <a:t>„</a:t>
            </a:r>
            <a:r>
              <a:rPr lang="cs-CZ" sz="1400" b="1" dirty="0" err="1" smtClean="0"/>
              <a:t>falzifikacionismus</a:t>
            </a:r>
            <a:r>
              <a:rPr lang="cs-CZ" sz="1400" dirty="0" smtClean="0"/>
              <a:t>“. Přiznává selektivitu pozorování a jejich interpretaci pozorovatelem, referenční rámce, sumu očekávání </a:t>
            </a:r>
            <a:r>
              <a:rPr lang="cs-CZ" sz="1400" dirty="0" err="1" smtClean="0"/>
              <a:t>atd</a:t>
            </a:r>
            <a:r>
              <a:rPr lang="cs-CZ" sz="1400" dirty="0" smtClean="0"/>
              <a:t>…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400" b="1" dirty="0" smtClean="0"/>
              <a:t>6 základních kroků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cs-CZ" sz="1400" dirty="0" smtClean="0"/>
              <a:t>Explicitní vyjádření počáteční myšlenky, vztahu, hypotézy, souboru hypotéz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cs-CZ" sz="1400" dirty="0" smtClean="0"/>
              <a:t>Dedukce závěru(ů) pomocí dříve přijatých –a doposud nevyvrácených- hypotéz 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cs-CZ" sz="1400" dirty="0" smtClean="0"/>
              <a:t>Porovnání závěrů s existujícími teoriemi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cs-CZ" sz="1400" dirty="0" smtClean="0"/>
              <a:t>Test závěrů prostřednictvím sběru dat (pozorování, experiment)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cs-CZ" sz="1400" dirty="0" smtClean="0"/>
              <a:t>Pokud jsou data v rozporu se závěry, teorie je zamítnuta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cs-CZ" sz="1400" dirty="0" smtClean="0"/>
              <a:t>Pokud jsou data v souladu se závěry, teorie je dočasně podpořena (zachována).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1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1400" dirty="0" err="1" smtClean="0"/>
              <a:t>Př.deduktivní</a:t>
            </a:r>
            <a:r>
              <a:rPr lang="cs-CZ" sz="1400" dirty="0" smtClean="0"/>
              <a:t> logiky : </a:t>
            </a:r>
            <a:r>
              <a:rPr lang="cs-CZ" sz="1400" b="1" dirty="0" smtClean="0"/>
              <a:t>Emile</a:t>
            </a:r>
            <a:r>
              <a:rPr lang="cs-CZ" sz="1400" dirty="0" smtClean="0"/>
              <a:t> </a:t>
            </a:r>
            <a:r>
              <a:rPr lang="cs-CZ" sz="1400" b="1" dirty="0" err="1" smtClean="0"/>
              <a:t>Durkheim</a:t>
            </a:r>
            <a:r>
              <a:rPr lang="cs-CZ" sz="1400" b="1" dirty="0" smtClean="0"/>
              <a:t> a egoistická sebevražednost</a:t>
            </a:r>
            <a:r>
              <a:rPr lang="cs-CZ" sz="1400" dirty="0" smtClean="0"/>
              <a:t>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1400" i="1" dirty="0" smtClean="0"/>
              <a:t>V každém sociálním útvaru závisí míra sebevražednosti na míře individualismu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1400" i="1" dirty="0" smtClean="0"/>
              <a:t>Míra individualismu pozitivně variuje s mírou protestantismu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1400" i="1" dirty="0" smtClean="0"/>
              <a:t>Sebevražednost variuje podle míry protestantismu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1400" i="1" dirty="0" smtClean="0"/>
              <a:t>Ve Španělsku je protestantismus málo rozšířen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1400" i="1" dirty="0" smtClean="0"/>
              <a:t>Míra sebevražednosti ve Španělsku je </a:t>
            </a:r>
            <a:r>
              <a:rPr lang="cs-CZ" sz="1400" i="1" dirty="0" smtClean="0"/>
              <a:t>nízká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1400" i="1" dirty="0" smtClean="0"/>
              <a:t>(následně se testuje na datech –ze sčítání lidu-)</a:t>
            </a:r>
            <a:endParaRPr lang="cs-CZ" sz="1400" i="1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1400" b="1" dirty="0" smtClean="0"/>
              <a:t>Kritika: 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cs-CZ" sz="1400" dirty="0" smtClean="0"/>
              <a:t>Pozorování podléhá interpretaci, není přímé, na jeho základě nelze přesvědčivě stanovovat pravidelnosti a vyvracet teorie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cs-CZ" sz="1400" dirty="0" smtClean="0"/>
              <a:t>Věda by neměla být striktně logická (umožnění náhodných objevů)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cs-CZ" sz="1400" dirty="0" smtClean="0"/>
              <a:t>Důraz na logiku postupu snižuje kreativitu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cs-CZ" sz="1400" dirty="0" smtClean="0"/>
              <a:t>Proces falzifikace obsahuje i sociální a psychologické procesy, nejen vědecké</a:t>
            </a:r>
            <a:r>
              <a:rPr lang="cs-CZ" sz="1000" dirty="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endParaRPr lang="cs-CZ" sz="1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0"/>
            <a:ext cx="6400800" cy="896938"/>
          </a:xfrm>
        </p:spPr>
        <p:txBody>
          <a:bodyPr/>
          <a:lstStyle/>
          <a:p>
            <a:pPr eaLnBrk="1" hangingPunct="1"/>
            <a:r>
              <a:rPr lang="cs-CZ" smtClean="0"/>
              <a:t>Retroduktivní strategie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765175"/>
            <a:ext cx="6400800" cy="5330825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600" dirty="0">
                <a:latin typeface="Tahoma" pitchFamily="34" charset="0"/>
              </a:rPr>
              <a:t>Výzkumná strategie </a:t>
            </a:r>
            <a:r>
              <a:rPr lang="cs-CZ" sz="1600" b="1" dirty="0">
                <a:latin typeface="Tahoma" pitchFamily="34" charset="0"/>
              </a:rPr>
              <a:t>vědeckého realismu (transcendentálního realismu, konstruktivismu). </a:t>
            </a:r>
            <a:r>
              <a:rPr lang="cs-CZ" sz="1600" dirty="0">
                <a:latin typeface="Tahoma" pitchFamily="34" charset="0"/>
              </a:rPr>
              <a:t>Předpokládá existenci struktur, které 1. ovlivňují pozorovatelné jevy a 2. samy nemohou být pozorovány. Cílem </a:t>
            </a:r>
            <a:r>
              <a:rPr lang="cs-CZ" sz="1600" dirty="0" err="1">
                <a:latin typeface="Tahoma" pitchFamily="34" charset="0"/>
              </a:rPr>
              <a:t>retroduktivní</a:t>
            </a:r>
            <a:r>
              <a:rPr lang="cs-CZ" sz="1600" dirty="0">
                <a:latin typeface="Tahoma" pitchFamily="34" charset="0"/>
              </a:rPr>
              <a:t> strategie je dokázat existenci těchto mechanismů.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1600" b="1" dirty="0">
                <a:latin typeface="Tahoma" pitchFamily="34" charset="0"/>
              </a:rPr>
              <a:t>6 výzkumných kroků </a:t>
            </a:r>
            <a:r>
              <a:rPr lang="cs-CZ" sz="1600" b="1" dirty="0" err="1">
                <a:latin typeface="Tahoma" pitchFamily="34" charset="0"/>
              </a:rPr>
              <a:t>retroduktivní</a:t>
            </a:r>
            <a:r>
              <a:rPr lang="cs-CZ" sz="1600" b="1" dirty="0">
                <a:latin typeface="Tahoma" pitchFamily="34" charset="0"/>
              </a:rPr>
              <a:t> strategie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400" dirty="0">
                <a:latin typeface="Tahoma" pitchFamily="34" charset="0"/>
              </a:rPr>
              <a:t>Aby bylo možné vysvětlit pozorované jevy a události, vědci se musí snažit nalézt struktury a mechanismy, které je ovlivňují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400" dirty="0">
                <a:latin typeface="Tahoma" pitchFamily="34" charset="0"/>
              </a:rPr>
              <a:t>Tyto mechanismy jsou obvykle nepozorovatelné, je potřeba sestrojit model jejich fungování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400" dirty="0">
                <a:latin typeface="Tahoma" pitchFamily="34" charset="0"/>
              </a:rPr>
              <a:t>Model je sestrojen tak, aby umožňoval kauzální vysvětlení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400" dirty="0">
                <a:latin typeface="Tahoma" pitchFamily="34" charset="0"/>
              </a:rPr>
              <a:t>Model je testován jako hypotetický popis fungování jevů a událostí (empiricky)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400" dirty="0">
                <a:latin typeface="Tahoma" pitchFamily="34" charset="0"/>
              </a:rPr>
              <a:t>Pokud je testování úspěšné, existuje důvod k přijetí existence předpokládaných mechanismů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400" dirty="0">
                <a:latin typeface="Tahoma" pitchFamily="34" charset="0"/>
              </a:rPr>
              <a:t>Existence řídících mechanismů a struktur je dále potvrzována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cs-CZ" sz="1400" dirty="0">
              <a:latin typeface="Tahoma" pitchFamily="34" charset="0"/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1400" dirty="0">
                <a:latin typeface="Tahoma" pitchFamily="34" charset="0"/>
              </a:rPr>
              <a:t>Př. řídících mechanismů: pravidla, plány, zvyky sociálních aktérů, struktura společnosti atd</a:t>
            </a:r>
            <a:r>
              <a:rPr lang="cs-CZ" sz="1400" dirty="0" smtClean="0">
                <a:latin typeface="Tahoma" pitchFamily="34" charset="0"/>
              </a:rPr>
              <a:t>.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1400" dirty="0">
              <a:latin typeface="Tahoma" pitchFamily="34" charset="0"/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1400" b="1" dirty="0" smtClean="0">
                <a:latin typeface="Tahoma" pitchFamily="34" charset="0"/>
              </a:rPr>
              <a:t>Příklad</a:t>
            </a:r>
            <a:r>
              <a:rPr lang="cs-CZ" sz="1400" dirty="0" smtClean="0">
                <a:latin typeface="Tahoma" pitchFamily="34" charset="0"/>
              </a:rPr>
              <a:t>: model voliče jako „</a:t>
            </a:r>
            <a:r>
              <a:rPr lang="cs-CZ" sz="1400" dirty="0" err="1" smtClean="0">
                <a:latin typeface="Tahoma" pitchFamily="34" charset="0"/>
              </a:rPr>
              <a:t>maximalizátora</a:t>
            </a:r>
            <a:r>
              <a:rPr lang="cs-CZ" sz="1400" dirty="0" smtClean="0">
                <a:latin typeface="Tahoma" pitchFamily="34" charset="0"/>
              </a:rPr>
              <a:t> užitku“ (nepozorujeme přímo), který volí strategicky.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1400" dirty="0">
              <a:latin typeface="Tahoma" pitchFamily="34" charset="0"/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1400" dirty="0">
                <a:latin typeface="Tahoma" pitchFamily="34" charset="0"/>
              </a:rPr>
              <a:t>Kritika: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400" dirty="0">
                <a:latin typeface="Tahoma" pitchFamily="34" charset="0"/>
              </a:rPr>
              <a:t>Vhodnější metoda pro přírodní vědy (chemie, fyzika), koncept „nepozorovatelného“ nelze využívat stejně v PV a SV.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1400" dirty="0">
                <a:latin typeface="Tahoma" pitchFamily="34" charset="0"/>
              </a:rPr>
              <a:t>Rozdíl oproti deduktivní strategii: deduktivní metoda testuje vztahy mezi události či proměnnými, používá při vysvětlení deduktivní logiku, </a:t>
            </a:r>
            <a:r>
              <a:rPr lang="cs-CZ" sz="1400" dirty="0" err="1">
                <a:latin typeface="Tahoma" pitchFamily="34" charset="0"/>
              </a:rPr>
              <a:t>retoruduktivní</a:t>
            </a:r>
            <a:r>
              <a:rPr lang="cs-CZ" sz="1400" dirty="0">
                <a:latin typeface="Tahoma" pitchFamily="34" charset="0"/>
              </a:rPr>
              <a:t> strategie pro vysvětlení zavádí důkaz pomocí „mechanismů“.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6794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Abduktivní</a:t>
            </a:r>
            <a:r>
              <a:rPr lang="cs-CZ" dirty="0"/>
              <a:t> strategie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908050"/>
            <a:ext cx="6400800" cy="5761038"/>
          </a:xfrm>
        </p:spPr>
        <p:txBody>
          <a:bodyPr/>
          <a:lstStyle/>
          <a:p>
            <a:pPr eaLnBrk="1" hangingPunct="1"/>
            <a:r>
              <a:rPr lang="cs-CZ" sz="1600" smtClean="0">
                <a:latin typeface="Tahoma" pitchFamily="34" charset="0"/>
              </a:rPr>
              <a:t>Abstrahování vědeckých výpovědí z výpovědí aktérů o každodennosti, strategie využitelná specificky v sociálních vědách, </a:t>
            </a:r>
            <a:r>
              <a:rPr lang="cs-CZ" sz="1600" b="1" smtClean="0">
                <a:latin typeface="Tahoma" pitchFamily="34" charset="0"/>
              </a:rPr>
              <a:t>interpretativní tradice.</a:t>
            </a:r>
          </a:p>
          <a:p>
            <a:pPr eaLnBrk="1" hangingPunct="1"/>
            <a:r>
              <a:rPr lang="cs-CZ" sz="1600" smtClean="0">
                <a:latin typeface="Tahoma" pitchFamily="34" charset="0"/>
              </a:rPr>
              <a:t>Analýza sociální produkce a reprodukce reality v procesu interakcí aktérů. Specifické vnímání sociální reality.</a:t>
            </a:r>
          </a:p>
          <a:p>
            <a:pPr eaLnBrk="1" hangingPunct="1"/>
            <a:r>
              <a:rPr lang="cs-CZ" sz="1600" b="1" smtClean="0">
                <a:latin typeface="Tahoma" pitchFamily="34" charset="0"/>
              </a:rPr>
              <a:t>Základní výzkumné principy:</a:t>
            </a:r>
          </a:p>
          <a:p>
            <a:pPr eaLnBrk="1" hangingPunct="1">
              <a:buFontTx/>
              <a:buChar char="-"/>
            </a:pPr>
            <a:r>
              <a:rPr lang="cs-CZ" sz="1400" smtClean="0">
                <a:latin typeface="Tahoma" pitchFamily="34" charset="0"/>
              </a:rPr>
              <a:t>přístup do sociálního světa je možný prostřednictvím výpovědí aktérů o činnosti a činnosti druhých</a:t>
            </a:r>
          </a:p>
          <a:p>
            <a:pPr eaLnBrk="1" hangingPunct="1">
              <a:buFontTx/>
              <a:buChar char="-"/>
            </a:pPr>
            <a:r>
              <a:rPr lang="cs-CZ" sz="1400" smtClean="0">
                <a:latin typeface="Tahoma" pitchFamily="34" charset="0"/>
              </a:rPr>
              <a:t>tyto výpovědi získává vědec v přirozeném jazyce aktérů. Obsahují koncepty, pomocí kterých aktéři strukturují svůj svět, významy těchto konceptů a teorie o tom, jak svět funguje</a:t>
            </a:r>
          </a:p>
          <a:p>
            <a:pPr eaLnBrk="1" hangingPunct="1">
              <a:buFontTx/>
              <a:buChar char="-"/>
            </a:pPr>
            <a:r>
              <a:rPr lang="cs-CZ" sz="1400" smtClean="0">
                <a:latin typeface="Tahoma" pitchFamily="34" charset="0"/>
              </a:rPr>
              <a:t>většina každodennosti není reflexivní (je rutinní)</a:t>
            </a:r>
          </a:p>
          <a:p>
            <a:pPr eaLnBrk="1" hangingPunct="1">
              <a:buFontTx/>
              <a:buChar char="-"/>
            </a:pPr>
            <a:r>
              <a:rPr lang="cs-CZ" sz="1400" smtClean="0">
                <a:latin typeface="Tahoma" pitchFamily="34" charset="0"/>
              </a:rPr>
              <a:t>Významy jsou konstruovány pouze v případě narušení každodennosti</a:t>
            </a:r>
          </a:p>
          <a:p>
            <a:pPr eaLnBrk="1" hangingPunct="1">
              <a:buFontTx/>
              <a:buChar char="-"/>
            </a:pPr>
            <a:r>
              <a:rPr lang="cs-CZ" sz="1400" smtClean="0">
                <a:latin typeface="Tahoma" pitchFamily="34" charset="0"/>
              </a:rPr>
              <a:t>Sociální vědci provádí</a:t>
            </a:r>
            <a:r>
              <a:rPr lang="cs-CZ" sz="1400" b="1" smtClean="0">
                <a:latin typeface="Tahoma" pitchFamily="34" charset="0"/>
              </a:rPr>
              <a:t>  popis aktivit a významů a abstrahují kategorie a koncepty, na jejichž základě dochází k porozumění a vysvětlení.</a:t>
            </a:r>
          </a:p>
          <a:p>
            <a:pPr eaLnBrk="1" hangingPunct="1">
              <a:buFontTx/>
              <a:buNone/>
            </a:pPr>
            <a:r>
              <a:rPr lang="cs-CZ" sz="1400" smtClean="0">
                <a:latin typeface="Tahoma" pitchFamily="34" charset="0"/>
              </a:rPr>
              <a:t>Výzkum pomocí abduktivní strategie je konstrukcí konstruktů druhého řádu (vědecké konstrukty) z konstruktů prvního řádu (konstrukt reality).</a:t>
            </a:r>
          </a:p>
          <a:p>
            <a:pPr eaLnBrk="1" hangingPunct="1">
              <a:buFontTx/>
              <a:buNone/>
            </a:pPr>
            <a:endParaRPr lang="cs-CZ" sz="1400" smtClean="0">
              <a:latin typeface="Tahoma" pitchFamily="34" charset="0"/>
            </a:endParaRPr>
          </a:p>
          <a:p>
            <a:pPr eaLnBrk="1" hangingPunct="1">
              <a:buFontTx/>
              <a:buNone/>
            </a:pPr>
            <a:r>
              <a:rPr lang="cs-CZ" sz="1400" smtClean="0">
                <a:latin typeface="Tahoma" pitchFamily="34" charset="0"/>
              </a:rPr>
              <a:t>Kritika:</a:t>
            </a:r>
          </a:p>
          <a:p>
            <a:pPr eaLnBrk="1" hangingPunct="1">
              <a:buFontTx/>
              <a:buNone/>
            </a:pPr>
            <a:r>
              <a:rPr lang="cs-CZ" sz="1400" smtClean="0">
                <a:latin typeface="Tahoma" pitchFamily="34" charset="0"/>
              </a:rPr>
              <a:t>Nejasná metoda konverze výpovědí o (a z) každodenností do vědeckých teorií.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algn="ctr"/>
            <a:r>
              <a:rPr lang="cs-CZ" dirty="0" smtClean="0"/>
              <a:t>Výzkumný postup, typický pro deduktivní (a částečně </a:t>
            </a:r>
            <a:r>
              <a:rPr lang="cs-CZ" dirty="0" err="1" smtClean="0"/>
              <a:t>retroduktivní</a:t>
            </a:r>
            <a:r>
              <a:rPr lang="cs-CZ" dirty="0" smtClean="0"/>
              <a:t>) strategii- dobrá praxe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31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Kritický přehled </a:t>
            </a:r>
            <a:r>
              <a:rPr lang="cs-CZ" dirty="0" smtClean="0"/>
              <a:t>literatury (alias dosavadního výzkumu)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Následuje </a:t>
            </a:r>
            <a:r>
              <a:rPr lang="cs-CZ" dirty="0" smtClean="0"/>
              <a:t>obvykle po (nebo souběžně s) formulaci výzkumných otázek</a:t>
            </a:r>
          </a:p>
          <a:p>
            <a:r>
              <a:rPr lang="cs-CZ" dirty="0" smtClean="0"/>
              <a:t>Naznačuje </a:t>
            </a:r>
            <a:r>
              <a:rPr lang="cs-CZ" b="1" dirty="0" smtClean="0"/>
              <a:t>odpovědi dosavadního výzkumu na výzkumnou otázku</a:t>
            </a:r>
          </a:p>
          <a:p>
            <a:r>
              <a:rPr lang="cs-CZ" dirty="0" smtClean="0"/>
              <a:t>Tvoří součást práce, ale musí být napsaný tak, aby mohl existovat i jako samostatný text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253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200" dirty="0" smtClean="0"/>
              <a:t>Schéma výzkumného postupu: jak se odlišuje práce vědce od běžných úvah o politice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068888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Teorie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                  Hypotézy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                                         Testování hypotéz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				Hodnocení hypotéz i teorie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1619250" y="2276475"/>
            <a:ext cx="431800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3851275" y="3284538"/>
            <a:ext cx="720725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rot="5400000">
            <a:off x="5543550" y="4760913"/>
            <a:ext cx="7921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dirty="0" smtClean="0"/>
              <a:t>Teorie a koncepty</a:t>
            </a:r>
            <a:endParaRPr lang="cs-CZ" dirty="0" smtClean="0"/>
          </a:p>
        </p:txBody>
      </p:sp>
      <p:sp>
        <p:nvSpPr>
          <p:cNvPr id="133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500" smtClean="0"/>
              <a:t>Vědec systematicky uvažuje o politice jako o vztazích mezi jednotlivými „politickými elementy“ </a:t>
            </a:r>
          </a:p>
          <a:p>
            <a:pPr eaLnBrk="1" hangingPunct="1">
              <a:lnSpc>
                <a:spcPct val="90000"/>
              </a:lnSpc>
            </a:pPr>
            <a:r>
              <a:rPr lang="cs-CZ" sz="2500" smtClean="0"/>
              <a:t>Jeho úkolem je popsat/vysvětlit strukturu těchto vztahů</a:t>
            </a:r>
          </a:p>
          <a:p>
            <a:pPr eaLnBrk="1" hangingPunct="1">
              <a:lnSpc>
                <a:spcPct val="90000"/>
              </a:lnSpc>
            </a:pPr>
            <a:r>
              <a:rPr lang="cs-CZ" sz="2500" smtClean="0"/>
              <a:t>Obvykle předpokládá, že se tyto elementy nějak ovlivňují (například jeden „způsobuje“ druhý, případně „pokud se jeden nachází v určitém stavu, je větší pravděpodobnost, že ten druhý se bude nacházet ve specifickém stavu“).</a:t>
            </a:r>
          </a:p>
          <a:p>
            <a:pPr eaLnBrk="1" hangingPunct="1">
              <a:lnSpc>
                <a:spcPct val="90000"/>
              </a:lnSpc>
            </a:pPr>
            <a:r>
              <a:rPr lang="cs-CZ" sz="2500" smtClean="0"/>
              <a:t>Tyto elementy, části politické reality, vystupují ve výzkumu v podobě </a:t>
            </a:r>
            <a:r>
              <a:rPr lang="cs-CZ" sz="2500" b="1" smtClean="0"/>
              <a:t>konceptů.</a:t>
            </a:r>
          </a:p>
          <a:p>
            <a:pPr eaLnBrk="1" hangingPunct="1">
              <a:lnSpc>
                <a:spcPct val="90000"/>
              </a:lnSpc>
            </a:pPr>
            <a:r>
              <a:rPr lang="cs-CZ" sz="2500" smtClean="0"/>
              <a:t>Neo-pozitivistický a realistický přístup zastávají názor, že koncepty a jejich formulace stojí vždy na počátku výzkumu.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cs-CZ" sz="3600" b="1" dirty="0" smtClean="0"/>
              <a:t>Popis předchází vysvětlení: Dobré koncepty dělají dobrou vědní disciplínu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dirty="0" smtClean="0"/>
              <a:t>Koncepty </a:t>
            </a:r>
            <a:r>
              <a:rPr lang="cs-CZ" b="1" dirty="0" smtClean="0"/>
              <a:t>označují a třídí fenomény</a:t>
            </a:r>
            <a:r>
              <a:rPr lang="cs-CZ" dirty="0" smtClean="0"/>
              <a:t>.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Každý koncept se skládá z </a:t>
            </a:r>
            <a:r>
              <a:rPr lang="cs-CZ" b="1" dirty="0" smtClean="0"/>
              <a:t>termínu </a:t>
            </a:r>
            <a:r>
              <a:rPr lang="cs-CZ" dirty="0" smtClean="0"/>
              <a:t>(nějak se jmenuje), </a:t>
            </a:r>
            <a:r>
              <a:rPr lang="cs-CZ" b="1" dirty="0" smtClean="0"/>
              <a:t>definice</a:t>
            </a:r>
            <a:r>
              <a:rPr lang="cs-CZ" dirty="0" smtClean="0"/>
              <a:t> (alias intenze alias konotace- má nějaké vlastnosti) a </a:t>
            </a:r>
            <a:r>
              <a:rPr lang="cs-CZ" b="1" dirty="0" smtClean="0"/>
              <a:t>odkazů</a:t>
            </a:r>
            <a:r>
              <a:rPr lang="cs-CZ" dirty="0" smtClean="0"/>
              <a:t> (alias extenze alias denotace- něco mu odpovídá v reálném světě)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Termín: </a:t>
            </a:r>
            <a:r>
              <a:rPr lang="cs-CZ" dirty="0" smtClean="0"/>
              <a:t>Etnický konflikt</a:t>
            </a:r>
          </a:p>
          <a:p>
            <a:r>
              <a:rPr lang="cs-CZ" b="1" dirty="0" smtClean="0"/>
              <a:t>Definice (francouzský výkladový slovník)</a:t>
            </a:r>
            <a:r>
              <a:rPr lang="cs-CZ" dirty="0" smtClean="0"/>
              <a:t>: Střetnutí odlišných národnostně-politických zájmů různých národností v mnohonárodnostních státech, které někdy mohou vyústit v ozbrojený konflikt</a:t>
            </a:r>
          </a:p>
          <a:p>
            <a:r>
              <a:rPr lang="cs-CZ" b="1" dirty="0" smtClean="0"/>
              <a:t>Odkazy</a:t>
            </a:r>
            <a:r>
              <a:rPr lang="cs-CZ" dirty="0" smtClean="0"/>
              <a:t>: Hutové a Tutsiové ve Rwandě.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Dobrý koncept by měl být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b="1" dirty="0" smtClean="0"/>
              <a:t>Koherentní</a:t>
            </a:r>
            <a:r>
              <a:rPr lang="cs-CZ" dirty="0" smtClean="0"/>
              <a:t> – definice by měla obsahovat atributy,  vlastní všem zkoumaným </a:t>
            </a:r>
            <a:r>
              <a:rPr lang="cs-CZ" dirty="0" smtClean="0"/>
              <a:t>objektům a </a:t>
            </a:r>
            <a:r>
              <a:rPr lang="cs-CZ" dirty="0" smtClean="0"/>
              <a:t>zároveň by měla koncept umět odlišit od jiných konceptů</a:t>
            </a:r>
            <a:r>
              <a:rPr lang="cs-CZ" dirty="0" smtClean="0"/>
              <a:t>.</a:t>
            </a:r>
          </a:p>
          <a:p>
            <a:pPr eaLnBrk="1" hangingPunct="1"/>
            <a:endParaRPr lang="cs-CZ" sz="1600" dirty="0" smtClean="0"/>
          </a:p>
          <a:p>
            <a:pPr eaLnBrk="1" hangingPunct="1"/>
            <a:r>
              <a:rPr lang="cs-CZ" sz="1600" dirty="0" smtClean="0"/>
              <a:t>Příklad: Politická strana jako „dobrovolné sdružení lidí, které usiluje o moc“. Odpovídá </a:t>
            </a:r>
            <a:r>
              <a:rPr lang="cs-CZ" sz="1600" dirty="0" smtClean="0"/>
              <a:t>entitám, které označujeme jako „politické strany“. </a:t>
            </a:r>
            <a:r>
              <a:rPr lang="cs-CZ" sz="1600" dirty="0" smtClean="0"/>
              <a:t>Pokud bychom definovali PS jen jako „dobrovolné sdružení“, nedokázali bychom ji odlišit např. od zájmových spolků.</a:t>
            </a: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Dobrý koncept by měl být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b="1" dirty="0" err="1" smtClean="0"/>
              <a:t>Operacionalizovatelný</a:t>
            </a:r>
            <a:r>
              <a:rPr lang="cs-CZ" dirty="0" smtClean="0"/>
              <a:t> – definice by měla být taková, aby ji bylo možné převést do podoby, kdy je možné zjistit, které fenomény jí odpovídají a které ne</a:t>
            </a:r>
            <a:r>
              <a:rPr lang="cs-CZ" dirty="0" smtClean="0"/>
              <a:t>.</a:t>
            </a:r>
          </a:p>
          <a:p>
            <a:pPr eaLnBrk="1" hangingPunct="1"/>
            <a:endParaRPr lang="cs-CZ" dirty="0"/>
          </a:p>
          <a:p>
            <a:r>
              <a:rPr lang="cs-CZ" sz="1700" dirty="0"/>
              <a:t>Příklad: Politická strana jako „dobrovolné sdružení lidí, které usiluje o moc</a:t>
            </a:r>
            <a:r>
              <a:rPr lang="cs-CZ" sz="1700" dirty="0" smtClean="0"/>
              <a:t>“. Jsme schopni operacionalizovat a empiricky měřit jak „dobrovolnost“, tak „sdružování“, tak i „usilování o moc“.</a:t>
            </a:r>
            <a:endParaRPr lang="cs-CZ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Dobrý koncept by měl být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b="1" dirty="0" smtClean="0"/>
              <a:t>Validní</a:t>
            </a:r>
            <a:r>
              <a:rPr lang="cs-CZ" dirty="0" smtClean="0"/>
              <a:t> – jeho intenze by měla odpovídat </a:t>
            </a:r>
            <a:r>
              <a:rPr lang="cs-CZ" dirty="0" smtClean="0"/>
              <a:t>extenzi</a:t>
            </a:r>
          </a:p>
          <a:p>
            <a:pPr eaLnBrk="1" hangingPunct="1">
              <a:buFont typeface="Wingdings" pitchFamily="2" charset="2"/>
              <a:buNone/>
            </a:pPr>
            <a:endParaRPr lang="cs-CZ" dirty="0"/>
          </a:p>
          <a:p>
            <a:pPr>
              <a:buNone/>
            </a:pPr>
            <a:r>
              <a:rPr lang="cs-CZ" sz="1700" dirty="0"/>
              <a:t>Příklad: Politická strana jako „dobrovolné sdružení lidí, které usiluje o moc</a:t>
            </a:r>
            <a:r>
              <a:rPr lang="cs-CZ" sz="1700" dirty="0" smtClean="0"/>
              <a:t>“. Na základě této definice nepovažujeme např. </a:t>
            </a:r>
            <a:r>
              <a:rPr lang="cs-CZ" sz="1700" dirty="0" err="1" smtClean="0"/>
              <a:t>Ztohoven</a:t>
            </a:r>
            <a:r>
              <a:rPr lang="cs-CZ" sz="1700" dirty="0" smtClean="0"/>
              <a:t> za politickou stranu, protože neusiluje o politickou moc. Pokud bychom to dělali, koncept by validní nebyl.</a:t>
            </a:r>
            <a:endParaRPr lang="cs-CZ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Dobrý koncept by měl mít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b="1" dirty="0" smtClean="0"/>
              <a:t>dobrou rezonanci </a:t>
            </a:r>
            <a:r>
              <a:rPr lang="cs-CZ" dirty="0" smtClean="0"/>
              <a:t>– neměl by být v kontradikci s již používanými koncepty, měl by být co možná nejvíce srozumitelný, pozor na neologismy</a:t>
            </a:r>
            <a:r>
              <a:rPr lang="cs-CZ" dirty="0" smtClean="0"/>
              <a:t>!</a:t>
            </a:r>
          </a:p>
          <a:p>
            <a:pPr eaLnBrk="1" hangingPunct="1"/>
            <a:endParaRPr lang="cs-CZ" dirty="0"/>
          </a:p>
          <a:p>
            <a:r>
              <a:rPr lang="cs-CZ" sz="1700" dirty="0" smtClean="0"/>
              <a:t>Příklad: konceptu</a:t>
            </a:r>
            <a:r>
              <a:rPr lang="cs-CZ" sz="1700" dirty="0"/>
              <a:t>, definovanému jako </a:t>
            </a:r>
            <a:r>
              <a:rPr lang="cs-CZ" sz="1700" dirty="0" smtClean="0"/>
              <a:t>„</a:t>
            </a:r>
            <a:r>
              <a:rPr lang="cs-CZ" sz="1700" dirty="0"/>
              <a:t>dobrovolné sdružení lidí, které usiluje o moc</a:t>
            </a:r>
            <a:r>
              <a:rPr lang="cs-CZ" sz="1700" dirty="0" smtClean="0"/>
              <a:t>“, říkáme „politická strana“, ne „politická ideologie“, protože tak se už jmenuje jiný koncept s jinou definicí. </a:t>
            </a:r>
            <a:endParaRPr lang="cs-CZ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Dobrý koncept by měl mít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b="1" dirty="0" smtClean="0"/>
              <a:t>co možná největší kontextový rozsah </a:t>
            </a:r>
            <a:r>
              <a:rPr lang="cs-CZ" dirty="0" smtClean="0"/>
              <a:t>– v čím více kontextech dává smysl, tím lépe</a:t>
            </a:r>
            <a:r>
              <a:rPr lang="cs-CZ" dirty="0" smtClean="0"/>
              <a:t>.</a:t>
            </a:r>
          </a:p>
          <a:p>
            <a:pPr eaLnBrk="1" hangingPunct="1"/>
            <a:endParaRPr lang="cs-CZ" dirty="0"/>
          </a:p>
          <a:p>
            <a:r>
              <a:rPr lang="cs-CZ" sz="1700" dirty="0"/>
              <a:t>Příklad: </a:t>
            </a:r>
            <a:r>
              <a:rPr lang="cs-CZ" sz="1700" dirty="0" smtClean="0"/>
              <a:t>„Politická strana“ </a:t>
            </a:r>
            <a:r>
              <a:rPr lang="cs-CZ" sz="1700" dirty="0"/>
              <a:t>jako „dobrovolné sdružení lidí, které usiluje o moc</a:t>
            </a:r>
            <a:r>
              <a:rPr lang="cs-CZ" sz="1700" dirty="0" smtClean="0"/>
              <a:t>“- koncept s takovouto definicí můžeme použít šířeji než  definici „dobrovolné </a:t>
            </a:r>
            <a:r>
              <a:rPr lang="cs-CZ" sz="1700" dirty="0"/>
              <a:t>sdružení lidí, které </a:t>
            </a:r>
            <a:r>
              <a:rPr lang="cs-CZ" sz="1700" dirty="0" smtClean="0"/>
              <a:t>v ČR usiluje </a:t>
            </a:r>
            <a:r>
              <a:rPr lang="cs-CZ" sz="1700" dirty="0"/>
              <a:t>o moc“. </a:t>
            </a:r>
            <a:endParaRPr lang="cs-CZ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Dobrý koncept by měl být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b="1" dirty="0" smtClean="0"/>
          </a:p>
          <a:p>
            <a:pPr eaLnBrk="1" hangingPunct="1"/>
            <a:r>
              <a:rPr lang="cs-CZ" b="1" dirty="0" smtClean="0"/>
              <a:t>úsporný</a:t>
            </a:r>
            <a:r>
              <a:rPr lang="cs-CZ" dirty="0" smtClean="0"/>
              <a:t>- definovaný pomocí několika málo hlavních atributů, které mají odkazy </a:t>
            </a:r>
            <a:r>
              <a:rPr lang="cs-CZ" dirty="0" smtClean="0"/>
              <a:t>společné</a:t>
            </a:r>
          </a:p>
          <a:p>
            <a:pPr eaLnBrk="1" hangingPunct="1"/>
            <a:endParaRPr lang="cs-CZ" dirty="0"/>
          </a:p>
          <a:p>
            <a:r>
              <a:rPr lang="cs-CZ" sz="1700" dirty="0"/>
              <a:t>Příklad: Politická strana jako „dobrovolné sdružení lidí, které usiluje o moc</a:t>
            </a:r>
            <a:r>
              <a:rPr lang="cs-CZ" sz="1700" dirty="0" smtClean="0"/>
              <a:t>“. Je definováno pomocí tří hlavních atributů, koncept je úsporný. </a:t>
            </a:r>
            <a:endParaRPr lang="cs-CZ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algn="ctr"/>
            <a:r>
              <a:rPr lang="cs-CZ" b="1" dirty="0" smtClean="0"/>
              <a:t>Ukažte, že váš výzkumný </a:t>
            </a:r>
            <a:r>
              <a:rPr lang="cs-CZ" b="1" dirty="0" smtClean="0"/>
              <a:t>problém/úkol </a:t>
            </a:r>
            <a:r>
              <a:rPr lang="cs-CZ" b="1" dirty="0" smtClean="0"/>
              <a:t>spočívá na ramenou obrů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9173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Dobrý koncept by měl být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b="1" dirty="0" smtClean="0"/>
              <a:t>analyticky a empiricky užitečný </a:t>
            </a:r>
            <a:r>
              <a:rPr lang="cs-CZ" dirty="0" smtClean="0"/>
              <a:t>– měl by být dobrým stavebním kamenem </a:t>
            </a:r>
            <a:r>
              <a:rPr lang="cs-CZ" dirty="0" smtClean="0"/>
              <a:t>teorií</a:t>
            </a:r>
          </a:p>
          <a:p>
            <a:pPr eaLnBrk="1" hangingPunct="1"/>
            <a:endParaRPr lang="cs-CZ" dirty="0"/>
          </a:p>
          <a:p>
            <a:r>
              <a:rPr lang="cs-CZ" sz="1900" dirty="0"/>
              <a:t>Příklad: Politická strana jako „dobrovolné sdružení lidí, které usiluje o moc</a:t>
            </a:r>
            <a:r>
              <a:rPr lang="cs-CZ" sz="1900" dirty="0" smtClean="0"/>
              <a:t>“. „Politická strana“ se nám jako koncept v politologii hodí- je celá řada teorií, které vysvětlují něco na politických stranách nebo politické strany slouží k tomu, abychom jimi (např. jejich počtem) něco vysvětlili.</a:t>
            </a:r>
            <a:endParaRPr lang="cs-CZ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Vztah intenze a extenze konceptu: jak poznáme, že něco odpovídá konceptu?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Nutné a dostačující podmínky </a:t>
            </a:r>
            <a:r>
              <a:rPr lang="cs-CZ" dirty="0" smtClean="0"/>
              <a:t>(jsou naplněny všechny položky definice)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Rodinná podobnost </a:t>
            </a:r>
            <a:r>
              <a:rPr lang="cs-CZ" dirty="0" smtClean="0"/>
              <a:t>(je naplněn určitý počet položek definice).</a:t>
            </a: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Příklad: koncept „podmínky života“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07950" y="1570038"/>
          <a:ext cx="8640763" cy="5170490"/>
        </p:xfrm>
        <a:graphic>
          <a:graphicData uri="http://schemas.openxmlformats.org/drawingml/2006/table">
            <a:tbl>
              <a:tblPr/>
              <a:tblGrid>
                <a:gridCol w="2879725"/>
                <a:gridCol w="2879725"/>
                <a:gridCol w="2881313"/>
              </a:tblGrid>
              <a:tr h="3968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Tab. č. 1 –  Příklad konceptu NaDP, který má čtyři nutné podmínky, které jsou dohromady dostatečné.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Základní úroveň (termín)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Sekundární úroveň (intenze)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Operacionalizace (úroveň dat/extenze)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906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Název: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Podmínky vzniku života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(Koncept popisuje podmínky pro vznik života minimálně na buněčné úrovni).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Voda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Voda by se měla nacházet za normálního tlaku v rozsahu teplot 0 až 100 </a:t>
                      </a: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°C, </a:t>
                      </a: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hustota by měla být závislá na skupenství, molekula vody bude obsahovat nenulový elektrický náboj.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Další prvky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Atomy uhlíku, vodíku, kyslíku, dusíku, síry, železa…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6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Energie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Energie získaná z radiace, fotochemických procesů (fotosyntéza), minerálů, redukce plynu se přetváří do buněčných energetických systémů (ATP). 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90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Životní prostředí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Cílem je chránit proti radiaci z vesmíru (na Zemi pomocí magnetického pole) a proti ultrafialovému světlu (pomocí ozonové vrstvy). 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Další vlastností je určitá stabilita prostředí.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Zpracováno dle Life in the Universe. 2011</a:t>
                      </a: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Koncepty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70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Empirické („parlament“)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Teoretické („struktura“)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Proces vytváření konceptu:</a:t>
            </a:r>
          </a:p>
          <a:p>
            <a:pPr marL="320040" indent="-32004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b="1" dirty="0" smtClean="0"/>
              <a:t>Nejdříve</a:t>
            </a:r>
            <a:r>
              <a:rPr lang="cs-CZ" dirty="0" smtClean="0"/>
              <a:t> definice (co ještě je koncept a co už je ne-koncept)</a:t>
            </a:r>
          </a:p>
          <a:p>
            <a:pPr marL="320040" indent="-32004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„Mezikrok“- ne vždy (rozdělení/klasifikace konceptu do kategorií, navzájem se spolu srovnávají jenom identické kategorie)</a:t>
            </a:r>
          </a:p>
          <a:p>
            <a:pPr marL="320040" indent="-32004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b="1" dirty="0" smtClean="0"/>
              <a:t>Teprve poté </a:t>
            </a:r>
            <a:r>
              <a:rPr lang="cs-CZ" dirty="0" smtClean="0"/>
              <a:t>úvahy o tom, jak koncept „měřit“</a:t>
            </a:r>
          </a:p>
          <a:p>
            <a:pPr marL="320040" indent="-32004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 smtClean="0"/>
          </a:p>
          <a:p>
            <a:pPr marL="320040" indent="-32004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(U některých módních teoretických konceptů se nedodržuje- korporativismus, evropeizace).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	Koncepty: „žebřík abstrakce“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Pokud má koncept zahrnovat mnoho různých případů: je obvykle vymezení dosti obecné (příklad: politická strana)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Pokud je vymezení velmi konkrétní, obvykle lze koncept použít ke generalizování o malém množství případů (příklad: catch-all politická strana)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Úkoly kritického zhodnocení literatury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+mj-lt"/>
              </a:rPr>
              <a:t>Jaké názory/přístupy se vyslovují k výzkumné otázce? Jak je ta otázka zatím vyřešena? Existuje v odpovědi shoda?</a:t>
            </a:r>
          </a:p>
          <a:p>
            <a:r>
              <a:rPr lang="cs-CZ" dirty="0" smtClean="0">
                <a:latin typeface="+mj-lt"/>
              </a:rPr>
              <a:t>Pokud není shoda, jaké jsou odpovědi na naši otázku, v čem se liší, jak jsou zdůvodněny?</a:t>
            </a:r>
          </a:p>
          <a:p>
            <a:r>
              <a:rPr lang="cs-CZ" dirty="0" smtClean="0">
                <a:latin typeface="+mj-lt"/>
              </a:rPr>
              <a:t>Jaké mají tyto odpovědi silné a slabé stránky?</a:t>
            </a:r>
          </a:p>
          <a:p>
            <a:r>
              <a:rPr lang="cs-CZ" dirty="0" smtClean="0">
                <a:latin typeface="+mj-lt"/>
              </a:rPr>
              <a:t>Které proudy jsou pro nás nejvhodnější k využití v práci a proč (pokud nějakou píšeme)?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984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Přístupy k výzkumné otázce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Někdy jsou etablované, jindy je musíte sami kriticky interpretovat</a:t>
            </a:r>
          </a:p>
          <a:p>
            <a:r>
              <a:rPr lang="cs-CZ" dirty="0" smtClean="0">
                <a:latin typeface="+mj-lt"/>
              </a:rPr>
              <a:t>Někdy je toho málo na „přístup“ (nové fenomény- př. nové formy mobilizace a jejich efekty), pak si pomáháte tím, co je nejblíže (př. staré formy mobilizace a jejich efekty)</a:t>
            </a:r>
          </a:p>
          <a:p>
            <a:r>
              <a:rPr lang="cs-CZ" dirty="0" smtClean="0">
                <a:latin typeface="+mj-lt"/>
              </a:rPr>
              <a:t>Základní otázka: v čem se shodují a v čem liší?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8615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přístupy odpovídají na naši otázku?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Pokud vůbec, tak v 99% 1.špatně studujeme nebo 2. máme špatně formulovanou otázku</a:t>
            </a:r>
          </a:p>
          <a:p>
            <a:endParaRPr lang="cs-CZ" dirty="0">
              <a:latin typeface="+mj-lt"/>
            </a:endParaRPr>
          </a:p>
          <a:p>
            <a:r>
              <a:rPr lang="cs-CZ" dirty="0" smtClean="0">
                <a:latin typeface="+mj-lt"/>
              </a:rPr>
              <a:t>Pokud nějak, pak je potřeba vysvětlit, v čem se shodují a v čem odlišují (nejlepší situace).</a:t>
            </a:r>
          </a:p>
          <a:p>
            <a:endParaRPr lang="cs-CZ" dirty="0">
              <a:latin typeface="+mj-lt"/>
            </a:endParaRPr>
          </a:p>
          <a:p>
            <a:r>
              <a:rPr lang="cs-CZ" dirty="0" smtClean="0">
                <a:latin typeface="+mj-lt"/>
              </a:rPr>
              <a:t>Pokud všichni odpovídají stejně, je slušná šance, že otázka je banální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31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mohou být problémy dosavadních odpovědí?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Zastaralost věcná</a:t>
            </a:r>
          </a:p>
          <a:p>
            <a:endParaRPr lang="cs-CZ" dirty="0">
              <a:latin typeface="+mj-lt"/>
            </a:endParaRPr>
          </a:p>
          <a:p>
            <a:r>
              <a:rPr lang="cs-CZ" dirty="0" smtClean="0">
                <a:latin typeface="+mj-lt"/>
              </a:rPr>
              <a:t>Zastaralost konceptuální</a:t>
            </a:r>
          </a:p>
          <a:p>
            <a:endParaRPr lang="cs-CZ" dirty="0">
              <a:latin typeface="+mj-lt"/>
            </a:endParaRPr>
          </a:p>
          <a:p>
            <a:r>
              <a:rPr lang="cs-CZ" dirty="0" smtClean="0">
                <a:latin typeface="+mj-lt"/>
              </a:rPr>
              <a:t>Etnocentrismus, Kontext (nesmíme zanedbat)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2775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dobré odpovědi nabízí jednotlivé přístupy?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+mj-lt"/>
            </a:endParaRPr>
          </a:p>
          <a:p>
            <a:endParaRPr lang="cs-CZ" dirty="0">
              <a:latin typeface="+mj-lt"/>
            </a:endParaRPr>
          </a:p>
          <a:p>
            <a:r>
              <a:rPr lang="cs-CZ" dirty="0" smtClean="0">
                <a:latin typeface="+mj-lt"/>
              </a:rPr>
              <a:t>Těžká část- dívejte se na problém očima těch přístupů, ne svýma!</a:t>
            </a:r>
          </a:p>
          <a:p>
            <a:endParaRPr lang="cs-CZ" dirty="0">
              <a:latin typeface="+mj-lt"/>
            </a:endParaRPr>
          </a:p>
          <a:p>
            <a:pPr>
              <a:buNone/>
            </a:pPr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Posuzujte empirickou využitelnost a logickou konzistenci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674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Který přístup si vybereme?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+mj-lt"/>
              </a:rPr>
              <a:t>Jen výjimečně posuzujeme v celé práci problém z více perspektiv</a:t>
            </a:r>
          </a:p>
          <a:p>
            <a:pPr marL="0" indent="0">
              <a:buNone/>
            </a:pPr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Obvykleme vybereme jeden, jasně vysvětlíme kritéria (menší prozkoumanost, sociální relevance, slabiny ostatních)</a:t>
            </a:r>
          </a:p>
          <a:p>
            <a:endParaRPr lang="cs-CZ" dirty="0">
              <a:latin typeface="+mj-lt"/>
            </a:endParaRPr>
          </a:p>
          <a:p>
            <a:r>
              <a:rPr lang="cs-CZ" dirty="0" smtClean="0">
                <a:latin typeface="+mj-lt"/>
              </a:rPr>
              <a:t>Někdy nevybíráme, ale necháme naše data, aby mezi nimi rozsoudila.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728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2198</Words>
  <Application>Microsoft Office PowerPoint</Application>
  <PresentationFormat>Předvádění na obrazovce (4:3)</PresentationFormat>
  <Paragraphs>268</Paragraphs>
  <Slides>34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Office Theme</vt:lpstr>
      <vt:lpstr>Kritický přehled literatury </vt:lpstr>
      <vt:lpstr>Kritický přehled literatury (alias dosavadního výzkumu)</vt:lpstr>
      <vt:lpstr>Cíl</vt:lpstr>
      <vt:lpstr>Úkoly kritického zhodnocení literatury</vt:lpstr>
      <vt:lpstr>Přístupy k výzkumné otázce</vt:lpstr>
      <vt:lpstr>Jak přístupy odpovídají na naši otázku?</vt:lpstr>
      <vt:lpstr>Jaké mohou být problémy dosavadních odpovědí?</vt:lpstr>
      <vt:lpstr>Jak dobré odpovědi nabízí jednotlivé přístupy?</vt:lpstr>
      <vt:lpstr>Který přístup si vybereme?</vt:lpstr>
      <vt:lpstr>Jak psát kritické zhodnocení</vt:lpstr>
      <vt:lpstr>Výzkum v sociálních vědách II.</vt:lpstr>
      <vt:lpstr>Jak problém zkoumáme: výzkumné strategie</vt:lpstr>
      <vt:lpstr>Logika výzkumných  strategií</vt:lpstr>
      <vt:lpstr>Byl Sherlock Holmes mistr indukce nebo dedukce?</vt:lpstr>
      <vt:lpstr>Induktivní strategie</vt:lpstr>
      <vt:lpstr>Deduktivní strategie</vt:lpstr>
      <vt:lpstr>Retroduktivní strategie</vt:lpstr>
      <vt:lpstr>Abduktivní strategie</vt:lpstr>
      <vt:lpstr>Prezentace aplikace PowerPoint</vt:lpstr>
      <vt:lpstr>Schéma výzkumného postupu: jak se odlišuje práce vědce od běžných úvah o politice</vt:lpstr>
      <vt:lpstr>Teorie a koncepty</vt:lpstr>
      <vt:lpstr>Popis předchází vysvětlení: Dobré koncepty dělají dobrou vědní disciplínu</vt:lpstr>
      <vt:lpstr>Příklad</vt:lpstr>
      <vt:lpstr>Dobrý koncept by měl být</vt:lpstr>
      <vt:lpstr>Dobrý koncept by měl být</vt:lpstr>
      <vt:lpstr>Dobrý koncept by měl být</vt:lpstr>
      <vt:lpstr>Dobrý koncept by měl mít</vt:lpstr>
      <vt:lpstr>Dobrý koncept by měl mít</vt:lpstr>
      <vt:lpstr>Dobrý koncept by měl být</vt:lpstr>
      <vt:lpstr>Dobrý koncept by měl být</vt:lpstr>
      <vt:lpstr>Vztah intenze a extenze konceptu: jak poznáme, že něco odpovídá konceptu?</vt:lpstr>
      <vt:lpstr>Příklad: koncept „podmínky života“</vt:lpstr>
      <vt:lpstr>Koncepty </vt:lpstr>
      <vt:lpstr> Koncepty: „žebřík abstrakce“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 Chytilek</dc:creator>
  <cp:lastModifiedBy>Roman Chytilek</cp:lastModifiedBy>
  <cp:revision>41</cp:revision>
  <dcterms:created xsi:type="dcterms:W3CDTF">2012-10-10T21:44:07Z</dcterms:created>
  <dcterms:modified xsi:type="dcterms:W3CDTF">2016-10-19T13:58:04Z</dcterms:modified>
</cp:coreProperties>
</file>