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Override5.xml" ContentType="application/vnd.openxmlformats-officedocument.themeOverride+xml"/>
  <Override PartName="/ppt/slideLayouts/slideLayout4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theme/themeOverride1.xml" ContentType="application/vnd.openxmlformats-officedocument.themeOverride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Override6.xml" ContentType="application/vnd.openxmlformats-officedocument.themeOverride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Override4.xml" ContentType="application/vnd.openxmlformats-officedocument.themeOverride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Override3.xml" ContentType="application/vnd.openxmlformats-officedocument.themeOverride+xml"/>
  <Override PartName="/ppt/slideLayouts/slideLayout44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98" r:id="rId2"/>
    <p:sldMasterId id="2147483722" r:id="rId3"/>
    <p:sldMasterId id="2147483734" r:id="rId4"/>
    <p:sldMasterId id="2147483746" r:id="rId5"/>
  </p:sldMasterIdLst>
  <p:sldIdLst>
    <p:sldId id="256" r:id="rId6"/>
    <p:sldId id="257" r:id="rId7"/>
    <p:sldId id="258" r:id="rId8"/>
    <p:sldId id="259" r:id="rId9"/>
    <p:sldId id="260" r:id="rId10"/>
    <p:sldId id="262" r:id="rId11"/>
    <p:sldId id="263" r:id="rId12"/>
    <p:sldId id="266" r:id="rId13"/>
    <p:sldId id="267" r:id="rId14"/>
    <p:sldId id="389" r:id="rId15"/>
    <p:sldId id="390" r:id="rId16"/>
    <p:sldId id="391" r:id="rId17"/>
    <p:sldId id="393" r:id="rId18"/>
    <p:sldId id="392" r:id="rId19"/>
    <p:sldId id="306" r:id="rId20"/>
    <p:sldId id="307" r:id="rId21"/>
    <p:sldId id="310" r:id="rId22"/>
    <p:sldId id="311" r:id="rId23"/>
    <p:sldId id="313" r:id="rId24"/>
    <p:sldId id="314" r:id="rId25"/>
    <p:sldId id="337" r:id="rId26"/>
    <p:sldId id="388" r:id="rId27"/>
    <p:sldId id="315" r:id="rId28"/>
    <p:sldId id="320" r:id="rId29"/>
    <p:sldId id="321" r:id="rId30"/>
    <p:sldId id="323" r:id="rId31"/>
    <p:sldId id="324" r:id="rId32"/>
    <p:sldId id="325" r:id="rId33"/>
    <p:sldId id="327" r:id="rId34"/>
    <p:sldId id="329" r:id="rId35"/>
    <p:sldId id="338" r:id="rId36"/>
    <p:sldId id="340" r:id="rId37"/>
    <p:sldId id="341" r:id="rId38"/>
    <p:sldId id="344" r:id="rId39"/>
    <p:sldId id="346" r:id="rId40"/>
    <p:sldId id="394" r:id="rId41"/>
    <p:sldId id="349" r:id="rId42"/>
    <p:sldId id="355" r:id="rId43"/>
    <p:sldId id="356" r:id="rId44"/>
    <p:sldId id="366" r:id="rId45"/>
    <p:sldId id="367" r:id="rId46"/>
    <p:sldId id="368" r:id="rId47"/>
    <p:sldId id="369" r:id="rId48"/>
    <p:sldId id="371" r:id="rId49"/>
    <p:sldId id="375" r:id="rId50"/>
    <p:sldId id="376" r:id="rId51"/>
    <p:sldId id="378" r:id="rId52"/>
    <p:sldId id="379" r:id="rId53"/>
    <p:sldId id="380" r:id="rId54"/>
    <p:sldId id="381" r:id="rId55"/>
    <p:sldId id="384" r:id="rId56"/>
    <p:sldId id="385" r:id="rId57"/>
    <p:sldId id="386" r:id="rId58"/>
    <p:sldId id="396" r:id="rId59"/>
    <p:sldId id="269" r:id="rId60"/>
    <p:sldId id="270" r:id="rId61"/>
    <p:sldId id="271" r:id="rId62"/>
    <p:sldId id="272" r:id="rId63"/>
    <p:sldId id="273" r:id="rId64"/>
    <p:sldId id="276" r:id="rId65"/>
    <p:sldId id="277" r:id="rId66"/>
    <p:sldId id="278" r:id="rId67"/>
    <p:sldId id="285" r:id="rId68"/>
    <p:sldId id="287" r:id="rId69"/>
    <p:sldId id="292" r:id="rId70"/>
  </p:sldIdLst>
  <p:sldSz cx="9144000" cy="6858000" type="screen4x3"/>
  <p:notesSz cx="6858000" cy="9144000"/>
  <p:defaultTextStyle>
    <a:defPPr>
      <a:defRPr lang="sk-SK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63" Type="http://schemas.openxmlformats.org/officeDocument/2006/relationships/slide" Target="slides/slide58.xml"/><Relationship Id="rId68" Type="http://schemas.openxmlformats.org/officeDocument/2006/relationships/slide" Target="slides/slide63.xml"/><Relationship Id="rId7" Type="http://schemas.openxmlformats.org/officeDocument/2006/relationships/slide" Target="slides/slide2.xml"/><Relationship Id="rId71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66" Type="http://schemas.openxmlformats.org/officeDocument/2006/relationships/slide" Target="slides/slide61.xml"/><Relationship Id="rId7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61" Type="http://schemas.openxmlformats.org/officeDocument/2006/relationships/slide" Target="slides/slide56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slide" Target="slides/slide60.xml"/><Relationship Id="rId73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slide" Target="slides/slide59.xml"/><Relationship Id="rId69" Type="http://schemas.openxmlformats.org/officeDocument/2006/relationships/slide" Target="slides/slide64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72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slide" Target="slides/slide62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slide" Target="slides/slide57.xml"/><Relationship Id="rId70" Type="http://schemas.openxmlformats.org/officeDocument/2006/relationships/slide" Target="slides/slide6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sk-SK" smtClean="0"/>
              <a:t>Kliknite sem a upravte štýl predlohy podnadpisov.</a:t>
            </a:r>
            <a:endParaRPr lang="en-US"/>
          </a:p>
        </p:txBody>
      </p:sp>
      <p:sp>
        <p:nvSpPr>
          <p:cNvPr id="4" name="Zástupný symbol dátumu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710FC9-099B-4C80-9D8A-A701E25EACD2}" type="datetimeFigureOut">
              <a:rPr lang="sk-SK"/>
              <a:pPr>
                <a:defRPr/>
              </a:pPr>
              <a:t>1.12.2016</a:t>
            </a:fld>
            <a:endParaRPr lang="sk-SK" dirty="0"/>
          </a:p>
        </p:txBody>
      </p:sp>
      <p:sp>
        <p:nvSpPr>
          <p:cNvPr id="5" name="Zástupný symbol päty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/>
          </a:p>
        </p:txBody>
      </p:sp>
      <p:sp>
        <p:nvSpPr>
          <p:cNvPr id="6" name="Zástupný symbol čísla snímky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F4F561-C9EE-4106-AFA4-BAE69026F7D9}" type="slidenum">
              <a:rPr lang="sk-SK"/>
              <a:pPr>
                <a:defRPr/>
              </a:pPr>
              <a:t>‹#›</a:t>
            </a:fld>
            <a:endParaRPr lang="sk-SK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E48C84-3DDC-48F2-A935-D4742F426168}" type="datetimeFigureOut">
              <a:rPr lang="sk-SK"/>
              <a:pPr>
                <a:defRPr/>
              </a:pPr>
              <a:t>1.12.2016</a:t>
            </a:fld>
            <a:endParaRPr lang="sk-SK" dirty="0"/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/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B5E2A9-B516-4DD2-AFEB-592F9C60322E}" type="slidenum">
              <a:rPr lang="sk-SK"/>
              <a:pPr>
                <a:defRPr/>
              </a:pPr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03F936-CECA-47B2-A800-7D454E6F8443}" type="datetimeFigureOut">
              <a:rPr lang="sk-SK"/>
              <a:pPr>
                <a:defRPr/>
              </a:pPr>
              <a:t>1.12.2016</a:t>
            </a:fld>
            <a:endParaRPr lang="sk-SK" dirty="0"/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/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5FA9C2-B26B-40D1-A500-8A0C2818CC86}" type="slidenum">
              <a:rPr lang="sk-SK"/>
              <a:pPr>
                <a:defRPr/>
              </a:pPr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k-SK" smtClean="0"/>
              <a:t>Kliknite sem a upravte štýl predlohy podnadpisov.</a:t>
            </a:r>
            <a:endParaRPr kumimoji="0" lang="en-US"/>
          </a:p>
        </p:txBody>
      </p:sp>
      <p:sp>
        <p:nvSpPr>
          <p:cNvPr id="30" name="Zástupný symbol dátumu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1.12.2016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Zástupný symbol päty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Zástupný symbol čísla snímky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967848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1.12.2016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27710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1.12.2016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519588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1.12.2016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713408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1.12.2016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676857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1.12.2016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009630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1.12.2016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648114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1.12.2016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484420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EB53AF-F24D-47EF-AE86-130D12A8C43F}" type="datetimeFigureOut">
              <a:rPr lang="sk-SK"/>
              <a:pPr>
                <a:defRPr/>
              </a:pPr>
              <a:t>1.12.2016</a:t>
            </a:fld>
            <a:endParaRPr lang="sk-SK" dirty="0"/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/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FF9415-CB26-4D8A-9B61-561E0B062324}" type="slidenum">
              <a:rPr lang="sk-SK"/>
              <a:pPr>
                <a:defRPr/>
              </a:pPr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ĺžnik s jedným odstrihnutým a zaobleným rohom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Pravouhlý trojuholník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1.12.2016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sk-SK" dirty="0" smtClean="0"/>
              <a:t>Ak chcete pridať obrázok, kliknite na ikonu</a:t>
            </a:r>
            <a:endParaRPr kumimoji="0" lang="en-US" dirty="0"/>
          </a:p>
        </p:txBody>
      </p:sp>
      <p:sp>
        <p:nvSpPr>
          <p:cNvPr id="10" name="Voľná forma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11" name="Voľná forma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988883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1.12.2016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505426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1.12.2016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585326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sk-SK" smtClean="0"/>
              <a:t>Kliknite sem a upravte štýl predlohy podnadpisov.</a:t>
            </a:r>
            <a:endParaRPr lang="en-US"/>
          </a:p>
        </p:txBody>
      </p:sp>
      <p:sp>
        <p:nvSpPr>
          <p:cNvPr id="4" name="Zástupný symbol dátumu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710FC9-099B-4C80-9D8A-A701E25EACD2}" type="datetimeFigureOut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1.12.2016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Zástupný symbol päty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Zástupný symbol čísla snímky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F4F561-C9EE-4106-AFA4-BAE69026F7D9}" type="slidenum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578736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EB53AF-F24D-47EF-AE86-130D12A8C43F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1.12.2016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FF9415-CB26-4D8A-9B61-561E0B062324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126390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39A6F9-6C30-4992-9EF7-E56E017F365E}" type="datetimeFigureOut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1.12.2016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E75CD7-8F74-44A3-8B8E-68C0E505A504}" type="slidenum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735004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5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DBBC11-0AC1-4E7D-9412-8494FCEB34F7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1.12.2016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A977D1-A7B8-4A3A-840F-32A0D5DAF568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1744048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7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D89DC6-E69A-4150-8D60-B65E1ADAEBE8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1.12.2016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DB4B3E-057D-43AA-AAD4-0DA8BDC1BA21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9344933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F0CC7A-597D-4DAA-AAC7-23B08679F6EF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1.12.2016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8F5F22-9761-4783-9D42-157FCE4F2E41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7124444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7157E4-1614-4D9E-891C-A7981E46A248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1.12.2016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54FE74-B27F-4C4A-85B0-8446925199EE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523875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39A6F9-6C30-4992-9EF7-E56E017F365E}" type="datetimeFigureOut">
              <a:rPr lang="sk-SK"/>
              <a:pPr>
                <a:defRPr/>
              </a:pPr>
              <a:t>1.12.2016</a:t>
            </a:fld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E75CD7-8F74-44A3-8B8E-68C0E505A504}" type="slidenum">
              <a:rPr lang="sk-SK"/>
              <a:pPr>
                <a:defRPr/>
              </a:pPr>
              <a:t>‹#›</a:t>
            </a:fld>
            <a:endParaRPr lang="sk-SK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5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C8E098-7F36-435A-9B82-28E4B67AFB8D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1.12.2016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0EAE5A-296F-458C-B395-EA184F7A533D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2979796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s jedným odstrihnutým a zaobleným rohom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Pravouhlý trojuholník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Voľná forma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8" name="Voľná forma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sk-SK" noProof="0" dirty="0" smtClean="0"/>
              <a:t>Ak chcete pridať obrázok, kliknite na ikonu</a:t>
            </a:r>
            <a:endParaRPr lang="en-US" noProof="0" dirty="0"/>
          </a:p>
        </p:txBody>
      </p:sp>
      <p:sp>
        <p:nvSpPr>
          <p:cNvPr id="9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380D73-6A90-407F-BE32-8AD7EF816025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1.12.2016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1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7962A9-66FA-4FDD-A87B-20F6439ACBFD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5685151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E48C84-3DDC-48F2-A935-D4742F426168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1.12.2016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B5E2A9-B516-4DD2-AFEB-592F9C60322E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5282780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03F936-CECA-47B2-A800-7D454E6F8443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1.12.2016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5FA9C2-B26B-40D1-A500-8A0C2818CC86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5637017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sk-SK" smtClean="0"/>
              <a:t>Kliknite sem a upravte štýl predlohy podnadpisov.</a:t>
            </a:r>
            <a:endParaRPr lang="en-US"/>
          </a:p>
        </p:txBody>
      </p:sp>
      <p:sp>
        <p:nvSpPr>
          <p:cNvPr id="4" name="Zástupný symbol dátumu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710FC9-099B-4C80-9D8A-A701E25EACD2}" type="datetimeFigureOut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1.12.2016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Zástupný symbol päty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Zástupný symbol čísla snímky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F4F561-C9EE-4106-AFA4-BAE69026F7D9}" type="slidenum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492107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EB53AF-F24D-47EF-AE86-130D12A8C43F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1.12.2016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FF9415-CB26-4D8A-9B61-561E0B062324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9106531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39A6F9-6C30-4992-9EF7-E56E017F365E}" type="datetimeFigureOut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1.12.2016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E75CD7-8F74-44A3-8B8E-68C0E505A504}" type="slidenum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076206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5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DBBC11-0AC1-4E7D-9412-8494FCEB34F7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1.12.2016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A977D1-A7B8-4A3A-840F-32A0D5DAF568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408094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7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D89DC6-E69A-4150-8D60-B65E1ADAEBE8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1.12.2016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DB4B3E-057D-43AA-AAD4-0DA8BDC1BA21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555250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F0CC7A-597D-4DAA-AAC7-23B08679F6EF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1.12.2016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8F5F22-9761-4783-9D42-157FCE4F2E41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731231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5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DBBC11-0AC1-4E7D-9412-8494FCEB34F7}" type="datetimeFigureOut">
              <a:rPr lang="sk-SK"/>
              <a:pPr>
                <a:defRPr/>
              </a:pPr>
              <a:t>1.12.2016</a:t>
            </a:fld>
            <a:endParaRPr lang="sk-SK" dirty="0"/>
          </a:p>
        </p:txBody>
      </p:sp>
      <p:sp>
        <p:nvSpPr>
          <p:cNvPr id="6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/>
          </a:p>
        </p:txBody>
      </p:sp>
      <p:sp>
        <p:nvSpPr>
          <p:cNvPr id="7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A977D1-A7B8-4A3A-840F-32A0D5DAF568}" type="slidenum">
              <a:rPr lang="sk-SK"/>
              <a:pPr>
                <a:defRPr/>
              </a:pPr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7157E4-1614-4D9E-891C-A7981E46A248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1.12.2016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54FE74-B27F-4C4A-85B0-8446925199EE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2407000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5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C8E098-7F36-435A-9B82-28E4B67AFB8D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1.12.2016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0EAE5A-296F-458C-B395-EA184F7A533D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4413886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s jedným odstrihnutým a zaobleným rohom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Pravouhlý trojuholník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Voľná forma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8" name="Voľná forma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sk-SK" noProof="0" dirty="0" smtClean="0"/>
              <a:t>Ak chcete pridať obrázok, kliknite na ikonu</a:t>
            </a:r>
            <a:endParaRPr lang="en-US" noProof="0" dirty="0"/>
          </a:p>
        </p:txBody>
      </p:sp>
      <p:sp>
        <p:nvSpPr>
          <p:cNvPr id="9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380D73-6A90-407F-BE32-8AD7EF816025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1.12.2016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1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7962A9-66FA-4FDD-A87B-20F6439ACBFD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7491312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E48C84-3DDC-48F2-A935-D4742F426168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1.12.2016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B5E2A9-B516-4DD2-AFEB-592F9C60322E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868809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03F936-CECA-47B2-A800-7D454E6F8443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1.12.2016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5FA9C2-B26B-40D1-A500-8A0C2818CC86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5999333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k-SK" smtClean="0"/>
              <a:t>Kliknite sem a upravte štýl predlohy podnadpisov.</a:t>
            </a:r>
            <a:endParaRPr kumimoji="0" lang="en-US"/>
          </a:p>
        </p:txBody>
      </p:sp>
      <p:sp>
        <p:nvSpPr>
          <p:cNvPr id="30" name="Zástupný symbol dátumu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1.12.2016</a:t>
            </a:fld>
            <a:endParaRPr lang="sk-SK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Zástupný symbol päty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Zástupný symbol čísla snímky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497799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1.12.2016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3333622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1.12.2016</a:t>
            </a:fld>
            <a:endParaRPr lang="sk-SK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246998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1.12.2016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4230862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1.12.2016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64519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7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D89DC6-E69A-4150-8D60-B65E1ADAEBE8}" type="datetimeFigureOut">
              <a:rPr lang="sk-SK"/>
              <a:pPr>
                <a:defRPr/>
              </a:pPr>
              <a:t>1.12.2016</a:t>
            </a:fld>
            <a:endParaRPr lang="sk-SK" dirty="0"/>
          </a:p>
        </p:txBody>
      </p:sp>
      <p:sp>
        <p:nvSpPr>
          <p:cNvPr id="8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/>
          </a:p>
        </p:txBody>
      </p:sp>
      <p:sp>
        <p:nvSpPr>
          <p:cNvPr id="9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DB4B3E-057D-43AA-AAD4-0DA8BDC1BA21}" type="slidenum">
              <a:rPr lang="sk-SK"/>
              <a:pPr>
                <a:defRPr/>
              </a:pPr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1.12.2016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7092362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1.12.2016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2049238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1.12.2016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8905312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ĺžnik s jedným odstrihnutým a zaobleným rohom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Pravouhlý trojuholník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1.12.2016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sk-SK" smtClean="0"/>
              <a:t>Ak chcete pridať obrázok, kliknite na ikonu</a:t>
            </a:r>
            <a:endParaRPr kumimoji="0" lang="en-US" dirty="0"/>
          </a:p>
        </p:txBody>
      </p:sp>
      <p:sp>
        <p:nvSpPr>
          <p:cNvPr id="10" name="Voľná forma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11" name="Voľná forma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onstanti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3425061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1.12.2016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7595476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1.12.2016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08687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F0CC7A-597D-4DAA-AAC7-23B08679F6EF}" type="datetimeFigureOut">
              <a:rPr lang="sk-SK"/>
              <a:pPr>
                <a:defRPr/>
              </a:pPr>
              <a:t>1.12.2016</a:t>
            </a:fld>
            <a:endParaRPr lang="sk-SK" dirty="0"/>
          </a:p>
        </p:txBody>
      </p:sp>
      <p:sp>
        <p:nvSpPr>
          <p:cNvPr id="4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/>
          </a:p>
        </p:txBody>
      </p:sp>
      <p:sp>
        <p:nvSpPr>
          <p:cNvPr id="5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8F5F22-9761-4783-9D42-157FCE4F2E41}" type="slidenum">
              <a:rPr lang="sk-SK"/>
              <a:pPr>
                <a:defRPr/>
              </a:pPr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7157E4-1614-4D9E-891C-A7981E46A248}" type="datetimeFigureOut">
              <a:rPr lang="sk-SK"/>
              <a:pPr>
                <a:defRPr/>
              </a:pPr>
              <a:t>1.12.2016</a:t>
            </a:fld>
            <a:endParaRPr lang="sk-SK" dirty="0"/>
          </a:p>
        </p:txBody>
      </p:sp>
      <p:sp>
        <p:nvSpPr>
          <p:cNvPr id="3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/>
          </a:p>
        </p:txBody>
      </p:sp>
      <p:sp>
        <p:nvSpPr>
          <p:cNvPr id="4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54FE74-B27F-4C4A-85B0-8446925199EE}" type="slidenum">
              <a:rPr lang="sk-SK"/>
              <a:pPr>
                <a:defRPr/>
              </a:pPr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5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C8E098-7F36-435A-9B82-28E4B67AFB8D}" type="datetimeFigureOut">
              <a:rPr lang="sk-SK"/>
              <a:pPr>
                <a:defRPr/>
              </a:pPr>
              <a:t>1.12.2016</a:t>
            </a:fld>
            <a:endParaRPr lang="sk-SK" dirty="0"/>
          </a:p>
        </p:txBody>
      </p:sp>
      <p:sp>
        <p:nvSpPr>
          <p:cNvPr id="6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/>
          </a:p>
        </p:txBody>
      </p:sp>
      <p:sp>
        <p:nvSpPr>
          <p:cNvPr id="7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0EAE5A-296F-458C-B395-EA184F7A533D}" type="slidenum">
              <a:rPr lang="sk-SK"/>
              <a:pPr>
                <a:defRPr/>
              </a:pPr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s jedným odstrihnutým a zaobleným rohom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Pravouhlý trojuholník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Voľná forma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8" name="Voľná forma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sk-SK" noProof="0" dirty="0" smtClean="0"/>
              <a:t>Ak chcete pridať obrázok, kliknite na ikonu</a:t>
            </a:r>
            <a:endParaRPr lang="en-US" noProof="0" dirty="0"/>
          </a:p>
        </p:txBody>
      </p:sp>
      <p:sp>
        <p:nvSpPr>
          <p:cNvPr id="9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380D73-6A90-407F-BE32-8AD7EF816025}" type="datetimeFigureOut">
              <a:rPr lang="sk-SK"/>
              <a:pPr>
                <a:defRPr/>
              </a:pPr>
              <a:t>1.12.2016</a:t>
            </a:fld>
            <a:endParaRPr lang="sk-SK" dirty="0"/>
          </a:p>
        </p:txBody>
      </p:sp>
      <p:sp>
        <p:nvSpPr>
          <p:cNvPr id="10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/>
          </a:p>
        </p:txBody>
      </p:sp>
      <p:sp>
        <p:nvSpPr>
          <p:cNvPr id="11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7962A9-66FA-4FDD-A87B-20F6439ACBFD}" type="slidenum">
              <a:rPr lang="sk-SK"/>
              <a:pPr>
                <a:defRPr/>
              </a:pPr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ľná forma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8" name="Voľná forma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028" name="Zástupný symbol nadpisu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 predlohy nadpisov.</a:t>
            </a:r>
            <a:endParaRPr lang="en-US" smtClean="0"/>
          </a:p>
        </p:txBody>
      </p:sp>
      <p:sp>
        <p:nvSpPr>
          <p:cNvPr id="1029" name="Zástupný symbol textu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smtClean="0"/>
          </a:p>
        </p:txBody>
      </p:sp>
      <p:sp>
        <p:nvSpPr>
          <p:cNvPr id="10" name="Zástupný symbol dátumu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785AB4D-59FB-4112-A125-F6E42D6197A7}" type="datetimeFigureOut">
              <a:rPr lang="sk-SK"/>
              <a:pPr>
                <a:defRPr/>
              </a:pPr>
              <a:t>1.12.2016</a:t>
            </a:fld>
            <a:endParaRPr lang="sk-SK" dirty="0"/>
          </a:p>
        </p:txBody>
      </p:sp>
      <p:sp>
        <p:nvSpPr>
          <p:cNvPr id="22" name="Zástupný symbol päty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k-SK" dirty="0"/>
          </a:p>
        </p:txBody>
      </p:sp>
      <p:sp>
        <p:nvSpPr>
          <p:cNvPr id="18" name="Zástupný symbol čísla snímky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53F5D48-27E3-42AF-AA14-A3C53489624B}" type="slidenum">
              <a:rPr lang="sk-SK"/>
              <a:pPr>
                <a:defRPr/>
              </a:pPr>
              <a:t>‹#›</a:t>
            </a:fld>
            <a:endParaRPr lang="sk-SK" dirty="0"/>
          </a:p>
        </p:txBody>
      </p:sp>
      <p:grpSp>
        <p:nvGrpSpPr>
          <p:cNvPr id="1033" name="Skupina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Voľná forma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3" name="Voľná forma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87" r:id="rId2"/>
    <p:sldLayoutId id="2147483696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7" r:id="rId9"/>
    <p:sldLayoutId id="2147483693" r:id="rId10"/>
    <p:sldLayoutId id="2147483694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ľná forma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8" name="Voľná forma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9" name="Zástupný symbol nadpisu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0" name="Zástupný symbol textu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  <a:p>
            <a:pPr lvl="1" eaLnBrk="1" latinLnBrk="0" hangingPunct="1"/>
            <a:r>
              <a:rPr kumimoji="0" lang="sk-SK" smtClean="0"/>
              <a:t>Druhá úroveň</a:t>
            </a:r>
          </a:p>
          <a:p>
            <a:pPr lvl="2" eaLnBrk="1" latinLnBrk="0" hangingPunct="1"/>
            <a:r>
              <a:rPr kumimoji="0" lang="sk-SK" smtClean="0"/>
              <a:t>Tretia úroveň</a:t>
            </a:r>
          </a:p>
          <a:p>
            <a:pPr lvl="3" eaLnBrk="1" latinLnBrk="0" hangingPunct="1"/>
            <a:r>
              <a:rPr kumimoji="0" lang="sk-SK" smtClean="0"/>
              <a:t>Štvrtá úroveň</a:t>
            </a:r>
          </a:p>
          <a:p>
            <a:pPr lvl="4" eaLnBrk="1" latinLnBrk="0" hangingPunct="1"/>
            <a:r>
              <a:rPr kumimoji="0" lang="sk-SK" smtClean="0"/>
              <a:t>Piata úroveň</a:t>
            </a:r>
            <a:endParaRPr kumimoji="0" lang="en-US"/>
          </a:p>
        </p:txBody>
      </p:sp>
      <p:sp>
        <p:nvSpPr>
          <p:cNvPr id="10" name="Zástupný symbol dátumu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  <a:latin typeface="Constanti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1.12.2016</a:t>
            </a:fld>
            <a:endParaRPr lang="sk-SK" dirty="0">
              <a:solidFill>
                <a:srgbClr val="04617B">
                  <a:shade val="90000"/>
                </a:srgbClr>
              </a:solidFill>
              <a:latin typeface="Constantia"/>
            </a:endParaRPr>
          </a:p>
        </p:txBody>
      </p:sp>
      <p:sp>
        <p:nvSpPr>
          <p:cNvPr id="22" name="Zástupný symbol päty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sk-SK" dirty="0">
              <a:solidFill>
                <a:srgbClr val="04617B">
                  <a:shade val="90000"/>
                </a:srgbClr>
              </a:solidFill>
              <a:latin typeface="Constantia"/>
            </a:endParaRPr>
          </a:p>
        </p:txBody>
      </p:sp>
      <p:sp>
        <p:nvSpPr>
          <p:cNvPr id="18" name="Zástupný symbol čísla snímky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  <a:latin typeface="Constanti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  <a:latin typeface="Constantia"/>
            </a:endParaRPr>
          </a:p>
        </p:txBody>
      </p:sp>
      <p:grpSp>
        <p:nvGrpSpPr>
          <p:cNvPr id="2" name="Skupina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Voľná forma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prstClr val="black"/>
                </a:solidFill>
                <a:latin typeface="Constantia"/>
              </a:endParaRPr>
            </a:p>
          </p:txBody>
        </p:sp>
        <p:sp>
          <p:nvSpPr>
            <p:cNvPr id="13" name="Voľná forma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prstClr val="black"/>
                </a:solidFill>
                <a:latin typeface="Constanti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677250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ľná forma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8" name="Voľná forma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1028" name="Zástupný symbol nadpisu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 predlohy nadpisov.</a:t>
            </a:r>
            <a:endParaRPr lang="en-US" smtClean="0"/>
          </a:p>
        </p:txBody>
      </p:sp>
      <p:sp>
        <p:nvSpPr>
          <p:cNvPr id="1029" name="Zástupný symbol textu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smtClean="0"/>
          </a:p>
        </p:txBody>
      </p:sp>
      <p:sp>
        <p:nvSpPr>
          <p:cNvPr id="10" name="Zástupný symbol dátumu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785AB4D-59FB-4112-A125-F6E42D6197A7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1.12.2016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Zástupný symbol päty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Zástupný symbol čísla snímky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53F5D48-27E3-42AF-AA14-A3C53489624B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1033" name="Skupina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Voľná forma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onstantia"/>
              </a:endParaRPr>
            </a:p>
          </p:txBody>
        </p:sp>
        <p:sp>
          <p:nvSpPr>
            <p:cNvPr id="13" name="Voľná forma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onstanti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4101770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ľná forma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8" name="Voľná forma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1028" name="Zástupný symbol nadpisu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 predlohy nadpisov.</a:t>
            </a:r>
            <a:endParaRPr lang="en-US" smtClean="0"/>
          </a:p>
        </p:txBody>
      </p:sp>
      <p:sp>
        <p:nvSpPr>
          <p:cNvPr id="1029" name="Zástupný symbol textu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smtClean="0"/>
          </a:p>
        </p:txBody>
      </p:sp>
      <p:sp>
        <p:nvSpPr>
          <p:cNvPr id="10" name="Zástupný symbol dátumu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785AB4D-59FB-4112-A125-F6E42D6197A7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1.12.2016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Zástupný symbol päty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Zástupný symbol čísla snímky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53F5D48-27E3-42AF-AA14-A3C53489624B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1033" name="Skupina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Voľná forma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onstantia"/>
              </a:endParaRPr>
            </a:p>
          </p:txBody>
        </p:sp>
        <p:sp>
          <p:nvSpPr>
            <p:cNvPr id="13" name="Voľná forma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onstanti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166896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ľná forma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8" name="Voľná forma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9" name="Zástupný symbol nadpisu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0" name="Zástupný symbol textu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  <a:p>
            <a:pPr lvl="1" eaLnBrk="1" latinLnBrk="0" hangingPunct="1"/>
            <a:r>
              <a:rPr kumimoji="0" lang="sk-SK" smtClean="0"/>
              <a:t>Druhá úroveň</a:t>
            </a:r>
          </a:p>
          <a:p>
            <a:pPr lvl="2" eaLnBrk="1" latinLnBrk="0" hangingPunct="1"/>
            <a:r>
              <a:rPr kumimoji="0" lang="sk-SK" smtClean="0"/>
              <a:t>Tretia úroveň</a:t>
            </a:r>
          </a:p>
          <a:p>
            <a:pPr lvl="3" eaLnBrk="1" latinLnBrk="0" hangingPunct="1"/>
            <a:r>
              <a:rPr kumimoji="0" lang="sk-SK" smtClean="0"/>
              <a:t>Štvrtá úroveň</a:t>
            </a:r>
          </a:p>
          <a:p>
            <a:pPr lvl="4" eaLnBrk="1" latinLnBrk="0" hangingPunct="1"/>
            <a:r>
              <a:rPr kumimoji="0" lang="sk-SK" smtClean="0"/>
              <a:t>Piata úroveň</a:t>
            </a:r>
            <a:endParaRPr kumimoji="0" lang="en-US"/>
          </a:p>
        </p:txBody>
      </p:sp>
      <p:sp>
        <p:nvSpPr>
          <p:cNvPr id="10" name="Zástupný symbol dátumu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  <a:latin typeface="Constantia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1.12.2016</a:t>
            </a:fld>
            <a:endParaRPr lang="sk-SK">
              <a:solidFill>
                <a:srgbClr val="04617B">
                  <a:shade val="90000"/>
                </a:srgbClr>
              </a:solidFill>
              <a:latin typeface="Constantia"/>
              <a:cs typeface="+mn-cs"/>
            </a:endParaRPr>
          </a:p>
        </p:txBody>
      </p:sp>
      <p:sp>
        <p:nvSpPr>
          <p:cNvPr id="22" name="Zástupný symbol päty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sk-SK">
              <a:solidFill>
                <a:srgbClr val="04617B">
                  <a:shade val="90000"/>
                </a:srgbClr>
              </a:solidFill>
              <a:latin typeface="Constantia"/>
              <a:cs typeface="+mn-cs"/>
            </a:endParaRPr>
          </a:p>
        </p:txBody>
      </p:sp>
      <p:sp>
        <p:nvSpPr>
          <p:cNvPr id="18" name="Zástupný symbol čísla snímky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  <a:latin typeface="Constantia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sk-SK">
              <a:solidFill>
                <a:srgbClr val="04617B">
                  <a:shade val="90000"/>
                </a:srgbClr>
              </a:solidFill>
              <a:latin typeface="Constantia"/>
              <a:cs typeface="+mn-cs"/>
            </a:endParaRPr>
          </a:p>
        </p:txBody>
      </p:sp>
      <p:grpSp>
        <p:nvGrpSpPr>
          <p:cNvPr id="2" name="Skupina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Voľná forma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onstantia"/>
                <a:cs typeface="+mn-cs"/>
              </a:endParaRPr>
            </a:p>
          </p:txBody>
        </p:sp>
        <p:sp>
          <p:nvSpPr>
            <p:cNvPr id="13" name="Voľná forma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onstanti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4169519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81000" y="2590800"/>
            <a:ext cx="8458200" cy="1222375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cs-CZ" sz="7200" b="0" dirty="0" smtClean="0">
                <a:solidFill>
                  <a:schemeClr val="bg1"/>
                </a:solidFill>
              </a:rPr>
              <a:t>Přístupy v politologii</a:t>
            </a:r>
            <a:endParaRPr lang="cs-CZ" sz="7200" b="0" dirty="0">
              <a:solidFill>
                <a:schemeClr val="bg1"/>
              </a:solidFill>
            </a:endParaRPr>
          </a:p>
        </p:txBody>
      </p:sp>
      <p:sp>
        <p:nvSpPr>
          <p:cNvPr id="5123" name="Podnadpis 2"/>
          <p:cNvSpPr>
            <a:spLocks noGrp="1"/>
          </p:cNvSpPr>
          <p:nvPr>
            <p:ph type="subTitle" idx="1"/>
          </p:nvPr>
        </p:nvSpPr>
        <p:spPr>
          <a:xfrm>
            <a:off x="685800" y="5562600"/>
            <a:ext cx="8458200" cy="914400"/>
          </a:xfrm>
        </p:spPr>
        <p:txBody>
          <a:bodyPr/>
          <a:lstStyle/>
          <a:p>
            <a:pPr marR="0"/>
            <a:r>
              <a:rPr lang="cs-CZ" sz="2800" dirty="0" smtClean="0">
                <a:solidFill>
                  <a:schemeClr val="bg1"/>
                </a:solidFill>
              </a:rPr>
              <a:t>Peter Spáč</a:t>
            </a:r>
          </a:p>
          <a:p>
            <a:pPr marR="0"/>
            <a:r>
              <a:rPr lang="cs-CZ" sz="2800" dirty="0" smtClean="0">
                <a:solidFill>
                  <a:schemeClr val="bg1"/>
                </a:solidFill>
              </a:rPr>
              <a:t>1.12.2016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fond-ecran.net/fonds/windows_0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9144000" cy="513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060902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www.guidebookgallery.org/pics/gui/desktop/full/win3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492448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 descr="http://winaero.com/blog/wp-content/uploads/2014/10/Windows-7-card-games-in-Windows-1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445284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http://wallerz.net/wp-content/uploads/2014/09/1187_the_beatl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131" y="533400"/>
            <a:ext cx="8940801" cy="5029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3740375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6" name="Picture 6" descr="Výsledek obrázku pro daft pun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838200"/>
            <a:ext cx="9144000" cy="51447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5766527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sk-SK" sz="4400" dirty="0" smtClean="0"/>
              <a:t>Tzv. Nová politická věda</a:t>
            </a:r>
            <a:endParaRPr lang="cs-CZ" sz="44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935480"/>
            <a:ext cx="8458200" cy="469392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sk-SK" dirty="0" smtClean="0"/>
              <a:t>Po WWII nastává </a:t>
            </a:r>
            <a:r>
              <a:rPr lang="sk-SK" b="1" dirty="0" smtClean="0"/>
              <a:t>významná proměna </a:t>
            </a:r>
            <a:r>
              <a:rPr lang="sk-SK" dirty="0" smtClean="0"/>
              <a:t>politologie:</a:t>
            </a:r>
          </a:p>
          <a:p>
            <a:pPr lvl="1">
              <a:lnSpc>
                <a:spcPct val="90000"/>
              </a:lnSpc>
            </a:pPr>
            <a:r>
              <a:rPr lang="sk-SK" dirty="0" smtClean="0"/>
              <a:t>Zaměření na odlišné otázky</a:t>
            </a:r>
          </a:p>
          <a:p>
            <a:pPr lvl="1">
              <a:lnSpc>
                <a:spcPct val="90000"/>
              </a:lnSpc>
            </a:pPr>
            <a:r>
              <a:rPr lang="sk-SK" sz="2400" dirty="0" smtClean="0"/>
              <a:t>Významná pozornost věnována metodologii</a:t>
            </a:r>
          </a:p>
          <a:p>
            <a:pPr lvl="1">
              <a:lnSpc>
                <a:spcPct val="90000"/>
              </a:lnSpc>
            </a:pPr>
            <a:r>
              <a:rPr lang="sk-SK" sz="2400" dirty="0" smtClean="0"/>
              <a:t>Snaha o povýšení politologie mezi „klasické“ vědy</a:t>
            </a:r>
          </a:p>
          <a:p>
            <a:pPr>
              <a:lnSpc>
                <a:spcPct val="90000"/>
              </a:lnSpc>
            </a:pPr>
            <a:endParaRPr lang="sk-SK" sz="2400" dirty="0" smtClean="0"/>
          </a:p>
          <a:p>
            <a:pPr>
              <a:lnSpc>
                <a:spcPct val="90000"/>
              </a:lnSpc>
            </a:pPr>
            <a:r>
              <a:rPr lang="sk-SK" dirty="0" smtClean="0"/>
              <a:t>Pozdější </a:t>
            </a:r>
            <a:r>
              <a:rPr lang="sk-SK" b="1" dirty="0" smtClean="0"/>
              <a:t>označení</a:t>
            </a:r>
            <a:r>
              <a:rPr lang="sk-SK" dirty="0" smtClean="0"/>
              <a:t> pro tyto trendy:</a:t>
            </a:r>
          </a:p>
          <a:p>
            <a:pPr lvl="1">
              <a:lnSpc>
                <a:spcPct val="90000"/>
              </a:lnSpc>
            </a:pPr>
            <a:r>
              <a:rPr lang="sk-SK" dirty="0" smtClean="0"/>
              <a:t>Behavioralismus (</a:t>
            </a:r>
            <a:r>
              <a:rPr lang="cs-CZ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≠ behaviorismus)</a:t>
            </a:r>
            <a:endParaRPr lang="sk-SK" dirty="0" smtClean="0"/>
          </a:p>
          <a:p>
            <a:pPr lvl="1">
              <a:lnSpc>
                <a:spcPct val="90000"/>
              </a:lnSpc>
            </a:pPr>
            <a:r>
              <a:rPr lang="sk-SK" dirty="0" err="1" smtClean="0"/>
              <a:t>Behavioralistická</a:t>
            </a:r>
            <a:r>
              <a:rPr lang="sk-SK" dirty="0" smtClean="0"/>
              <a:t> revoluce</a:t>
            </a:r>
          </a:p>
          <a:p>
            <a:pPr>
              <a:lnSpc>
                <a:spcPct val="90000"/>
              </a:lnSpc>
            </a:pPr>
            <a:endParaRPr lang="sk-SK" dirty="0" smtClean="0"/>
          </a:p>
          <a:p>
            <a:r>
              <a:rPr lang="sk-SK" dirty="0"/>
              <a:t>50. – 60. léta 20. </a:t>
            </a:r>
            <a:r>
              <a:rPr lang="sk-SK" dirty="0" smtClean="0"/>
              <a:t>st. </a:t>
            </a:r>
            <a:r>
              <a:rPr lang="sk-SK" dirty="0">
                <a:sym typeface="Wingdings" pitchFamily="2" charset="2"/>
              </a:rPr>
              <a:t> </a:t>
            </a:r>
            <a:r>
              <a:rPr lang="sk-SK" dirty="0" smtClean="0"/>
              <a:t>dominance behavioralismu </a:t>
            </a:r>
            <a:r>
              <a:rPr lang="sk-SK" dirty="0"/>
              <a:t>v USA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972602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sk-SK" sz="4400" dirty="0" smtClean="0"/>
              <a:t>Behavioralismus</a:t>
            </a:r>
            <a:endParaRPr lang="cs-CZ" sz="44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sk-SK" dirty="0" smtClean="0"/>
              <a:t>Americká politologická tradice</a:t>
            </a:r>
            <a:endParaRPr lang="cs-CZ" dirty="0" smtClean="0"/>
          </a:p>
          <a:p>
            <a:pPr>
              <a:lnSpc>
                <a:spcPct val="90000"/>
              </a:lnSpc>
            </a:pPr>
            <a:endParaRPr lang="sk-SK" dirty="0" smtClean="0"/>
          </a:p>
          <a:p>
            <a:pPr>
              <a:lnSpc>
                <a:spcPct val="90000"/>
              </a:lnSpc>
            </a:pPr>
            <a:r>
              <a:rPr lang="sk-SK" dirty="0" smtClean="0"/>
              <a:t>Opuštění výzkumu institucí</a:t>
            </a:r>
          </a:p>
          <a:p>
            <a:pPr>
              <a:lnSpc>
                <a:spcPct val="90000"/>
              </a:lnSpc>
            </a:pPr>
            <a:endParaRPr lang="sk-SK" dirty="0" smtClean="0"/>
          </a:p>
          <a:p>
            <a:pPr>
              <a:lnSpc>
                <a:spcPct val="90000"/>
              </a:lnSpc>
            </a:pPr>
            <a:r>
              <a:rPr lang="sk-SK" dirty="0" smtClean="0"/>
              <a:t>Důraz na výzkum </a:t>
            </a:r>
            <a:r>
              <a:rPr lang="sk-SK" b="1" u="sng" dirty="0" smtClean="0"/>
              <a:t>chování</a:t>
            </a:r>
            <a:r>
              <a:rPr lang="sk-SK" dirty="0" smtClean="0"/>
              <a:t> jednotlivců a skupin v politických vazbách</a:t>
            </a:r>
          </a:p>
          <a:p>
            <a:pPr>
              <a:lnSpc>
                <a:spcPct val="90000"/>
              </a:lnSpc>
            </a:pPr>
            <a:endParaRPr lang="sk-SK" dirty="0" smtClean="0"/>
          </a:p>
          <a:p>
            <a:pPr>
              <a:lnSpc>
                <a:spcPct val="90000"/>
              </a:lnSpc>
            </a:pPr>
            <a:r>
              <a:rPr lang="sk-SK" dirty="0" smtClean="0"/>
              <a:t>Instituce:</a:t>
            </a:r>
          </a:p>
          <a:p>
            <a:pPr lvl="1">
              <a:lnSpc>
                <a:spcPct val="90000"/>
              </a:lnSpc>
            </a:pPr>
            <a:r>
              <a:rPr lang="cs-CZ" dirty="0" smtClean="0"/>
              <a:t>Chápány</a:t>
            </a:r>
            <a:r>
              <a:rPr lang="sk-SK" dirty="0" smtClean="0"/>
              <a:t> sice jako důležitý, ale ne rozhodující prvek</a:t>
            </a:r>
          </a:p>
          <a:p>
            <a:pPr lvl="1">
              <a:lnSpc>
                <a:spcPct val="90000"/>
              </a:lnSpc>
            </a:pPr>
            <a:r>
              <a:rPr lang="cs-CZ" dirty="0" smtClean="0"/>
              <a:t>Nic</a:t>
            </a:r>
            <a:r>
              <a:rPr lang="sk-SK" dirty="0" smtClean="0"/>
              <a:t> víc než souhrn činnosti jednotlivců a skupin, které je tvoří</a:t>
            </a: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321797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sk-SK" sz="4400" dirty="0" smtClean="0"/>
              <a:t>Základní znaky (Easton, Nohlen, Hay)</a:t>
            </a:r>
            <a:endParaRPr lang="cs-CZ" sz="44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752600"/>
            <a:ext cx="8534400" cy="4876800"/>
          </a:xfrm>
        </p:spPr>
        <p:txBody>
          <a:bodyPr>
            <a:normAutofit lnSpcReduction="10000"/>
          </a:bodyPr>
          <a:lstStyle/>
          <a:p>
            <a:r>
              <a:rPr lang="cs-CZ" b="1" dirty="0" smtClean="0"/>
              <a:t>Empirický výzkum s cílem tvorby teorií</a:t>
            </a:r>
          </a:p>
          <a:p>
            <a:pPr lvl="1"/>
            <a:r>
              <a:rPr lang="sk-SK" dirty="0" smtClean="0"/>
              <a:t>Popis nepostačuje, je nutné i vysvětlit (a prognózovat)</a:t>
            </a:r>
          </a:p>
          <a:p>
            <a:endParaRPr lang="sk-SK" dirty="0" smtClean="0"/>
          </a:p>
          <a:p>
            <a:r>
              <a:rPr lang="sk-SK" b="1" dirty="0" smtClean="0"/>
              <a:t>Identifikace pravidelností</a:t>
            </a:r>
          </a:p>
          <a:p>
            <a:pPr lvl="1"/>
            <a:r>
              <a:rPr lang="sk-SK" dirty="0" smtClean="0"/>
              <a:t>Empirický výzkum hledající vzorce chování ve společnosti</a:t>
            </a:r>
          </a:p>
          <a:p>
            <a:endParaRPr lang="sk-SK" dirty="0" smtClean="0"/>
          </a:p>
          <a:p>
            <a:r>
              <a:rPr lang="sk-SK" b="1" dirty="0"/>
              <a:t>Induktivismus</a:t>
            </a:r>
          </a:p>
          <a:p>
            <a:pPr lvl="1"/>
            <a:r>
              <a:rPr lang="sk-SK" dirty="0"/>
              <a:t>Hledání pravidelností, zevšeobecňování jako předstupeň tvorby teorií</a:t>
            </a:r>
          </a:p>
          <a:p>
            <a:endParaRPr lang="sk-SK" b="1" dirty="0" smtClean="0"/>
          </a:p>
          <a:p>
            <a:r>
              <a:rPr lang="sk-SK" b="1" dirty="0" smtClean="0"/>
              <a:t>Převaha </a:t>
            </a:r>
            <a:r>
              <a:rPr lang="sk-SK" b="1" dirty="0"/>
              <a:t>základního výzkumu</a:t>
            </a:r>
          </a:p>
          <a:p>
            <a:pPr marL="0" indent="0">
              <a:buNone/>
            </a:pPr>
            <a:endParaRPr lang="sk-SK" b="1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414567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sk-SK" sz="4400" dirty="0" smtClean="0"/>
              <a:t>Základní znaky (Easton, Nohlen, Hay)</a:t>
            </a:r>
            <a:endParaRPr lang="cs-CZ" sz="44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935480"/>
            <a:ext cx="8458200" cy="4693920"/>
          </a:xfrm>
        </p:spPr>
        <p:txBody>
          <a:bodyPr>
            <a:normAutofit fontScale="92500" lnSpcReduction="20000"/>
          </a:bodyPr>
          <a:lstStyle/>
          <a:p>
            <a:r>
              <a:rPr lang="sk-SK" sz="2800" b="1" dirty="0" smtClean="0"/>
              <a:t>Exaktnost</a:t>
            </a:r>
            <a:r>
              <a:rPr lang="sk-SK" b="1" dirty="0" smtClean="0"/>
              <a:t> - </a:t>
            </a:r>
            <a:r>
              <a:rPr lang="sk-SK" sz="2400" dirty="0"/>
              <a:t>p</a:t>
            </a:r>
            <a:r>
              <a:rPr lang="sk-SK" sz="2400" dirty="0" smtClean="0"/>
              <a:t>ropracovanost technik sběru dat</a:t>
            </a:r>
          </a:p>
          <a:p>
            <a:endParaRPr lang="sk-SK" dirty="0" smtClean="0"/>
          </a:p>
          <a:p>
            <a:r>
              <a:rPr lang="sk-SK" sz="2800" b="1" dirty="0" smtClean="0"/>
              <a:t>Kvantifikace</a:t>
            </a:r>
            <a:r>
              <a:rPr lang="sk-SK" b="1" dirty="0" smtClean="0"/>
              <a:t> - </a:t>
            </a:r>
            <a:r>
              <a:rPr lang="sk-SK" sz="2400" dirty="0" smtClean="0"/>
              <a:t>využití matematických a statistických metod</a:t>
            </a:r>
            <a:endParaRPr lang="sk-SK" sz="2400" dirty="0"/>
          </a:p>
          <a:p>
            <a:pPr marL="393192" lvl="1" indent="0">
              <a:buNone/>
            </a:pPr>
            <a:endParaRPr lang="sk-SK" dirty="0" smtClean="0"/>
          </a:p>
          <a:p>
            <a:r>
              <a:rPr lang="sk-SK" b="1" dirty="0"/>
              <a:t>Zpětná ověřitelnost výzkumu</a:t>
            </a:r>
          </a:p>
          <a:p>
            <a:pPr lvl="1"/>
            <a:r>
              <a:rPr lang="sk-SK" dirty="0"/>
              <a:t>Požadavek validity a reliability výzkumu</a:t>
            </a:r>
          </a:p>
          <a:p>
            <a:pPr>
              <a:lnSpc>
                <a:spcPct val="90000"/>
              </a:lnSpc>
            </a:pPr>
            <a:endParaRPr lang="sk-SK" b="1" dirty="0" smtClean="0"/>
          </a:p>
          <a:p>
            <a:pPr>
              <a:lnSpc>
                <a:spcPct val="90000"/>
              </a:lnSpc>
            </a:pPr>
            <a:r>
              <a:rPr lang="sk-SK" b="1" dirty="0" smtClean="0"/>
              <a:t>Hodnotová neutralita</a:t>
            </a:r>
            <a:endParaRPr lang="sk-SK" b="1" dirty="0"/>
          </a:p>
          <a:p>
            <a:pPr lvl="1">
              <a:lnSpc>
                <a:spcPct val="90000"/>
              </a:lnSpc>
            </a:pPr>
            <a:r>
              <a:rPr lang="sk-SK" dirty="0" smtClean="0"/>
              <a:t>Požadavek </a:t>
            </a:r>
            <a:r>
              <a:rPr lang="sk-SK" dirty="0"/>
              <a:t>hodnotového odstupu vědce od předmětu výzkumu</a:t>
            </a:r>
          </a:p>
          <a:p>
            <a:pPr lvl="1">
              <a:lnSpc>
                <a:spcPct val="90000"/>
              </a:lnSpc>
            </a:pPr>
            <a:r>
              <a:rPr lang="sk-SK" dirty="0"/>
              <a:t>Protipól normativně-ontologického přístupu</a:t>
            </a:r>
          </a:p>
          <a:p>
            <a:pPr marL="0" indent="0">
              <a:lnSpc>
                <a:spcPct val="90000"/>
              </a:lnSpc>
              <a:buNone/>
            </a:pPr>
            <a:endParaRPr lang="sk-SK" sz="2800" dirty="0"/>
          </a:p>
          <a:p>
            <a:pPr>
              <a:lnSpc>
                <a:spcPct val="90000"/>
              </a:lnSpc>
            </a:pPr>
            <a:r>
              <a:rPr lang="sk-SK" b="1" dirty="0" smtClean="0"/>
              <a:t>Interdisciplinarita</a:t>
            </a:r>
            <a:r>
              <a:rPr lang="sk-SK" sz="2800" b="1" dirty="0" smtClean="0"/>
              <a:t> - </a:t>
            </a:r>
            <a:r>
              <a:rPr lang="sk-SK" sz="2400" dirty="0" smtClean="0"/>
              <a:t>propojení </a:t>
            </a:r>
            <a:r>
              <a:rPr lang="sk-SK" sz="2400" dirty="0"/>
              <a:t>s jinými </a:t>
            </a:r>
            <a:r>
              <a:rPr lang="sk-SK" sz="2400" dirty="0" smtClean="0"/>
              <a:t>vědami </a:t>
            </a:r>
            <a:r>
              <a:rPr lang="sk-SK" sz="2400" dirty="0"/>
              <a:t>(sociologie, psychologie, ekonomie)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583992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sk-SK" sz="4400" dirty="0" smtClean="0"/>
              <a:t>Základní znaky - souhrn</a:t>
            </a:r>
            <a:endParaRPr lang="cs-CZ" sz="44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69392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sk-SK" sz="2800" dirty="0" smtClean="0"/>
              <a:t>Odlišení od předešlé politologie:</a:t>
            </a:r>
          </a:p>
          <a:p>
            <a:pPr lvl="1">
              <a:lnSpc>
                <a:spcPct val="80000"/>
              </a:lnSpc>
            </a:pPr>
            <a:endParaRPr lang="sk-SK" dirty="0" smtClean="0"/>
          </a:p>
          <a:p>
            <a:pPr lvl="1">
              <a:lnSpc>
                <a:spcPct val="80000"/>
              </a:lnSpc>
            </a:pPr>
            <a:r>
              <a:rPr lang="sk-SK" dirty="0" smtClean="0"/>
              <a:t>Obsahové – zaměření na jiná témata a otázky</a:t>
            </a:r>
          </a:p>
          <a:p>
            <a:pPr lvl="1">
              <a:lnSpc>
                <a:spcPct val="80000"/>
              </a:lnSpc>
            </a:pPr>
            <a:r>
              <a:rPr lang="sk-SK" dirty="0" smtClean="0"/>
              <a:t>Metodologické – silná snaha o metodologickou propracovanost politologie</a:t>
            </a:r>
          </a:p>
          <a:p>
            <a:pPr>
              <a:lnSpc>
                <a:spcPct val="80000"/>
              </a:lnSpc>
            </a:pPr>
            <a:endParaRPr lang="sk-SK" sz="2800" dirty="0" smtClean="0"/>
          </a:p>
          <a:p>
            <a:pPr>
              <a:lnSpc>
                <a:spcPct val="80000"/>
              </a:lnSpc>
            </a:pPr>
            <a:r>
              <a:rPr lang="sk-SK" sz="2800" dirty="0" smtClean="0"/>
              <a:t>B nebyl jednotným směrem, přesná definice chybí</a:t>
            </a:r>
          </a:p>
          <a:p>
            <a:pPr>
              <a:lnSpc>
                <a:spcPct val="80000"/>
              </a:lnSpc>
            </a:pPr>
            <a:endParaRPr lang="sk-SK" sz="2800" dirty="0" smtClean="0"/>
          </a:p>
          <a:p>
            <a:pPr>
              <a:lnSpc>
                <a:spcPct val="80000"/>
              </a:lnSpc>
            </a:pPr>
            <a:r>
              <a:rPr lang="sk-SK" sz="2800" dirty="0" smtClean="0"/>
              <a:t>Definice spíše toho, čím B nebyl:</a:t>
            </a:r>
          </a:p>
          <a:p>
            <a:pPr lvl="1">
              <a:lnSpc>
                <a:spcPct val="80000"/>
              </a:lnSpc>
            </a:pPr>
            <a:r>
              <a:rPr lang="sk-SK" dirty="0" smtClean="0"/>
              <a:t>Dahl - liší se od přístupu, který používá filosof, historik, právník a moralista</a:t>
            </a:r>
            <a:r>
              <a:rPr lang="cs-CZ" dirty="0" smtClean="0"/>
              <a:t> </a:t>
            </a:r>
            <a:r>
              <a:rPr lang="sk-SK" dirty="0" smtClean="0"/>
              <a:t>  </a:t>
            </a: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979807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cs-CZ" dirty="0" smtClean="0"/>
              <a:t>Politologie v 1. pol. 20. století</a:t>
            </a:r>
          </a:p>
        </p:txBody>
      </p:sp>
      <p:sp>
        <p:nvSpPr>
          <p:cNvPr id="6147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endParaRPr lang="cs-CZ" dirty="0" smtClean="0"/>
          </a:p>
          <a:p>
            <a:pPr>
              <a:lnSpc>
                <a:spcPct val="90000"/>
              </a:lnSpc>
            </a:pPr>
            <a:r>
              <a:rPr lang="cs-CZ" dirty="0" smtClean="0"/>
              <a:t>Výrazně odlišná pozice než v současnosti</a:t>
            </a:r>
          </a:p>
          <a:p>
            <a:pPr>
              <a:lnSpc>
                <a:spcPct val="90000"/>
              </a:lnSpc>
            </a:pPr>
            <a:endParaRPr lang="cs-CZ" dirty="0" smtClean="0"/>
          </a:p>
          <a:p>
            <a:pPr>
              <a:lnSpc>
                <a:spcPct val="90000"/>
              </a:lnSpc>
            </a:pPr>
            <a:r>
              <a:rPr lang="cs-CZ" dirty="0" smtClean="0"/>
              <a:t>Užší tématické zaměření</a:t>
            </a:r>
          </a:p>
          <a:p>
            <a:pPr>
              <a:lnSpc>
                <a:spcPct val="90000"/>
              </a:lnSpc>
            </a:pPr>
            <a:endParaRPr lang="cs-CZ" dirty="0" smtClean="0"/>
          </a:p>
          <a:p>
            <a:pPr>
              <a:lnSpc>
                <a:spcPct val="90000"/>
              </a:lnSpc>
            </a:pPr>
            <a:r>
              <a:rPr lang="cs-CZ" dirty="0" smtClean="0"/>
              <a:t>Malý</a:t>
            </a:r>
            <a:r>
              <a:rPr lang="sk-SK" dirty="0" smtClean="0"/>
              <a:t> důraz na metodologii</a:t>
            </a:r>
          </a:p>
          <a:p>
            <a:pPr>
              <a:lnSpc>
                <a:spcPct val="90000"/>
              </a:lnSpc>
            </a:pPr>
            <a:endParaRPr lang="sk-SK" dirty="0" smtClean="0"/>
          </a:p>
          <a:p>
            <a:pPr>
              <a:lnSpc>
                <a:spcPct val="90000"/>
              </a:lnSpc>
            </a:pPr>
            <a:r>
              <a:rPr lang="sk-SK" dirty="0" smtClean="0"/>
              <a:t>Problém s akceptací politologie jako vědy</a:t>
            </a:r>
            <a:endParaRPr lang="cs-CZ" dirty="0" smtClean="0"/>
          </a:p>
          <a:p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sk-SK" sz="4400" dirty="0" smtClean="0"/>
              <a:t>Behavioralismus - témata</a:t>
            </a:r>
            <a:endParaRPr lang="cs-CZ" sz="44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sk-SK" dirty="0" smtClean="0"/>
              <a:t>Odklon od výzkumu institucí</a:t>
            </a:r>
          </a:p>
          <a:p>
            <a:pPr>
              <a:lnSpc>
                <a:spcPct val="90000"/>
              </a:lnSpc>
            </a:pPr>
            <a:endParaRPr lang="sk-SK" dirty="0" smtClean="0"/>
          </a:p>
          <a:p>
            <a:pPr>
              <a:lnSpc>
                <a:spcPct val="90000"/>
              </a:lnSpc>
            </a:pPr>
            <a:r>
              <a:rPr lang="sk-SK" dirty="0" smtClean="0"/>
              <a:t>Důraz na praktický aspekt mocenských vztahů</a:t>
            </a:r>
          </a:p>
          <a:p>
            <a:pPr>
              <a:lnSpc>
                <a:spcPct val="90000"/>
              </a:lnSpc>
            </a:pPr>
            <a:endParaRPr lang="sk-SK" dirty="0" smtClean="0"/>
          </a:p>
          <a:p>
            <a:pPr>
              <a:lnSpc>
                <a:spcPct val="90000"/>
              </a:lnSpc>
            </a:pPr>
            <a:r>
              <a:rPr lang="sk-SK" b="1" dirty="0" smtClean="0"/>
              <a:t>Typická témata:</a:t>
            </a:r>
          </a:p>
          <a:p>
            <a:pPr lvl="1">
              <a:lnSpc>
                <a:spcPct val="90000"/>
              </a:lnSpc>
            </a:pPr>
            <a:r>
              <a:rPr lang="sk-SK" dirty="0" smtClean="0"/>
              <a:t>Socializace (zapojování jedinců do širších vazeb)</a:t>
            </a:r>
          </a:p>
          <a:p>
            <a:pPr lvl="1">
              <a:lnSpc>
                <a:spcPct val="90000"/>
              </a:lnSpc>
            </a:pPr>
            <a:r>
              <a:rPr lang="sk-SK" dirty="0" smtClean="0"/>
              <a:t>Politická kultura (tradice)</a:t>
            </a:r>
          </a:p>
          <a:p>
            <a:pPr lvl="1">
              <a:lnSpc>
                <a:spcPct val="90000"/>
              </a:lnSpc>
            </a:pPr>
            <a:r>
              <a:rPr lang="sk-SK" dirty="0" smtClean="0"/>
              <a:t>Zájmové skupiny</a:t>
            </a:r>
          </a:p>
          <a:p>
            <a:pPr lvl="1">
              <a:lnSpc>
                <a:spcPct val="90000"/>
              </a:lnSpc>
            </a:pPr>
            <a:r>
              <a:rPr lang="sk-SK" dirty="0" smtClean="0"/>
              <a:t>Volební chování</a:t>
            </a: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4103474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gameofthronescharacters.net/wp-content/uploads/2013/02/House-Star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6800" y="-2849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30524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fc07.deviantart.net/fs70/i/2012/074/b/2/targaryen_house_logo_by_natestarke-d4suub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500" y="200025"/>
            <a:ext cx="8572500" cy="642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27077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sk-SK" sz="4400" dirty="0" smtClean="0"/>
              <a:t>Behavioralismus - metodologie</a:t>
            </a:r>
            <a:endParaRPr lang="cs-CZ" sz="44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693920"/>
          </a:xfrm>
        </p:spPr>
        <p:txBody>
          <a:bodyPr>
            <a:normAutofit/>
          </a:bodyPr>
          <a:lstStyle/>
          <a:p>
            <a:r>
              <a:rPr lang="cs-CZ" sz="2800" dirty="0" smtClean="0"/>
              <a:t>Exaktnost, empirismus, pozitivismus</a:t>
            </a:r>
          </a:p>
          <a:p>
            <a:pPr lvl="1"/>
            <a:r>
              <a:rPr lang="sk-SK" dirty="0" smtClean="0"/>
              <a:t>Smith – </a:t>
            </a:r>
            <a:r>
              <a:rPr lang="sk-SK" i="1" dirty="0" smtClean="0"/>
              <a:t>„</a:t>
            </a:r>
            <a:r>
              <a:rPr lang="sk-SK" sz="2800" b="1" i="1" dirty="0" smtClean="0"/>
              <a:t>Let the facts</a:t>
            </a:r>
            <a:r>
              <a:rPr lang="sk-SK" i="1" dirty="0" smtClean="0"/>
              <a:t>, with some help and a receptive audience, </a:t>
            </a:r>
            <a:r>
              <a:rPr lang="sk-SK" sz="2800" b="1" i="1" dirty="0" smtClean="0"/>
              <a:t>speak for themselves</a:t>
            </a:r>
            <a:r>
              <a:rPr lang="sk-SK" i="1" dirty="0" smtClean="0"/>
              <a:t>“</a:t>
            </a:r>
            <a:endParaRPr lang="cs-CZ" i="1" dirty="0" smtClean="0"/>
          </a:p>
          <a:p>
            <a:endParaRPr lang="sk-SK" sz="2800" dirty="0" smtClean="0"/>
          </a:p>
          <a:p>
            <a:r>
              <a:rPr lang="sk-SK" sz="2800" dirty="0" smtClean="0"/>
              <a:t>Využití nástrojů z jiných (i přírodních) věd:</a:t>
            </a:r>
          </a:p>
          <a:p>
            <a:pPr lvl="1"/>
            <a:r>
              <a:rPr lang="sk-SK" dirty="0" smtClean="0"/>
              <a:t>Dotazníky</a:t>
            </a:r>
          </a:p>
          <a:p>
            <a:pPr lvl="1"/>
            <a:r>
              <a:rPr lang="sk-SK" dirty="0" smtClean="0"/>
              <a:t>Rozhovory</a:t>
            </a:r>
          </a:p>
          <a:p>
            <a:pPr lvl="1"/>
            <a:r>
              <a:rPr lang="sk-SK" dirty="0" smtClean="0"/>
              <a:t>Obsahová analýza</a:t>
            </a:r>
          </a:p>
          <a:p>
            <a:pPr lvl="1"/>
            <a:r>
              <a:rPr lang="sk-SK" dirty="0" smtClean="0"/>
              <a:t>Statistika</a:t>
            </a:r>
          </a:p>
          <a:p>
            <a:pPr lvl="1"/>
            <a:r>
              <a:rPr lang="sk-SK" dirty="0" smtClean="0"/>
              <a:t>Matematické modelování</a:t>
            </a: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622279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sk-SK" sz="4400" dirty="0" smtClean="0"/>
              <a:t>The People</a:t>
            </a:r>
            <a:r>
              <a:rPr lang="en-US" sz="4400" dirty="0" smtClean="0"/>
              <a:t>’s</a:t>
            </a:r>
            <a:r>
              <a:rPr lang="sk-SK" sz="4400" dirty="0" smtClean="0"/>
              <a:t> Choice</a:t>
            </a:r>
            <a:endParaRPr lang="cs-CZ" sz="44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693920"/>
          </a:xfrm>
        </p:spPr>
        <p:txBody>
          <a:bodyPr>
            <a:normAutofit/>
          </a:bodyPr>
          <a:lstStyle/>
          <a:p>
            <a:r>
              <a:rPr lang="sk-SK" dirty="0" smtClean="0"/>
              <a:t>Lazarsfeld, Berelson, Gaudet (1944)</a:t>
            </a:r>
          </a:p>
          <a:p>
            <a:endParaRPr lang="sk-SK" dirty="0" smtClean="0"/>
          </a:p>
          <a:p>
            <a:r>
              <a:rPr lang="sk-SK" dirty="0" smtClean="0"/>
              <a:t>Vliv sociodemografických vlastností (věk, náboženské vyznání, sociální postavení, velikost bydliště) na volební chování</a:t>
            </a:r>
          </a:p>
          <a:p>
            <a:endParaRPr lang="sk-SK" dirty="0" smtClean="0"/>
          </a:p>
          <a:p>
            <a:r>
              <a:rPr lang="sk-SK" dirty="0" smtClean="0"/>
              <a:t>Erie County (Ohio)</a:t>
            </a:r>
          </a:p>
          <a:p>
            <a:endParaRPr lang="sk-SK" dirty="0" smtClean="0"/>
          </a:p>
          <a:p>
            <a:r>
              <a:rPr lang="sk-SK" dirty="0" smtClean="0"/>
              <a:t>Panelové šetření – opakovaný výzkum na stejném vzorku</a:t>
            </a: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037140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sk-SK" sz="4400" dirty="0" smtClean="0"/>
              <a:t>The People</a:t>
            </a:r>
            <a:r>
              <a:rPr lang="en-US" sz="4400" dirty="0" smtClean="0"/>
              <a:t>’s</a:t>
            </a:r>
            <a:r>
              <a:rPr lang="sk-SK" sz="4400" dirty="0" smtClean="0"/>
              <a:t> Choice</a:t>
            </a:r>
            <a:endParaRPr lang="cs-CZ" sz="44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69392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sk-SK" sz="2800" b="1" dirty="0" smtClean="0"/>
              <a:t>Archetypy voličů </a:t>
            </a:r>
            <a:r>
              <a:rPr lang="sk-SK" sz="2800" dirty="0" smtClean="0"/>
              <a:t>amerických stran</a:t>
            </a:r>
          </a:p>
          <a:p>
            <a:pPr lvl="1">
              <a:lnSpc>
                <a:spcPct val="90000"/>
              </a:lnSpc>
            </a:pPr>
            <a:r>
              <a:rPr lang="sk-SK" dirty="0" smtClean="0"/>
              <a:t>Republikán – bohatý protestant na venkově</a:t>
            </a:r>
          </a:p>
          <a:p>
            <a:pPr lvl="1">
              <a:lnSpc>
                <a:spcPct val="90000"/>
              </a:lnSpc>
            </a:pPr>
            <a:r>
              <a:rPr lang="sk-SK" dirty="0" smtClean="0"/>
              <a:t>Demokrat – chudý katolík z města</a:t>
            </a:r>
          </a:p>
          <a:p>
            <a:pPr>
              <a:lnSpc>
                <a:spcPct val="90000"/>
              </a:lnSpc>
            </a:pPr>
            <a:endParaRPr lang="sk-SK" sz="2800" dirty="0" smtClean="0"/>
          </a:p>
          <a:p>
            <a:pPr>
              <a:lnSpc>
                <a:spcPct val="90000"/>
              </a:lnSpc>
            </a:pPr>
            <a:r>
              <a:rPr lang="sk-SK" sz="2800" b="1" dirty="0" err="1" smtClean="0"/>
              <a:t>Křížící</a:t>
            </a:r>
            <a:r>
              <a:rPr lang="sk-SK" sz="2800" b="1" dirty="0" smtClean="0"/>
              <a:t> faktory </a:t>
            </a:r>
            <a:r>
              <a:rPr lang="sk-SK" sz="2800" dirty="0" smtClean="0"/>
              <a:t>(</a:t>
            </a:r>
            <a:r>
              <a:rPr lang="sk-SK" sz="2800" dirty="0" err="1" smtClean="0"/>
              <a:t>Cross</a:t>
            </a:r>
            <a:r>
              <a:rPr lang="sk-SK" sz="2800" dirty="0" smtClean="0"/>
              <a:t> pressures)</a:t>
            </a:r>
          </a:p>
          <a:p>
            <a:pPr lvl="1">
              <a:lnSpc>
                <a:spcPct val="90000"/>
              </a:lnSpc>
            </a:pPr>
            <a:r>
              <a:rPr lang="sk-SK" dirty="0" smtClean="0"/>
              <a:t>Opožděné rozhodování</a:t>
            </a:r>
          </a:p>
          <a:p>
            <a:pPr lvl="1">
              <a:lnSpc>
                <a:spcPct val="90000"/>
              </a:lnSpc>
            </a:pPr>
            <a:r>
              <a:rPr lang="sk-SK" dirty="0" smtClean="0"/>
              <a:t>S nárůstem překřížení klesal zájem o volby ve všeobecnosti</a:t>
            </a:r>
          </a:p>
          <a:p>
            <a:pPr>
              <a:lnSpc>
                <a:spcPct val="90000"/>
              </a:lnSpc>
            </a:pPr>
            <a:endParaRPr lang="sk-SK" sz="2800" dirty="0" smtClean="0"/>
          </a:p>
          <a:p>
            <a:pPr>
              <a:lnSpc>
                <a:spcPct val="90000"/>
              </a:lnSpc>
            </a:pPr>
            <a:r>
              <a:rPr lang="sk-SK" sz="2800" b="1" dirty="0" smtClean="0"/>
              <a:t>Volební kampaň</a:t>
            </a:r>
          </a:p>
          <a:p>
            <a:pPr lvl="1">
              <a:lnSpc>
                <a:spcPct val="90000"/>
              </a:lnSpc>
            </a:pPr>
            <a:r>
              <a:rPr lang="sk-SK" dirty="0" smtClean="0"/>
              <a:t>Vliv na voliče s nižším zájmem o volby</a:t>
            </a:r>
          </a:p>
          <a:p>
            <a:pPr lvl="1">
              <a:lnSpc>
                <a:spcPct val="90000"/>
              </a:lnSpc>
            </a:pPr>
            <a:r>
              <a:rPr lang="sk-SK" dirty="0" smtClean="0"/>
              <a:t>Voliči s větším zájmem o výsledek se rozhodují dříve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102774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sk-SK" sz="4400" dirty="0" smtClean="0"/>
              <a:t>Kritika behavioralismu</a:t>
            </a:r>
            <a:endParaRPr lang="cs-CZ" sz="44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sk-SK" dirty="0" smtClean="0"/>
              <a:t>Od 60. let 20. st.</a:t>
            </a:r>
          </a:p>
          <a:p>
            <a:pPr>
              <a:lnSpc>
                <a:spcPct val="90000"/>
              </a:lnSpc>
            </a:pPr>
            <a:r>
              <a:rPr lang="sk-SK" dirty="0" smtClean="0"/>
              <a:t>Logický následek nástupu a dominance behavioralismu</a:t>
            </a:r>
          </a:p>
          <a:p>
            <a:pPr>
              <a:lnSpc>
                <a:spcPct val="90000"/>
              </a:lnSpc>
            </a:pPr>
            <a:endParaRPr lang="sk-SK" dirty="0" smtClean="0"/>
          </a:p>
          <a:p>
            <a:pPr>
              <a:lnSpc>
                <a:spcPct val="90000"/>
              </a:lnSpc>
            </a:pPr>
            <a:r>
              <a:rPr lang="sk-SK" dirty="0" smtClean="0"/>
              <a:t>Zdroje:</a:t>
            </a:r>
          </a:p>
          <a:p>
            <a:pPr lvl="1">
              <a:lnSpc>
                <a:spcPct val="90000"/>
              </a:lnSpc>
            </a:pPr>
            <a:r>
              <a:rPr lang="sk-SK" dirty="0" smtClean="0"/>
              <a:t>Bývalí stoupenci behavioralismu (Easton, Bay)</a:t>
            </a:r>
          </a:p>
          <a:p>
            <a:pPr lvl="1">
              <a:lnSpc>
                <a:spcPct val="90000"/>
              </a:lnSpc>
            </a:pPr>
            <a:r>
              <a:rPr lang="sk-SK" dirty="0" smtClean="0"/>
              <a:t>Zastánci normativně-ontologického přístupu (političtí filozofové – Strauss, Voegelin)</a:t>
            </a:r>
          </a:p>
          <a:p>
            <a:pPr lvl="1">
              <a:lnSpc>
                <a:spcPct val="90000"/>
              </a:lnSpc>
            </a:pPr>
            <a:r>
              <a:rPr lang="sk-SK" dirty="0" smtClean="0"/>
              <a:t>Přívrženci historicko-dialektického přístupu</a:t>
            </a: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628986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sk-SK" sz="4400" dirty="0" smtClean="0"/>
              <a:t>Kritika behavioralismu</a:t>
            </a:r>
            <a:endParaRPr lang="cs-CZ" sz="44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77012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sk-SK" b="1" dirty="0" smtClean="0"/>
              <a:t>Odtrhnutí od reality</a:t>
            </a:r>
            <a:r>
              <a:rPr lang="sk-SK" dirty="0" smtClean="0"/>
              <a:t>, neschopnost reagovat na novou situaci (1968, Vietnam)</a:t>
            </a:r>
          </a:p>
          <a:p>
            <a:pPr>
              <a:lnSpc>
                <a:spcPct val="90000"/>
              </a:lnSpc>
            </a:pPr>
            <a:endParaRPr lang="sk-SK" sz="2800" dirty="0" smtClean="0"/>
          </a:p>
          <a:p>
            <a:pPr>
              <a:lnSpc>
                <a:spcPct val="90000"/>
              </a:lnSpc>
            </a:pPr>
            <a:r>
              <a:rPr lang="sk-SK" dirty="0" smtClean="0"/>
              <a:t>Vytýkaný </a:t>
            </a:r>
            <a:r>
              <a:rPr lang="sk-SK" b="1" dirty="0" smtClean="0"/>
              <a:t>výzkum pro výzkum</a:t>
            </a:r>
            <a:r>
              <a:rPr lang="sk-SK" dirty="0" smtClean="0"/>
              <a:t>:</a:t>
            </a:r>
          </a:p>
          <a:p>
            <a:pPr lvl="1">
              <a:lnSpc>
                <a:spcPct val="90000"/>
              </a:lnSpc>
            </a:pPr>
            <a:r>
              <a:rPr lang="cs-CZ" dirty="0" smtClean="0"/>
              <a:t>Potřeba</a:t>
            </a:r>
            <a:r>
              <a:rPr lang="sk-SK" dirty="0" smtClean="0"/>
              <a:t> obnovy výzkumu pro praxi při zohlednění společenských požadavků</a:t>
            </a:r>
          </a:p>
          <a:p>
            <a:pPr>
              <a:lnSpc>
                <a:spcPct val="90000"/>
              </a:lnSpc>
            </a:pPr>
            <a:endParaRPr lang="sk-SK" sz="2800" dirty="0" smtClean="0"/>
          </a:p>
          <a:p>
            <a:pPr>
              <a:lnSpc>
                <a:spcPct val="90000"/>
              </a:lnSpc>
            </a:pPr>
            <a:r>
              <a:rPr lang="sk-SK" b="1" dirty="0" smtClean="0"/>
              <a:t>Zdánlivá hodnotová neutralita</a:t>
            </a:r>
            <a:r>
              <a:rPr lang="sk-SK" dirty="0" smtClean="0"/>
              <a:t>:</a:t>
            </a:r>
          </a:p>
          <a:p>
            <a:pPr lvl="1">
              <a:lnSpc>
                <a:spcPct val="90000"/>
              </a:lnSpc>
            </a:pPr>
            <a:r>
              <a:rPr lang="sk-SK" dirty="0" smtClean="0"/>
              <a:t>Proklamované odmítnutí hodnot má normativní základ</a:t>
            </a:r>
          </a:p>
          <a:p>
            <a:pPr lvl="1">
              <a:lnSpc>
                <a:spcPct val="90000"/>
              </a:lnSpc>
            </a:pPr>
            <a:r>
              <a:rPr lang="sk-SK" dirty="0" smtClean="0"/>
              <a:t>Vytýkané preferování konzervativních a liberálních hodnot (koncept politické kultury Almonda a Verby)</a:t>
            </a:r>
          </a:p>
          <a:p>
            <a:pPr lvl="1">
              <a:lnSpc>
                <a:spcPct val="90000"/>
              </a:lnSpc>
            </a:pPr>
            <a:r>
              <a:rPr lang="sk-SK" dirty="0" smtClean="0"/>
              <a:t>Potřeba politizace politické vědy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213991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sk-SK" sz="4400" dirty="0" smtClean="0"/>
              <a:t>Kritika behavioralismu</a:t>
            </a:r>
            <a:endParaRPr lang="cs-CZ" sz="44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69392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sk-SK" b="1" dirty="0" smtClean="0"/>
              <a:t>Političtí filozofové</a:t>
            </a:r>
            <a:r>
              <a:rPr lang="sk-SK" b="1" dirty="0"/>
              <a:t> </a:t>
            </a:r>
            <a:r>
              <a:rPr lang="sk-SK" b="1" dirty="0" smtClean="0"/>
              <a:t>(Strauss):</a:t>
            </a:r>
          </a:p>
          <a:p>
            <a:pPr lvl="1">
              <a:lnSpc>
                <a:spcPct val="90000"/>
              </a:lnSpc>
            </a:pPr>
            <a:r>
              <a:rPr lang="sk-SK" sz="2200" dirty="0" smtClean="0"/>
              <a:t>Podstata politiky nemůže být neutrální</a:t>
            </a:r>
          </a:p>
          <a:p>
            <a:pPr lvl="1">
              <a:lnSpc>
                <a:spcPct val="90000"/>
              </a:lnSpc>
            </a:pPr>
            <a:r>
              <a:rPr lang="sk-SK" sz="2200" dirty="0" smtClean="0"/>
              <a:t>Pokud absentuje posuzování podle kritérií typu spravedlivost, tak není možné politice porozumět</a:t>
            </a:r>
          </a:p>
          <a:p>
            <a:pPr>
              <a:lnSpc>
                <a:spcPct val="90000"/>
              </a:lnSpc>
            </a:pPr>
            <a:endParaRPr lang="sk-SK" dirty="0"/>
          </a:p>
          <a:p>
            <a:pPr>
              <a:lnSpc>
                <a:spcPct val="90000"/>
              </a:lnSpc>
            </a:pPr>
            <a:r>
              <a:rPr lang="cs-CZ" b="1" dirty="0"/>
              <a:t>Klaus von </a:t>
            </a:r>
            <a:r>
              <a:rPr lang="cs-CZ" b="1" dirty="0" smtClean="0"/>
              <a:t>Beyme:</a:t>
            </a:r>
          </a:p>
          <a:p>
            <a:pPr lvl="1"/>
            <a:r>
              <a:rPr lang="sk-SK" dirty="0"/>
              <a:t>Nepoměr nákladů a výsledků výzkumu</a:t>
            </a:r>
          </a:p>
          <a:p>
            <a:pPr lvl="1"/>
            <a:r>
              <a:rPr lang="sk-SK" dirty="0"/>
              <a:t>Náročnost výzkumu skupin</a:t>
            </a:r>
          </a:p>
          <a:p>
            <a:pPr lvl="1"/>
            <a:r>
              <a:rPr lang="sk-SK" b="1" dirty="0"/>
              <a:t>Rozdíl mezi statistickou a věcnou významností</a:t>
            </a:r>
          </a:p>
          <a:p>
            <a:pPr lvl="1"/>
            <a:r>
              <a:rPr lang="sk-SK" dirty="0"/>
              <a:t>Zdánlivost hodnotové neutrality</a:t>
            </a:r>
          </a:p>
          <a:p>
            <a:pPr marL="393192" lvl="1" indent="0">
              <a:lnSpc>
                <a:spcPct val="90000"/>
              </a:lnSpc>
              <a:buNone/>
            </a:pPr>
            <a:endParaRPr lang="cs-CZ" dirty="0"/>
          </a:p>
          <a:p>
            <a:pPr>
              <a:lnSpc>
                <a:spcPct val="90000"/>
              </a:lnSpc>
            </a:pPr>
            <a:endParaRPr lang="sk-SK" b="1" dirty="0" smtClean="0"/>
          </a:p>
          <a:p>
            <a:pPr lvl="1">
              <a:lnSpc>
                <a:spcPct val="90000"/>
              </a:lnSpc>
            </a:pPr>
            <a:endParaRPr lang="sk-SK" sz="2200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297382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2" name="Picture 4" descr="http://perfecthealthdiet.com/wp/wp-content/uploads/2012/11/2012-11-chocolate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2875"/>
            <a:ext cx="8458200" cy="68451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930646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sk-SK" dirty="0" smtClean="0"/>
              <a:t>Tradiční institucionalismus</a:t>
            </a:r>
            <a:endParaRPr lang="cs-CZ" dirty="0" smtClean="0"/>
          </a:p>
        </p:txBody>
      </p:sp>
      <p:sp>
        <p:nvSpPr>
          <p:cNvPr id="7171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 smtClean="0"/>
          </a:p>
          <a:p>
            <a:r>
              <a:rPr lang="sk-SK" dirty="0" smtClean="0"/>
              <a:t>Dominantní přístup v politologii do 50. let 20. století</a:t>
            </a:r>
          </a:p>
          <a:p>
            <a:endParaRPr lang="sk-SK" dirty="0" smtClean="0"/>
          </a:p>
          <a:p>
            <a:r>
              <a:rPr lang="sk-SK" dirty="0" smtClean="0"/>
              <a:t>Poznatky a přístupy institucionalismu v této době nepodléhaly kritickému posouzení</a:t>
            </a:r>
            <a:endParaRPr lang="sk-SK" dirty="0" smtClean="0">
              <a:solidFill>
                <a:srgbClr val="FF0000"/>
              </a:solidFill>
            </a:endParaRPr>
          </a:p>
          <a:p>
            <a:endParaRPr lang="sk-SK" dirty="0" smtClean="0"/>
          </a:p>
          <a:p>
            <a:r>
              <a:rPr lang="sk-SK" dirty="0" smtClean="0"/>
              <a:t>Vivien Lowndes: </a:t>
            </a:r>
            <a:r>
              <a:rPr lang="sk-SK" i="1" dirty="0" smtClean="0"/>
              <a:t>„Until 1950s (...) institutionalism </a:t>
            </a:r>
            <a:r>
              <a:rPr lang="sk-SK" b="1" i="1" u="sng" dirty="0" smtClean="0"/>
              <a:t>was</a:t>
            </a:r>
            <a:r>
              <a:rPr lang="sk-SK" i="1" dirty="0" smtClean="0"/>
              <a:t> political science“</a:t>
            </a:r>
            <a:endParaRPr lang="cs-CZ" i="1" dirty="0" smtClean="0"/>
          </a:p>
          <a:p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sk-SK" sz="4400" dirty="0" smtClean="0"/>
              <a:t>Post-behavioralismus</a:t>
            </a:r>
            <a:endParaRPr lang="cs-CZ" sz="44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770120"/>
          </a:xfrm>
        </p:spPr>
        <p:txBody>
          <a:bodyPr>
            <a:normAutofit fontScale="92500"/>
          </a:bodyPr>
          <a:lstStyle/>
          <a:p>
            <a:pPr>
              <a:lnSpc>
                <a:spcPct val="90000"/>
              </a:lnSpc>
            </a:pPr>
            <a:r>
              <a:rPr lang="sk-SK" sz="2800" dirty="0" smtClean="0"/>
              <a:t>Přibližně od 70. let 20. století</a:t>
            </a:r>
            <a:endParaRPr lang="cs-CZ" sz="2800" dirty="0" smtClean="0"/>
          </a:p>
          <a:p>
            <a:pPr>
              <a:lnSpc>
                <a:spcPct val="90000"/>
              </a:lnSpc>
            </a:pPr>
            <a:endParaRPr lang="cs-CZ" sz="2800" dirty="0" smtClean="0"/>
          </a:p>
          <a:p>
            <a:pPr>
              <a:lnSpc>
                <a:spcPct val="90000"/>
              </a:lnSpc>
            </a:pPr>
            <a:r>
              <a:rPr lang="cs-CZ" sz="2800" dirty="0" smtClean="0"/>
              <a:t>Navázání na behavioralismus a úprava jeho základních východisek</a:t>
            </a:r>
          </a:p>
          <a:p>
            <a:pPr>
              <a:lnSpc>
                <a:spcPct val="90000"/>
              </a:lnSpc>
            </a:pPr>
            <a:endParaRPr lang="sk-SK" sz="2800" dirty="0" smtClean="0"/>
          </a:p>
          <a:p>
            <a:pPr>
              <a:lnSpc>
                <a:spcPct val="90000"/>
              </a:lnSpc>
            </a:pPr>
            <a:r>
              <a:rPr lang="sk-SK" sz="2800" b="1" dirty="0" smtClean="0"/>
              <a:t>Hlavní změny:</a:t>
            </a:r>
          </a:p>
          <a:p>
            <a:pPr lvl="1">
              <a:lnSpc>
                <a:spcPct val="90000"/>
              </a:lnSpc>
            </a:pPr>
            <a:r>
              <a:rPr lang="cs-CZ" dirty="0" smtClean="0"/>
              <a:t>Nejen</a:t>
            </a:r>
            <a:r>
              <a:rPr lang="sk-SK" dirty="0" smtClean="0"/>
              <a:t> na popis a vysvětlení, ale též předvídání a kontrolu</a:t>
            </a:r>
          </a:p>
          <a:p>
            <a:pPr lvl="1">
              <a:lnSpc>
                <a:spcPct val="90000"/>
              </a:lnSpc>
            </a:pPr>
            <a:r>
              <a:rPr lang="sk-SK" dirty="0" smtClean="0"/>
              <a:t>Práce mohou mít i normativní pasáže – je však potřeba striktně je oddělit od empirických částí</a:t>
            </a:r>
          </a:p>
          <a:p>
            <a:pPr lvl="1">
              <a:lnSpc>
                <a:spcPct val="90000"/>
              </a:lnSpc>
            </a:pPr>
            <a:r>
              <a:rPr lang="sk-SK" dirty="0" smtClean="0"/>
              <a:t>Nejen základní, ale i aplikovaný </a:t>
            </a:r>
            <a:r>
              <a:rPr lang="sk-SK" dirty="0" err="1" smtClean="0"/>
              <a:t>výzkum</a:t>
            </a:r>
            <a:endParaRPr lang="sk-SK" dirty="0" smtClean="0"/>
          </a:p>
          <a:p>
            <a:pPr marL="393192" lvl="1" indent="0">
              <a:lnSpc>
                <a:spcPct val="90000"/>
              </a:lnSpc>
              <a:buNone/>
            </a:pPr>
            <a:endParaRPr lang="sk-SK" dirty="0" smtClean="0"/>
          </a:p>
          <a:p>
            <a:pPr>
              <a:lnSpc>
                <a:spcPct val="90000"/>
              </a:lnSpc>
            </a:pPr>
            <a:r>
              <a:rPr lang="sk-SK" dirty="0" err="1"/>
              <a:t>Policy</a:t>
            </a:r>
            <a:r>
              <a:rPr lang="sk-SK" dirty="0"/>
              <a:t> analýza, politické </a:t>
            </a:r>
            <a:r>
              <a:rPr lang="sk-SK" dirty="0" err="1" smtClean="0"/>
              <a:t>poradenství</a:t>
            </a: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022220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cs-CZ" dirty="0" smtClean="0"/>
              <a:t>Teorie racionální volby</a:t>
            </a:r>
            <a:endParaRPr lang="cs-CZ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770120"/>
          </a:xfrm>
        </p:spPr>
        <p:txBody>
          <a:bodyPr>
            <a:normAutofit/>
          </a:bodyPr>
          <a:lstStyle/>
          <a:p>
            <a:r>
              <a:rPr lang="cs-CZ" sz="2400" dirty="0" smtClean="0"/>
              <a:t>Založená i na myšlenkách behavioralismu</a:t>
            </a:r>
          </a:p>
          <a:p>
            <a:endParaRPr lang="cs-CZ" sz="2400" dirty="0"/>
          </a:p>
          <a:p>
            <a:r>
              <a:rPr lang="cs-CZ" sz="2400" dirty="0"/>
              <a:t>Ekonomický pohled na politologii a její procesy</a:t>
            </a:r>
          </a:p>
          <a:p>
            <a:endParaRPr lang="cs-CZ" sz="2400" dirty="0" smtClean="0"/>
          </a:p>
          <a:p>
            <a:r>
              <a:rPr lang="cs-CZ" sz="2400" dirty="0" smtClean="0"/>
              <a:t>Zájem o motivy aktérů při jednání a rozhodování</a:t>
            </a:r>
          </a:p>
          <a:p>
            <a:endParaRPr lang="cs-CZ" sz="2400" dirty="0" smtClean="0"/>
          </a:p>
          <a:p>
            <a:r>
              <a:rPr lang="cs-CZ" sz="2400" dirty="0" smtClean="0"/>
              <a:t>Výzkum jednotlivců, ale i jednotek vyššího řádu (např. politických stran)</a:t>
            </a:r>
          </a:p>
          <a:p>
            <a:endParaRPr lang="sk-SK" sz="2400" b="1" dirty="0" smtClean="0"/>
          </a:p>
          <a:p>
            <a:r>
              <a:rPr lang="sk-SK" sz="2400" b="1" dirty="0" smtClean="0"/>
              <a:t>Individualismus</a:t>
            </a:r>
            <a:r>
              <a:rPr lang="sk-SK" sz="2400" dirty="0" smtClean="0"/>
              <a:t> – sociální události jsou vnímány jako výsledek akcí aktérů</a:t>
            </a:r>
            <a:endParaRPr lang="cs-CZ" sz="2400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4058900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cs-CZ" dirty="0" smtClean="0"/>
              <a:t>Koncept racionality</a:t>
            </a:r>
            <a:endParaRPr lang="cs-CZ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Ústřední prvek přístupů racionální volby</a:t>
            </a:r>
          </a:p>
          <a:p>
            <a:endParaRPr lang="cs-CZ" dirty="0" smtClean="0"/>
          </a:p>
          <a:p>
            <a:r>
              <a:rPr lang="cs-CZ" dirty="0" smtClean="0"/>
              <a:t>Racionalita akcí vs. racionalita cílů</a:t>
            </a:r>
          </a:p>
          <a:p>
            <a:endParaRPr lang="cs-CZ" dirty="0" smtClean="0"/>
          </a:p>
          <a:p>
            <a:r>
              <a:rPr lang="cs-CZ" dirty="0" smtClean="0"/>
              <a:t>Teorie racionální volby pracuje pouze s </a:t>
            </a:r>
            <a:r>
              <a:rPr lang="cs-CZ" b="1" dirty="0" smtClean="0"/>
              <a:t>racionalitou akcí</a:t>
            </a:r>
          </a:p>
          <a:p>
            <a:endParaRPr lang="cs-CZ" dirty="0" smtClean="0"/>
          </a:p>
          <a:p>
            <a:r>
              <a:rPr lang="cs-CZ" dirty="0" smtClean="0"/>
              <a:t>Racionalita cílů je pro tento přístup úplně irelevantní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218822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cs-CZ" dirty="0" smtClean="0"/>
              <a:t>Aktéři</a:t>
            </a:r>
            <a:endParaRPr lang="cs-CZ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Racionalita a snaha o maximalizaci vlastního prospěchu (náklady vs. výsledek)</a:t>
            </a:r>
          </a:p>
          <a:p>
            <a:endParaRPr lang="cs-CZ" dirty="0" smtClean="0"/>
          </a:p>
          <a:p>
            <a:r>
              <a:rPr lang="cs-CZ" dirty="0" smtClean="0"/>
              <a:t>Chování v politice totožné jako v ekonomických vztazích (osobní prospěch, kalkulace zisků a ztrát)</a:t>
            </a:r>
          </a:p>
          <a:p>
            <a:endParaRPr lang="cs-CZ" dirty="0" smtClean="0"/>
          </a:p>
          <a:p>
            <a:r>
              <a:rPr lang="cs-CZ" dirty="0" smtClean="0"/>
              <a:t>Jasná hierarchie preferencí</a:t>
            </a:r>
          </a:p>
          <a:p>
            <a:endParaRPr lang="sk-SK" dirty="0" smtClean="0"/>
          </a:p>
          <a:p>
            <a:r>
              <a:rPr lang="sk-SK" dirty="0" smtClean="0"/>
              <a:t>Odlišné reakce na nejistotu a riziko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383254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sk-SK" dirty="0" smtClean="0"/>
              <a:t>Teorie racionální volby</a:t>
            </a:r>
            <a:endParaRPr lang="cs-CZ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935480"/>
            <a:ext cx="8534400" cy="4770120"/>
          </a:xfrm>
        </p:spPr>
        <p:txBody>
          <a:bodyPr>
            <a:normAutofit/>
          </a:bodyPr>
          <a:lstStyle/>
          <a:p>
            <a:r>
              <a:rPr lang="sk-SK" dirty="0" smtClean="0"/>
              <a:t>Formální teorie</a:t>
            </a:r>
          </a:p>
          <a:p>
            <a:endParaRPr lang="sk-SK" dirty="0" smtClean="0"/>
          </a:p>
          <a:p>
            <a:r>
              <a:rPr lang="sk-SK" dirty="0" smtClean="0"/>
              <a:t>Práce se zjednodušenou realitou, využívání modelů</a:t>
            </a:r>
          </a:p>
          <a:p>
            <a:endParaRPr lang="sk-SK" dirty="0" smtClean="0"/>
          </a:p>
          <a:p>
            <a:r>
              <a:rPr lang="sk-SK" dirty="0" smtClean="0"/>
              <a:t>Snaha o vysvětlení a predikci</a:t>
            </a:r>
          </a:p>
          <a:p>
            <a:endParaRPr lang="sk-SK" dirty="0" smtClean="0"/>
          </a:p>
          <a:p>
            <a:r>
              <a:rPr lang="sk-SK" dirty="0" smtClean="0"/>
              <a:t>Aplikace formalizovaného jazyka (typicky matematika)</a:t>
            </a:r>
          </a:p>
          <a:p>
            <a:endParaRPr lang="sk-SK" dirty="0"/>
          </a:p>
          <a:p>
            <a:r>
              <a:rPr lang="sk-SK" dirty="0"/>
              <a:t>Teorie racionální volby jako optimální standard, se kterým lze poměřovat </a:t>
            </a:r>
            <a:r>
              <a:rPr lang="sk-SK" b="1" dirty="0"/>
              <a:t>reálné akce </a:t>
            </a:r>
            <a:endParaRPr lang="cs-CZ" b="1" dirty="0"/>
          </a:p>
          <a:p>
            <a:endParaRPr lang="sk-SK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57495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sk-SK" dirty="0" smtClean="0"/>
              <a:t>Politicko-ekonomické teorie</a:t>
            </a:r>
            <a:endParaRPr lang="cs-CZ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Politické procesy jako tržní vztahy (Downs)</a:t>
            </a:r>
          </a:p>
          <a:p>
            <a:endParaRPr lang="sk-SK" dirty="0" smtClean="0"/>
          </a:p>
          <a:p>
            <a:r>
              <a:rPr lang="sk-SK" dirty="0" smtClean="0"/>
              <a:t>Teorie sociální volby (Arrow)</a:t>
            </a:r>
          </a:p>
          <a:p>
            <a:endParaRPr lang="sk-SK" dirty="0" smtClean="0"/>
          </a:p>
          <a:p>
            <a:r>
              <a:rPr lang="sk-SK" dirty="0" smtClean="0"/>
              <a:t>Logika kolektivního jednání (Olson)</a:t>
            </a:r>
          </a:p>
          <a:p>
            <a:endParaRPr lang="sk-SK" dirty="0" smtClean="0"/>
          </a:p>
          <a:p>
            <a:r>
              <a:rPr lang="sk-SK" dirty="0" smtClean="0"/>
              <a:t>Rozhodování v podmínkách nejistoty (Dahl)</a:t>
            </a: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420094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534400" cy="1143000"/>
          </a:xfrm>
        </p:spPr>
        <p:txBody>
          <a:bodyPr>
            <a:normAutofit/>
          </a:bodyPr>
          <a:lstStyle/>
          <a:p>
            <a:r>
              <a:rPr lang="sk-SK" sz="3800" dirty="0" smtClean="0"/>
              <a:t>Politické procesy </a:t>
            </a:r>
            <a:r>
              <a:rPr lang="sk-SK" sz="3800" dirty="0" err="1" smtClean="0"/>
              <a:t>jako</a:t>
            </a:r>
            <a:r>
              <a:rPr lang="sk-SK" sz="3800" dirty="0" smtClean="0"/>
              <a:t> tržní </a:t>
            </a:r>
            <a:r>
              <a:rPr lang="sk-SK" sz="3800" dirty="0" err="1" smtClean="0"/>
              <a:t>vztahy</a:t>
            </a:r>
            <a:r>
              <a:rPr lang="sk-SK" sz="3800" dirty="0" smtClean="0"/>
              <a:t> (</a:t>
            </a:r>
            <a:r>
              <a:rPr lang="sk-SK" sz="3800" dirty="0" err="1" smtClean="0"/>
              <a:t>Downs</a:t>
            </a:r>
            <a:r>
              <a:rPr lang="sk-SK" sz="3800" dirty="0" smtClean="0"/>
              <a:t>)</a:t>
            </a:r>
            <a:endParaRPr lang="cs-CZ" sz="38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sk-SK" sz="2800" dirty="0" smtClean="0"/>
              <a:t>Ekonomické </a:t>
            </a:r>
            <a:r>
              <a:rPr lang="sk-SK" sz="2800" dirty="0" err="1" smtClean="0"/>
              <a:t>chování</a:t>
            </a:r>
            <a:r>
              <a:rPr lang="sk-SK" sz="2800" dirty="0" smtClean="0"/>
              <a:t> v </a:t>
            </a:r>
            <a:r>
              <a:rPr lang="sk-SK" sz="2800" dirty="0" err="1" smtClean="0"/>
              <a:t>politice</a:t>
            </a:r>
            <a:endParaRPr lang="sk-SK" sz="2800" dirty="0" smtClean="0"/>
          </a:p>
          <a:p>
            <a:pPr>
              <a:lnSpc>
                <a:spcPct val="90000"/>
              </a:lnSpc>
            </a:pPr>
            <a:endParaRPr lang="sk-SK" sz="2800" dirty="0" smtClean="0"/>
          </a:p>
          <a:p>
            <a:pPr>
              <a:lnSpc>
                <a:spcPct val="80000"/>
              </a:lnSpc>
            </a:pPr>
            <a:r>
              <a:rPr lang="sk-SK" sz="2800" b="1" dirty="0" err="1"/>
              <a:t>Řídící</a:t>
            </a:r>
            <a:r>
              <a:rPr lang="sk-SK" sz="2800" b="1" dirty="0"/>
              <a:t> skupina:</a:t>
            </a:r>
          </a:p>
          <a:p>
            <a:pPr lvl="1">
              <a:lnSpc>
                <a:spcPct val="80000"/>
              </a:lnSpc>
            </a:pPr>
            <a:r>
              <a:rPr lang="sk-SK" dirty="0" err="1"/>
              <a:t>Zájem</a:t>
            </a:r>
            <a:r>
              <a:rPr lang="sk-SK" dirty="0"/>
              <a:t> o </a:t>
            </a:r>
            <a:r>
              <a:rPr lang="sk-SK" dirty="0" err="1"/>
              <a:t>udržení</a:t>
            </a:r>
            <a:r>
              <a:rPr lang="sk-SK" dirty="0"/>
              <a:t> </a:t>
            </a:r>
            <a:r>
              <a:rPr lang="sk-SK" dirty="0" err="1"/>
              <a:t>při</a:t>
            </a:r>
            <a:r>
              <a:rPr lang="sk-SK" dirty="0"/>
              <a:t> moci, </a:t>
            </a:r>
            <a:r>
              <a:rPr lang="sk-SK" dirty="0" err="1"/>
              <a:t>všechny</a:t>
            </a:r>
            <a:r>
              <a:rPr lang="sk-SK" dirty="0"/>
              <a:t> kroky </a:t>
            </a:r>
            <a:r>
              <a:rPr lang="sk-SK" dirty="0" err="1"/>
              <a:t>podřízené</a:t>
            </a:r>
            <a:r>
              <a:rPr lang="sk-SK" dirty="0"/>
              <a:t> tomuto </a:t>
            </a:r>
            <a:r>
              <a:rPr lang="sk-SK" dirty="0" err="1"/>
              <a:t>cíli</a:t>
            </a:r>
            <a:r>
              <a:rPr lang="sk-SK" dirty="0"/>
              <a:t> </a:t>
            </a:r>
            <a:r>
              <a:rPr lang="sk-SK" dirty="0" err="1"/>
              <a:t>jsou</a:t>
            </a:r>
            <a:r>
              <a:rPr lang="sk-SK" dirty="0"/>
              <a:t> </a:t>
            </a:r>
            <a:r>
              <a:rPr lang="sk-SK" dirty="0" err="1"/>
              <a:t>racionální</a:t>
            </a:r>
            <a:endParaRPr lang="sk-SK" dirty="0"/>
          </a:p>
          <a:p>
            <a:pPr lvl="1">
              <a:lnSpc>
                <a:spcPct val="80000"/>
              </a:lnSpc>
            </a:pPr>
            <a:r>
              <a:rPr lang="sk-SK" dirty="0" err="1"/>
              <a:t>Např</a:t>
            </a:r>
            <a:r>
              <a:rPr lang="sk-SK" dirty="0"/>
              <a:t>. </a:t>
            </a:r>
            <a:r>
              <a:rPr lang="sk-SK" dirty="0" err="1"/>
              <a:t>přizpůsobování</a:t>
            </a:r>
            <a:r>
              <a:rPr lang="sk-SK" dirty="0"/>
              <a:t> </a:t>
            </a:r>
            <a:r>
              <a:rPr lang="sk-SK" dirty="0" err="1"/>
              <a:t>volebního</a:t>
            </a:r>
            <a:r>
              <a:rPr lang="sk-SK" dirty="0"/>
              <a:t> programu </a:t>
            </a:r>
            <a:r>
              <a:rPr lang="sk-SK" dirty="0" err="1"/>
              <a:t>voličům</a:t>
            </a:r>
            <a:endParaRPr lang="sk-SK" dirty="0"/>
          </a:p>
          <a:p>
            <a:pPr>
              <a:lnSpc>
                <a:spcPct val="80000"/>
              </a:lnSpc>
            </a:pPr>
            <a:endParaRPr lang="sk-SK" sz="2800" b="1" dirty="0"/>
          </a:p>
          <a:p>
            <a:pPr>
              <a:lnSpc>
                <a:spcPct val="80000"/>
              </a:lnSpc>
            </a:pPr>
            <a:r>
              <a:rPr lang="sk-SK" sz="2800" b="1" dirty="0" err="1"/>
              <a:t>Řízená</a:t>
            </a:r>
            <a:r>
              <a:rPr lang="sk-SK" sz="2800" b="1" dirty="0"/>
              <a:t> skupina:</a:t>
            </a:r>
          </a:p>
          <a:p>
            <a:pPr lvl="1">
              <a:lnSpc>
                <a:spcPct val="80000"/>
              </a:lnSpc>
            </a:pPr>
            <a:r>
              <a:rPr lang="sk-SK" dirty="0"/>
              <a:t>Voliči </a:t>
            </a:r>
            <a:r>
              <a:rPr lang="sk-SK" dirty="0" err="1"/>
              <a:t>preferují</a:t>
            </a:r>
            <a:r>
              <a:rPr lang="sk-SK" dirty="0"/>
              <a:t> strany, </a:t>
            </a:r>
            <a:r>
              <a:rPr lang="sk-SK" dirty="0" err="1"/>
              <a:t>které</a:t>
            </a:r>
            <a:r>
              <a:rPr lang="sk-SK" dirty="0"/>
              <a:t> </a:t>
            </a:r>
            <a:r>
              <a:rPr lang="sk-SK" dirty="0" err="1"/>
              <a:t>jim</a:t>
            </a:r>
            <a:r>
              <a:rPr lang="sk-SK" dirty="0"/>
              <a:t> </a:t>
            </a:r>
            <a:r>
              <a:rPr lang="sk-SK" dirty="0" err="1"/>
              <a:t>přinesou</a:t>
            </a:r>
            <a:r>
              <a:rPr lang="sk-SK" dirty="0"/>
              <a:t> </a:t>
            </a:r>
            <a:r>
              <a:rPr lang="sk-SK" dirty="0" err="1"/>
              <a:t>největší</a:t>
            </a:r>
            <a:r>
              <a:rPr lang="sk-SK" dirty="0"/>
              <a:t> zisk</a:t>
            </a:r>
          </a:p>
          <a:p>
            <a:pPr lvl="1">
              <a:lnSpc>
                <a:spcPct val="80000"/>
              </a:lnSpc>
            </a:pPr>
            <a:r>
              <a:rPr lang="sk-SK" dirty="0" err="1"/>
              <a:t>Stranický</a:t>
            </a:r>
            <a:r>
              <a:rPr lang="sk-SK" dirty="0"/>
              <a:t> diferenciál – </a:t>
            </a:r>
            <a:r>
              <a:rPr lang="sk-SK" dirty="0" err="1"/>
              <a:t>rozdíl</a:t>
            </a:r>
            <a:r>
              <a:rPr lang="sk-SK" dirty="0"/>
              <a:t> </a:t>
            </a:r>
            <a:r>
              <a:rPr lang="sk-SK" dirty="0" err="1"/>
              <a:t>mezi</a:t>
            </a:r>
            <a:r>
              <a:rPr lang="sk-SK" dirty="0"/>
              <a:t> </a:t>
            </a:r>
            <a:r>
              <a:rPr lang="sk-SK" dirty="0" err="1"/>
              <a:t>ziskem</a:t>
            </a:r>
            <a:r>
              <a:rPr lang="sk-SK" dirty="0"/>
              <a:t> </a:t>
            </a:r>
            <a:r>
              <a:rPr lang="sk-SK" dirty="0" err="1"/>
              <a:t>ze</a:t>
            </a:r>
            <a:r>
              <a:rPr lang="sk-SK" dirty="0"/>
              <a:t> </a:t>
            </a:r>
            <a:r>
              <a:rPr lang="sk-SK" dirty="0" err="1"/>
              <a:t>současné</a:t>
            </a:r>
            <a:r>
              <a:rPr lang="sk-SK" dirty="0"/>
              <a:t> a </a:t>
            </a:r>
            <a:r>
              <a:rPr lang="sk-SK" dirty="0" err="1"/>
              <a:t>budoucí</a:t>
            </a:r>
            <a:r>
              <a:rPr lang="sk-SK" dirty="0"/>
              <a:t> vlády</a:t>
            </a:r>
          </a:p>
          <a:p>
            <a:pPr>
              <a:lnSpc>
                <a:spcPct val="80000"/>
              </a:lnSpc>
            </a:pPr>
            <a:endParaRPr lang="sk-SK" sz="2800" dirty="0"/>
          </a:p>
          <a:p>
            <a:pPr>
              <a:lnSpc>
                <a:spcPct val="80000"/>
              </a:lnSpc>
            </a:pPr>
            <a:r>
              <a:rPr lang="sk-SK" sz="2800" dirty="0" err="1"/>
              <a:t>Vysvětlení</a:t>
            </a:r>
            <a:r>
              <a:rPr lang="sk-SK" sz="2800" dirty="0"/>
              <a:t> </a:t>
            </a:r>
            <a:r>
              <a:rPr lang="sk-SK" sz="2800" dirty="0" err="1"/>
              <a:t>nárůstu</a:t>
            </a:r>
            <a:r>
              <a:rPr lang="sk-SK" sz="2800" dirty="0"/>
              <a:t> </a:t>
            </a:r>
            <a:r>
              <a:rPr lang="sk-SK" sz="2800" dirty="0" err="1"/>
              <a:t>systémů</a:t>
            </a:r>
            <a:r>
              <a:rPr lang="sk-SK" sz="2800" dirty="0"/>
              <a:t> </a:t>
            </a:r>
            <a:r>
              <a:rPr lang="sk-SK" sz="2800" dirty="0" err="1"/>
              <a:t>sociálního</a:t>
            </a:r>
            <a:r>
              <a:rPr lang="sk-SK" sz="2800" dirty="0"/>
              <a:t> zabezpečení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607708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sk-SK" dirty="0" smtClean="0"/>
              <a:t>Teorie sociální volby</a:t>
            </a:r>
            <a:endParaRPr lang="cs-CZ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sz="2400" b="1" dirty="0" smtClean="0"/>
              <a:t>K. Arrow </a:t>
            </a:r>
            <a:r>
              <a:rPr lang="sk-SK" sz="2400" dirty="0" smtClean="0"/>
              <a:t>- Sociální volba a individuální hodnota (1951)</a:t>
            </a:r>
          </a:p>
          <a:p>
            <a:endParaRPr lang="sk-SK" sz="2400" dirty="0" smtClean="0"/>
          </a:p>
          <a:p>
            <a:r>
              <a:rPr lang="sk-SK" sz="2400" dirty="0" smtClean="0"/>
              <a:t>V demokracii není možné dospět k řešení, které by přesně a spravedlivě zohlednilo individuální preference</a:t>
            </a:r>
          </a:p>
          <a:p>
            <a:endParaRPr lang="sk-SK" sz="2400" dirty="0" smtClean="0"/>
          </a:p>
          <a:p>
            <a:r>
              <a:rPr lang="sk-SK" sz="2400" dirty="0" smtClean="0"/>
              <a:t>Toto platí bez ohledu na rozhodovací mechanismus (poměrný, většinový systém)</a:t>
            </a:r>
          </a:p>
          <a:p>
            <a:endParaRPr lang="sk-SK" sz="2400" dirty="0" smtClean="0"/>
          </a:p>
          <a:p>
            <a:r>
              <a:rPr lang="sk-SK" sz="2400" dirty="0" smtClean="0"/>
              <a:t>Existující problém – cyklické většiny („Condorcetův paradox“)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743603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symbol obsah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931452722"/>
              </p:ext>
            </p:extLst>
          </p:nvPr>
        </p:nvGraphicFramePr>
        <p:xfrm>
          <a:off x="228600" y="609600"/>
          <a:ext cx="8686800" cy="253048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143000"/>
                <a:gridCol w="2378676"/>
                <a:gridCol w="2582562"/>
                <a:gridCol w="2582562"/>
              </a:tblGrid>
              <a:tr h="632620">
                <a:tc>
                  <a:txBody>
                    <a:bodyPr/>
                    <a:lstStyle/>
                    <a:p>
                      <a:pPr algn="ctr"/>
                      <a:r>
                        <a:rPr lang="cs-CZ" sz="2400" dirty="0" smtClean="0"/>
                        <a:t>Osoba</a:t>
                      </a:r>
                      <a:endParaRPr lang="cs-CZ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 smtClean="0"/>
                        <a:t>1. preference</a:t>
                      </a:r>
                      <a:endParaRPr lang="cs-CZ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 smtClean="0"/>
                        <a:t>2. preference</a:t>
                      </a:r>
                      <a:endParaRPr lang="cs-CZ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 smtClean="0"/>
                        <a:t>3.preference</a:t>
                      </a:r>
                      <a:endParaRPr lang="cs-CZ" sz="2400" dirty="0"/>
                    </a:p>
                  </a:txBody>
                  <a:tcPr anchor="ctr"/>
                </a:tc>
              </a:tr>
              <a:tr h="632620">
                <a:tc>
                  <a:txBody>
                    <a:bodyPr/>
                    <a:lstStyle/>
                    <a:p>
                      <a:pPr algn="ctr"/>
                      <a:r>
                        <a:rPr lang="cs-CZ" sz="2400" dirty="0" smtClean="0"/>
                        <a:t>A</a:t>
                      </a:r>
                      <a:endParaRPr lang="cs-CZ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 smtClean="0"/>
                        <a:t>Auto</a:t>
                      </a:r>
                      <a:endParaRPr lang="cs-CZ" sz="2400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 smtClean="0"/>
                        <a:t>Dovolená</a:t>
                      </a:r>
                      <a:endParaRPr lang="cs-CZ" sz="2400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 smtClean="0">
                          <a:solidFill>
                            <a:schemeClr val="bg1"/>
                          </a:solidFill>
                        </a:rPr>
                        <a:t>Úspory</a:t>
                      </a:r>
                      <a:endParaRPr lang="cs-CZ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</a:tr>
              <a:tr h="632620">
                <a:tc>
                  <a:txBody>
                    <a:bodyPr/>
                    <a:lstStyle/>
                    <a:p>
                      <a:pPr algn="ctr"/>
                      <a:r>
                        <a:rPr lang="cs-CZ" sz="2400" dirty="0" smtClean="0"/>
                        <a:t>B</a:t>
                      </a:r>
                      <a:endParaRPr lang="cs-CZ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 smtClean="0"/>
                        <a:t>Dovolená</a:t>
                      </a:r>
                      <a:endParaRPr lang="cs-CZ" sz="2400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 smtClean="0">
                          <a:solidFill>
                            <a:schemeClr val="bg1"/>
                          </a:solidFill>
                        </a:rPr>
                        <a:t>Úspory</a:t>
                      </a:r>
                      <a:endParaRPr lang="cs-CZ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 smtClean="0"/>
                        <a:t>Auto</a:t>
                      </a:r>
                      <a:endParaRPr lang="cs-CZ" sz="2400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632620">
                <a:tc>
                  <a:txBody>
                    <a:bodyPr/>
                    <a:lstStyle/>
                    <a:p>
                      <a:pPr algn="ctr"/>
                      <a:r>
                        <a:rPr lang="cs-CZ" sz="2400" dirty="0" smtClean="0"/>
                        <a:t>C</a:t>
                      </a:r>
                      <a:endParaRPr lang="cs-CZ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 smtClean="0">
                          <a:solidFill>
                            <a:schemeClr val="bg1"/>
                          </a:solidFill>
                        </a:rPr>
                        <a:t>Úspory</a:t>
                      </a:r>
                      <a:endParaRPr lang="cs-CZ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 smtClean="0"/>
                        <a:t>Auto</a:t>
                      </a:r>
                      <a:endParaRPr lang="cs-CZ" sz="2400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 smtClean="0"/>
                        <a:t>Dovolená</a:t>
                      </a:r>
                      <a:endParaRPr lang="cs-CZ" sz="2400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sp>
        <p:nvSpPr>
          <p:cNvPr id="3" name="Obdĺžnik 2"/>
          <p:cNvSpPr/>
          <p:nvPr/>
        </p:nvSpPr>
        <p:spPr>
          <a:xfrm>
            <a:off x="228600" y="3733800"/>
            <a:ext cx="8686800" cy="33609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cs-CZ" sz="4000" dirty="0" smtClean="0">
                <a:latin typeface="Cambria" panose="02040503050406030204" pitchFamily="18" charset="0"/>
              </a:rPr>
              <a:t>1. Auto vs. Dovolená </a:t>
            </a:r>
            <a:r>
              <a:rPr lang="cs-CZ" sz="4000" dirty="0" smtClean="0">
                <a:latin typeface="Cambria" panose="02040503050406030204" pitchFamily="18" charset="0"/>
                <a:sym typeface="Wingdings" pitchFamily="2" charset="2"/>
              </a:rPr>
              <a:t> Auto</a:t>
            </a:r>
          </a:p>
          <a:p>
            <a:pPr marL="742950" indent="-742950" algn="ctr">
              <a:lnSpc>
                <a:spcPct val="90000"/>
              </a:lnSpc>
            </a:pPr>
            <a:endParaRPr lang="cs-CZ" sz="4000" dirty="0" smtClean="0">
              <a:latin typeface="Cambria" panose="02040503050406030204" pitchFamily="18" charset="0"/>
              <a:sym typeface="Wingdings" pitchFamily="2" charset="2"/>
            </a:endParaRPr>
          </a:p>
          <a:p>
            <a:pPr marL="742950" indent="-742950" algn="ctr">
              <a:lnSpc>
                <a:spcPct val="90000"/>
              </a:lnSpc>
            </a:pPr>
            <a:r>
              <a:rPr lang="cs-CZ" sz="4000" dirty="0" smtClean="0">
                <a:latin typeface="Cambria" panose="02040503050406030204" pitchFamily="18" charset="0"/>
                <a:sym typeface="Wingdings" pitchFamily="2" charset="2"/>
              </a:rPr>
              <a:t>2. Auto vs. Úspory  Úspory</a:t>
            </a:r>
          </a:p>
          <a:p>
            <a:pPr marL="742950" indent="-742950" algn="ctr">
              <a:lnSpc>
                <a:spcPct val="90000"/>
              </a:lnSpc>
            </a:pPr>
            <a:endParaRPr lang="cs-CZ" sz="4000" dirty="0" smtClean="0">
              <a:latin typeface="Cambria" panose="02040503050406030204" pitchFamily="18" charset="0"/>
              <a:sym typeface="Wingdings" pitchFamily="2" charset="2"/>
            </a:endParaRPr>
          </a:p>
          <a:p>
            <a:pPr marL="742950" indent="-742950" algn="ctr">
              <a:lnSpc>
                <a:spcPct val="90000"/>
              </a:lnSpc>
            </a:pPr>
            <a:r>
              <a:rPr lang="cs-CZ" sz="4000" dirty="0" smtClean="0">
                <a:latin typeface="Cambria" panose="02040503050406030204" pitchFamily="18" charset="0"/>
                <a:sym typeface="Wingdings" pitchFamily="2" charset="2"/>
              </a:rPr>
              <a:t>3. Úspory vs. Dovolená  Dovolená</a:t>
            </a:r>
            <a:endParaRPr lang="cs-CZ" dirty="0" smtClean="0">
              <a:latin typeface="Cambria" panose="02040503050406030204" pitchFamily="18" charset="0"/>
            </a:endParaRPr>
          </a:p>
          <a:p>
            <a:pPr>
              <a:lnSpc>
                <a:spcPct val="90000"/>
              </a:lnSpc>
            </a:pPr>
            <a:endParaRPr lang="cs-CZ" dirty="0" smtClean="0"/>
          </a:p>
          <a:p>
            <a:pPr>
              <a:lnSpc>
                <a:spcPct val="90000"/>
              </a:lnSpc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xmlns="" val="338303279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sk-SK" dirty="0" smtClean="0"/>
              <a:t>Teorie sociální volby</a:t>
            </a:r>
            <a:endParaRPr lang="cs-CZ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k-SK" dirty="0" smtClean="0"/>
              <a:t>V kolektivě alespoň třech lidí tak není možné zajistit spravedlivý transfer individuálních preferencí</a:t>
            </a:r>
          </a:p>
          <a:p>
            <a:endParaRPr lang="sk-SK" dirty="0" smtClean="0"/>
          </a:p>
          <a:p>
            <a:r>
              <a:rPr lang="sk-SK" dirty="0" smtClean="0"/>
              <a:t>Důvod – každá preference může být poražena jinou preferencí</a:t>
            </a:r>
          </a:p>
          <a:p>
            <a:endParaRPr lang="sk-SK" dirty="0" smtClean="0"/>
          </a:p>
          <a:p>
            <a:r>
              <a:rPr lang="sk-SK" b="1" dirty="0" smtClean="0"/>
              <a:t>Arrowův teorém </a:t>
            </a:r>
            <a:r>
              <a:rPr lang="sk-SK" dirty="0" smtClean="0"/>
              <a:t>(teorém všeobecných možností)</a:t>
            </a:r>
          </a:p>
          <a:p>
            <a:endParaRPr lang="cs-CZ" dirty="0" smtClean="0"/>
          </a:p>
          <a:p>
            <a:r>
              <a:rPr lang="cs-CZ" dirty="0"/>
              <a:t>Tvorba kolektivních rozhodnutí se tak přesouvá do sféry politiky</a:t>
            </a:r>
          </a:p>
        </p:txBody>
      </p:sp>
    </p:spTree>
    <p:extLst>
      <p:ext uri="{BB962C8B-B14F-4D97-AF65-F5344CB8AC3E}">
        <p14:creationId xmlns:p14="http://schemas.microsoft.com/office/powerpoint/2010/main" xmlns="" val="3371816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sk-SK" dirty="0" smtClean="0"/>
              <a:t>Tradiční institucionalismus</a:t>
            </a:r>
            <a:endParaRPr lang="cs-CZ" dirty="0" smtClean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935163"/>
            <a:ext cx="8229600" cy="4694237"/>
          </a:xfrm>
        </p:spPr>
        <p:txBody>
          <a:bodyPr>
            <a:normAutofit/>
          </a:bodyPr>
          <a:lstStyle/>
          <a:p>
            <a:pPr marL="274320" indent="-274320" fontAlgn="auto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sk-SK" dirty="0" smtClean="0"/>
              <a:t>Přístup, který kladl důraz na </a:t>
            </a:r>
            <a:r>
              <a:rPr lang="sk-SK" b="1" dirty="0" smtClean="0"/>
              <a:t>studium institucí</a:t>
            </a:r>
          </a:p>
          <a:p>
            <a:pPr marL="274320" indent="-274320" fontAlgn="auto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sk-SK" dirty="0" smtClean="0"/>
          </a:p>
          <a:p>
            <a:pPr marL="274320" indent="-274320" fontAlgn="auto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sk-SK" dirty="0" smtClean="0"/>
              <a:t>Hlavní témata - pravidla, pravomoci, formální prvky institucí</a:t>
            </a:r>
          </a:p>
          <a:p>
            <a:pPr marL="274320" indent="-274320" fontAlgn="auto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sk-SK" dirty="0" smtClean="0"/>
          </a:p>
          <a:p>
            <a:pPr marL="274320" indent="-274320" fontAlgn="auto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sk-SK" b="1" dirty="0" smtClean="0"/>
              <a:t>Instituce = organizace </a:t>
            </a:r>
            <a:r>
              <a:rPr lang="sk-SK" dirty="0" smtClean="0"/>
              <a:t>(vláda, parlament, prezident)</a:t>
            </a:r>
          </a:p>
          <a:p>
            <a:pPr marL="274320" indent="-274320" fontAlgn="auto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sk-SK" dirty="0" smtClean="0"/>
          </a:p>
          <a:p>
            <a:pPr marL="274320" indent="-274320" fontAlgn="auto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sk-SK" dirty="0" smtClean="0"/>
              <a:t>Hlavně v USA – orientace výzkumu na analýzu americké ústavy a vztahů mezi jednotlivými orgány</a:t>
            </a:r>
          </a:p>
          <a:p>
            <a:pPr marL="274320" indent="-274320" fontAlgn="auto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sk-SK" dirty="0" smtClean="0"/>
          </a:p>
          <a:p>
            <a:pPr marL="274320" indent="-274320" fontAlgn="auto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sk-SK" dirty="0" smtClean="0"/>
              <a:t>Využití </a:t>
            </a:r>
            <a:r>
              <a:rPr lang="sk-SK" dirty="0"/>
              <a:t>prostředků práva a historie</a:t>
            </a:r>
          </a:p>
          <a:p>
            <a:pPr marL="274320" indent="-274320" fontAlgn="auto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cs-CZ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447800"/>
          </a:xfrm>
        </p:spPr>
        <p:txBody>
          <a:bodyPr>
            <a:normAutofit fontScale="90000"/>
          </a:bodyPr>
          <a:lstStyle/>
          <a:p>
            <a:pPr algn="ctr"/>
            <a:r>
              <a:rPr lang="cs-CZ" sz="4400" dirty="0" smtClean="0"/>
              <a:t>Rozhodování</a:t>
            </a:r>
            <a:r>
              <a:rPr lang="sk-SK" sz="4400" dirty="0" smtClean="0"/>
              <a:t> </a:t>
            </a:r>
            <a:r>
              <a:rPr lang="sk-SK" sz="4400" dirty="0"/>
              <a:t>v podmínkách nejistoty Seminární </a:t>
            </a:r>
            <a:r>
              <a:rPr lang="sk-SK" sz="4400" dirty="0" smtClean="0"/>
              <a:t>práce v kurzu POL 181</a:t>
            </a:r>
            <a:endParaRPr lang="cs-CZ" sz="4400" dirty="0"/>
          </a:p>
        </p:txBody>
      </p:sp>
      <p:graphicFrame>
        <p:nvGraphicFramePr>
          <p:cNvPr id="4" name="Zástupný symbol obsahu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606723560"/>
              </p:ext>
            </p:extLst>
          </p:nvPr>
        </p:nvGraphicFramePr>
        <p:xfrm>
          <a:off x="381000" y="2438400"/>
          <a:ext cx="8229600" cy="359664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928813"/>
                <a:gridCol w="3086100"/>
                <a:gridCol w="3214687"/>
              </a:tblGrid>
              <a:tr h="899160">
                <a:tc>
                  <a:txBody>
                    <a:bodyPr/>
                    <a:lstStyle/>
                    <a:p>
                      <a:pPr algn="ctr"/>
                      <a:r>
                        <a:rPr lang="cs-CZ" sz="2400" dirty="0" smtClean="0"/>
                        <a:t>Možnost</a:t>
                      </a:r>
                      <a:endParaRPr lang="cs-CZ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 smtClean="0"/>
                        <a:t>Minimum bodů</a:t>
                      </a:r>
                      <a:endParaRPr lang="cs-CZ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 smtClean="0"/>
                        <a:t>Maximum bodů</a:t>
                      </a:r>
                      <a:endParaRPr lang="cs-CZ" sz="2400" dirty="0"/>
                    </a:p>
                  </a:txBody>
                  <a:tcPr anchor="ctr"/>
                </a:tc>
              </a:tr>
              <a:tr h="899160"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/>
                        <a:t>Téma 1</a:t>
                      </a:r>
                      <a:endParaRPr lang="cs-CZ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4800" dirty="0" smtClean="0"/>
                        <a:t>7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4800" dirty="0" smtClean="0"/>
                        <a:t>18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899160"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/>
                        <a:t>Téma</a:t>
                      </a:r>
                      <a:r>
                        <a:rPr lang="cs-CZ" sz="2800" baseline="0" dirty="0" smtClean="0"/>
                        <a:t> 2</a:t>
                      </a:r>
                      <a:endParaRPr lang="cs-CZ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4800" dirty="0" smtClean="0"/>
                        <a:t>16</a:t>
                      </a:r>
                      <a:endParaRPr lang="cs-CZ" sz="4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4800" dirty="0" smtClean="0"/>
                        <a:t>22</a:t>
                      </a:r>
                      <a:endParaRPr lang="cs-CZ" sz="4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899160"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/>
                        <a:t>Téma</a:t>
                      </a:r>
                      <a:r>
                        <a:rPr lang="cs-CZ" sz="2800" baseline="0" dirty="0" smtClean="0"/>
                        <a:t> 3</a:t>
                      </a:r>
                      <a:endParaRPr lang="cs-CZ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4800" dirty="0" smtClean="0"/>
                        <a:t>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4800" dirty="0" smtClean="0"/>
                        <a:t>30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28504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sk-SK" sz="4400" dirty="0" err="1" smtClean="0"/>
              <a:t>Rozhodování</a:t>
            </a:r>
            <a:r>
              <a:rPr lang="sk-SK" sz="4400" dirty="0" smtClean="0"/>
              <a:t> v podmínkách nejistoty</a:t>
            </a:r>
            <a:endParaRPr lang="cs-CZ" sz="44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sk-SK" dirty="0" smtClean="0"/>
              <a:t>Dahl</a:t>
            </a:r>
          </a:p>
          <a:p>
            <a:pPr>
              <a:lnSpc>
                <a:spcPct val="90000"/>
              </a:lnSpc>
            </a:pPr>
            <a:endParaRPr lang="sk-SK" dirty="0" smtClean="0"/>
          </a:p>
          <a:p>
            <a:pPr>
              <a:lnSpc>
                <a:spcPct val="90000"/>
              </a:lnSpc>
            </a:pPr>
            <a:r>
              <a:rPr lang="sk-SK" dirty="0" smtClean="0"/>
              <a:t>Volba racionální strategie v prostředí s nedokonalou informací</a:t>
            </a:r>
          </a:p>
          <a:p>
            <a:pPr>
              <a:lnSpc>
                <a:spcPct val="90000"/>
              </a:lnSpc>
            </a:pPr>
            <a:endParaRPr lang="sk-SK" dirty="0" smtClean="0"/>
          </a:p>
          <a:p>
            <a:pPr>
              <a:lnSpc>
                <a:spcPct val="90000"/>
              </a:lnSpc>
            </a:pPr>
            <a:r>
              <a:rPr lang="sk-SK" dirty="0" smtClean="0"/>
              <a:t>Možnosti:</a:t>
            </a:r>
          </a:p>
          <a:p>
            <a:pPr lvl="1">
              <a:lnSpc>
                <a:spcPct val="90000"/>
              </a:lnSpc>
            </a:pPr>
            <a:r>
              <a:rPr lang="sk-SK" dirty="0" smtClean="0"/>
              <a:t>Minimax</a:t>
            </a:r>
          </a:p>
          <a:p>
            <a:pPr lvl="1">
              <a:lnSpc>
                <a:spcPct val="90000"/>
              </a:lnSpc>
            </a:pPr>
            <a:r>
              <a:rPr lang="sk-SK" dirty="0" smtClean="0"/>
              <a:t>Maximax</a:t>
            </a:r>
          </a:p>
          <a:p>
            <a:pPr lvl="1">
              <a:lnSpc>
                <a:spcPct val="90000"/>
              </a:lnSpc>
            </a:pPr>
            <a:r>
              <a:rPr lang="cs-CZ" dirty="0" smtClean="0"/>
              <a:t>Největší</a:t>
            </a:r>
            <a:r>
              <a:rPr lang="sk-SK" dirty="0" smtClean="0"/>
              <a:t> průměr</a:t>
            </a: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92170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cs-CZ" dirty="0" smtClean="0"/>
              <a:t>Teorie her</a:t>
            </a:r>
            <a:endParaRPr lang="cs-CZ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Další oblast, která využívá racionalitu</a:t>
            </a:r>
          </a:p>
          <a:p>
            <a:endParaRPr lang="cs-CZ" dirty="0" smtClean="0"/>
          </a:p>
          <a:p>
            <a:r>
              <a:rPr lang="cs-CZ" dirty="0" smtClean="0"/>
              <a:t>Politika chápána jako „hra“, ve které</a:t>
            </a:r>
            <a:r>
              <a:rPr lang="sk-SK" dirty="0" smtClean="0"/>
              <a:t> působí (proti)hráči a uplatňují své strategie</a:t>
            </a:r>
          </a:p>
          <a:p>
            <a:endParaRPr lang="sk-SK" dirty="0" smtClean="0"/>
          </a:p>
          <a:p>
            <a:r>
              <a:rPr lang="sk-SK" dirty="0" smtClean="0"/>
              <a:t>Příklady „her“ – tvorba volební kampaně, koaliční vyjednávání</a:t>
            </a:r>
          </a:p>
          <a:p>
            <a:endParaRPr lang="sk-SK" dirty="0" smtClean="0"/>
          </a:p>
          <a:p>
            <a:r>
              <a:rPr lang="sk-SK" dirty="0" smtClean="0"/>
              <a:t>Teorie her výrazně přesahuje politologii</a:t>
            </a: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121067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sk-SK" dirty="0" smtClean="0"/>
              <a:t>Teorie her – základní pojmy</a:t>
            </a:r>
            <a:endParaRPr lang="cs-CZ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69392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sk-SK" b="1" dirty="0" smtClean="0"/>
              <a:t>Racionalita</a:t>
            </a:r>
          </a:p>
          <a:p>
            <a:pPr>
              <a:lnSpc>
                <a:spcPct val="90000"/>
              </a:lnSpc>
            </a:pPr>
            <a:endParaRPr lang="sk-SK" dirty="0" smtClean="0"/>
          </a:p>
          <a:p>
            <a:pPr>
              <a:lnSpc>
                <a:spcPct val="90000"/>
              </a:lnSpc>
            </a:pPr>
            <a:r>
              <a:rPr lang="sk-SK" b="1" dirty="0" smtClean="0"/>
              <a:t>Hráči a strategie:</a:t>
            </a:r>
          </a:p>
          <a:p>
            <a:pPr lvl="1">
              <a:lnSpc>
                <a:spcPct val="90000"/>
              </a:lnSpc>
            </a:pPr>
            <a:r>
              <a:rPr lang="sk-SK" dirty="0" smtClean="0"/>
              <a:t>Hráči mají plné informace o krocích soupeře a na základě toho volí své akce</a:t>
            </a:r>
          </a:p>
          <a:p>
            <a:pPr lvl="1">
              <a:lnSpc>
                <a:spcPct val="90000"/>
              </a:lnSpc>
            </a:pPr>
            <a:r>
              <a:rPr lang="sk-SK" dirty="0" smtClean="0"/>
              <a:t>Strategické jednání – ovlivněné možnými tahy protihráčů a reaguje na jejich možnosti</a:t>
            </a:r>
          </a:p>
          <a:p>
            <a:pPr>
              <a:lnSpc>
                <a:spcPct val="90000"/>
              </a:lnSpc>
            </a:pPr>
            <a:endParaRPr lang="sk-SK" dirty="0" smtClean="0"/>
          </a:p>
          <a:p>
            <a:pPr>
              <a:lnSpc>
                <a:spcPct val="90000"/>
              </a:lnSpc>
            </a:pPr>
            <a:r>
              <a:rPr lang="sk-SK" b="1" dirty="0" smtClean="0"/>
              <a:t>Tranzitivita</a:t>
            </a:r>
          </a:p>
          <a:p>
            <a:pPr>
              <a:lnSpc>
                <a:spcPct val="90000"/>
              </a:lnSpc>
            </a:pPr>
            <a:endParaRPr lang="sk-SK" dirty="0" smtClean="0"/>
          </a:p>
          <a:p>
            <a:pPr>
              <a:lnSpc>
                <a:spcPct val="90000"/>
              </a:lnSpc>
            </a:pPr>
            <a:r>
              <a:rPr lang="sk-SK" b="1" dirty="0" smtClean="0"/>
              <a:t>Vztahy mezi hráči:</a:t>
            </a:r>
          </a:p>
          <a:p>
            <a:pPr lvl="1">
              <a:lnSpc>
                <a:spcPct val="90000"/>
              </a:lnSpc>
            </a:pPr>
            <a:r>
              <a:rPr lang="sk-SK" dirty="0" smtClean="0"/>
              <a:t>Konflikt, spolupráce, mix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428862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sk-SK" dirty="0" smtClean="0"/>
              <a:t>Typy her</a:t>
            </a:r>
            <a:endParaRPr lang="cs-CZ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k-SK" dirty="0"/>
              <a:t>Hry s nulovým </a:t>
            </a:r>
            <a:r>
              <a:rPr lang="sk-SK" dirty="0" smtClean="0"/>
              <a:t>součtem:</a:t>
            </a:r>
          </a:p>
          <a:p>
            <a:pPr lvl="1"/>
            <a:r>
              <a:rPr lang="sk-SK" dirty="0" smtClean="0"/>
              <a:t>Dva hráči, </a:t>
            </a:r>
            <a:r>
              <a:rPr lang="sk-SK" b="1" dirty="0" smtClean="0"/>
              <a:t>zisk jednoho = ztráta druhého</a:t>
            </a:r>
          </a:p>
          <a:p>
            <a:pPr lvl="1"/>
            <a:r>
              <a:rPr lang="sk-SK" dirty="0" smtClean="0"/>
              <a:t>V </a:t>
            </a:r>
            <a:r>
              <a:rPr lang="sk-SK" dirty="0" err="1" smtClean="0"/>
              <a:t>politice</a:t>
            </a:r>
            <a:r>
              <a:rPr lang="sk-SK" dirty="0" smtClean="0"/>
              <a:t> </a:t>
            </a:r>
            <a:r>
              <a:rPr lang="sk-SK" dirty="0" err="1" smtClean="0"/>
              <a:t>vzácné</a:t>
            </a:r>
            <a:r>
              <a:rPr lang="sk-SK" dirty="0" smtClean="0"/>
              <a:t>, typické v jiných </a:t>
            </a:r>
            <a:r>
              <a:rPr lang="sk-SK" smtClean="0"/>
              <a:t>oblastech </a:t>
            </a:r>
            <a:r>
              <a:rPr lang="sk-SK" smtClean="0"/>
              <a:t>(tenis)</a:t>
            </a:r>
            <a:endParaRPr lang="sk-SK" dirty="0" smtClean="0"/>
          </a:p>
          <a:p>
            <a:pPr lvl="1"/>
            <a:r>
              <a:rPr lang="sk-SK" dirty="0" smtClean="0"/>
              <a:t>Kritika – výhry a prohry nejsou tak jednoduché </a:t>
            </a:r>
          </a:p>
          <a:p>
            <a:endParaRPr lang="sk-SK" dirty="0"/>
          </a:p>
          <a:p>
            <a:r>
              <a:rPr lang="sk-SK" dirty="0" smtClean="0"/>
              <a:t>Hry </a:t>
            </a:r>
            <a:r>
              <a:rPr lang="sk-SK" dirty="0"/>
              <a:t>s nenulovým </a:t>
            </a:r>
            <a:r>
              <a:rPr lang="sk-SK" dirty="0" smtClean="0"/>
              <a:t>součtem:</a:t>
            </a:r>
          </a:p>
          <a:p>
            <a:pPr lvl="1"/>
            <a:r>
              <a:rPr lang="sk-SK" dirty="0"/>
              <a:t>Žádný hráč všechno nevyhrává ani </a:t>
            </a:r>
            <a:r>
              <a:rPr lang="sk-SK" dirty="0" smtClean="0"/>
              <a:t>neprohrává</a:t>
            </a:r>
          </a:p>
          <a:p>
            <a:pPr lvl="1"/>
            <a:r>
              <a:rPr lang="sk-SK" dirty="0" smtClean="0"/>
              <a:t>Mix </a:t>
            </a:r>
            <a:r>
              <a:rPr lang="sk-SK" dirty="0"/>
              <a:t>konfliktu a </a:t>
            </a:r>
            <a:r>
              <a:rPr lang="sk-SK" dirty="0" smtClean="0"/>
              <a:t>spolupráce</a:t>
            </a:r>
          </a:p>
          <a:p>
            <a:pPr lvl="1"/>
            <a:r>
              <a:rPr lang="sk-SK" dirty="0" smtClean="0"/>
              <a:t>Volby </a:t>
            </a:r>
            <a:r>
              <a:rPr lang="sk-SK" dirty="0"/>
              <a:t>do Senátu </a:t>
            </a:r>
            <a:r>
              <a:rPr lang="sk-SK" dirty="0" smtClean="0"/>
              <a:t>ČR</a:t>
            </a:r>
          </a:p>
          <a:p>
            <a:endParaRPr lang="sk-SK" dirty="0"/>
          </a:p>
          <a:p>
            <a:r>
              <a:rPr lang="sk-SK" dirty="0" smtClean="0"/>
              <a:t>Herní sady</a:t>
            </a:r>
          </a:p>
          <a:p>
            <a:pPr lvl="1"/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472074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sk-SK" dirty="0" smtClean="0"/>
              <a:t>Příklad z teorie her</a:t>
            </a:r>
            <a:endParaRPr lang="cs-CZ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sk-SK" dirty="0" smtClean="0"/>
              <a:t>Vězňovo dilema</a:t>
            </a:r>
          </a:p>
          <a:p>
            <a:pPr>
              <a:lnSpc>
                <a:spcPct val="90000"/>
              </a:lnSpc>
            </a:pPr>
            <a:endParaRPr lang="sk-SK" dirty="0" smtClean="0"/>
          </a:p>
          <a:p>
            <a:pPr>
              <a:lnSpc>
                <a:spcPct val="90000"/>
              </a:lnSpc>
            </a:pPr>
            <a:r>
              <a:rPr lang="sk-SK" dirty="0" smtClean="0"/>
              <a:t>Popis:</a:t>
            </a:r>
          </a:p>
          <a:p>
            <a:pPr lvl="1">
              <a:lnSpc>
                <a:spcPct val="90000"/>
              </a:lnSpc>
            </a:pPr>
            <a:r>
              <a:rPr lang="sk-SK" dirty="0" smtClean="0"/>
              <a:t>2 vězni, každý dostane samostatně stejnou nabídku – mlčet nebo přiznat vinu druhého</a:t>
            </a:r>
          </a:p>
          <a:p>
            <a:pPr lvl="1">
              <a:lnSpc>
                <a:spcPct val="90000"/>
              </a:lnSpc>
            </a:pPr>
            <a:r>
              <a:rPr lang="sk-SK" dirty="0" smtClean="0"/>
              <a:t>Pokud oba dva budou mlčet </a:t>
            </a:r>
            <a:r>
              <a:rPr lang="sk-SK" dirty="0" smtClean="0">
                <a:sym typeface="Wingdings" pitchFamily="2" charset="2"/>
              </a:rPr>
              <a:t> 1 rok</a:t>
            </a:r>
          </a:p>
          <a:p>
            <a:pPr lvl="1">
              <a:lnSpc>
                <a:spcPct val="90000"/>
              </a:lnSpc>
            </a:pPr>
            <a:r>
              <a:rPr lang="sk-SK" dirty="0" smtClean="0">
                <a:sym typeface="Wingdings" pitchFamily="2" charset="2"/>
              </a:rPr>
              <a:t>Pokud oba dva zradí  3 roky</a:t>
            </a:r>
          </a:p>
          <a:p>
            <a:pPr lvl="1">
              <a:lnSpc>
                <a:spcPct val="90000"/>
              </a:lnSpc>
            </a:pPr>
            <a:r>
              <a:rPr lang="sk-SK" dirty="0" smtClean="0">
                <a:sym typeface="Wingdings" pitchFamily="2" charset="2"/>
              </a:rPr>
              <a:t>Pokud jeden zradí a druhý ne  ten co zradil jde na svobodu, druhý 10 let </a:t>
            </a: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884973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52400" y="5257800"/>
            <a:ext cx="8534400" cy="990600"/>
          </a:xfrm>
        </p:spPr>
        <p:txBody>
          <a:bodyPr>
            <a:normAutofit lnSpcReduction="10000"/>
          </a:bodyPr>
          <a:lstStyle/>
          <a:p>
            <a:r>
              <a:rPr lang="sk-SK" sz="3200" dirty="0" smtClean="0"/>
              <a:t>Výsledek při dané situaci </a:t>
            </a:r>
            <a:r>
              <a:rPr lang="sk-SK" sz="3200" dirty="0" smtClean="0">
                <a:sym typeface="Wingdings" pitchFamily="2" charset="2"/>
              </a:rPr>
              <a:t> </a:t>
            </a:r>
            <a:r>
              <a:rPr lang="sk-SK" sz="3200" b="1" dirty="0" smtClean="0">
                <a:sym typeface="Wingdings" pitchFamily="2" charset="2"/>
              </a:rPr>
              <a:t>racionální</a:t>
            </a:r>
            <a:r>
              <a:rPr lang="sk-SK" sz="3200" dirty="0" smtClean="0">
                <a:sym typeface="Wingdings" pitchFamily="2" charset="2"/>
              </a:rPr>
              <a:t> je zradit</a:t>
            </a:r>
            <a:endParaRPr lang="cs-CZ" sz="3200" dirty="0" smtClean="0"/>
          </a:p>
          <a:p>
            <a:endParaRPr lang="cs-CZ" dirty="0"/>
          </a:p>
        </p:txBody>
      </p:sp>
      <p:graphicFrame>
        <p:nvGraphicFramePr>
          <p:cNvPr id="4" name="Tabuľka 3"/>
          <p:cNvGraphicFramePr>
            <a:graphicFrameLocks noGrp="1"/>
          </p:cNvGraphicFramePr>
          <p:nvPr/>
        </p:nvGraphicFramePr>
        <p:xfrm>
          <a:off x="152400" y="304800"/>
          <a:ext cx="8839200" cy="4114799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667000"/>
                <a:gridCol w="3048000"/>
                <a:gridCol w="3124200"/>
              </a:tblGrid>
              <a:tr h="1153459">
                <a:tc>
                  <a:txBody>
                    <a:bodyPr/>
                    <a:lstStyle/>
                    <a:p>
                      <a:pPr algn="ctr"/>
                      <a:endParaRPr lang="cs-CZ" sz="2800" b="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b="0" dirty="0" smtClean="0"/>
                        <a:t>Sam mlčí</a:t>
                      </a:r>
                      <a:endParaRPr lang="cs-CZ" sz="2800" b="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b="0" dirty="0" smtClean="0"/>
                        <a:t>Sam</a:t>
                      </a:r>
                      <a:r>
                        <a:rPr lang="cs-CZ" sz="2800" b="0" baseline="0" dirty="0" smtClean="0"/>
                        <a:t> zradí Toma</a:t>
                      </a:r>
                      <a:endParaRPr lang="cs-CZ" sz="2800" b="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480670">
                <a:tc>
                  <a:txBody>
                    <a:bodyPr/>
                    <a:lstStyle/>
                    <a:p>
                      <a:pPr algn="ctr"/>
                      <a:r>
                        <a:rPr lang="cs-CZ" sz="2800" b="0" dirty="0" smtClean="0"/>
                        <a:t>Tom mlčí</a:t>
                      </a:r>
                      <a:endParaRPr lang="cs-CZ" sz="2800" b="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b="0" dirty="0" smtClean="0"/>
                        <a:t>Tom</a:t>
                      </a:r>
                      <a:r>
                        <a:rPr lang="cs-CZ" sz="2800" b="0" baseline="0" dirty="0" smtClean="0"/>
                        <a:t> i Sam: 1 rok</a:t>
                      </a:r>
                      <a:endParaRPr lang="cs-CZ" sz="2800" b="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b="0" dirty="0" smtClean="0"/>
                        <a:t>Tom: 10 let</a:t>
                      </a:r>
                    </a:p>
                    <a:p>
                      <a:pPr algn="ctr"/>
                      <a:r>
                        <a:rPr lang="cs-CZ" sz="2800" b="0" dirty="0" smtClean="0"/>
                        <a:t>Sam: svoboda</a:t>
                      </a:r>
                      <a:endParaRPr lang="cs-CZ" sz="2800" b="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1480670">
                <a:tc>
                  <a:txBody>
                    <a:bodyPr/>
                    <a:lstStyle/>
                    <a:p>
                      <a:pPr algn="ctr"/>
                      <a:r>
                        <a:rPr lang="cs-CZ" sz="2800" b="0" dirty="0" smtClean="0"/>
                        <a:t>Tom</a:t>
                      </a:r>
                      <a:r>
                        <a:rPr lang="cs-CZ" sz="2800" b="0" baseline="0" dirty="0" smtClean="0"/>
                        <a:t> zradí Sama</a:t>
                      </a:r>
                      <a:endParaRPr lang="cs-CZ" sz="2800" b="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b="0" dirty="0" smtClean="0"/>
                        <a:t>Tom: svoboda</a:t>
                      </a:r>
                    </a:p>
                    <a:p>
                      <a:pPr algn="ctr"/>
                      <a:r>
                        <a:rPr lang="cs-CZ" sz="2800" b="0" dirty="0" smtClean="0"/>
                        <a:t>Sam: 10 let</a:t>
                      </a:r>
                      <a:endParaRPr lang="cs-CZ" sz="2800" b="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b="0" dirty="0" smtClean="0"/>
                        <a:t>Tom i Sam: 3 roky</a:t>
                      </a:r>
                      <a:endParaRPr lang="cs-CZ" sz="2800" b="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619265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sk-SK" dirty="0" smtClean="0"/>
              <a:t>Teorie koalic</a:t>
            </a:r>
            <a:endParaRPr lang="cs-CZ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Navazuje na teorii her</a:t>
            </a:r>
          </a:p>
          <a:p>
            <a:endParaRPr lang="sk-SK" dirty="0" smtClean="0"/>
          </a:p>
          <a:p>
            <a:r>
              <a:rPr lang="sk-SK" dirty="0" smtClean="0"/>
              <a:t>Přítomnost </a:t>
            </a:r>
            <a:r>
              <a:rPr lang="sk-SK" b="1" dirty="0" smtClean="0"/>
              <a:t>alespoň 3 hráčů</a:t>
            </a:r>
          </a:p>
          <a:p>
            <a:endParaRPr lang="sk-SK" dirty="0" smtClean="0"/>
          </a:p>
          <a:p>
            <a:r>
              <a:rPr lang="sk-SK" dirty="0" smtClean="0"/>
              <a:t>Okolnosti vytváření vlád v parlamentních systémech</a:t>
            </a:r>
          </a:p>
          <a:p>
            <a:endParaRPr lang="sk-SK" dirty="0" smtClean="0"/>
          </a:p>
          <a:p>
            <a:r>
              <a:rPr lang="sk-SK" b="1" dirty="0" smtClean="0"/>
              <a:t>Dvě tradice:</a:t>
            </a:r>
          </a:p>
          <a:p>
            <a:pPr lvl="1"/>
            <a:r>
              <a:rPr lang="sk-SK" dirty="0" smtClean="0"/>
              <a:t>Americká (propojenost s teorií her) </a:t>
            </a:r>
          </a:p>
          <a:p>
            <a:pPr lvl="1"/>
            <a:r>
              <a:rPr lang="sk-SK" dirty="0" smtClean="0"/>
              <a:t>Evropská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045702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sk-SK" sz="4400" dirty="0" smtClean="0"/>
              <a:t>Americká tradice (office seeking)</a:t>
            </a:r>
            <a:endParaRPr lang="cs-CZ" sz="44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sk-SK" dirty="0" smtClean="0"/>
              <a:t>W. Riker</a:t>
            </a:r>
          </a:p>
          <a:p>
            <a:pPr>
              <a:lnSpc>
                <a:spcPct val="90000"/>
              </a:lnSpc>
            </a:pPr>
            <a:endParaRPr lang="sk-SK" dirty="0" smtClean="0"/>
          </a:p>
          <a:p>
            <a:pPr>
              <a:lnSpc>
                <a:spcPct val="90000"/>
              </a:lnSpc>
            </a:pPr>
            <a:r>
              <a:rPr lang="sk-SK" dirty="0" smtClean="0"/>
              <a:t>Faktory hodnoty koalice:</a:t>
            </a:r>
          </a:p>
          <a:p>
            <a:pPr lvl="1">
              <a:lnSpc>
                <a:spcPct val="90000"/>
              </a:lnSpc>
            </a:pPr>
            <a:r>
              <a:rPr lang="sk-SK" dirty="0" smtClean="0"/>
              <a:t>Účinnost – schopnost zajistit většinu</a:t>
            </a:r>
          </a:p>
          <a:p>
            <a:pPr lvl="1">
              <a:lnSpc>
                <a:spcPct val="90000"/>
              </a:lnSpc>
            </a:pPr>
            <a:r>
              <a:rPr lang="sk-SK" dirty="0" smtClean="0"/>
              <a:t>Zisk strany v koalici – počet postů</a:t>
            </a:r>
          </a:p>
          <a:p>
            <a:pPr>
              <a:lnSpc>
                <a:spcPct val="90000"/>
              </a:lnSpc>
            </a:pPr>
            <a:endParaRPr lang="sk-SK" dirty="0" smtClean="0"/>
          </a:p>
          <a:p>
            <a:pPr>
              <a:lnSpc>
                <a:spcPct val="90000"/>
              </a:lnSpc>
            </a:pPr>
            <a:r>
              <a:rPr lang="sk-SK" dirty="0" smtClean="0"/>
              <a:t>Nejvýhodnější – minimální vítězná koalice</a:t>
            </a:r>
          </a:p>
          <a:p>
            <a:pPr>
              <a:lnSpc>
                <a:spcPct val="90000"/>
              </a:lnSpc>
            </a:pPr>
            <a:endParaRPr lang="sk-SK" dirty="0" smtClean="0"/>
          </a:p>
          <a:p>
            <a:pPr>
              <a:lnSpc>
                <a:spcPct val="90000"/>
              </a:lnSpc>
            </a:pPr>
            <a:r>
              <a:rPr lang="sk-SK" dirty="0" smtClean="0"/>
              <a:t>Všechny ostatní varianty chápány jako deviantní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231758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sk-SK" sz="4400" dirty="0" smtClean="0"/>
              <a:t>Evropská tradice (policy seeking)</a:t>
            </a:r>
            <a:endParaRPr lang="cs-CZ" sz="44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Pracuje i s hůře zkoumatelnými jevy</a:t>
            </a:r>
          </a:p>
          <a:p>
            <a:endParaRPr lang="sk-SK" dirty="0" smtClean="0"/>
          </a:p>
          <a:p>
            <a:r>
              <a:rPr lang="sk-SK" dirty="0" smtClean="0"/>
              <a:t>Analyzované faktory:</a:t>
            </a:r>
          </a:p>
          <a:p>
            <a:pPr lvl="1"/>
            <a:r>
              <a:rPr lang="sk-SK" dirty="0" smtClean="0"/>
              <a:t>Politická kultura</a:t>
            </a:r>
          </a:p>
          <a:p>
            <a:pPr lvl="1"/>
            <a:r>
              <a:rPr lang="sk-SK" dirty="0" smtClean="0"/>
              <a:t>Tradice (předešlé spojenectví)</a:t>
            </a:r>
          </a:p>
          <a:p>
            <a:pPr lvl="1"/>
            <a:r>
              <a:rPr lang="sk-SK" dirty="0" smtClean="0"/>
              <a:t>Vnitrostranická jednání</a:t>
            </a:r>
          </a:p>
          <a:p>
            <a:endParaRPr lang="sk-SK" dirty="0" smtClean="0"/>
          </a:p>
          <a:p>
            <a:r>
              <a:rPr lang="sk-SK" dirty="0" smtClean="0"/>
              <a:t>Práce s prvky, které americký koncept racionality nemůže postihnout</a:t>
            </a: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563670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sk-SK" dirty="0" smtClean="0"/>
              <a:t>Tradiční institucionalismus</a:t>
            </a:r>
            <a:endParaRPr lang="cs-CZ" dirty="0" smtClean="0"/>
          </a:p>
        </p:txBody>
      </p:sp>
      <p:sp>
        <p:nvSpPr>
          <p:cNvPr id="9219" name="Zástupný symbol obsahu 2"/>
          <p:cNvSpPr>
            <a:spLocks noGrp="1"/>
          </p:cNvSpPr>
          <p:nvPr>
            <p:ph idx="1"/>
          </p:nvPr>
        </p:nvSpPr>
        <p:spPr>
          <a:xfrm>
            <a:off x="304800" y="1554163"/>
            <a:ext cx="8686800" cy="4922837"/>
          </a:xfrm>
        </p:spPr>
        <p:txBody>
          <a:bodyPr/>
          <a:lstStyle/>
          <a:p>
            <a:endParaRPr lang="sk-SK" dirty="0" smtClean="0"/>
          </a:p>
          <a:p>
            <a:r>
              <a:rPr lang="sk-SK" dirty="0" smtClean="0"/>
              <a:t>Silný formalismus, </a:t>
            </a:r>
            <a:r>
              <a:rPr lang="sk-SK" b="1" dirty="0" smtClean="0"/>
              <a:t>popisnost</a:t>
            </a:r>
            <a:r>
              <a:rPr lang="sk-SK" dirty="0" smtClean="0"/>
              <a:t>, induktivní přístup bez snahy o generalizace</a:t>
            </a:r>
          </a:p>
          <a:p>
            <a:endParaRPr lang="sk-SK" dirty="0" smtClean="0"/>
          </a:p>
          <a:p>
            <a:pPr>
              <a:lnSpc>
                <a:spcPct val="90000"/>
              </a:lnSpc>
            </a:pPr>
            <a:r>
              <a:rPr lang="sk-SK" dirty="0" smtClean="0"/>
              <a:t>Minimální </a:t>
            </a:r>
            <a:r>
              <a:rPr lang="sk-SK" dirty="0"/>
              <a:t>snaha o rozpracování metodologie nebo vytvoření komplexní systematické teorie</a:t>
            </a:r>
          </a:p>
          <a:p>
            <a:pPr>
              <a:lnSpc>
                <a:spcPct val="90000"/>
              </a:lnSpc>
            </a:pPr>
            <a:endParaRPr lang="sk-SK" dirty="0"/>
          </a:p>
          <a:p>
            <a:pPr>
              <a:lnSpc>
                <a:spcPct val="90000"/>
              </a:lnSpc>
            </a:pPr>
            <a:r>
              <a:rPr lang="sk-SK" dirty="0" smtClean="0"/>
              <a:t>Peters - institucionalista </a:t>
            </a:r>
            <a:r>
              <a:rPr lang="sk-SK" dirty="0"/>
              <a:t>jako inteligentní pozorovatel, usilující o </a:t>
            </a:r>
            <a:r>
              <a:rPr lang="sk-SK" b="1" dirty="0"/>
              <a:t>popis</a:t>
            </a:r>
            <a:r>
              <a:rPr lang="sk-SK" dirty="0"/>
              <a:t> a pochopení </a:t>
            </a:r>
            <a:r>
              <a:rPr lang="sk-SK" dirty="0" smtClean="0"/>
              <a:t>politického </a:t>
            </a:r>
            <a:r>
              <a:rPr lang="sk-SK" dirty="0"/>
              <a:t>světa </a:t>
            </a:r>
            <a:r>
              <a:rPr lang="sk-SK" dirty="0" smtClean="0"/>
              <a:t>pomocí </a:t>
            </a:r>
            <a:r>
              <a:rPr lang="sk-SK" b="1" dirty="0"/>
              <a:t>neabstraktních</a:t>
            </a:r>
            <a:r>
              <a:rPr lang="sk-SK" dirty="0"/>
              <a:t> pojmů</a:t>
            </a:r>
            <a:endParaRPr lang="cs-CZ" dirty="0"/>
          </a:p>
          <a:p>
            <a:endParaRPr lang="sk-SK" dirty="0" smtClean="0"/>
          </a:p>
          <a:p>
            <a:endParaRPr lang="sk-SK" dirty="0" smtClean="0"/>
          </a:p>
          <a:p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14400"/>
          </a:xfrm>
        </p:spPr>
        <p:txBody>
          <a:bodyPr>
            <a:normAutofit/>
          </a:bodyPr>
          <a:lstStyle/>
          <a:p>
            <a:r>
              <a:rPr lang="cs-CZ" dirty="0" smtClean="0"/>
              <a:t>Rozdělení mandátů (N = 200)</a:t>
            </a:r>
            <a:endParaRPr lang="cs-CZ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3276600"/>
            <a:ext cx="8229600" cy="3048000"/>
          </a:xfrm>
        </p:spPr>
        <p:txBody>
          <a:bodyPr/>
          <a:lstStyle/>
          <a:p>
            <a:r>
              <a:rPr lang="cs-CZ" dirty="0" smtClean="0"/>
              <a:t>Jaké vlády by předpokládala americká tradice?</a:t>
            </a:r>
            <a:endParaRPr lang="cs-CZ" dirty="0"/>
          </a:p>
        </p:txBody>
      </p:sp>
      <p:graphicFrame>
        <p:nvGraphicFramePr>
          <p:cNvPr id="6" name="Tabuľka 5"/>
          <p:cNvGraphicFramePr>
            <a:graphicFrameLocks noGrp="1"/>
          </p:cNvGraphicFramePr>
          <p:nvPr/>
        </p:nvGraphicFramePr>
        <p:xfrm>
          <a:off x="408880" y="1219200"/>
          <a:ext cx="8173445" cy="1719493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634689"/>
                <a:gridCol w="1634689"/>
                <a:gridCol w="1634689"/>
                <a:gridCol w="1634689"/>
                <a:gridCol w="1634689"/>
              </a:tblGrid>
              <a:tr h="865373">
                <a:tc>
                  <a:txBody>
                    <a:bodyPr/>
                    <a:lstStyle/>
                    <a:p>
                      <a:pPr algn="ctr"/>
                      <a:r>
                        <a:rPr lang="cs-CZ" sz="4800" b="0" dirty="0" smtClean="0"/>
                        <a:t>24</a:t>
                      </a:r>
                      <a:endParaRPr lang="cs-CZ" sz="4800" b="0" dirty="0"/>
                    </a:p>
                  </a:txBody>
                  <a:tcPr marL="122602" marR="122602" marT="61300" marB="613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4800" b="0" dirty="0" smtClean="0"/>
                        <a:t>74</a:t>
                      </a:r>
                      <a:endParaRPr lang="cs-CZ" sz="4800" b="0" dirty="0"/>
                    </a:p>
                  </a:txBody>
                  <a:tcPr marL="122602" marR="122602" marT="61300" marB="613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4800" b="0" dirty="0" smtClean="0"/>
                        <a:t>20</a:t>
                      </a:r>
                      <a:endParaRPr lang="cs-CZ" sz="4800" b="0" dirty="0"/>
                    </a:p>
                  </a:txBody>
                  <a:tcPr marL="122602" marR="122602" marT="61300" marB="613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4800" b="0" dirty="0" smtClean="0"/>
                        <a:t>19</a:t>
                      </a:r>
                      <a:endParaRPr lang="cs-CZ" sz="4800" b="0" dirty="0"/>
                    </a:p>
                  </a:txBody>
                  <a:tcPr marL="122602" marR="122602" marT="61300" marB="613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4800" b="0" dirty="0" smtClean="0"/>
                        <a:t>63</a:t>
                      </a:r>
                      <a:endParaRPr lang="cs-CZ" sz="4800" b="0" dirty="0"/>
                    </a:p>
                  </a:txBody>
                  <a:tcPr marL="122602" marR="122602" marT="61300" marB="613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817345">
                <a:tc>
                  <a:txBody>
                    <a:bodyPr/>
                    <a:lstStyle/>
                    <a:p>
                      <a:pPr algn="ctr"/>
                      <a:r>
                        <a:rPr lang="cs-CZ" sz="4800" b="0" dirty="0" smtClean="0"/>
                        <a:t>A</a:t>
                      </a:r>
                      <a:endParaRPr lang="cs-CZ" sz="4800" b="0" dirty="0"/>
                    </a:p>
                  </a:txBody>
                  <a:tcPr marL="122602" marR="122602" marT="61300" marB="613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4800" b="0" dirty="0" smtClean="0"/>
                        <a:t>B</a:t>
                      </a:r>
                      <a:endParaRPr lang="cs-CZ" sz="4800" b="0" dirty="0"/>
                    </a:p>
                  </a:txBody>
                  <a:tcPr marL="122602" marR="122602" marT="61300" marB="613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4800" b="0" dirty="0" smtClean="0"/>
                        <a:t>C</a:t>
                      </a:r>
                      <a:endParaRPr lang="cs-CZ" sz="4800" b="0" dirty="0"/>
                    </a:p>
                  </a:txBody>
                  <a:tcPr marL="122602" marR="122602" marT="61300" marB="613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4800" b="0" dirty="0" smtClean="0"/>
                        <a:t>D</a:t>
                      </a:r>
                      <a:endParaRPr lang="cs-CZ" sz="4800" b="0" dirty="0"/>
                    </a:p>
                  </a:txBody>
                  <a:tcPr marL="122602" marR="122602" marT="61300" marB="613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4800" b="0" dirty="0" smtClean="0"/>
                        <a:t>E</a:t>
                      </a:r>
                      <a:endParaRPr lang="cs-CZ" sz="4800" b="0" dirty="0"/>
                    </a:p>
                  </a:txBody>
                  <a:tcPr marL="122602" marR="122602" marT="61300" marB="613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739240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14400"/>
          </a:xfrm>
        </p:spPr>
        <p:txBody>
          <a:bodyPr>
            <a:normAutofit/>
          </a:bodyPr>
          <a:lstStyle/>
          <a:p>
            <a:r>
              <a:rPr lang="cs-CZ" dirty="0" smtClean="0"/>
              <a:t>Rozdělení mandátů (N = 200)</a:t>
            </a:r>
            <a:endParaRPr lang="cs-CZ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3276600"/>
            <a:ext cx="8229600" cy="3048000"/>
          </a:xfrm>
        </p:spPr>
        <p:txBody>
          <a:bodyPr/>
          <a:lstStyle/>
          <a:p>
            <a:r>
              <a:rPr lang="cs-CZ" dirty="0" smtClean="0"/>
              <a:t>ABC (118), ABD (117), ACE (107), ADE (106), BCD (113), CDE (102), </a:t>
            </a:r>
            <a:r>
              <a:rPr lang="cs-CZ" b="1" dirty="0" smtClean="0"/>
              <a:t>BE (137)</a:t>
            </a:r>
          </a:p>
          <a:p>
            <a:endParaRPr lang="cs-CZ" b="1" dirty="0" smtClean="0"/>
          </a:p>
          <a:p>
            <a:r>
              <a:rPr lang="cs-CZ" dirty="0" smtClean="0"/>
              <a:t>Byla by to ve smyslu racionality americké tradice pro B, resp. E </a:t>
            </a:r>
            <a:r>
              <a:rPr lang="cs-CZ" b="1" dirty="0" smtClean="0"/>
              <a:t>nejvýhodnější</a:t>
            </a:r>
            <a:r>
              <a:rPr lang="cs-CZ" dirty="0" smtClean="0"/>
              <a:t> minimální vítězná koalice? </a:t>
            </a:r>
          </a:p>
          <a:p>
            <a:pPr>
              <a:buNone/>
            </a:pPr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  <p:graphicFrame>
        <p:nvGraphicFramePr>
          <p:cNvPr id="6" name="Tabuľka 5"/>
          <p:cNvGraphicFramePr>
            <a:graphicFrameLocks noGrp="1"/>
          </p:cNvGraphicFramePr>
          <p:nvPr/>
        </p:nvGraphicFramePr>
        <p:xfrm>
          <a:off x="408880" y="1219200"/>
          <a:ext cx="8173445" cy="1719493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634689"/>
                <a:gridCol w="1634689"/>
                <a:gridCol w="1634689"/>
                <a:gridCol w="1634689"/>
                <a:gridCol w="1634689"/>
              </a:tblGrid>
              <a:tr h="865373">
                <a:tc>
                  <a:txBody>
                    <a:bodyPr/>
                    <a:lstStyle/>
                    <a:p>
                      <a:pPr algn="ctr"/>
                      <a:r>
                        <a:rPr lang="cs-CZ" sz="2800" b="0" dirty="0" smtClean="0"/>
                        <a:t>24</a:t>
                      </a:r>
                      <a:endParaRPr lang="cs-CZ" sz="2800" b="0" dirty="0"/>
                    </a:p>
                  </a:txBody>
                  <a:tcPr marL="122602" marR="122602" marT="61300" marB="613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4800" b="1" dirty="0" smtClean="0"/>
                        <a:t>74</a:t>
                      </a:r>
                      <a:endParaRPr lang="cs-CZ" sz="4800" b="1" dirty="0"/>
                    </a:p>
                  </a:txBody>
                  <a:tcPr marL="122602" marR="122602" marT="61300" marB="6130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b="0" dirty="0" smtClean="0"/>
                        <a:t>20</a:t>
                      </a:r>
                      <a:endParaRPr lang="cs-CZ" sz="2800" b="0" dirty="0"/>
                    </a:p>
                  </a:txBody>
                  <a:tcPr marL="122602" marR="122602" marT="61300" marB="613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b="0" dirty="0" smtClean="0"/>
                        <a:t>19</a:t>
                      </a:r>
                      <a:endParaRPr lang="cs-CZ" sz="2800" b="0" dirty="0"/>
                    </a:p>
                  </a:txBody>
                  <a:tcPr marL="122602" marR="122602" marT="61300" marB="613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4800" b="1" dirty="0" smtClean="0"/>
                        <a:t>63</a:t>
                      </a:r>
                      <a:endParaRPr lang="cs-CZ" sz="4800" b="1" dirty="0"/>
                    </a:p>
                  </a:txBody>
                  <a:tcPr marL="122602" marR="122602" marT="61300" marB="6130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817345">
                <a:tc>
                  <a:txBody>
                    <a:bodyPr/>
                    <a:lstStyle/>
                    <a:p>
                      <a:pPr algn="ctr"/>
                      <a:r>
                        <a:rPr lang="cs-CZ" sz="2800" b="0" dirty="0" smtClean="0"/>
                        <a:t>A</a:t>
                      </a:r>
                      <a:endParaRPr lang="cs-CZ" sz="2800" b="0" dirty="0"/>
                    </a:p>
                  </a:txBody>
                  <a:tcPr marL="122602" marR="122602" marT="61300" marB="613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4800" b="1" dirty="0" smtClean="0"/>
                        <a:t>B</a:t>
                      </a:r>
                      <a:endParaRPr lang="cs-CZ" sz="4800" b="1" dirty="0"/>
                    </a:p>
                  </a:txBody>
                  <a:tcPr marL="122602" marR="122602" marT="61300" marB="6130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b="0" dirty="0" smtClean="0"/>
                        <a:t>C</a:t>
                      </a:r>
                      <a:endParaRPr lang="cs-CZ" sz="2800" b="0" dirty="0"/>
                    </a:p>
                  </a:txBody>
                  <a:tcPr marL="122602" marR="122602" marT="61300" marB="613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b="0" dirty="0" smtClean="0"/>
                        <a:t>D</a:t>
                      </a:r>
                      <a:endParaRPr lang="cs-CZ" sz="2800" b="0" dirty="0"/>
                    </a:p>
                  </a:txBody>
                  <a:tcPr marL="122602" marR="122602" marT="61300" marB="613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4800" b="1" dirty="0" smtClean="0"/>
                        <a:t>E</a:t>
                      </a:r>
                      <a:endParaRPr lang="cs-CZ" sz="4800" b="1" dirty="0"/>
                    </a:p>
                  </a:txBody>
                  <a:tcPr marL="122602" marR="122602" marT="61300" marB="6130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78973446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14400"/>
          </a:xfrm>
        </p:spPr>
        <p:txBody>
          <a:bodyPr>
            <a:normAutofit/>
          </a:bodyPr>
          <a:lstStyle/>
          <a:p>
            <a:r>
              <a:rPr lang="cs-CZ" dirty="0" smtClean="0"/>
              <a:t>Volby do PS 1998</a:t>
            </a:r>
            <a:endParaRPr lang="cs-CZ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3276600"/>
            <a:ext cx="8229600" cy="3048000"/>
          </a:xfrm>
        </p:spPr>
        <p:txBody>
          <a:bodyPr/>
          <a:lstStyle/>
          <a:p>
            <a:r>
              <a:rPr lang="cs-CZ" dirty="0" smtClean="0"/>
              <a:t>Vliv „evropských“ prvků – např. předešlé spojenectví a na nich založené vztahy mezi stranami</a:t>
            </a:r>
          </a:p>
          <a:p>
            <a:endParaRPr lang="cs-CZ" dirty="0" smtClean="0"/>
          </a:p>
          <a:p>
            <a:r>
              <a:rPr lang="cs-CZ" dirty="0" smtClean="0"/>
              <a:t>Výsledek – nevznikla klasická minimální vítězná koalice, ale netradiční řešení v podobě opoziční smlouvy</a:t>
            </a:r>
          </a:p>
          <a:p>
            <a:endParaRPr lang="cs-CZ" dirty="0"/>
          </a:p>
        </p:txBody>
      </p:sp>
      <p:graphicFrame>
        <p:nvGraphicFramePr>
          <p:cNvPr id="6" name="Tabuľka 5"/>
          <p:cNvGraphicFramePr>
            <a:graphicFrameLocks noGrp="1"/>
          </p:cNvGraphicFramePr>
          <p:nvPr/>
        </p:nvGraphicFramePr>
        <p:xfrm>
          <a:off x="408880" y="1219200"/>
          <a:ext cx="8173445" cy="1682718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634689"/>
                <a:gridCol w="1634689"/>
                <a:gridCol w="1634689"/>
                <a:gridCol w="1634689"/>
                <a:gridCol w="1634689"/>
              </a:tblGrid>
              <a:tr h="865373">
                <a:tc>
                  <a:txBody>
                    <a:bodyPr/>
                    <a:lstStyle/>
                    <a:p>
                      <a:pPr algn="ctr"/>
                      <a:r>
                        <a:rPr lang="cs-CZ" sz="4800" b="0" dirty="0" smtClean="0"/>
                        <a:t>24</a:t>
                      </a:r>
                      <a:endParaRPr lang="cs-CZ" sz="4800" b="0" dirty="0"/>
                    </a:p>
                  </a:txBody>
                  <a:tcPr marL="122602" marR="122602" marT="61300" marB="613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4800" b="0" dirty="0" smtClean="0"/>
                        <a:t>74</a:t>
                      </a:r>
                      <a:endParaRPr lang="cs-CZ" sz="4800" b="0" dirty="0"/>
                    </a:p>
                  </a:txBody>
                  <a:tcPr marL="122602" marR="122602" marT="61300" marB="613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4800" b="0" dirty="0" smtClean="0"/>
                        <a:t>20</a:t>
                      </a:r>
                      <a:endParaRPr lang="cs-CZ" sz="4800" b="0" dirty="0"/>
                    </a:p>
                  </a:txBody>
                  <a:tcPr marL="122602" marR="122602" marT="61300" marB="613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4800" b="0" dirty="0" smtClean="0"/>
                        <a:t>19</a:t>
                      </a:r>
                      <a:endParaRPr lang="cs-CZ" sz="4800" b="0" dirty="0"/>
                    </a:p>
                  </a:txBody>
                  <a:tcPr marL="122602" marR="122602" marT="61300" marB="613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4800" b="0" dirty="0" smtClean="0"/>
                        <a:t>63</a:t>
                      </a:r>
                      <a:endParaRPr lang="cs-CZ" sz="4800" b="0" dirty="0"/>
                    </a:p>
                  </a:txBody>
                  <a:tcPr marL="122602" marR="122602" marT="61300" marB="61300" anchor="ctr">
                    <a:solidFill>
                      <a:schemeClr val="bg1"/>
                    </a:solidFill>
                  </a:tcPr>
                </a:tc>
              </a:tr>
              <a:tr h="817345"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 smtClean="0"/>
                        <a:t>KSČM</a:t>
                      </a:r>
                      <a:endParaRPr lang="cs-CZ" sz="2400" b="0" dirty="0"/>
                    </a:p>
                  </a:txBody>
                  <a:tcPr marL="122602" marR="122602" marT="61300" marB="613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 smtClean="0"/>
                        <a:t>ČSSD</a:t>
                      </a:r>
                      <a:endParaRPr lang="cs-CZ" sz="2400" b="0" dirty="0"/>
                    </a:p>
                  </a:txBody>
                  <a:tcPr marL="122602" marR="122602" marT="61300" marB="613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 smtClean="0"/>
                        <a:t>KDU-ČSL</a:t>
                      </a:r>
                      <a:endParaRPr lang="cs-CZ" sz="2400" b="0" dirty="0"/>
                    </a:p>
                  </a:txBody>
                  <a:tcPr marL="122602" marR="122602" marT="61300" marB="613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 smtClean="0"/>
                        <a:t>US</a:t>
                      </a:r>
                      <a:endParaRPr lang="cs-CZ" sz="2400" b="0" dirty="0"/>
                    </a:p>
                  </a:txBody>
                  <a:tcPr marL="122602" marR="122602" marT="61300" marB="613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 smtClean="0"/>
                        <a:t>ODS</a:t>
                      </a:r>
                      <a:endParaRPr lang="cs-CZ" sz="2400" b="0" dirty="0"/>
                    </a:p>
                  </a:txBody>
                  <a:tcPr marL="122602" marR="122602" marT="61300" marB="61300"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28985755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sk-SK" dirty="0" smtClean="0"/>
              <a:t>Kritika</a:t>
            </a:r>
            <a:endParaRPr lang="cs-CZ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sk-SK" dirty="0" smtClean="0"/>
              <a:t>Přeceňování ekonomického konceptu racionality</a:t>
            </a:r>
          </a:p>
          <a:p>
            <a:pPr algn="just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sk-SK" dirty="0" smtClean="0"/>
          </a:p>
          <a:p>
            <a:pPr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sk-SK" dirty="0" smtClean="0"/>
              <a:t>Přílišné zjednodušení a málo realistická představa</a:t>
            </a:r>
          </a:p>
          <a:p>
            <a:pPr algn="just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sk-SK" dirty="0" smtClean="0"/>
          </a:p>
          <a:p>
            <a:pPr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sk-SK" dirty="0" smtClean="0"/>
              <a:t>Přílišný formalismus</a:t>
            </a:r>
          </a:p>
          <a:p>
            <a:pPr algn="just">
              <a:lnSpc>
                <a:spcPct val="90000"/>
              </a:lnSpc>
              <a:buFont typeface="Times New Roman" pitchFamily="18" charset="0"/>
              <a:buChar char="-"/>
            </a:pPr>
            <a:endParaRPr lang="sk-SK" dirty="0" smtClean="0"/>
          </a:p>
          <a:p>
            <a:pPr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sk-SK" dirty="0" smtClean="0"/>
              <a:t>Sociologové:</a:t>
            </a:r>
          </a:p>
          <a:p>
            <a:pPr lvl="1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dirty="0" smtClean="0"/>
              <a:t>Sociální</a:t>
            </a:r>
            <a:r>
              <a:rPr lang="sk-SK" dirty="0" smtClean="0"/>
              <a:t> aktéři nejsou to samé jako individua</a:t>
            </a:r>
          </a:p>
          <a:p>
            <a:pPr lvl="1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dirty="0" smtClean="0"/>
              <a:t>Lidé</a:t>
            </a:r>
            <a:r>
              <a:rPr lang="sk-SK" dirty="0" smtClean="0"/>
              <a:t> nejsou izolované sociální atomy</a:t>
            </a:r>
          </a:p>
          <a:p>
            <a:endParaRPr lang="cs-CZ" dirty="0"/>
          </a:p>
        </p:txBody>
      </p:sp>
      <p:pic>
        <p:nvPicPr>
          <p:cNvPr id="3074" name="Picture 2" descr="http://i.idnes.cz/11/123/cl6/ZUK401b4a_Danefr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02817"/>
            <a:ext cx="2647949" cy="1756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37155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sk-SK" dirty="0" err="1" smtClean="0"/>
              <a:t>Tversky</a:t>
            </a:r>
            <a:r>
              <a:rPr lang="sk-SK" dirty="0" smtClean="0"/>
              <a:t> a </a:t>
            </a:r>
            <a:r>
              <a:rPr lang="sk-SK" dirty="0" err="1" smtClean="0"/>
              <a:t>Kahneman</a:t>
            </a:r>
            <a:r>
              <a:rPr lang="sk-SK" dirty="0" smtClean="0"/>
              <a:t> (1981)</a:t>
            </a:r>
            <a:endParaRPr lang="cs-CZ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693920"/>
          </a:xfrm>
        </p:spPr>
        <p:txBody>
          <a:bodyPr>
            <a:normAutofit/>
          </a:bodyPr>
          <a:lstStyle/>
          <a:p>
            <a:pPr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dirty="0" smtClean="0"/>
              <a:t>Epidemie (600 očekávaných obětí)</a:t>
            </a:r>
          </a:p>
          <a:p>
            <a:pPr algn="just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cs-CZ" dirty="0"/>
          </a:p>
          <a:p>
            <a:pPr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dirty="0" smtClean="0"/>
              <a:t>1. výběr:</a:t>
            </a:r>
          </a:p>
          <a:p>
            <a:pPr lvl="1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dirty="0" smtClean="0"/>
              <a:t>Lék A – 200 lidí se zachrání (72)</a:t>
            </a:r>
          </a:p>
          <a:p>
            <a:pPr lvl="1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dirty="0" smtClean="0"/>
              <a:t>Lék B – 1/3 pravděpodobnost, že se zachrání 600 lidí a 2/3 pravděpodobnost, že se nezachrání nikdo (28)</a:t>
            </a:r>
          </a:p>
          <a:p>
            <a:pPr lvl="1" algn="just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cs-CZ" dirty="0"/>
          </a:p>
          <a:p>
            <a:pPr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dirty="0" smtClean="0"/>
              <a:t>2. výběr:</a:t>
            </a:r>
          </a:p>
          <a:p>
            <a:pPr lvl="1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dirty="0" smtClean="0"/>
              <a:t>Lék A – 400 lidí zemře (22)</a:t>
            </a:r>
          </a:p>
          <a:p>
            <a:pPr lvl="1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dirty="0" smtClean="0"/>
              <a:t>Lék B – 1/3 pravděpodobnost, že nezemře nikdo a 2/3 pravděpodobnost, že zemře 600 lidí (78)</a:t>
            </a:r>
            <a:endParaRPr lang="sk-SK" dirty="0" smtClean="0"/>
          </a:p>
        </p:txBody>
      </p:sp>
    </p:spTree>
    <p:extLst>
      <p:ext uri="{BB962C8B-B14F-4D97-AF65-F5344CB8AC3E}">
        <p14:creationId xmlns:p14="http://schemas.microsoft.com/office/powerpoint/2010/main" xmlns="" val="40842520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sk-SK" dirty="0" smtClean="0"/>
              <a:t>Neoinstitucionalismus</a:t>
            </a:r>
            <a:endParaRPr lang="cs-CZ" dirty="0" smtClean="0"/>
          </a:p>
        </p:txBody>
      </p:sp>
      <p:sp>
        <p:nvSpPr>
          <p:cNvPr id="18435" name="Zástupný symbol obsahu 2"/>
          <p:cNvSpPr>
            <a:spLocks noGrp="1"/>
          </p:cNvSpPr>
          <p:nvPr>
            <p:ph idx="1"/>
          </p:nvPr>
        </p:nvSpPr>
        <p:spPr>
          <a:xfrm>
            <a:off x="304800" y="1554163"/>
            <a:ext cx="8686800" cy="5151437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sk-SK" dirty="0" smtClean="0"/>
          </a:p>
          <a:p>
            <a:pPr>
              <a:lnSpc>
                <a:spcPct val="80000"/>
              </a:lnSpc>
            </a:pPr>
            <a:r>
              <a:rPr lang="sk-SK" dirty="0" smtClean="0"/>
              <a:t>Postupná obnova zájmu o instituce od 80. let 20. století</a:t>
            </a:r>
          </a:p>
          <a:p>
            <a:pPr>
              <a:lnSpc>
                <a:spcPct val="80000"/>
              </a:lnSpc>
            </a:pPr>
            <a:endParaRPr lang="sk-SK" dirty="0" smtClean="0"/>
          </a:p>
          <a:p>
            <a:pPr>
              <a:lnSpc>
                <a:spcPct val="80000"/>
              </a:lnSpc>
            </a:pPr>
            <a:r>
              <a:rPr lang="sk-SK" dirty="0" smtClean="0"/>
              <a:t>Odmítá odsouvání role politických institucí do pozadí</a:t>
            </a:r>
          </a:p>
          <a:p>
            <a:pPr>
              <a:lnSpc>
                <a:spcPct val="80000"/>
              </a:lnSpc>
            </a:pPr>
            <a:endParaRPr lang="sk-SK" dirty="0" smtClean="0"/>
          </a:p>
          <a:p>
            <a:pPr>
              <a:lnSpc>
                <a:spcPct val="80000"/>
              </a:lnSpc>
            </a:pPr>
            <a:r>
              <a:rPr lang="sk-SK" dirty="0" smtClean="0"/>
              <a:t>Instituce nejsou podle něj pouze „místem“, kde dochází k agregaci individuálního chování</a:t>
            </a:r>
          </a:p>
          <a:p>
            <a:pPr>
              <a:lnSpc>
                <a:spcPct val="80000"/>
              </a:lnSpc>
            </a:pPr>
            <a:endParaRPr lang="sk-SK" dirty="0" smtClean="0"/>
          </a:p>
          <a:p>
            <a:pPr>
              <a:lnSpc>
                <a:spcPct val="80000"/>
              </a:lnSpc>
            </a:pPr>
            <a:r>
              <a:rPr lang="sk-SK" dirty="0" smtClean="0"/>
              <a:t>Naopak jsou chápány jako </a:t>
            </a:r>
            <a:r>
              <a:rPr lang="sk-SK" b="1" dirty="0" smtClean="0"/>
              <a:t>samostatný politický aktér</a:t>
            </a:r>
            <a:r>
              <a:rPr lang="sk-SK" dirty="0" smtClean="0"/>
              <a:t>, který ovlivňuje politické chování</a:t>
            </a:r>
          </a:p>
          <a:p>
            <a:pPr>
              <a:lnSpc>
                <a:spcPct val="80000"/>
              </a:lnSpc>
            </a:pPr>
            <a:endParaRPr lang="sk-SK" dirty="0" smtClean="0"/>
          </a:p>
          <a:p>
            <a:pPr>
              <a:lnSpc>
                <a:spcPct val="80000"/>
              </a:lnSpc>
            </a:pPr>
            <a:r>
              <a:rPr lang="sk-SK" dirty="0" smtClean="0"/>
              <a:t>Impulzy – např. změna podstaty welfare state, přeměny ve střední a východní Evropě po 1989, evropská integrace</a:t>
            </a:r>
          </a:p>
          <a:p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sk-SK" dirty="0" smtClean="0"/>
              <a:t>Neoinstitucionalismus</a:t>
            </a:r>
            <a:endParaRPr lang="cs-CZ" dirty="0" smtClean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sk-SK" sz="2800" dirty="0" smtClean="0"/>
              <a:t>Neoinstitucionalismus </a:t>
            </a:r>
            <a:r>
              <a:rPr lang="cs-CZ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≠</a:t>
            </a:r>
            <a:r>
              <a:rPr lang="sk-SK" sz="2800" dirty="0" smtClean="0"/>
              <a:t> tradiční I v novější době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sk-SK" sz="2800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sk-SK" sz="2800" dirty="0" smtClean="0"/>
              <a:t>Obsahová i teoretická odlišnost</a:t>
            </a:r>
          </a:p>
          <a:p>
            <a:pPr marL="640080" lvl="1" indent="-246888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sk-SK" dirty="0" smtClean="0"/>
              <a:t>Propracovanější teoretický základ </a:t>
            </a:r>
          </a:p>
          <a:p>
            <a:pPr marL="640080" lvl="1" indent="-246888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sk-SK" dirty="0" smtClean="0"/>
              <a:t>Určitá otevřenost k utvoření systematické teorie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sk-SK" sz="2800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sk-SK" sz="2800" dirty="0" smtClean="0"/>
              <a:t>Nadále důraz dávaný na empirickou stránku:</a:t>
            </a:r>
          </a:p>
          <a:p>
            <a:pPr marL="640080" lvl="1" indent="-246888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sk-SK" i="1" dirty="0" smtClean="0"/>
              <a:t>„</a:t>
            </a:r>
            <a:r>
              <a:rPr lang="sk-SK" sz="2000" i="1" dirty="0" smtClean="0"/>
              <a:t>Our goal is to understand the world, not to win a hollow victory among theories“ </a:t>
            </a:r>
            <a:r>
              <a:rPr lang="sk-SK" sz="2000" dirty="0" smtClean="0"/>
              <a:t>(Koremenos et al., 2003)</a:t>
            </a:r>
            <a:endParaRPr lang="cs-CZ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sk-SK" dirty="0" smtClean="0"/>
              <a:t>Neoinstitucionalismus - změny</a:t>
            </a:r>
            <a:endParaRPr lang="cs-CZ" dirty="0" smtClean="0"/>
          </a:p>
        </p:txBody>
      </p:sp>
      <p:sp>
        <p:nvSpPr>
          <p:cNvPr id="2048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Posun od:</a:t>
            </a:r>
          </a:p>
          <a:p>
            <a:pPr>
              <a:buFontTx/>
              <a:buNone/>
            </a:pPr>
            <a:endParaRPr lang="sk-SK" dirty="0" smtClean="0"/>
          </a:p>
          <a:p>
            <a:pPr>
              <a:buFontTx/>
              <a:buNone/>
            </a:pPr>
            <a:r>
              <a:rPr lang="sk-SK" dirty="0" smtClean="0"/>
              <a:t>1. Organizací k pravidlům</a:t>
            </a:r>
          </a:p>
          <a:p>
            <a:pPr>
              <a:buFontTx/>
              <a:buNone/>
            </a:pPr>
            <a:r>
              <a:rPr lang="sk-SK" dirty="0" smtClean="0"/>
              <a:t>2. Formální k neformální koncepci institucí</a:t>
            </a:r>
          </a:p>
          <a:p>
            <a:pPr>
              <a:buFontTx/>
              <a:buNone/>
            </a:pPr>
            <a:r>
              <a:rPr lang="sk-SK" dirty="0" smtClean="0"/>
              <a:t>3. Statické k dynamické koncepci institucí</a:t>
            </a:r>
          </a:p>
          <a:p>
            <a:pPr>
              <a:buFontTx/>
              <a:buNone/>
            </a:pPr>
            <a:r>
              <a:rPr lang="sk-SK" dirty="0" smtClean="0"/>
              <a:t>4. Hodnotícího k nehodnotícímu přístupu</a:t>
            </a:r>
          </a:p>
          <a:p>
            <a:pPr>
              <a:buFontTx/>
              <a:buNone/>
            </a:pPr>
            <a:r>
              <a:rPr lang="sk-SK" dirty="0" smtClean="0"/>
              <a:t>5. Holistické k disagregované koncepci institucí</a:t>
            </a:r>
          </a:p>
          <a:p>
            <a:pPr>
              <a:buFontTx/>
              <a:buNone/>
            </a:pPr>
            <a:r>
              <a:rPr lang="sk-SK" dirty="0" smtClean="0"/>
              <a:t>6. Nezávislosti k zakotvenosti institucí</a:t>
            </a:r>
          </a:p>
          <a:p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sk-SK" dirty="0" smtClean="0"/>
              <a:t>Od organizací k pravidlům</a:t>
            </a:r>
            <a:endParaRPr lang="cs-CZ" dirty="0" smtClean="0"/>
          </a:p>
        </p:txBody>
      </p:sp>
      <p:sp>
        <p:nvSpPr>
          <p:cNvPr id="21507" name="Zástupný symbol obsahu 2"/>
          <p:cNvSpPr>
            <a:spLocks noGrp="1"/>
          </p:cNvSpPr>
          <p:nvPr>
            <p:ph idx="1"/>
          </p:nvPr>
        </p:nvSpPr>
        <p:spPr>
          <a:xfrm>
            <a:off x="304800" y="1554163"/>
            <a:ext cx="8686800" cy="5075237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sk-SK" dirty="0" smtClean="0"/>
          </a:p>
          <a:p>
            <a:pPr>
              <a:lnSpc>
                <a:spcPct val="90000"/>
              </a:lnSpc>
            </a:pPr>
            <a:r>
              <a:rPr lang="sk-SK" dirty="0" smtClean="0"/>
              <a:t>Tradiční institucionalismus:</a:t>
            </a:r>
          </a:p>
          <a:p>
            <a:pPr lvl="1">
              <a:lnSpc>
                <a:spcPct val="90000"/>
              </a:lnSpc>
            </a:pPr>
            <a:r>
              <a:rPr lang="cs-CZ" dirty="0" smtClean="0"/>
              <a:t>Instituce</a:t>
            </a:r>
            <a:r>
              <a:rPr lang="sk-SK" dirty="0" smtClean="0"/>
              <a:t> = </a:t>
            </a:r>
            <a:r>
              <a:rPr lang="cs-CZ" dirty="0" smtClean="0"/>
              <a:t>Organizace</a:t>
            </a:r>
          </a:p>
          <a:p>
            <a:pPr>
              <a:lnSpc>
                <a:spcPct val="90000"/>
              </a:lnSpc>
            </a:pPr>
            <a:endParaRPr lang="sk-SK" dirty="0" smtClean="0">
              <a:sym typeface="Wingdings" pitchFamily="2" charset="2"/>
            </a:endParaRPr>
          </a:p>
          <a:p>
            <a:pPr>
              <a:lnSpc>
                <a:spcPct val="90000"/>
              </a:lnSpc>
            </a:pPr>
            <a:r>
              <a:rPr lang="sk-SK" dirty="0" smtClean="0">
                <a:sym typeface="Wingdings" pitchFamily="2" charset="2"/>
              </a:rPr>
              <a:t>Neoinstitucionalismus je chápe mnohem šíře</a:t>
            </a:r>
            <a:endParaRPr lang="sk-SK" dirty="0" smtClean="0"/>
          </a:p>
          <a:p>
            <a:pPr>
              <a:lnSpc>
                <a:spcPct val="90000"/>
              </a:lnSpc>
            </a:pPr>
            <a:endParaRPr lang="sk-SK" dirty="0" smtClean="0"/>
          </a:p>
          <a:p>
            <a:pPr>
              <a:lnSpc>
                <a:spcPct val="90000"/>
              </a:lnSpc>
            </a:pPr>
            <a:r>
              <a:rPr lang="sk-SK" dirty="0" smtClean="0"/>
              <a:t>Instituce jako souhrn pravidel, které provázejí a ovlivňují chování politických aktérů</a:t>
            </a:r>
          </a:p>
          <a:p>
            <a:pPr>
              <a:lnSpc>
                <a:spcPct val="90000"/>
              </a:lnSpc>
            </a:pPr>
            <a:endParaRPr lang="sk-SK" dirty="0" smtClean="0"/>
          </a:p>
          <a:p>
            <a:pPr>
              <a:lnSpc>
                <a:spcPct val="90000"/>
              </a:lnSpc>
            </a:pPr>
            <a:r>
              <a:rPr lang="sk-SK" dirty="0" smtClean="0"/>
              <a:t>Např. předmětem výzkumu už není vláda jako orgán, ale její rozhodovací proces</a:t>
            </a:r>
            <a:endParaRPr lang="cs-CZ" dirty="0" smtClean="0"/>
          </a:p>
          <a:p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sk-SK" sz="4000" dirty="0" smtClean="0"/>
              <a:t>Od formální k neformální koncepci I</a:t>
            </a:r>
            <a:endParaRPr lang="cs-CZ" sz="4000" dirty="0" smtClean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04800" y="1554163"/>
            <a:ext cx="8686800" cy="5303837"/>
          </a:xfrm>
        </p:spPr>
        <p:txBody>
          <a:bodyPr>
            <a:normAutofit lnSpcReduction="10000"/>
          </a:bodyPr>
          <a:lstStyle/>
          <a:p>
            <a:pPr marL="274320" indent="-274320" fontAlgn="auto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sk-SK" sz="2800" dirty="0" smtClean="0"/>
          </a:p>
          <a:p>
            <a:pPr marL="274320" indent="-274320" fontAlgn="auto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sk-SK" sz="2800" dirty="0" smtClean="0"/>
              <a:t>Tradiční institucionalismus kladl důraz hlavně na formální kompetence</a:t>
            </a:r>
          </a:p>
          <a:p>
            <a:pPr marL="274320" indent="-274320" fontAlgn="auto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sk-SK" sz="2800" dirty="0" smtClean="0"/>
          </a:p>
          <a:p>
            <a:pPr marL="274320" indent="-274320" fontAlgn="auto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sk-SK" sz="2800" dirty="0" smtClean="0"/>
              <a:t>Neoinstitucionalismus bere do úvahy i neformální pravidla</a:t>
            </a:r>
          </a:p>
          <a:p>
            <a:pPr marL="274320" indent="-274320" fontAlgn="auto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sk-SK" sz="2800" dirty="0" smtClean="0"/>
          </a:p>
          <a:p>
            <a:pPr marL="274320" indent="-274320" fontAlgn="auto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sk-SK" sz="2800" dirty="0" smtClean="0"/>
              <a:t>Neformální pravidla:</a:t>
            </a:r>
          </a:p>
          <a:p>
            <a:pPr marL="640080" lvl="1" indent="-246888" fontAlgn="auto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sk-SK" dirty="0" smtClean="0"/>
              <a:t>Doplněk, ekvivalent, případně až modifikátor formálních pravidel</a:t>
            </a:r>
          </a:p>
          <a:p>
            <a:pPr marL="640080" lvl="1" indent="-246888" fontAlgn="auto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sk-SK" dirty="0" smtClean="0"/>
              <a:t>Větší náročnost na výzkum</a:t>
            </a:r>
          </a:p>
          <a:p>
            <a:pPr marL="274320" indent="-274320" fontAlgn="auto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sk-SK" sz="2800" dirty="0" smtClean="0"/>
          </a:p>
          <a:p>
            <a:pPr marL="274320" indent="-274320" fontAlgn="auto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sk-SK" sz="2800" dirty="0" smtClean="0"/>
              <a:t>Příklad – Senatorial courtesy v USA</a:t>
            </a:r>
            <a:endParaRPr lang="cs-CZ" sz="2800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sk-SK" dirty="0" smtClean="0"/>
              <a:t>Tradiční institucionalismus</a:t>
            </a:r>
            <a:endParaRPr lang="cs-CZ" dirty="0" smtClean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04800" y="1554163"/>
            <a:ext cx="8686800" cy="4999037"/>
          </a:xfrm>
        </p:spPr>
        <p:txBody>
          <a:bodyPr>
            <a:normAutofit lnSpcReduction="10000"/>
          </a:bodyPr>
          <a:lstStyle/>
          <a:p>
            <a:pPr marL="274320" indent="-274320" fontAlgn="auto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sk-SK" sz="2800" b="1" dirty="0" smtClean="0"/>
          </a:p>
          <a:p>
            <a:pPr marL="274320" indent="-274320" fontAlgn="auto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sk-SK" sz="2800" b="1" dirty="0" smtClean="0"/>
              <a:t>Normativní</a:t>
            </a:r>
            <a:r>
              <a:rPr lang="sk-SK" sz="2800" dirty="0" smtClean="0"/>
              <a:t> – zabývající se pojmem dobré vlády</a:t>
            </a:r>
          </a:p>
          <a:p>
            <a:pPr marL="274320" indent="-274320" fontAlgn="auto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sk-SK" sz="2800" dirty="0" smtClean="0"/>
          </a:p>
          <a:p>
            <a:pPr marL="274320" indent="-274320" fontAlgn="auto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sk-SK" sz="2800" b="1" dirty="0" smtClean="0"/>
              <a:t>Strukturalistický</a:t>
            </a:r>
            <a:r>
              <a:rPr lang="sk-SK" sz="2800" dirty="0" smtClean="0"/>
              <a:t> – struktura jako prvek ovlivňující politické chování</a:t>
            </a:r>
          </a:p>
          <a:p>
            <a:pPr marL="274320" indent="-274320" fontAlgn="auto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sk-SK" sz="2800" dirty="0" smtClean="0"/>
          </a:p>
          <a:p>
            <a:pPr marL="274320" indent="-274320" fontAlgn="auto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sk-SK" sz="2800" b="1" dirty="0" smtClean="0"/>
              <a:t>Historicistický</a:t>
            </a:r>
            <a:r>
              <a:rPr lang="sk-SK" sz="2800" dirty="0" smtClean="0"/>
              <a:t> – důraz na silnou roli historie</a:t>
            </a:r>
          </a:p>
          <a:p>
            <a:pPr marL="274320" indent="-274320" fontAlgn="auto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sk-SK" sz="2800" dirty="0" smtClean="0"/>
          </a:p>
          <a:p>
            <a:pPr marL="274320" indent="-274320" fontAlgn="auto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sk-SK" sz="2800" b="1" dirty="0" smtClean="0"/>
              <a:t>Legalistický</a:t>
            </a:r>
            <a:r>
              <a:rPr lang="sk-SK" sz="2800" dirty="0" smtClean="0"/>
              <a:t> – právo jako klíčový aspekt vládnutí</a:t>
            </a:r>
          </a:p>
          <a:p>
            <a:pPr marL="274320" indent="-274320" fontAlgn="auto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sk-SK" sz="2800" dirty="0" smtClean="0"/>
          </a:p>
          <a:p>
            <a:pPr marL="274320" indent="-274320" fontAlgn="auto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sk-SK" sz="2800" b="1" dirty="0" smtClean="0"/>
              <a:t>Holistický</a:t>
            </a:r>
            <a:r>
              <a:rPr lang="sk-SK" sz="2800" dirty="0" smtClean="0"/>
              <a:t> – převážná analýza politických systémů jako celků</a:t>
            </a:r>
            <a:endParaRPr lang="cs-CZ" sz="2800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sk-SK" sz="4000" dirty="0" smtClean="0"/>
              <a:t>Od statické k dynamické koncepci I</a:t>
            </a:r>
            <a:endParaRPr lang="cs-CZ" sz="4000" dirty="0" smtClean="0"/>
          </a:p>
        </p:txBody>
      </p:sp>
      <p:sp>
        <p:nvSpPr>
          <p:cNvPr id="27651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endParaRPr lang="sk-SK" dirty="0" smtClean="0"/>
          </a:p>
          <a:p>
            <a:pPr>
              <a:lnSpc>
                <a:spcPct val="90000"/>
              </a:lnSpc>
            </a:pPr>
            <a:r>
              <a:rPr lang="sk-SK" dirty="0" smtClean="0"/>
              <a:t>Instituce už nejsou chápány jako stabilní, ale naopak jako dynamické a proměnlivé „ostrovy“ s nedokonalou a dočasnou organizací (March a Olsen)</a:t>
            </a:r>
          </a:p>
          <a:p>
            <a:pPr>
              <a:lnSpc>
                <a:spcPct val="90000"/>
              </a:lnSpc>
            </a:pPr>
            <a:endParaRPr lang="sk-SK" dirty="0" smtClean="0"/>
          </a:p>
          <a:p>
            <a:pPr>
              <a:lnSpc>
                <a:spcPct val="90000"/>
              </a:lnSpc>
            </a:pPr>
            <a:r>
              <a:rPr lang="sk-SK" dirty="0" smtClean="0"/>
              <a:t>Instituce ne jako „věci“, ale jako „procesy“</a:t>
            </a:r>
          </a:p>
          <a:p>
            <a:pPr>
              <a:lnSpc>
                <a:spcPct val="90000"/>
              </a:lnSpc>
            </a:pPr>
            <a:endParaRPr lang="sk-SK" dirty="0" smtClean="0"/>
          </a:p>
          <a:p>
            <a:pPr>
              <a:lnSpc>
                <a:spcPct val="90000"/>
              </a:lnSpc>
            </a:pPr>
            <a:r>
              <a:rPr lang="sk-SK" dirty="0" smtClean="0"/>
              <a:t>Výzkum zaměřený na vznik a změnu institucí a motivy a zdroje těchto procesů</a:t>
            </a:r>
          </a:p>
          <a:p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sk-SK" sz="3600" dirty="0" smtClean="0"/>
              <a:t>Od hodnotícího k nehodnotícímu přístupu</a:t>
            </a:r>
            <a:endParaRPr lang="cs-CZ" sz="3600" dirty="0" smtClean="0"/>
          </a:p>
        </p:txBody>
      </p:sp>
      <p:sp>
        <p:nvSpPr>
          <p:cNvPr id="28675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 smtClean="0"/>
          </a:p>
          <a:p>
            <a:r>
              <a:rPr lang="sk-SK" dirty="0" smtClean="0"/>
              <a:t>Silný odklon od hledání „dobré vlády“ a preferování konkrétního „dobrého“ nastavení institucí</a:t>
            </a:r>
          </a:p>
          <a:p>
            <a:endParaRPr lang="sk-SK" dirty="0" smtClean="0"/>
          </a:p>
          <a:p>
            <a:r>
              <a:rPr lang="sk-SK" dirty="0" smtClean="0"/>
              <a:t>Neoinstitucionalismus namísto toho zkoumá, jak instituce formují a ovlivňují společenské hodnoty</a:t>
            </a:r>
          </a:p>
          <a:p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sk-SK" sz="3600" dirty="0" smtClean="0"/>
              <a:t>Od holismu k disagregovanému konceptu I</a:t>
            </a:r>
            <a:endParaRPr lang="cs-CZ" sz="3600" dirty="0" smtClean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04800" y="1554163"/>
            <a:ext cx="8686800" cy="4999037"/>
          </a:xfrm>
        </p:spPr>
        <p:txBody>
          <a:bodyPr>
            <a:normAutofit fontScale="92500"/>
          </a:bodyPr>
          <a:lstStyle/>
          <a:p>
            <a:pPr marL="274320" indent="-274320" fontAlgn="auto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sk-SK" dirty="0" smtClean="0"/>
          </a:p>
          <a:p>
            <a:pPr marL="274320" indent="-274320" fontAlgn="auto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sk-SK" dirty="0" smtClean="0"/>
              <a:t>Tradiční institucionalismus - důraz na systémy vlády jako celky </a:t>
            </a:r>
          </a:p>
          <a:p>
            <a:pPr marL="274320" indent="-274320" fontAlgn="auto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sk-SK" dirty="0" smtClean="0"/>
          </a:p>
          <a:p>
            <a:pPr marL="274320" indent="-274320" fontAlgn="auto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sk-SK" dirty="0" smtClean="0"/>
              <a:t>Neoinstitucionalismus zkoumá převážně </a:t>
            </a:r>
            <a:r>
              <a:rPr lang="sk-SK" b="1" dirty="0" smtClean="0"/>
              <a:t>komponenty</a:t>
            </a:r>
          </a:p>
          <a:p>
            <a:pPr marL="274320" indent="-274320" fontAlgn="auto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sk-SK" dirty="0" smtClean="0"/>
          </a:p>
          <a:p>
            <a:pPr marL="274320" indent="-274320" fontAlgn="auto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sk-SK" dirty="0" smtClean="0"/>
              <a:t>Daňová politika, rozhodování vlády, volební systémy, dohadovací mechanismy</a:t>
            </a:r>
          </a:p>
          <a:p>
            <a:pPr marL="274320" indent="-274320" fontAlgn="auto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sk-SK" dirty="0" smtClean="0"/>
          </a:p>
          <a:p>
            <a:pPr marL="274320" indent="-274320" fontAlgn="auto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sk-SK" dirty="0" smtClean="0"/>
              <a:t>Instituce v tomto pojetí netvoří jeden celek</a:t>
            </a:r>
          </a:p>
          <a:p>
            <a:pPr marL="274320" indent="-274320" fontAlgn="auto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sk-SK" dirty="0" smtClean="0"/>
          </a:p>
          <a:p>
            <a:pPr marL="274320" indent="-274320" fontAlgn="auto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sk-SK" dirty="0" smtClean="0"/>
              <a:t>Příklad – analýza volebního systému ve vztahu k tomu, jak umožňuje zahrnutí, resp. vyloučení konkrétních aktérů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sk-SK" dirty="0" smtClean="0"/>
              <a:t>Co je vlastně </a:t>
            </a:r>
            <a:r>
              <a:rPr lang="sk-SK" i="1" dirty="0" smtClean="0"/>
              <a:t>instituce</a:t>
            </a:r>
            <a:r>
              <a:rPr lang="sk-SK" dirty="0" smtClean="0"/>
              <a:t>?</a:t>
            </a:r>
            <a:endParaRPr lang="cs-CZ" dirty="0" smtClean="0"/>
          </a:p>
        </p:txBody>
      </p:sp>
      <p:sp>
        <p:nvSpPr>
          <p:cNvPr id="36867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r>
              <a:rPr lang="sk-SK" dirty="0"/>
              <a:t>Neoinstitucionalismus chápe instituce velmi široce</a:t>
            </a:r>
          </a:p>
          <a:p>
            <a:endParaRPr lang="sk-SK" dirty="0"/>
          </a:p>
          <a:p>
            <a:r>
              <a:rPr lang="sk-SK" dirty="0"/>
              <a:t>Ústupem od rovnosti mezi institucemi a organizacemi se pojem multiplikoval – pravidla, tradice, zvyklosti, úzus</a:t>
            </a:r>
          </a:p>
          <a:p>
            <a:endParaRPr lang="sk-SK" dirty="0"/>
          </a:p>
          <a:p>
            <a:r>
              <a:rPr lang="sk-SK" dirty="0"/>
              <a:t>Rothstein – </a:t>
            </a:r>
            <a:r>
              <a:rPr lang="sk-SK" i="1" dirty="0"/>
              <a:t>pokud instituce znamená </a:t>
            </a:r>
            <a:r>
              <a:rPr lang="sk-SK" b="1" i="1" dirty="0"/>
              <a:t>všechno</a:t>
            </a:r>
            <a:r>
              <a:rPr lang="sk-SK" i="1" dirty="0"/>
              <a:t>, tak neznamená </a:t>
            </a:r>
            <a:r>
              <a:rPr lang="sk-SK" b="1" i="1" dirty="0"/>
              <a:t>nic</a:t>
            </a:r>
          </a:p>
          <a:p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sk-SK" dirty="0"/>
              <a:t>Co je vlastně </a:t>
            </a:r>
            <a:r>
              <a:rPr lang="sk-SK" i="1" dirty="0"/>
              <a:t>instituce</a:t>
            </a:r>
            <a:r>
              <a:rPr lang="sk-SK" dirty="0"/>
              <a:t>?</a:t>
            </a:r>
            <a:endParaRPr lang="cs-CZ" dirty="0" smtClean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274320" indent="-274320" fontAlgn="auto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sk-SK" sz="2800" dirty="0" smtClean="0"/>
          </a:p>
          <a:p>
            <a:pPr marL="274320" indent="-274320" fontAlgn="auto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sk-SK" sz="2800" dirty="0" smtClean="0"/>
              <a:t>Možné řešení – </a:t>
            </a:r>
            <a:r>
              <a:rPr lang="sk-SK" sz="2800" b="1" dirty="0" smtClean="0">
                <a:solidFill>
                  <a:schemeClr val="tx2">
                    <a:lumMod val="50000"/>
                  </a:schemeClr>
                </a:solidFill>
              </a:rPr>
              <a:t>standardní operační procedury </a:t>
            </a:r>
            <a:r>
              <a:rPr lang="sk-SK" sz="2800" dirty="0" smtClean="0"/>
              <a:t>(Hall):</a:t>
            </a:r>
          </a:p>
          <a:p>
            <a:pPr marL="640080" lvl="1" indent="-246888" fontAlgn="auto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sk-SK" dirty="0" smtClean="0"/>
              <a:t>Specifická pravidla chování, o kterých existuje všeobecné povědomí a jsou akceptována jako pravidla hry</a:t>
            </a:r>
          </a:p>
          <a:p>
            <a:pPr marL="640080" lvl="1" indent="-246888" fontAlgn="auto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sk-SK" dirty="0" smtClean="0"/>
              <a:t>Pro každý systém se liší, zahrnují i neformální pravidla</a:t>
            </a:r>
          </a:p>
          <a:p>
            <a:pPr marL="640080" lvl="1" indent="-246888" fontAlgn="auto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sk-SK" dirty="0" smtClean="0"/>
              <a:t>Jsou odlišná od individuálních návyků</a:t>
            </a:r>
          </a:p>
          <a:p>
            <a:pPr marL="640080" lvl="1" indent="-246888" fontAlgn="auto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sk-SK" dirty="0" smtClean="0"/>
              <a:t>Nejsou to všechno nová pravidla, je potřebný určitý čas pro jejich etablování</a:t>
            </a:r>
          </a:p>
          <a:p>
            <a:pPr marL="274320" indent="-274320" fontAlgn="auto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sk-SK" sz="2800" dirty="0" smtClean="0"/>
          </a:p>
          <a:p>
            <a:pPr marL="274320" indent="-274320" fontAlgn="auto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sk-SK" sz="2800" dirty="0" smtClean="0"/>
              <a:t>Např. proces sestavení vlády a jeho komponenty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sk-SK" dirty="0" smtClean="0"/>
              <a:t>Příklady výzkumů</a:t>
            </a:r>
            <a:endParaRPr lang="cs-CZ" dirty="0" smtClean="0"/>
          </a:p>
        </p:txBody>
      </p:sp>
      <p:sp>
        <p:nvSpPr>
          <p:cNvPr id="44035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b="1" dirty="0" smtClean="0"/>
          </a:p>
          <a:p>
            <a:r>
              <a:rPr lang="sk-SK" b="1" dirty="0" smtClean="0"/>
              <a:t>Volební systémy </a:t>
            </a:r>
            <a:r>
              <a:rPr lang="sk-SK" dirty="0" smtClean="0"/>
              <a:t>a jejich vliv na ochotu postkomunistických států uskutečňovat ekonomické reformy (Bagashka 2012)</a:t>
            </a:r>
          </a:p>
          <a:p>
            <a:endParaRPr lang="sk-SK" dirty="0" smtClean="0"/>
          </a:p>
          <a:p>
            <a:r>
              <a:rPr lang="sk-SK" dirty="0" smtClean="0"/>
              <a:t>Vliv </a:t>
            </a:r>
            <a:r>
              <a:rPr lang="sk-SK" b="1" dirty="0" smtClean="0"/>
              <a:t>výběru kandidátů </a:t>
            </a:r>
            <a:r>
              <a:rPr lang="sk-SK" dirty="0" smtClean="0"/>
              <a:t>na následné chování a „kvalitu“ poslanců (Sheafer a Tzionit 2006; Siavelis a Morgenstern 2008)</a:t>
            </a:r>
            <a:endParaRPr lang="cs-CZ" dirty="0" smtClean="0"/>
          </a:p>
          <a:p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sk-SK" dirty="0" smtClean="0"/>
              <a:t>Tradiční institucionalismus</a:t>
            </a:r>
            <a:endParaRPr lang="cs-CZ" dirty="0" smtClean="0"/>
          </a:p>
        </p:txBody>
      </p:sp>
      <p:sp>
        <p:nvSpPr>
          <p:cNvPr id="12291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Příklady výzkumů:</a:t>
            </a:r>
          </a:p>
          <a:p>
            <a:endParaRPr lang="sk-SK" dirty="0" smtClean="0"/>
          </a:p>
          <a:p>
            <a:r>
              <a:rPr lang="sk-SK" b="1" dirty="0" smtClean="0"/>
              <a:t>W. Wilson </a:t>
            </a:r>
            <a:r>
              <a:rPr lang="sk-SK" dirty="0" smtClean="0"/>
              <a:t>(1956) – analýza problémů „rozdělené vlády“ v USA a zvažování parlamentního systému jako možné alternativy</a:t>
            </a:r>
          </a:p>
          <a:p>
            <a:endParaRPr lang="sk-SK" dirty="0" smtClean="0"/>
          </a:p>
          <a:p>
            <a:r>
              <a:rPr lang="sk-SK" b="1" dirty="0" smtClean="0"/>
              <a:t>Robson</a:t>
            </a:r>
            <a:r>
              <a:rPr lang="sk-SK" dirty="0" smtClean="0"/>
              <a:t> (1960) – výzkum podoby a fungování veřejných organizací v době znárodňování průmyslu</a:t>
            </a:r>
            <a:endParaRPr lang="cs-CZ" dirty="0" smtClean="0"/>
          </a:p>
          <a:p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sk-SK" dirty="0" smtClean="0"/>
              <a:t>Kritika (po WWII)</a:t>
            </a:r>
            <a:endParaRPr lang="cs-CZ" dirty="0" smtClean="0"/>
          </a:p>
        </p:txBody>
      </p:sp>
      <p:sp>
        <p:nvSpPr>
          <p:cNvPr id="15363" name="Zástupný symbol obsahu 2"/>
          <p:cNvSpPr>
            <a:spLocks noGrp="1"/>
          </p:cNvSpPr>
          <p:nvPr>
            <p:ph idx="1"/>
          </p:nvPr>
        </p:nvSpPr>
        <p:spPr>
          <a:xfrm>
            <a:off x="304800" y="1554163"/>
            <a:ext cx="8686800" cy="5075237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sk-SK" sz="1000" dirty="0" smtClean="0"/>
          </a:p>
          <a:p>
            <a:pPr>
              <a:lnSpc>
                <a:spcPct val="90000"/>
              </a:lnSpc>
            </a:pPr>
            <a:r>
              <a:rPr lang="sk-SK" dirty="0" smtClean="0"/>
              <a:t>Institucionalismus </a:t>
            </a:r>
            <a:r>
              <a:rPr lang="sk-SK" dirty="0"/>
              <a:t>jako dominantní přístup čelí silné </a:t>
            </a:r>
            <a:r>
              <a:rPr lang="sk-SK" dirty="0" err="1"/>
              <a:t>kritice</a:t>
            </a:r>
            <a:r>
              <a:rPr lang="sk-SK" dirty="0"/>
              <a:t> </a:t>
            </a:r>
            <a:r>
              <a:rPr lang="sk-SK" dirty="0" smtClean="0"/>
              <a:t>(</a:t>
            </a:r>
            <a:r>
              <a:rPr lang="cs-CZ" dirty="0" smtClean="0"/>
              <a:t>výmarské</a:t>
            </a:r>
            <a:r>
              <a:rPr lang="sk-SK" dirty="0" smtClean="0"/>
              <a:t> </a:t>
            </a:r>
            <a:r>
              <a:rPr lang="sk-SK" dirty="0"/>
              <a:t>Německo, dekolonizované státy)</a:t>
            </a:r>
          </a:p>
          <a:p>
            <a:pPr>
              <a:lnSpc>
                <a:spcPct val="80000"/>
              </a:lnSpc>
            </a:pPr>
            <a:endParaRPr lang="sk-SK" dirty="0" smtClean="0"/>
          </a:p>
          <a:p>
            <a:pPr>
              <a:lnSpc>
                <a:spcPct val="80000"/>
              </a:lnSpc>
            </a:pPr>
            <a:r>
              <a:rPr lang="sk-SK" dirty="0" smtClean="0"/>
              <a:t>Příliš úzké zaměření na výsek reality, který byl navíc vzdálený reálným mocenským procesům</a:t>
            </a:r>
          </a:p>
          <a:p>
            <a:pPr>
              <a:lnSpc>
                <a:spcPct val="80000"/>
              </a:lnSpc>
            </a:pPr>
            <a:endParaRPr lang="sk-SK" dirty="0" smtClean="0"/>
          </a:p>
          <a:p>
            <a:pPr>
              <a:lnSpc>
                <a:spcPct val="80000"/>
              </a:lnSpc>
            </a:pPr>
            <a:r>
              <a:rPr lang="sk-SK" dirty="0" smtClean="0"/>
              <a:t>Slabá metodologie, formalismus, popisnost</a:t>
            </a:r>
          </a:p>
          <a:p>
            <a:pPr>
              <a:lnSpc>
                <a:spcPct val="80000"/>
              </a:lnSpc>
            </a:pPr>
            <a:endParaRPr lang="sk-SK" dirty="0" smtClean="0"/>
          </a:p>
          <a:p>
            <a:pPr>
              <a:lnSpc>
                <a:spcPct val="80000"/>
              </a:lnSpc>
            </a:pPr>
            <a:r>
              <a:rPr lang="sk-SK" dirty="0" smtClean="0"/>
              <a:t>Preferování hodnot westministerské demokracie</a:t>
            </a:r>
            <a:endParaRPr lang="cs-CZ" dirty="0" smtClean="0"/>
          </a:p>
          <a:p>
            <a:pPr>
              <a:lnSpc>
                <a:spcPct val="80000"/>
              </a:lnSpc>
            </a:pPr>
            <a:endParaRPr lang="cs-CZ" dirty="0" smtClean="0"/>
          </a:p>
          <a:p>
            <a:pPr>
              <a:lnSpc>
                <a:spcPct val="80000"/>
              </a:lnSpc>
            </a:pPr>
            <a:r>
              <a:rPr lang="sk-SK" dirty="0" smtClean="0"/>
              <a:t>Postupný odklon od tradičního institucionalismu a úpadek jeho pozice v politologii</a:t>
            </a:r>
            <a:endParaRPr lang="cs-CZ" dirty="0" smtClean="0"/>
          </a:p>
          <a:p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sk-SK" dirty="0" smtClean="0"/>
              <a:t>Tradiční institucionalismus dnes</a:t>
            </a:r>
            <a:endParaRPr lang="cs-CZ" dirty="0" smtClean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274320" indent="-274320" fontAlgn="auto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sk-SK" sz="2800" dirty="0" smtClean="0"/>
              <a:t>Přístup samotný se úplně nevytratil</a:t>
            </a:r>
          </a:p>
          <a:p>
            <a:pPr marL="274320" indent="-274320" fontAlgn="auto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sk-SK" sz="2800" dirty="0" smtClean="0"/>
          </a:p>
          <a:p>
            <a:pPr marL="274320" indent="-274320" fontAlgn="auto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sk-SK" sz="2800" dirty="0" smtClean="0"/>
              <a:t>Stále identifikovatelný v </a:t>
            </a:r>
            <a:r>
              <a:rPr lang="cs-CZ" sz="2800" dirty="0" smtClean="0"/>
              <a:t>jiných oborech</a:t>
            </a:r>
            <a:r>
              <a:rPr lang="sk-SK" sz="2800" dirty="0" smtClean="0"/>
              <a:t>:</a:t>
            </a:r>
          </a:p>
          <a:p>
            <a:pPr marL="640080" lvl="1" indent="-246888" fontAlgn="auto">
              <a:lnSpc>
                <a:spcPct val="8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sk-SK" dirty="0" smtClean="0"/>
              <a:t>Ústavní právo</a:t>
            </a:r>
          </a:p>
          <a:p>
            <a:pPr marL="640080" lvl="1" indent="-246888" fontAlgn="auto">
              <a:lnSpc>
                <a:spcPct val="8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sk-SK" dirty="0" smtClean="0"/>
              <a:t>Státověda</a:t>
            </a:r>
          </a:p>
          <a:p>
            <a:pPr marL="640080" lvl="1" indent="-246888" fontAlgn="auto">
              <a:lnSpc>
                <a:spcPct val="8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sk-SK" dirty="0" smtClean="0"/>
              <a:t>Veřejná správa</a:t>
            </a:r>
          </a:p>
          <a:p>
            <a:pPr marL="274320" indent="-274320" fontAlgn="auto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sk-SK" sz="2800" dirty="0" smtClean="0"/>
          </a:p>
          <a:p>
            <a:pPr marL="274320" indent="-274320" fontAlgn="auto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sk-SK" sz="2800" dirty="0" smtClean="0"/>
              <a:t>Jeho „právnická“ podstata je viditelná i z tohoto bodu</a:t>
            </a:r>
          </a:p>
          <a:p>
            <a:pPr marL="274320" indent="-274320" fontAlgn="auto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sk-SK" sz="2800" dirty="0" smtClean="0"/>
          </a:p>
          <a:p>
            <a:pPr marL="274320" indent="-274320" fontAlgn="auto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sk-SK" sz="2800" dirty="0" smtClean="0"/>
              <a:t>V politologii má už v současnosti výrazně odlišnou podobu </a:t>
            </a:r>
            <a:r>
              <a:rPr lang="sk-SK" sz="2800" dirty="0" smtClean="0">
                <a:sym typeface="Wingdings" pitchFamily="2" charset="2"/>
              </a:rPr>
              <a:t> </a:t>
            </a:r>
            <a:r>
              <a:rPr lang="sk-SK" sz="2800" b="1" dirty="0" smtClean="0">
                <a:sym typeface="Wingdings" pitchFamily="2" charset="2"/>
              </a:rPr>
              <a:t>neoinstitucionalismus</a:t>
            </a:r>
            <a:endParaRPr lang="cs-CZ" sz="2800" b="1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To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To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3.xml><?xml version="1.0" encoding="utf-8"?>
<a:themeOverride xmlns:a="http://schemas.openxmlformats.org/drawingml/2006/main">
  <a:clrScheme name="To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4.xml><?xml version="1.0" encoding="utf-8"?>
<a:themeOverride xmlns:a="http://schemas.openxmlformats.org/drawingml/2006/main">
  <a:clrScheme name="To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5.xml><?xml version="1.0" encoding="utf-8"?>
<a:themeOverride xmlns:a="http://schemas.openxmlformats.org/drawingml/2006/main">
  <a:clrScheme name="To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6.xml><?xml version="1.0" encoding="utf-8"?>
<a:themeOverride xmlns:a="http://schemas.openxmlformats.org/drawingml/2006/main">
  <a:clrScheme name="To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762</TotalTime>
  <Words>2479</Words>
  <Application>Microsoft Office PowerPoint</Application>
  <PresentationFormat>Prezentácia na obrazovke (4:3)</PresentationFormat>
  <Paragraphs>561</Paragraphs>
  <Slides>65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5</vt:i4>
      </vt:variant>
      <vt:variant>
        <vt:lpstr>Nadpisy snímok</vt:lpstr>
      </vt:variant>
      <vt:variant>
        <vt:i4>65</vt:i4>
      </vt:variant>
    </vt:vector>
  </HeadingPairs>
  <TitlesOfParts>
    <vt:vector size="70" baseType="lpstr">
      <vt:lpstr>Tok</vt:lpstr>
      <vt:lpstr>1_Tok</vt:lpstr>
      <vt:lpstr>3_Tok</vt:lpstr>
      <vt:lpstr>4_Tok</vt:lpstr>
      <vt:lpstr>2_Tok</vt:lpstr>
      <vt:lpstr>Přístupy v politologii</vt:lpstr>
      <vt:lpstr>Politologie v 1. pol. 20. století</vt:lpstr>
      <vt:lpstr>Tradiční institucionalismus</vt:lpstr>
      <vt:lpstr>Tradiční institucionalismus</vt:lpstr>
      <vt:lpstr>Tradiční institucionalismus</vt:lpstr>
      <vt:lpstr>Tradiční institucionalismus</vt:lpstr>
      <vt:lpstr>Tradiční institucionalismus</vt:lpstr>
      <vt:lpstr>Kritika (po WWII)</vt:lpstr>
      <vt:lpstr>Tradiční institucionalismus dnes</vt:lpstr>
      <vt:lpstr>Snímka 10</vt:lpstr>
      <vt:lpstr>Snímka 11</vt:lpstr>
      <vt:lpstr>Snímka 12</vt:lpstr>
      <vt:lpstr>Snímka 13</vt:lpstr>
      <vt:lpstr>Snímka 14</vt:lpstr>
      <vt:lpstr>Tzv. Nová politická věda</vt:lpstr>
      <vt:lpstr>Behavioralismus</vt:lpstr>
      <vt:lpstr>Základní znaky (Easton, Nohlen, Hay)</vt:lpstr>
      <vt:lpstr>Základní znaky (Easton, Nohlen, Hay)</vt:lpstr>
      <vt:lpstr>Základní znaky - souhrn</vt:lpstr>
      <vt:lpstr>Behavioralismus - témata</vt:lpstr>
      <vt:lpstr>Snímka 21</vt:lpstr>
      <vt:lpstr>Snímka 22</vt:lpstr>
      <vt:lpstr>Behavioralismus - metodologie</vt:lpstr>
      <vt:lpstr>The People’s Choice</vt:lpstr>
      <vt:lpstr>The People’s Choice</vt:lpstr>
      <vt:lpstr>Kritika behavioralismu</vt:lpstr>
      <vt:lpstr>Kritika behavioralismu</vt:lpstr>
      <vt:lpstr>Kritika behavioralismu</vt:lpstr>
      <vt:lpstr>Snímka 29</vt:lpstr>
      <vt:lpstr>Post-behavioralismus</vt:lpstr>
      <vt:lpstr>Teorie racionální volby</vt:lpstr>
      <vt:lpstr>Koncept racionality</vt:lpstr>
      <vt:lpstr>Aktéři</vt:lpstr>
      <vt:lpstr>Teorie racionální volby</vt:lpstr>
      <vt:lpstr>Politicko-ekonomické teorie</vt:lpstr>
      <vt:lpstr>Politické procesy jako tržní vztahy (Downs)</vt:lpstr>
      <vt:lpstr>Teorie sociální volby</vt:lpstr>
      <vt:lpstr>Snímka 38</vt:lpstr>
      <vt:lpstr>Teorie sociální volby</vt:lpstr>
      <vt:lpstr>Rozhodování v podmínkách nejistoty Seminární práce v kurzu POL 181</vt:lpstr>
      <vt:lpstr>Rozhodování v podmínkách nejistoty</vt:lpstr>
      <vt:lpstr>Teorie her</vt:lpstr>
      <vt:lpstr>Teorie her – základní pojmy</vt:lpstr>
      <vt:lpstr>Typy her</vt:lpstr>
      <vt:lpstr>Příklad z teorie her</vt:lpstr>
      <vt:lpstr>Snímka 46</vt:lpstr>
      <vt:lpstr>Teorie koalic</vt:lpstr>
      <vt:lpstr>Americká tradice (office seeking)</vt:lpstr>
      <vt:lpstr>Evropská tradice (policy seeking)</vt:lpstr>
      <vt:lpstr>Rozdělení mandátů (N = 200)</vt:lpstr>
      <vt:lpstr>Rozdělení mandátů (N = 200)</vt:lpstr>
      <vt:lpstr>Volby do PS 1998</vt:lpstr>
      <vt:lpstr>Kritika</vt:lpstr>
      <vt:lpstr>Tversky a Kahneman (1981)</vt:lpstr>
      <vt:lpstr>Neoinstitucionalismus</vt:lpstr>
      <vt:lpstr>Neoinstitucionalismus</vt:lpstr>
      <vt:lpstr>Neoinstitucionalismus - změny</vt:lpstr>
      <vt:lpstr>Od organizací k pravidlům</vt:lpstr>
      <vt:lpstr>Od formální k neformální koncepci I</vt:lpstr>
      <vt:lpstr>Od statické k dynamické koncepci I</vt:lpstr>
      <vt:lpstr>Od hodnotícího k nehodnotícímu přístupu</vt:lpstr>
      <vt:lpstr>Od holismu k disagregovanému konceptu I</vt:lpstr>
      <vt:lpstr>Co je vlastně instituce?</vt:lpstr>
      <vt:lpstr>Co je vlastně instituce?</vt:lpstr>
      <vt:lpstr>Příklady výzkumů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institucionalismus</dc:title>
  <dc:creator>Peťo</dc:creator>
  <cp:lastModifiedBy>oem</cp:lastModifiedBy>
  <cp:revision>130</cp:revision>
  <dcterms:created xsi:type="dcterms:W3CDTF">2012-11-13T13:34:57Z</dcterms:created>
  <dcterms:modified xsi:type="dcterms:W3CDTF">2016-12-01T16:14:22Z</dcterms:modified>
</cp:coreProperties>
</file>