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80" r:id="rId10"/>
    <p:sldMasterId id="2147483816" r:id="rId11"/>
    <p:sldMasterId id="2147483828" r:id="rId12"/>
    <p:sldMasterId id="2147483852" r:id="rId13"/>
    <p:sldMasterId id="2147483864" r:id="rId14"/>
  </p:sldMasterIdLst>
  <p:sldIdLst>
    <p:sldId id="256" r:id="rId15"/>
    <p:sldId id="258" r:id="rId16"/>
    <p:sldId id="259" r:id="rId17"/>
    <p:sldId id="260" r:id="rId18"/>
    <p:sldId id="277" r:id="rId19"/>
    <p:sldId id="263" r:id="rId20"/>
    <p:sldId id="264" r:id="rId21"/>
    <p:sldId id="274" r:id="rId22"/>
    <p:sldId id="261" r:id="rId23"/>
    <p:sldId id="262" r:id="rId24"/>
    <p:sldId id="265" r:id="rId25"/>
    <p:sldId id="279" r:id="rId26"/>
    <p:sldId id="267" r:id="rId27"/>
    <p:sldId id="283" r:id="rId28"/>
    <p:sldId id="280" r:id="rId29"/>
    <p:sldId id="268" r:id="rId30"/>
    <p:sldId id="295" r:id="rId31"/>
    <p:sldId id="296" r:id="rId32"/>
    <p:sldId id="270" r:id="rId33"/>
    <p:sldId id="271" r:id="rId34"/>
    <p:sldId id="287" r:id="rId35"/>
    <p:sldId id="294" r:id="rId36"/>
    <p:sldId id="288" r:id="rId37"/>
    <p:sldId id="289" r:id="rId38"/>
    <p:sldId id="290" r:id="rId39"/>
    <p:sldId id="291" r:id="rId40"/>
    <p:sldId id="273" r:id="rId41"/>
    <p:sldId id="275" r:id="rId42"/>
    <p:sldId id="278" r:id="rId43"/>
    <p:sldId id="276" r:id="rId4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Stredný štý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9" Type="http://schemas.openxmlformats.org/officeDocument/2006/relationships/slide" Target="slides/slide2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34" Type="http://schemas.openxmlformats.org/officeDocument/2006/relationships/slide" Target="slides/slide20.xml"/><Relationship Id="rId42" Type="http://schemas.openxmlformats.org/officeDocument/2006/relationships/slide" Target="slides/slide28.xml"/><Relationship Id="rId47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slide" Target="slides/slide19.xml"/><Relationship Id="rId38" Type="http://schemas.openxmlformats.org/officeDocument/2006/relationships/slide" Target="slides/slide24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41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32" Type="http://schemas.openxmlformats.org/officeDocument/2006/relationships/slide" Target="slides/slide18.xml"/><Relationship Id="rId37" Type="http://schemas.openxmlformats.org/officeDocument/2006/relationships/slide" Target="slides/slide23.xml"/><Relationship Id="rId40" Type="http://schemas.openxmlformats.org/officeDocument/2006/relationships/slide" Target="slides/slide26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36" Type="http://schemas.openxmlformats.org/officeDocument/2006/relationships/slide" Target="slides/slide22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slide" Target="slides/slide17.xml"/><Relationship Id="rId44" Type="http://schemas.openxmlformats.org/officeDocument/2006/relationships/slide" Target="slides/slide3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slide" Target="slides/slide16.xml"/><Relationship Id="rId35" Type="http://schemas.openxmlformats.org/officeDocument/2006/relationships/slide" Target="slides/slide21.xml"/><Relationship Id="rId43" Type="http://schemas.openxmlformats.org/officeDocument/2006/relationships/slide" Target="slides/slide29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103226\Desktop\Politol&#243;gia\Dizerta&#269;n&#225;%20pr&#225;ca\Preklad\Nov&#233;%20grafy\ODS\NGraf%20-%20ODS%20org&#225;ny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103226\Desktop\Politol&#243;gia\Dizerta&#269;n&#225;%20pr&#225;ca\Preklad\Nov&#233;%20grafy\KS&#268;M\NGraf%20-%20KS&#268;M%20v&#353;etky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D:\103226\Desktop\Politol&#243;gia\Dizerta&#269;n&#225;%20pr&#225;ca\Preklad\Nov&#233;%20grafy\KS&#268;M\NGraf%20-%20KS&#268;M%20v&#353;etk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6117067145659"/>
          <c:y val="3.8853962152368818E-2"/>
          <c:w val="0.81609176184397325"/>
          <c:h val="0.71205102908235751"/>
        </c:manualLayout>
      </c:layout>
      <c:scatterChart>
        <c:scatterStyle val="lineMarker"/>
        <c:varyColors val="0"/>
        <c:ser>
          <c:idx val="0"/>
          <c:order val="0"/>
          <c:tx>
            <c:strRef>
              <c:f>Hárok1!$C$5</c:f>
              <c:strCache>
                <c:ptCount val="1"/>
                <c:pt idx="0">
                  <c:v>body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5"/>
          </c:marker>
          <c:dLbls>
            <c:dLbl>
              <c:idx val="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cs-CZ" sz="2000"/>
                      <a:t>Voliči</a:t>
                    </a:r>
                    <a:endParaRPr lang="en-US" sz="120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7423679105329237"/>
                  <c:y val="0.10606782704793484"/>
                </c:manualLayout>
              </c:layout>
              <c:tx>
                <c:rich>
                  <a:bodyPr/>
                  <a:lstStyle/>
                  <a:p>
                    <a:r>
                      <a:rPr lang="cs-CZ" sz="2000"/>
                      <a:t>Z</a:t>
                    </a:r>
                    <a:r>
                      <a:rPr lang="cs-CZ" sz="2000" baseline="0"/>
                      <a:t>astup. orgány</a:t>
                    </a:r>
                    <a:endParaRPr lang="en-US" sz="120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5845790485062111"/>
                  <c:y val="0.10606782704793484"/>
                </c:manualLayout>
              </c:layout>
              <c:tx>
                <c:rich>
                  <a:bodyPr/>
                  <a:lstStyle/>
                  <a:p>
                    <a:r>
                      <a:rPr lang="cs-CZ" sz="2000"/>
                      <a:t>V</a:t>
                    </a:r>
                    <a:r>
                      <a:rPr lang="cs-CZ" sz="2000" baseline="0"/>
                      <a:t>ýk. orgány</a:t>
                    </a:r>
                    <a:endParaRPr lang="cs-CZ" sz="1200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tx>
                <c:rich>
                  <a:bodyPr/>
                  <a:lstStyle/>
                  <a:p>
                    <a:r>
                      <a:rPr lang="cs-CZ" sz="2000"/>
                      <a:t>Elita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tx>
                <c:rich>
                  <a:bodyPr/>
                  <a:lstStyle/>
                  <a:p>
                    <a:r>
                      <a:rPr lang="cs-CZ" sz="2000"/>
                      <a:t>Lídr</a:t>
                    </a:r>
                    <a:endParaRPr lang="en-US" sz="120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tx>
                <c:rich>
                  <a:bodyPr/>
                  <a:lstStyle/>
                  <a:p>
                    <a:r>
                      <a:rPr lang="cs-CZ" sz="2000"/>
                      <a:t>Místní</a:t>
                    </a:r>
                    <a:endParaRPr lang="en-US" sz="120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tx>
                <c:rich>
                  <a:bodyPr/>
                  <a:lstStyle/>
                  <a:p>
                    <a:r>
                      <a:rPr lang="cs-CZ" sz="2000"/>
                      <a:t>Okresní</a:t>
                    </a:r>
                    <a:endParaRPr lang="en-US" sz="120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tx>
                <c:rich>
                  <a:bodyPr/>
                  <a:lstStyle/>
                  <a:p>
                    <a:r>
                      <a:rPr lang="cs-CZ" sz="2000"/>
                      <a:t>Krajská</a:t>
                    </a:r>
                    <a:endParaRPr lang="en-US" sz="120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tx>
                <c:rich>
                  <a:bodyPr/>
                  <a:lstStyle/>
                  <a:p>
                    <a:r>
                      <a:rPr lang="cs-CZ" sz="2000"/>
                      <a:t>Celostátní</a:t>
                    </a:r>
                    <a:endParaRPr lang="en-US" sz="120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tx>
                <c:rich>
                  <a:bodyPr/>
                  <a:lstStyle/>
                  <a:p>
                    <a:r>
                      <a:rPr lang="cs-CZ" sz="2000"/>
                      <a:t>Štátna</a:t>
                    </a:r>
                    <a:endParaRPr lang="cs-CZ" sz="120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(Hárok1!$B$6:$B$20;Hárok1!$G$21:$G$22;Hárok1!$G$24:$G$25)</c:f>
              <c:numCache>
                <c:formatCode>General</c:formatCode>
                <c:ptCount val="19"/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xVal>
          <c:yVal>
            <c:numRef>
              <c:f>Hárok1!$C$6:$C$19</c:f>
              <c:numCache>
                <c:formatCode>General</c:formatCode>
                <c:ptCount val="14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0.2</c:v>
                </c:pt>
                <c:pt idx="11">
                  <c:v>0.4</c:v>
                </c:pt>
                <c:pt idx="12">
                  <c:v>0.60000000000000031</c:v>
                </c:pt>
                <c:pt idx="13">
                  <c:v>0.8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Hárok1!$G$5</c:f>
              <c:strCache>
                <c:ptCount val="1"/>
                <c:pt idx="0">
                  <c:v>c</c:v>
                </c:pt>
              </c:strCache>
            </c:strRef>
          </c:tx>
          <c:spPr>
            <a:ln w="0"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</a:ln>
          </c:spPr>
          <c:marker>
            <c:symbol val="none"/>
          </c:marker>
          <c:xVal>
            <c:numRef>
              <c:f>(Hárok1!$F$6:$F$7;Hárok1!$G$21:$G$22;Hárok1!$G$24:$G$25)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</c:numCache>
            </c:numRef>
          </c:xVal>
          <c:yVal>
            <c:numRef>
              <c:f>(Hárok1!$G$6:$G$7;Hárok1!$H$21:$H$22;Hárok1!$H$24:$H$25)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Hárok1!$G$9</c:f>
              <c:strCache>
                <c:ptCount val="1"/>
                <c:pt idx="0">
                  <c:v>ODS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3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cs-CZ" sz="2400"/>
                      <a:t>MS</a:t>
                    </a:r>
                    <a:endParaRPr lang="cs-CZ" baseline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sk-SK" sz="2400"/>
                      <a:t>MR</a:t>
                    </a:r>
                    <a:endParaRPr lang="sk-SK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sk-SK" sz="2400"/>
                      <a:t>OS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sk-SK" sz="2400"/>
                      <a:t>OR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sk-SK" sz="2400"/>
                      <a:t>RS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sk-SK" sz="2400"/>
                      <a:t>RR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tx>
                <c:rich>
                  <a:bodyPr/>
                  <a:lstStyle/>
                  <a:p>
                    <a:r>
                      <a:rPr lang="sk-SK" sz="2400"/>
                      <a:t>K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sk-SK" sz="2400"/>
                      <a:t>VR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tx>
                <c:rich>
                  <a:bodyPr/>
                  <a:lstStyle/>
                  <a:p>
                    <a:r>
                      <a:rPr lang="sk-SK" sz="2400"/>
                      <a:t>G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tx>
                <c:rich>
                  <a:bodyPr/>
                  <a:lstStyle/>
                  <a:p>
                    <a:r>
                      <a:rPr lang="sk-SK" sz="2400"/>
                      <a:t>ÚVV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9373543156459856E-2"/>
                  <c:y val="-4.6028430843307773E-2"/>
                </c:manualLayout>
              </c:layout>
              <c:tx>
                <c:rich>
                  <a:bodyPr/>
                  <a:lstStyle/>
                  <a:p>
                    <a:r>
                      <a:rPr lang="sk-SK" sz="2400"/>
                      <a:t>P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tx>
                <c:rich>
                  <a:bodyPr/>
                  <a:lstStyle/>
                  <a:p>
                    <a:r>
                      <a:rPr lang="sk-SK" sz="2400" baseline="0"/>
                      <a:t>PG</a:t>
                    </a:r>
                    <a:endParaRPr lang="sk-SK" baseline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Hárok1!$F$10:$F$21</c:f>
              <c:numCache>
                <c:formatCode>General</c:formatCode>
                <c:ptCount val="12"/>
                <c:pt idx="0">
                  <c:v>20</c:v>
                </c:pt>
                <c:pt idx="1">
                  <c:v>50</c:v>
                </c:pt>
                <c:pt idx="2">
                  <c:v>30</c:v>
                </c:pt>
                <c:pt idx="3">
                  <c:v>60</c:v>
                </c:pt>
                <c:pt idx="4">
                  <c:v>40</c:v>
                </c:pt>
                <c:pt idx="5">
                  <c:v>70</c:v>
                </c:pt>
                <c:pt idx="6">
                  <c:v>40</c:v>
                </c:pt>
                <c:pt idx="7">
                  <c:v>70</c:v>
                </c:pt>
                <c:pt idx="8">
                  <c:v>80</c:v>
                </c:pt>
              </c:numCache>
            </c:numRef>
          </c:xVal>
          <c:yVal>
            <c:numRef>
              <c:f>Hárok1!$G$10:$G$21</c:f>
              <c:numCache>
                <c:formatCode>General</c:formatCode>
                <c:ptCount val="12"/>
                <c:pt idx="0">
                  <c:v>0.2</c:v>
                </c:pt>
                <c:pt idx="1">
                  <c:v>0.2</c:v>
                </c:pt>
                <c:pt idx="2">
                  <c:v>0.4</c:v>
                </c:pt>
                <c:pt idx="3">
                  <c:v>0.4</c:v>
                </c:pt>
                <c:pt idx="4">
                  <c:v>0.60000000000000031</c:v>
                </c:pt>
                <c:pt idx="5">
                  <c:v>0.60000000000000031</c:v>
                </c:pt>
                <c:pt idx="6">
                  <c:v>0.8</c:v>
                </c:pt>
                <c:pt idx="7">
                  <c:v>0.8</c:v>
                </c:pt>
                <c:pt idx="8">
                  <c:v>0.8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Hárok1!$C$22</c:f>
              <c:strCache>
                <c:ptCount val="1"/>
                <c:pt idx="0">
                  <c:v>čiary</c:v>
                </c:pt>
              </c:strCache>
            </c:strRef>
          </c:tx>
          <c:spPr>
            <a:ln w="3175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Hárok1!$B$23:$B$24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xVal>
          <c:yVal>
            <c:numRef>
              <c:f>Hárok1!$C$23:$C$24</c:f>
              <c:numCache>
                <c:formatCode>General</c:formatCode>
                <c:ptCount val="2"/>
                <c:pt idx="0">
                  <c:v>0.2</c:v>
                </c:pt>
                <c:pt idx="1">
                  <c:v>0.2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Hárok1!$C$26</c:f>
              <c:strCache>
                <c:ptCount val="1"/>
                <c:pt idx="0">
                  <c:v>čiary2</c:v>
                </c:pt>
              </c:strCache>
            </c:strRef>
          </c:tx>
          <c:spPr>
            <a:ln w="3175">
              <a:solidFill>
                <a:prstClr val="black"/>
              </a:solidFill>
              <a:prstDash val="sysDot"/>
            </a:ln>
          </c:spPr>
          <c:marker>
            <c:symbol val="none"/>
          </c:marker>
          <c:xVal>
            <c:numRef>
              <c:f>Hárok1!$B$27:$B$28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xVal>
          <c:yVal>
            <c:numRef>
              <c:f>Hárok1!$C$27:$C$28</c:f>
              <c:numCache>
                <c:formatCode>General</c:formatCode>
                <c:ptCount val="2"/>
                <c:pt idx="0">
                  <c:v>0.4</c:v>
                </c:pt>
                <c:pt idx="1">
                  <c:v>0.4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Hárok1!$C$30</c:f>
              <c:strCache>
                <c:ptCount val="1"/>
                <c:pt idx="0">
                  <c:v>čiary3</c:v>
                </c:pt>
              </c:strCache>
            </c:strRef>
          </c:tx>
          <c:spPr>
            <a:ln w="3175">
              <a:solidFill>
                <a:prstClr val="black"/>
              </a:solidFill>
              <a:prstDash val="sysDot"/>
            </a:ln>
          </c:spPr>
          <c:marker>
            <c:symbol val="none"/>
          </c:marker>
          <c:xVal>
            <c:numRef>
              <c:f>Hárok1!$B$31:$B$32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xVal>
          <c:yVal>
            <c:numRef>
              <c:f>Hárok1!$C$31:$C$32</c:f>
              <c:numCache>
                <c:formatCode>General</c:formatCode>
                <c:ptCount val="2"/>
                <c:pt idx="0">
                  <c:v>0.60000000000000031</c:v>
                </c:pt>
                <c:pt idx="1">
                  <c:v>0.60000000000000031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Hárok1!$C$34</c:f>
              <c:strCache>
                <c:ptCount val="1"/>
                <c:pt idx="0">
                  <c:v>čiary4</c:v>
                </c:pt>
              </c:strCache>
            </c:strRef>
          </c:tx>
          <c:spPr>
            <a:ln w="3175">
              <a:solidFill>
                <a:prstClr val="black"/>
              </a:solidFill>
              <a:prstDash val="sysDot"/>
            </a:ln>
          </c:spPr>
          <c:marker>
            <c:symbol val="none"/>
          </c:marker>
          <c:xVal>
            <c:numRef>
              <c:f>Hárok1!$B$35:$B$36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xVal>
          <c:yVal>
            <c:numRef>
              <c:f>Hárok1!$C$35:$C$36</c:f>
              <c:numCache>
                <c:formatCode>General</c:formatCode>
                <c:ptCount val="2"/>
                <c:pt idx="0">
                  <c:v>0.8</c:v>
                </c:pt>
                <c:pt idx="1">
                  <c:v>0.8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Hárok1!$K$30</c:f>
              <c:strCache>
                <c:ptCount val="1"/>
                <c:pt idx="0">
                  <c:v>vertikály</c:v>
                </c:pt>
              </c:strCache>
            </c:strRef>
          </c:tx>
          <c:spPr>
            <a:ln w="3175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Hárok1!$J$31:$J$32</c:f>
              <c:numCache>
                <c:formatCode>General</c:formatCode>
                <c:ptCount val="2"/>
                <c:pt idx="0">
                  <c:v>15</c:v>
                </c:pt>
                <c:pt idx="1">
                  <c:v>15</c:v>
                </c:pt>
              </c:numCache>
            </c:numRef>
          </c:xVal>
          <c:yVal>
            <c:numRef>
              <c:f>Hárok1!$K$31:$K$32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yVal>
          <c:smooth val="0"/>
        </c:ser>
        <c:ser>
          <c:idx val="8"/>
          <c:order val="8"/>
          <c:tx>
            <c:strRef>
              <c:f>Hárok1!$N$30</c:f>
              <c:strCache>
                <c:ptCount val="1"/>
                <c:pt idx="0">
                  <c:v>vertikály2</c:v>
                </c:pt>
              </c:strCache>
            </c:strRef>
          </c:tx>
          <c:spPr>
            <a:ln w="3175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Hárok1!$M$31:$M$32</c:f>
              <c:numCache>
                <c:formatCode>General</c:formatCode>
                <c:ptCount val="2"/>
                <c:pt idx="0">
                  <c:v>45</c:v>
                </c:pt>
                <c:pt idx="1">
                  <c:v>45</c:v>
                </c:pt>
              </c:numCache>
            </c:numRef>
          </c:xVal>
          <c:yVal>
            <c:numRef>
              <c:f>Hárok1!$N$31:$N$32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yVal>
          <c:smooth val="0"/>
        </c:ser>
        <c:ser>
          <c:idx val="9"/>
          <c:order val="9"/>
          <c:tx>
            <c:strRef>
              <c:f>Hárok1!$Q$30</c:f>
              <c:strCache>
                <c:ptCount val="1"/>
                <c:pt idx="0">
                  <c:v>vertikály3</c:v>
                </c:pt>
              </c:strCache>
            </c:strRef>
          </c:tx>
          <c:spPr>
            <a:ln w="3175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Hárok1!$P$31:$P$32</c:f>
              <c:numCache>
                <c:formatCode>General</c:formatCode>
                <c:ptCount val="2"/>
                <c:pt idx="0">
                  <c:v>75</c:v>
                </c:pt>
                <c:pt idx="1">
                  <c:v>75</c:v>
                </c:pt>
              </c:numCache>
            </c:numRef>
          </c:xVal>
          <c:yVal>
            <c:numRef>
              <c:f>Hárok1!$Q$31:$Q$32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2474624"/>
        <c:axId val="162533760"/>
      </c:scatterChart>
      <c:valAx>
        <c:axId val="162474624"/>
        <c:scaling>
          <c:orientation val="minMax"/>
          <c:max val="100"/>
        </c:scaling>
        <c:delete val="1"/>
        <c:axPos val="b"/>
        <c:numFmt formatCode="General" sourceLinked="1"/>
        <c:majorTickMark val="none"/>
        <c:minorTickMark val="none"/>
        <c:tickLblPos val="none"/>
        <c:crossAx val="162533760"/>
        <c:crosses val="autoZero"/>
        <c:crossBetween val="midCat"/>
      </c:valAx>
      <c:valAx>
        <c:axId val="162533760"/>
        <c:scaling>
          <c:orientation val="minMax"/>
          <c:max val="1"/>
        </c:scaling>
        <c:delete val="1"/>
        <c:axPos val="l"/>
        <c:majorGridlines/>
        <c:numFmt formatCode="General" sourceLinked="1"/>
        <c:majorTickMark val="none"/>
        <c:minorTickMark val="none"/>
        <c:tickLblPos val="none"/>
        <c:crossAx val="162474624"/>
        <c:crosses val="autoZero"/>
        <c:crossBetween val="midCat"/>
        <c:majorUnit val="1"/>
        <c:minorUnit val="2.0000000000000018E-2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61170671456587"/>
          <c:y val="3.8853962152368811E-2"/>
          <c:w val="0.81609176184397325"/>
          <c:h val="0.71205102908235751"/>
        </c:manualLayout>
      </c:layout>
      <c:scatterChart>
        <c:scatterStyle val="lineMarker"/>
        <c:varyColors val="0"/>
        <c:ser>
          <c:idx val="0"/>
          <c:order val="0"/>
          <c:tx>
            <c:strRef>
              <c:f>Hárok1!$C$5</c:f>
              <c:strCache>
                <c:ptCount val="1"/>
                <c:pt idx="0">
                  <c:v>body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5"/>
          </c:marker>
          <c:dLbls>
            <c:dLbl>
              <c:idx val="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cs-CZ" sz="2000"/>
                      <a:t>Voliči</a:t>
                    </a:r>
                    <a:endParaRPr lang="en-US" sz="120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6843965264133301"/>
                  <c:y val="0.12690106445027713"/>
                </c:manualLayout>
              </c:layout>
              <c:tx>
                <c:rich>
                  <a:bodyPr/>
                  <a:lstStyle/>
                  <a:p>
                    <a:r>
                      <a:rPr lang="cs-CZ" sz="2000" dirty="0" err="1" smtClean="0"/>
                      <a:t>Z</a:t>
                    </a:r>
                    <a:r>
                      <a:rPr lang="cs-CZ" sz="2000" baseline="0" dirty="0" err="1" smtClean="0"/>
                      <a:t>ast</a:t>
                    </a:r>
                    <a:r>
                      <a:rPr lang="cs-CZ" sz="2000" baseline="0" dirty="0" smtClean="0"/>
                      <a:t>. </a:t>
                    </a:r>
                    <a:r>
                      <a:rPr lang="cs-CZ" sz="2000" baseline="0" dirty="0"/>
                      <a:t>orgány</a:t>
                    </a:r>
                    <a:endParaRPr lang="en-US" sz="2000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6906396672201943"/>
                  <c:y val="0.12690106445027713"/>
                </c:manualLayout>
              </c:layout>
              <c:tx>
                <c:rich>
                  <a:bodyPr/>
                  <a:lstStyle/>
                  <a:p>
                    <a:r>
                      <a:rPr lang="cs-CZ" sz="2000" dirty="0" err="1"/>
                      <a:t>V</a:t>
                    </a:r>
                    <a:r>
                      <a:rPr lang="cs-CZ" sz="2000" baseline="0" dirty="0" err="1"/>
                      <a:t>ýk</a:t>
                    </a:r>
                    <a:r>
                      <a:rPr lang="cs-CZ" sz="2000" baseline="0" dirty="0"/>
                      <a:t>. orgány</a:t>
                    </a:r>
                    <a:endParaRPr lang="cs-CZ" sz="1200" baseline="0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tx>
                <c:rich>
                  <a:bodyPr/>
                  <a:lstStyle/>
                  <a:p>
                    <a:r>
                      <a:rPr lang="cs-CZ" sz="2000"/>
                      <a:t>Elita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tx>
                <c:rich>
                  <a:bodyPr/>
                  <a:lstStyle/>
                  <a:p>
                    <a:r>
                      <a:rPr lang="cs-CZ" sz="2000"/>
                      <a:t>Lídr</a:t>
                    </a:r>
                    <a:endParaRPr lang="en-US" sz="120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tx>
                <c:rich>
                  <a:bodyPr/>
                  <a:lstStyle/>
                  <a:p>
                    <a:r>
                      <a:rPr lang="cs-CZ" sz="2000"/>
                      <a:t>Místní</a:t>
                    </a:r>
                    <a:endParaRPr lang="en-US" sz="120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tx>
                <c:rich>
                  <a:bodyPr/>
                  <a:lstStyle/>
                  <a:p>
                    <a:r>
                      <a:rPr lang="cs-CZ" sz="2000"/>
                      <a:t>Okresní</a:t>
                    </a:r>
                    <a:endParaRPr lang="en-US" sz="120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tx>
                <c:rich>
                  <a:bodyPr/>
                  <a:lstStyle/>
                  <a:p>
                    <a:r>
                      <a:rPr lang="cs-CZ" sz="2000"/>
                      <a:t>Krajská</a:t>
                    </a:r>
                    <a:endParaRPr lang="en-US" sz="120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tx>
                <c:rich>
                  <a:bodyPr/>
                  <a:lstStyle/>
                  <a:p>
                    <a:r>
                      <a:rPr lang="cs-CZ" sz="2000"/>
                      <a:t>Celostátní</a:t>
                    </a:r>
                    <a:endParaRPr lang="en-US" sz="120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tx>
                <c:rich>
                  <a:bodyPr/>
                  <a:lstStyle/>
                  <a:p>
                    <a:r>
                      <a:rPr lang="cs-CZ" sz="2000"/>
                      <a:t>Štátna</a:t>
                    </a:r>
                    <a:endParaRPr lang="cs-CZ" sz="120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(Hárok1!$B$6:$B$20;Hárok1!$G$21:$G$22;Hárok1!$G$24:$G$25)</c:f>
              <c:numCache>
                <c:formatCode>General</c:formatCode>
                <c:ptCount val="19"/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xVal>
          <c:yVal>
            <c:numRef>
              <c:f>Hárok1!$C$6:$C$19</c:f>
              <c:numCache>
                <c:formatCode>General</c:formatCode>
                <c:ptCount val="14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0.2</c:v>
                </c:pt>
                <c:pt idx="11">
                  <c:v>0.4</c:v>
                </c:pt>
                <c:pt idx="12">
                  <c:v>0.60000000000000031</c:v>
                </c:pt>
                <c:pt idx="13">
                  <c:v>0.8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Hárok1!$G$5</c:f>
              <c:strCache>
                <c:ptCount val="1"/>
                <c:pt idx="0">
                  <c:v>c</c:v>
                </c:pt>
              </c:strCache>
            </c:strRef>
          </c:tx>
          <c:spPr>
            <a:ln w="0"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</a:ln>
          </c:spPr>
          <c:marker>
            <c:symbol val="none"/>
          </c:marker>
          <c:xVal>
            <c:numRef>
              <c:f>(Hárok1!$F$6:$F$7;Hárok1!$G$21:$G$22;Hárok1!$G$24:$G$25)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</c:numCache>
            </c:numRef>
          </c:xVal>
          <c:yVal>
            <c:numRef>
              <c:f>(Hárok1!$G$6:$G$7;Hárok1!$H$21:$H$22;Hárok1!$H$24:$H$25)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Hárok1!$G$9</c:f>
              <c:strCache>
                <c:ptCount val="1"/>
                <c:pt idx="0">
                  <c:v>ODS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8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cs-CZ" sz="1800">
                        <a:solidFill>
                          <a:schemeClr val="tx1"/>
                        </a:solidFill>
                      </a:rPr>
                      <a:t>ČS</a:t>
                    </a:r>
                    <a:endParaRPr lang="cs-CZ" baseline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sk-SK" sz="1800">
                        <a:solidFill>
                          <a:schemeClr val="tx1"/>
                        </a:solidFill>
                      </a:rPr>
                      <a:t>VZO</a:t>
                    </a:r>
                    <a:endParaRPr lang="sk-SK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sk-SK" sz="1800">
                        <a:solidFill>
                          <a:schemeClr val="tx1"/>
                        </a:solidFill>
                      </a:rPr>
                      <a:t>OK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sk-SK" sz="1800">
                        <a:solidFill>
                          <a:schemeClr val="tx1"/>
                        </a:solidFill>
                      </a:rPr>
                      <a:t>OV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sk-SK" sz="1800">
                        <a:solidFill>
                          <a:schemeClr val="tx1"/>
                        </a:solidFill>
                      </a:rPr>
                      <a:t>VV OV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sk-SK" sz="1800">
                        <a:solidFill>
                          <a:schemeClr val="tx1"/>
                        </a:solidFill>
                      </a:rPr>
                      <a:t>KK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tx>
                <c:rich>
                  <a:bodyPr/>
                  <a:lstStyle/>
                  <a:p>
                    <a:r>
                      <a:rPr lang="sk-SK" sz="1800">
                        <a:solidFill>
                          <a:schemeClr val="tx1"/>
                        </a:solidFill>
                      </a:rPr>
                      <a:t>KR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sk-SK" sz="1800">
                        <a:solidFill>
                          <a:schemeClr val="tx1"/>
                        </a:solidFill>
                      </a:rPr>
                      <a:t>VKR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tx>
                <c:rich>
                  <a:bodyPr/>
                  <a:lstStyle/>
                  <a:p>
                    <a:r>
                      <a:rPr lang="sk-SK" sz="1800">
                        <a:solidFill>
                          <a:schemeClr val="tx1"/>
                        </a:solidFill>
                      </a:rPr>
                      <a:t>Z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tx>
                <c:rich>
                  <a:bodyPr/>
                  <a:lstStyle/>
                  <a:p>
                    <a:r>
                      <a:rPr lang="sk-SK" sz="1800">
                        <a:solidFill>
                          <a:schemeClr val="tx1"/>
                        </a:solidFill>
                      </a:rPr>
                      <a:t>ÚV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tx>
                <c:rich>
                  <a:bodyPr/>
                  <a:lstStyle/>
                  <a:p>
                    <a:r>
                      <a:rPr lang="sk-SK" sz="1800">
                        <a:solidFill>
                          <a:schemeClr val="tx1"/>
                        </a:solidFill>
                      </a:rPr>
                      <a:t>VV</a:t>
                    </a:r>
                    <a:r>
                      <a:rPr lang="sk-SK" sz="1800" baseline="0">
                        <a:solidFill>
                          <a:schemeClr val="tx1"/>
                        </a:solidFill>
                      </a:rPr>
                      <a:t> ÚV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tx>
                <c:rich>
                  <a:bodyPr/>
                  <a:lstStyle/>
                  <a:p>
                    <a:r>
                      <a:rPr lang="sk-SK" sz="1800" baseline="0">
                        <a:solidFill>
                          <a:schemeClr val="tx1"/>
                        </a:solidFill>
                      </a:rPr>
                      <a:t>P</a:t>
                    </a:r>
                    <a:endParaRPr lang="sk-SK" baseline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Hárok1!$F$10:$F$20</c:f>
              <c:numCache>
                <c:formatCode>General</c:formatCode>
                <c:ptCount val="11"/>
                <c:pt idx="0">
                  <c:v>20</c:v>
                </c:pt>
                <c:pt idx="1">
                  <c:v>50</c:v>
                </c:pt>
                <c:pt idx="2">
                  <c:v>30</c:v>
                </c:pt>
                <c:pt idx="3">
                  <c:v>60</c:v>
                </c:pt>
                <c:pt idx="4">
                  <c:v>80</c:v>
                </c:pt>
                <c:pt idx="5">
                  <c:v>40</c:v>
                </c:pt>
                <c:pt idx="6">
                  <c:v>70</c:v>
                </c:pt>
                <c:pt idx="7">
                  <c:v>80</c:v>
                </c:pt>
                <c:pt idx="8">
                  <c:v>40</c:v>
                </c:pt>
                <c:pt idx="9">
                  <c:v>65</c:v>
                </c:pt>
                <c:pt idx="10">
                  <c:v>80</c:v>
                </c:pt>
              </c:numCache>
            </c:numRef>
          </c:xVal>
          <c:yVal>
            <c:numRef>
              <c:f>Hárok1!$G$10:$G$20</c:f>
              <c:numCache>
                <c:formatCode>General</c:formatCode>
                <c:ptCount val="11"/>
                <c:pt idx="0">
                  <c:v>0.2</c:v>
                </c:pt>
                <c:pt idx="1">
                  <c:v>0.2</c:v>
                </c:pt>
                <c:pt idx="2">
                  <c:v>0.4</c:v>
                </c:pt>
                <c:pt idx="3">
                  <c:v>0.4</c:v>
                </c:pt>
                <c:pt idx="4">
                  <c:v>0.4</c:v>
                </c:pt>
                <c:pt idx="5">
                  <c:v>0.60000000000000031</c:v>
                </c:pt>
                <c:pt idx="6">
                  <c:v>0.60000000000000031</c:v>
                </c:pt>
                <c:pt idx="7">
                  <c:v>0.60000000000000031</c:v>
                </c:pt>
                <c:pt idx="8">
                  <c:v>0.8</c:v>
                </c:pt>
                <c:pt idx="9">
                  <c:v>0.8</c:v>
                </c:pt>
                <c:pt idx="10">
                  <c:v>0.8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Hárok1!$C$22</c:f>
              <c:strCache>
                <c:ptCount val="1"/>
                <c:pt idx="0">
                  <c:v>čiary</c:v>
                </c:pt>
              </c:strCache>
            </c:strRef>
          </c:tx>
          <c:spPr>
            <a:ln w="3175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Hárok1!$B$23:$B$24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xVal>
          <c:yVal>
            <c:numRef>
              <c:f>Hárok1!$C$23:$C$24</c:f>
              <c:numCache>
                <c:formatCode>General</c:formatCode>
                <c:ptCount val="2"/>
                <c:pt idx="0">
                  <c:v>0.2</c:v>
                </c:pt>
                <c:pt idx="1">
                  <c:v>0.2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Hárok1!$C$26</c:f>
              <c:strCache>
                <c:ptCount val="1"/>
                <c:pt idx="0">
                  <c:v>čiary2</c:v>
                </c:pt>
              </c:strCache>
            </c:strRef>
          </c:tx>
          <c:spPr>
            <a:ln w="3175">
              <a:solidFill>
                <a:prstClr val="black"/>
              </a:solidFill>
              <a:prstDash val="sysDot"/>
            </a:ln>
          </c:spPr>
          <c:marker>
            <c:symbol val="none"/>
          </c:marker>
          <c:xVal>
            <c:numRef>
              <c:f>Hárok1!$B$27:$B$28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xVal>
          <c:yVal>
            <c:numRef>
              <c:f>Hárok1!$C$27:$C$28</c:f>
              <c:numCache>
                <c:formatCode>General</c:formatCode>
                <c:ptCount val="2"/>
                <c:pt idx="0">
                  <c:v>0.4</c:v>
                </c:pt>
                <c:pt idx="1">
                  <c:v>0.4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Hárok1!$C$30</c:f>
              <c:strCache>
                <c:ptCount val="1"/>
                <c:pt idx="0">
                  <c:v>čiary3</c:v>
                </c:pt>
              </c:strCache>
            </c:strRef>
          </c:tx>
          <c:spPr>
            <a:ln w="3175">
              <a:solidFill>
                <a:prstClr val="black"/>
              </a:solidFill>
              <a:prstDash val="sysDot"/>
            </a:ln>
          </c:spPr>
          <c:marker>
            <c:symbol val="none"/>
          </c:marker>
          <c:xVal>
            <c:numRef>
              <c:f>Hárok1!$B$31:$B$32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xVal>
          <c:yVal>
            <c:numRef>
              <c:f>Hárok1!$C$31:$C$32</c:f>
              <c:numCache>
                <c:formatCode>General</c:formatCode>
                <c:ptCount val="2"/>
                <c:pt idx="0">
                  <c:v>0.60000000000000031</c:v>
                </c:pt>
                <c:pt idx="1">
                  <c:v>0.60000000000000031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Hárok1!$C$34</c:f>
              <c:strCache>
                <c:ptCount val="1"/>
                <c:pt idx="0">
                  <c:v>čiary4</c:v>
                </c:pt>
              </c:strCache>
            </c:strRef>
          </c:tx>
          <c:spPr>
            <a:ln w="3175">
              <a:solidFill>
                <a:prstClr val="black"/>
              </a:solidFill>
              <a:prstDash val="sysDot"/>
            </a:ln>
          </c:spPr>
          <c:marker>
            <c:symbol val="none"/>
          </c:marker>
          <c:xVal>
            <c:numRef>
              <c:f>Hárok1!$B$35:$B$36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xVal>
          <c:yVal>
            <c:numRef>
              <c:f>Hárok1!$C$35:$C$36</c:f>
              <c:numCache>
                <c:formatCode>General</c:formatCode>
                <c:ptCount val="2"/>
                <c:pt idx="0">
                  <c:v>0.8</c:v>
                </c:pt>
                <c:pt idx="1">
                  <c:v>0.8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Hárok1!$K$30</c:f>
              <c:strCache>
                <c:ptCount val="1"/>
                <c:pt idx="0">
                  <c:v>vertikály</c:v>
                </c:pt>
              </c:strCache>
            </c:strRef>
          </c:tx>
          <c:spPr>
            <a:ln w="3175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Hárok1!$J$31:$J$32</c:f>
              <c:numCache>
                <c:formatCode>General</c:formatCode>
                <c:ptCount val="2"/>
                <c:pt idx="0">
                  <c:v>15</c:v>
                </c:pt>
                <c:pt idx="1">
                  <c:v>15</c:v>
                </c:pt>
              </c:numCache>
            </c:numRef>
          </c:xVal>
          <c:yVal>
            <c:numRef>
              <c:f>Hárok1!$K$31:$K$32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yVal>
          <c:smooth val="0"/>
        </c:ser>
        <c:ser>
          <c:idx val="8"/>
          <c:order val="8"/>
          <c:tx>
            <c:strRef>
              <c:f>Hárok1!$N$30</c:f>
              <c:strCache>
                <c:ptCount val="1"/>
                <c:pt idx="0">
                  <c:v>vertikály2</c:v>
                </c:pt>
              </c:strCache>
            </c:strRef>
          </c:tx>
          <c:spPr>
            <a:ln w="3175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Hárok1!$M$31:$M$32</c:f>
              <c:numCache>
                <c:formatCode>General</c:formatCode>
                <c:ptCount val="2"/>
                <c:pt idx="0">
                  <c:v>45</c:v>
                </c:pt>
                <c:pt idx="1">
                  <c:v>45</c:v>
                </c:pt>
              </c:numCache>
            </c:numRef>
          </c:xVal>
          <c:yVal>
            <c:numRef>
              <c:f>Hárok1!$N$31:$N$32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yVal>
          <c:smooth val="0"/>
        </c:ser>
        <c:ser>
          <c:idx val="9"/>
          <c:order val="9"/>
          <c:tx>
            <c:strRef>
              <c:f>Hárok1!$Q$30</c:f>
              <c:strCache>
                <c:ptCount val="1"/>
                <c:pt idx="0">
                  <c:v>vertikály3</c:v>
                </c:pt>
              </c:strCache>
            </c:strRef>
          </c:tx>
          <c:spPr>
            <a:ln w="3175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Hárok1!$P$31:$P$32</c:f>
              <c:numCache>
                <c:formatCode>General</c:formatCode>
                <c:ptCount val="2"/>
                <c:pt idx="0">
                  <c:v>75</c:v>
                </c:pt>
                <c:pt idx="1">
                  <c:v>75</c:v>
                </c:pt>
              </c:numCache>
            </c:numRef>
          </c:xVal>
          <c:yVal>
            <c:numRef>
              <c:f>Hárok1!$Q$31:$Q$32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2702464"/>
        <c:axId val="162704000"/>
      </c:scatterChart>
      <c:valAx>
        <c:axId val="162702464"/>
        <c:scaling>
          <c:orientation val="minMax"/>
          <c:max val="100"/>
        </c:scaling>
        <c:delete val="1"/>
        <c:axPos val="b"/>
        <c:numFmt formatCode="General" sourceLinked="1"/>
        <c:majorTickMark val="none"/>
        <c:minorTickMark val="none"/>
        <c:tickLblPos val="none"/>
        <c:crossAx val="162704000"/>
        <c:crosses val="autoZero"/>
        <c:crossBetween val="midCat"/>
      </c:valAx>
      <c:valAx>
        <c:axId val="162704000"/>
        <c:scaling>
          <c:orientation val="minMax"/>
          <c:max val="1"/>
        </c:scaling>
        <c:delete val="1"/>
        <c:axPos val="l"/>
        <c:majorGridlines/>
        <c:numFmt formatCode="General" sourceLinked="1"/>
        <c:majorTickMark val="none"/>
        <c:minorTickMark val="none"/>
        <c:tickLblPos val="none"/>
        <c:crossAx val="162702464"/>
        <c:crosses val="autoZero"/>
        <c:crossBetween val="midCat"/>
        <c:majorUnit val="1"/>
        <c:minorUnit val="2.0000000000000011E-2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61170671456587"/>
          <c:y val="3.8853962152368811E-2"/>
          <c:w val="0.81609176184397325"/>
          <c:h val="0.71205102908235751"/>
        </c:manualLayout>
      </c:layout>
      <c:scatterChart>
        <c:scatterStyle val="lineMarker"/>
        <c:varyColors val="0"/>
        <c:ser>
          <c:idx val="0"/>
          <c:order val="0"/>
          <c:tx>
            <c:strRef>
              <c:f>Hárok1!$C$5</c:f>
              <c:strCache>
                <c:ptCount val="1"/>
                <c:pt idx="0">
                  <c:v>body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5"/>
          </c:marker>
          <c:dLbls>
            <c:dLbl>
              <c:idx val="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cs-CZ" sz="2000"/>
                      <a:t>Voliči</a:t>
                    </a:r>
                    <a:endParaRPr lang="en-US" sz="120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6843965264133301"/>
                  <c:y val="0.12690106445027713"/>
                </c:manualLayout>
              </c:layout>
              <c:tx>
                <c:rich>
                  <a:bodyPr/>
                  <a:lstStyle/>
                  <a:p>
                    <a:r>
                      <a:rPr lang="cs-CZ" sz="2000" dirty="0" err="1" smtClean="0"/>
                      <a:t>Z</a:t>
                    </a:r>
                    <a:r>
                      <a:rPr lang="cs-CZ" sz="2000" baseline="0" dirty="0" err="1" smtClean="0"/>
                      <a:t>ast</a:t>
                    </a:r>
                    <a:r>
                      <a:rPr lang="cs-CZ" sz="2000" baseline="0" dirty="0" smtClean="0"/>
                      <a:t>. </a:t>
                    </a:r>
                    <a:r>
                      <a:rPr lang="cs-CZ" sz="2000" baseline="0" dirty="0"/>
                      <a:t>orgány</a:t>
                    </a:r>
                    <a:endParaRPr lang="en-US" sz="2000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6906396672201943"/>
                  <c:y val="0.12690106445027713"/>
                </c:manualLayout>
              </c:layout>
              <c:tx>
                <c:rich>
                  <a:bodyPr/>
                  <a:lstStyle/>
                  <a:p>
                    <a:r>
                      <a:rPr lang="cs-CZ" sz="2000" dirty="0" err="1"/>
                      <a:t>V</a:t>
                    </a:r>
                    <a:r>
                      <a:rPr lang="cs-CZ" sz="2000" baseline="0" dirty="0" err="1"/>
                      <a:t>ýk</a:t>
                    </a:r>
                    <a:r>
                      <a:rPr lang="cs-CZ" sz="2000" baseline="0" dirty="0"/>
                      <a:t>. orgány</a:t>
                    </a:r>
                    <a:endParaRPr lang="cs-CZ" sz="1200" baseline="0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tx>
                <c:rich>
                  <a:bodyPr/>
                  <a:lstStyle/>
                  <a:p>
                    <a:r>
                      <a:rPr lang="cs-CZ" sz="2000"/>
                      <a:t>Elita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tx>
                <c:rich>
                  <a:bodyPr/>
                  <a:lstStyle/>
                  <a:p>
                    <a:r>
                      <a:rPr lang="cs-CZ" sz="2000"/>
                      <a:t>Lídr</a:t>
                    </a:r>
                    <a:endParaRPr lang="en-US" sz="120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tx>
                <c:rich>
                  <a:bodyPr/>
                  <a:lstStyle/>
                  <a:p>
                    <a:r>
                      <a:rPr lang="cs-CZ" sz="2000"/>
                      <a:t>Místní</a:t>
                    </a:r>
                    <a:endParaRPr lang="en-US" sz="120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tx>
                <c:rich>
                  <a:bodyPr/>
                  <a:lstStyle/>
                  <a:p>
                    <a:r>
                      <a:rPr lang="cs-CZ" sz="2000"/>
                      <a:t>Okresní</a:t>
                    </a:r>
                    <a:endParaRPr lang="en-US" sz="120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tx>
                <c:rich>
                  <a:bodyPr/>
                  <a:lstStyle/>
                  <a:p>
                    <a:r>
                      <a:rPr lang="cs-CZ" sz="2000"/>
                      <a:t>Krajská</a:t>
                    </a:r>
                    <a:endParaRPr lang="en-US" sz="120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tx>
                <c:rich>
                  <a:bodyPr/>
                  <a:lstStyle/>
                  <a:p>
                    <a:r>
                      <a:rPr lang="cs-CZ" sz="2000"/>
                      <a:t>Celostátní</a:t>
                    </a:r>
                    <a:endParaRPr lang="en-US" sz="120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tx>
                <c:rich>
                  <a:bodyPr/>
                  <a:lstStyle/>
                  <a:p>
                    <a:r>
                      <a:rPr lang="cs-CZ" sz="2000"/>
                      <a:t>Štátna</a:t>
                    </a:r>
                    <a:endParaRPr lang="cs-CZ" sz="120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(Hárok1!$B$6:$B$20;Hárok1!$G$21:$G$22;Hárok1!$G$24:$G$25)</c:f>
              <c:numCache>
                <c:formatCode>General</c:formatCode>
                <c:ptCount val="19"/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xVal>
          <c:yVal>
            <c:numRef>
              <c:f>Hárok1!$C$6:$C$19</c:f>
              <c:numCache>
                <c:formatCode>General</c:formatCode>
                <c:ptCount val="14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0.2</c:v>
                </c:pt>
                <c:pt idx="11">
                  <c:v>0.4</c:v>
                </c:pt>
                <c:pt idx="12">
                  <c:v>0.60000000000000031</c:v>
                </c:pt>
                <c:pt idx="13">
                  <c:v>0.8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Hárok1!$G$5</c:f>
              <c:strCache>
                <c:ptCount val="1"/>
                <c:pt idx="0">
                  <c:v>c</c:v>
                </c:pt>
              </c:strCache>
            </c:strRef>
          </c:tx>
          <c:spPr>
            <a:ln w="0">
              <a:solidFill>
                <a:sysClr val="windowText" lastClr="000000">
                  <a:tint val="75000"/>
                  <a:shade val="95000"/>
                  <a:satMod val="105000"/>
                </a:sysClr>
              </a:solidFill>
            </a:ln>
          </c:spPr>
          <c:marker>
            <c:symbol val="none"/>
          </c:marker>
          <c:xVal>
            <c:numRef>
              <c:f>(Hárok1!$F$6:$F$7;Hárok1!$G$21:$G$22;Hárok1!$G$24:$G$25)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</c:numCache>
            </c:numRef>
          </c:xVal>
          <c:yVal>
            <c:numRef>
              <c:f>(Hárok1!$G$6:$G$7;Hárok1!$H$21:$H$22;Hárok1!$H$24:$H$25)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Hárok1!$G$9</c:f>
              <c:strCache>
                <c:ptCount val="1"/>
                <c:pt idx="0">
                  <c:v>ODS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8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cs-CZ" sz="18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ČS</a:t>
                    </a:r>
                    <a:endParaRPr lang="cs-CZ" baseline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sk-SK" sz="18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VZO</a:t>
                    </a:r>
                    <a:endParaRPr lang="sk-SK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sk-SK" sz="18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OK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sk-SK" sz="18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OV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sk-SK" sz="18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VV OV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sk-SK" sz="18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KK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tx>
                <c:rich>
                  <a:bodyPr/>
                  <a:lstStyle/>
                  <a:p>
                    <a:r>
                      <a:rPr lang="sk-SK" sz="18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KR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sk-SK" sz="18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VKR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tx>
                <c:rich>
                  <a:bodyPr/>
                  <a:lstStyle/>
                  <a:p>
                    <a:r>
                      <a:rPr lang="sk-SK" sz="18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Z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tx>
                <c:rich>
                  <a:bodyPr/>
                  <a:lstStyle/>
                  <a:p>
                    <a:r>
                      <a:rPr lang="sk-SK" sz="18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ÚV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tx>
                <c:rich>
                  <a:bodyPr/>
                  <a:lstStyle/>
                  <a:p>
                    <a:r>
                      <a:rPr lang="sk-SK" sz="18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VV</a:t>
                    </a:r>
                    <a:r>
                      <a:rPr lang="sk-SK" sz="1800" baseline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 ÚV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tx>
                <c:rich>
                  <a:bodyPr/>
                  <a:lstStyle/>
                  <a:p>
                    <a:r>
                      <a:rPr lang="sk-SK" sz="1800" baseline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rPr>
                      <a:t>P</a:t>
                    </a:r>
                    <a:endParaRPr lang="sk-SK" baseline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>
                    <a:solidFill>
                      <a:schemeClr val="tx1">
                        <a:lumMod val="50000"/>
                        <a:lumOff val="50000"/>
                      </a:schemeClr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Hárok1!$F$10:$F$20</c:f>
              <c:numCache>
                <c:formatCode>General</c:formatCode>
                <c:ptCount val="11"/>
                <c:pt idx="0">
                  <c:v>20</c:v>
                </c:pt>
                <c:pt idx="1">
                  <c:v>50</c:v>
                </c:pt>
                <c:pt idx="2">
                  <c:v>30</c:v>
                </c:pt>
                <c:pt idx="3">
                  <c:v>60</c:v>
                </c:pt>
                <c:pt idx="4">
                  <c:v>80</c:v>
                </c:pt>
                <c:pt idx="5">
                  <c:v>40</c:v>
                </c:pt>
                <c:pt idx="6">
                  <c:v>70</c:v>
                </c:pt>
                <c:pt idx="7">
                  <c:v>80</c:v>
                </c:pt>
                <c:pt idx="8">
                  <c:v>40</c:v>
                </c:pt>
                <c:pt idx="9">
                  <c:v>65</c:v>
                </c:pt>
                <c:pt idx="10">
                  <c:v>80</c:v>
                </c:pt>
              </c:numCache>
            </c:numRef>
          </c:xVal>
          <c:yVal>
            <c:numRef>
              <c:f>Hárok1!$G$10:$G$20</c:f>
              <c:numCache>
                <c:formatCode>General</c:formatCode>
                <c:ptCount val="11"/>
                <c:pt idx="0">
                  <c:v>0.2</c:v>
                </c:pt>
                <c:pt idx="1">
                  <c:v>0.2</c:v>
                </c:pt>
                <c:pt idx="2">
                  <c:v>0.4</c:v>
                </c:pt>
                <c:pt idx="3">
                  <c:v>0.4</c:v>
                </c:pt>
                <c:pt idx="4">
                  <c:v>0.4</c:v>
                </c:pt>
                <c:pt idx="5">
                  <c:v>0.60000000000000031</c:v>
                </c:pt>
                <c:pt idx="6">
                  <c:v>0.60000000000000031</c:v>
                </c:pt>
                <c:pt idx="7">
                  <c:v>0.60000000000000031</c:v>
                </c:pt>
                <c:pt idx="8">
                  <c:v>0.8</c:v>
                </c:pt>
                <c:pt idx="9">
                  <c:v>0.8</c:v>
                </c:pt>
                <c:pt idx="10">
                  <c:v>0.8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Hárok1!$C$22</c:f>
              <c:strCache>
                <c:ptCount val="1"/>
                <c:pt idx="0">
                  <c:v>čiary</c:v>
                </c:pt>
              </c:strCache>
            </c:strRef>
          </c:tx>
          <c:spPr>
            <a:ln w="3175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Hárok1!$B$23:$B$24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xVal>
          <c:yVal>
            <c:numRef>
              <c:f>Hárok1!$C$23:$C$24</c:f>
              <c:numCache>
                <c:formatCode>General</c:formatCode>
                <c:ptCount val="2"/>
                <c:pt idx="0">
                  <c:v>0.2</c:v>
                </c:pt>
                <c:pt idx="1">
                  <c:v>0.2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Hárok1!$C$26</c:f>
              <c:strCache>
                <c:ptCount val="1"/>
                <c:pt idx="0">
                  <c:v>čiary2</c:v>
                </c:pt>
              </c:strCache>
            </c:strRef>
          </c:tx>
          <c:spPr>
            <a:ln w="3175">
              <a:solidFill>
                <a:prstClr val="black"/>
              </a:solidFill>
              <a:prstDash val="sysDot"/>
            </a:ln>
          </c:spPr>
          <c:marker>
            <c:symbol val="none"/>
          </c:marker>
          <c:xVal>
            <c:numRef>
              <c:f>Hárok1!$B$27:$B$28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xVal>
          <c:yVal>
            <c:numRef>
              <c:f>Hárok1!$C$27:$C$28</c:f>
              <c:numCache>
                <c:formatCode>General</c:formatCode>
                <c:ptCount val="2"/>
                <c:pt idx="0">
                  <c:v>0.4</c:v>
                </c:pt>
                <c:pt idx="1">
                  <c:v>0.4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Hárok1!$C$30</c:f>
              <c:strCache>
                <c:ptCount val="1"/>
                <c:pt idx="0">
                  <c:v>čiary3</c:v>
                </c:pt>
              </c:strCache>
            </c:strRef>
          </c:tx>
          <c:spPr>
            <a:ln w="3175">
              <a:solidFill>
                <a:prstClr val="black"/>
              </a:solidFill>
              <a:prstDash val="sysDot"/>
            </a:ln>
          </c:spPr>
          <c:marker>
            <c:symbol val="none"/>
          </c:marker>
          <c:xVal>
            <c:numRef>
              <c:f>Hárok1!$B$31:$B$32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xVal>
          <c:yVal>
            <c:numRef>
              <c:f>Hárok1!$C$31:$C$32</c:f>
              <c:numCache>
                <c:formatCode>General</c:formatCode>
                <c:ptCount val="2"/>
                <c:pt idx="0">
                  <c:v>0.60000000000000031</c:v>
                </c:pt>
                <c:pt idx="1">
                  <c:v>0.60000000000000031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Hárok1!$C$34</c:f>
              <c:strCache>
                <c:ptCount val="1"/>
                <c:pt idx="0">
                  <c:v>čiary4</c:v>
                </c:pt>
              </c:strCache>
            </c:strRef>
          </c:tx>
          <c:spPr>
            <a:ln w="3175">
              <a:solidFill>
                <a:prstClr val="black"/>
              </a:solidFill>
              <a:prstDash val="sysDot"/>
            </a:ln>
          </c:spPr>
          <c:marker>
            <c:symbol val="none"/>
          </c:marker>
          <c:xVal>
            <c:numRef>
              <c:f>Hárok1!$B$35:$B$36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xVal>
          <c:yVal>
            <c:numRef>
              <c:f>Hárok1!$C$35:$C$36</c:f>
              <c:numCache>
                <c:formatCode>General</c:formatCode>
                <c:ptCount val="2"/>
                <c:pt idx="0">
                  <c:v>0.8</c:v>
                </c:pt>
                <c:pt idx="1">
                  <c:v>0.8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Hárok1!$K$30</c:f>
              <c:strCache>
                <c:ptCount val="1"/>
                <c:pt idx="0">
                  <c:v>vertikály</c:v>
                </c:pt>
              </c:strCache>
            </c:strRef>
          </c:tx>
          <c:spPr>
            <a:ln w="3175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Hárok1!$J$31:$J$32</c:f>
              <c:numCache>
                <c:formatCode>General</c:formatCode>
                <c:ptCount val="2"/>
                <c:pt idx="0">
                  <c:v>15</c:v>
                </c:pt>
                <c:pt idx="1">
                  <c:v>15</c:v>
                </c:pt>
              </c:numCache>
            </c:numRef>
          </c:xVal>
          <c:yVal>
            <c:numRef>
              <c:f>Hárok1!$K$31:$K$32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yVal>
          <c:smooth val="0"/>
        </c:ser>
        <c:ser>
          <c:idx val="8"/>
          <c:order val="8"/>
          <c:tx>
            <c:strRef>
              <c:f>Hárok1!$N$30</c:f>
              <c:strCache>
                <c:ptCount val="1"/>
                <c:pt idx="0">
                  <c:v>vertikály2</c:v>
                </c:pt>
              </c:strCache>
            </c:strRef>
          </c:tx>
          <c:spPr>
            <a:ln w="3175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Hárok1!$M$31:$M$32</c:f>
              <c:numCache>
                <c:formatCode>General</c:formatCode>
                <c:ptCount val="2"/>
                <c:pt idx="0">
                  <c:v>45</c:v>
                </c:pt>
                <c:pt idx="1">
                  <c:v>45</c:v>
                </c:pt>
              </c:numCache>
            </c:numRef>
          </c:xVal>
          <c:yVal>
            <c:numRef>
              <c:f>Hárok1!$N$31:$N$32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yVal>
          <c:smooth val="0"/>
        </c:ser>
        <c:ser>
          <c:idx val="9"/>
          <c:order val="9"/>
          <c:tx>
            <c:strRef>
              <c:f>Hárok1!$Q$30</c:f>
              <c:strCache>
                <c:ptCount val="1"/>
                <c:pt idx="0">
                  <c:v>vertikály3</c:v>
                </c:pt>
              </c:strCache>
            </c:strRef>
          </c:tx>
          <c:spPr>
            <a:ln w="3175">
              <a:solidFill>
                <a:sysClr val="windowText" lastClr="000000"/>
              </a:solidFill>
              <a:prstDash val="sysDot"/>
            </a:ln>
          </c:spPr>
          <c:marker>
            <c:symbol val="none"/>
          </c:marker>
          <c:xVal>
            <c:numRef>
              <c:f>Hárok1!$P$31:$P$32</c:f>
              <c:numCache>
                <c:formatCode>General</c:formatCode>
                <c:ptCount val="2"/>
                <c:pt idx="0">
                  <c:v>75</c:v>
                </c:pt>
                <c:pt idx="1">
                  <c:v>75</c:v>
                </c:pt>
              </c:numCache>
            </c:numRef>
          </c:xVal>
          <c:yVal>
            <c:numRef>
              <c:f>Hárok1!$Q$31:$Q$32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yVal>
          <c:smooth val="0"/>
        </c:ser>
        <c:ser>
          <c:idx val="10"/>
          <c:order val="10"/>
          <c:tx>
            <c:strRef>
              <c:f>Hárok1!$M$2</c:f>
              <c:strCache>
                <c:ptCount val="1"/>
                <c:pt idx="0">
                  <c:v>organy</c:v>
                </c:pt>
              </c:strCache>
            </c:strRef>
          </c:tx>
          <c:spPr>
            <a:ln w="19050">
              <a:solidFill>
                <a:srgbClr val="FF0000"/>
              </a:solidFill>
              <a:tailEnd type="none" w="med" len="lg"/>
            </a:ln>
          </c:spPr>
          <c:marker>
            <c:symbol val="circle"/>
            <c:size val="13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cs-CZ" sz="2400"/>
                      <a:t>1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1195675504693906E-2"/>
                  <c:y val="-4.6028430843307738E-2"/>
                </c:manualLayout>
              </c:layout>
              <c:tx>
                <c:rich>
                  <a:bodyPr/>
                  <a:lstStyle/>
                  <a:p>
                    <a:r>
                      <a:rPr lang="cs-CZ" sz="2400"/>
                      <a:t>2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cs-CZ" sz="2400"/>
                      <a:t>3 = 4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Hárok1!$L$3:$L$5</c:f>
              <c:numCache>
                <c:formatCode>General</c:formatCode>
                <c:ptCount val="3"/>
                <c:pt idx="0">
                  <c:v>28.9</c:v>
                </c:pt>
                <c:pt idx="1">
                  <c:v>45</c:v>
                </c:pt>
                <c:pt idx="2">
                  <c:v>62.2</c:v>
                </c:pt>
              </c:numCache>
            </c:numRef>
          </c:xVal>
          <c:yVal>
            <c:numRef>
              <c:f>Hárok1!$M$3:$M$5</c:f>
              <c:numCache>
                <c:formatCode>General</c:formatCode>
                <c:ptCount val="3"/>
                <c:pt idx="0">
                  <c:v>0.25</c:v>
                </c:pt>
                <c:pt idx="1">
                  <c:v>0.4</c:v>
                </c:pt>
                <c:pt idx="2">
                  <c:v>0.67000000000000048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2960128"/>
        <c:axId val="162961664"/>
      </c:scatterChart>
      <c:valAx>
        <c:axId val="162960128"/>
        <c:scaling>
          <c:orientation val="minMax"/>
          <c:max val="100"/>
        </c:scaling>
        <c:delete val="1"/>
        <c:axPos val="b"/>
        <c:numFmt formatCode="General" sourceLinked="1"/>
        <c:majorTickMark val="none"/>
        <c:minorTickMark val="none"/>
        <c:tickLblPos val="none"/>
        <c:crossAx val="162961664"/>
        <c:crosses val="autoZero"/>
        <c:crossBetween val="midCat"/>
      </c:valAx>
      <c:valAx>
        <c:axId val="162961664"/>
        <c:scaling>
          <c:orientation val="minMax"/>
          <c:max val="1"/>
        </c:scaling>
        <c:delete val="1"/>
        <c:axPos val="l"/>
        <c:majorGridlines/>
        <c:numFmt formatCode="General" sourceLinked="1"/>
        <c:majorTickMark val="none"/>
        <c:minorTickMark val="none"/>
        <c:tickLblPos val="none"/>
        <c:crossAx val="162960128"/>
        <c:crosses val="autoZero"/>
        <c:crossBetween val="midCat"/>
        <c:majorUnit val="1"/>
        <c:minorUnit val="2.0000000000000011E-2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0.32568</cdr:x>
      <cdr:y>0.77305</cdr:y>
    </cdr:from>
    <cdr:to>
      <cdr:x>0.48636</cdr:x>
      <cdr:y>0.8156</cdr:y>
    </cdr:to>
    <cdr:sp macro="" textlink="">
      <cdr:nvSpPr>
        <cdr:cNvPr id="6" name="Pravá zložená zátvorka 5"/>
        <cdr:cNvSpPr/>
      </cdr:nvSpPr>
      <cdr:spPr>
        <a:xfrm xmlns:a="http://schemas.openxmlformats.org/drawingml/2006/main" rot="5400000">
          <a:off x="2609828" y="2667022"/>
          <a:ext cx="171437" cy="1066743"/>
        </a:xfrm>
        <a:prstGeom xmlns:a="http://schemas.openxmlformats.org/drawingml/2006/main" prst="rightBrace">
          <a:avLst>
            <a:gd name="adj1" fmla="val 55814"/>
            <a:gd name="adj2" fmla="val 50000"/>
          </a:avLst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0.57102</cdr:x>
      <cdr:y>0.77305</cdr:y>
    </cdr:from>
    <cdr:to>
      <cdr:x>0.7317</cdr:x>
      <cdr:y>0.8156</cdr:y>
    </cdr:to>
    <cdr:sp macro="" textlink="">
      <cdr:nvSpPr>
        <cdr:cNvPr id="7" name="Pravá zložená zátvorka 6"/>
        <cdr:cNvSpPr/>
      </cdr:nvSpPr>
      <cdr:spPr>
        <a:xfrm xmlns:a="http://schemas.openxmlformats.org/drawingml/2006/main" rot="5400000">
          <a:off x="4238603" y="2667022"/>
          <a:ext cx="171437" cy="1066743"/>
        </a:xfrm>
        <a:prstGeom xmlns:a="http://schemas.openxmlformats.org/drawingml/2006/main" prst="rightBrace">
          <a:avLst>
            <a:gd name="adj1" fmla="val 55814"/>
            <a:gd name="adj2" fmla="val 50000"/>
          </a:avLst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cs-CZ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0.32568</cdr:x>
      <cdr:y>0.77305</cdr:y>
    </cdr:from>
    <cdr:to>
      <cdr:x>0.48636</cdr:x>
      <cdr:y>0.8156</cdr:y>
    </cdr:to>
    <cdr:sp macro="" textlink="">
      <cdr:nvSpPr>
        <cdr:cNvPr id="6" name="Pravá zložená zátvorka 5"/>
        <cdr:cNvSpPr/>
      </cdr:nvSpPr>
      <cdr:spPr>
        <a:xfrm xmlns:a="http://schemas.openxmlformats.org/drawingml/2006/main" rot="5400000">
          <a:off x="2609828" y="2667022"/>
          <a:ext cx="171437" cy="1066743"/>
        </a:xfrm>
        <a:prstGeom xmlns:a="http://schemas.openxmlformats.org/drawingml/2006/main" prst="rightBrace">
          <a:avLst>
            <a:gd name="adj1" fmla="val 55814"/>
            <a:gd name="adj2" fmla="val 50000"/>
          </a:avLst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0.57102</cdr:x>
      <cdr:y>0.77305</cdr:y>
    </cdr:from>
    <cdr:to>
      <cdr:x>0.7317</cdr:x>
      <cdr:y>0.8156</cdr:y>
    </cdr:to>
    <cdr:sp macro="" textlink="">
      <cdr:nvSpPr>
        <cdr:cNvPr id="7" name="Pravá zložená zátvorka 6"/>
        <cdr:cNvSpPr/>
      </cdr:nvSpPr>
      <cdr:spPr>
        <a:xfrm xmlns:a="http://schemas.openxmlformats.org/drawingml/2006/main" rot="5400000">
          <a:off x="4238603" y="2667022"/>
          <a:ext cx="171437" cy="1066743"/>
        </a:xfrm>
        <a:prstGeom xmlns:a="http://schemas.openxmlformats.org/drawingml/2006/main" prst="rightBrace">
          <a:avLst>
            <a:gd name="adj1" fmla="val 55814"/>
            <a:gd name="adj2" fmla="val 50000"/>
          </a:avLst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cs-CZ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0.32568</cdr:x>
      <cdr:y>0.77305</cdr:y>
    </cdr:from>
    <cdr:to>
      <cdr:x>0.48636</cdr:x>
      <cdr:y>0.8156</cdr:y>
    </cdr:to>
    <cdr:sp macro="" textlink="">
      <cdr:nvSpPr>
        <cdr:cNvPr id="6" name="Pravá zložená zátvorka 5"/>
        <cdr:cNvSpPr/>
      </cdr:nvSpPr>
      <cdr:spPr>
        <a:xfrm xmlns:a="http://schemas.openxmlformats.org/drawingml/2006/main" rot="5400000">
          <a:off x="2609828" y="2667022"/>
          <a:ext cx="171437" cy="1066743"/>
        </a:xfrm>
        <a:prstGeom xmlns:a="http://schemas.openxmlformats.org/drawingml/2006/main" prst="rightBrace">
          <a:avLst>
            <a:gd name="adj1" fmla="val 55814"/>
            <a:gd name="adj2" fmla="val 50000"/>
          </a:avLst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cs-CZ"/>
        </a:p>
      </cdr:txBody>
    </cdr:sp>
  </cdr:relSizeAnchor>
  <cdr:relSizeAnchor xmlns:cdr="http://schemas.openxmlformats.org/drawingml/2006/chartDrawing">
    <cdr:from>
      <cdr:x>0.57102</cdr:x>
      <cdr:y>0.77305</cdr:y>
    </cdr:from>
    <cdr:to>
      <cdr:x>0.7317</cdr:x>
      <cdr:y>0.8156</cdr:y>
    </cdr:to>
    <cdr:sp macro="" textlink="">
      <cdr:nvSpPr>
        <cdr:cNvPr id="7" name="Pravá zložená zátvorka 6"/>
        <cdr:cNvSpPr/>
      </cdr:nvSpPr>
      <cdr:spPr>
        <a:xfrm xmlns:a="http://schemas.openxmlformats.org/drawingml/2006/main" rot="5400000">
          <a:off x="4238603" y="2667022"/>
          <a:ext cx="171437" cy="1066743"/>
        </a:xfrm>
        <a:prstGeom xmlns:a="http://schemas.openxmlformats.org/drawingml/2006/main" prst="rightBrace">
          <a:avLst>
            <a:gd name="adj1" fmla="val 55814"/>
            <a:gd name="adj2" fmla="val 50000"/>
          </a:avLst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cs-CZ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21. 11. 2016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21. 11. 2016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5283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09992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391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66970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44749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6678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70942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56031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43202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661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21. 11. 2016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93328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1462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3372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5811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00862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67650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415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46446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62364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627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3086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497243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1011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1979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26913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794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7619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80071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979774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28582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652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39614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421959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63897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390876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7089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607285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052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868003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62886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02316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108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2742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4936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79501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495014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07331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0569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651563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7330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66650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940294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243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496220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28447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041818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375022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311023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509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4154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4798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273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341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21. 11. 2016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6252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2214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7018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58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9024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920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5095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4045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7805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953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21. 11. 2016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058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3007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971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1133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5780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5775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278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6086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1458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33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21. 11. 2016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8414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919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960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51378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0108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6587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9879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4090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1140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819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21. 11. 2016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25768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1832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79750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1510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21170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3664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4374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0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892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773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21. 11. 2016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74597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13690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49683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86591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98114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55676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81776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224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85007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894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21. 11. 2016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79163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47200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5305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76872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03411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992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74283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65128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1743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975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21. 11. 2016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0348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01149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06387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42443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75979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2507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8086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73596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00344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8250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21. 11. 2016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35698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0363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25813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29474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97279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74471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46189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13792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43386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848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21. 11. 2016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7072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0139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1483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7046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960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787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3001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981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749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5110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9631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3473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21. 11. 2016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7524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7851648" cy="274320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  <a:effectLst/>
              </a:rPr>
              <a:t>Návrh výzkumu </a:t>
            </a:r>
            <a:br>
              <a:rPr lang="cs-CZ" dirty="0" smtClean="0">
                <a:solidFill>
                  <a:schemeClr val="bg1"/>
                </a:solidFill>
                <a:effectLst/>
              </a:rPr>
            </a:br>
            <a:r>
              <a:rPr lang="cs-CZ" sz="3600" dirty="0" smtClean="0">
                <a:solidFill>
                  <a:schemeClr val="bg1"/>
                </a:solidFill>
                <a:effectLst/>
              </a:rPr>
              <a:t>Nominační procesy pro volby do PS PČR 2010</a:t>
            </a:r>
            <a:endParaRPr lang="cs-CZ" sz="3600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66800" y="5105400"/>
            <a:ext cx="7854696" cy="175260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Peter Spáč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10.11.2016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Výzkumné otázky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3. Existuje v současnosti jednotný český </a:t>
            </a:r>
            <a:r>
              <a:rPr lang="cs-CZ" b="1" i="1" dirty="0" smtClean="0"/>
              <a:t>nominační</a:t>
            </a:r>
            <a:r>
              <a:rPr lang="cs-CZ" b="1" dirty="0" smtClean="0"/>
              <a:t> systém?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Podobnosti a rozdíly mezi nominacemi stran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4. Existuje rozdíl mezi formálním vymezením nominací a jejich reálným průběhem?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Formální pravidla nominací vs. reálný průběh</a:t>
            </a:r>
          </a:p>
          <a:p>
            <a:pPr lvl="1"/>
            <a:r>
              <a:rPr lang="cs-CZ" dirty="0" smtClean="0"/>
              <a:t>Role neformálních pravidel a zvyklostí</a:t>
            </a:r>
          </a:p>
          <a:p>
            <a:pPr marL="393192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402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Operacionalizace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876800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A</a:t>
            </a:r>
            <a:r>
              <a:rPr lang="cs-CZ" b="1" dirty="0" smtClean="0"/>
              <a:t>nalýza nominačních procesů:</a:t>
            </a:r>
          </a:p>
          <a:p>
            <a:endParaRPr lang="cs-CZ" dirty="0" smtClean="0"/>
          </a:p>
          <a:p>
            <a:r>
              <a:rPr lang="cs-CZ" dirty="0" smtClean="0"/>
              <a:t>Vytvořený rámec pro uchopení nominací - „mapa“, na níž se dá promítnout každá politická strana</a:t>
            </a:r>
          </a:p>
          <a:p>
            <a:endParaRPr lang="cs-CZ" dirty="0" smtClean="0"/>
          </a:p>
          <a:p>
            <a:r>
              <a:rPr lang="cs-CZ" dirty="0" smtClean="0"/>
              <a:t>Základ v literatuře (Hazan a Rahat) a její nevyhnutelná modifikace</a:t>
            </a:r>
          </a:p>
          <a:p>
            <a:endParaRPr lang="cs-CZ" dirty="0" smtClean="0"/>
          </a:p>
          <a:p>
            <a:r>
              <a:rPr lang="cs-CZ" dirty="0" smtClean="0"/>
              <a:t>Dvě osy:</a:t>
            </a:r>
          </a:p>
          <a:p>
            <a:pPr lvl="2"/>
            <a:r>
              <a:rPr lang="cs-CZ" dirty="0" smtClean="0"/>
              <a:t>Horizontální – </a:t>
            </a:r>
            <a:r>
              <a:rPr lang="cs-CZ" dirty="0" err="1" smtClean="0"/>
              <a:t>inkluzivita</a:t>
            </a:r>
            <a:r>
              <a:rPr lang="cs-CZ" dirty="0" smtClean="0"/>
              <a:t> orgánu</a:t>
            </a:r>
          </a:p>
          <a:p>
            <a:pPr lvl="2"/>
            <a:r>
              <a:rPr lang="cs-CZ" dirty="0" smtClean="0"/>
              <a:t>Vertikální – geografická úroveň</a:t>
            </a:r>
          </a:p>
          <a:p>
            <a:pPr lvl="1"/>
            <a:endParaRPr lang="cs-CZ" dirty="0" smtClean="0"/>
          </a:p>
          <a:p>
            <a:endParaRPr lang="cs-CZ" dirty="0"/>
          </a:p>
          <a:p>
            <a:pPr marL="393192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54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213"/>
            <a:ext cx="8229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ODS</a:t>
            </a:r>
            <a:endParaRPr lang="cs-CZ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7230606"/>
              </p:ext>
            </p:extLst>
          </p:nvPr>
        </p:nvGraphicFramePr>
        <p:xfrm>
          <a:off x="76200" y="914400"/>
          <a:ext cx="87630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7134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Operacionalizace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876800"/>
          </a:xfrm>
        </p:spPr>
        <p:txBody>
          <a:bodyPr>
            <a:normAutofit/>
          </a:bodyPr>
          <a:lstStyle/>
          <a:p>
            <a:r>
              <a:rPr lang="cs-CZ" b="1" dirty="0"/>
              <a:t>A</a:t>
            </a:r>
            <a:r>
              <a:rPr lang="cs-CZ" b="1" dirty="0" smtClean="0"/>
              <a:t>nalýza nominačních procesů:</a:t>
            </a:r>
          </a:p>
          <a:p>
            <a:endParaRPr lang="cs-CZ" dirty="0" smtClean="0"/>
          </a:p>
          <a:p>
            <a:r>
              <a:rPr lang="cs-CZ" dirty="0" smtClean="0"/>
              <a:t>Etapy procesu – modifikovaná </a:t>
            </a:r>
            <a:r>
              <a:rPr lang="cs-CZ" dirty="0" err="1" smtClean="0"/>
              <a:t>Blomgrenova</a:t>
            </a:r>
            <a:r>
              <a:rPr lang="cs-CZ" dirty="0" smtClean="0"/>
              <a:t> verze (rozšíření ze 3 na 4)</a:t>
            </a:r>
          </a:p>
          <a:p>
            <a:endParaRPr lang="cs-CZ" dirty="0"/>
          </a:p>
          <a:p>
            <a:r>
              <a:rPr lang="cs-CZ" dirty="0" smtClean="0"/>
              <a:t>Etapy:</a:t>
            </a:r>
          </a:p>
          <a:p>
            <a:pPr lvl="1"/>
            <a:r>
              <a:rPr lang="cs-CZ" dirty="0" smtClean="0"/>
              <a:t>Navrhování kandidátů</a:t>
            </a:r>
            <a:r>
              <a:rPr lang="sk-SK" dirty="0" smtClean="0"/>
              <a:t> (1)</a:t>
            </a:r>
            <a:endParaRPr lang="cs-CZ" dirty="0" smtClean="0"/>
          </a:p>
          <a:p>
            <a:pPr lvl="1"/>
            <a:r>
              <a:rPr lang="cs-CZ" dirty="0" smtClean="0"/>
              <a:t>Selekce (2)</a:t>
            </a:r>
          </a:p>
          <a:p>
            <a:pPr lvl="1"/>
            <a:r>
              <a:rPr lang="cs-CZ" dirty="0" smtClean="0"/>
              <a:t>Stanovení pořadí (3)</a:t>
            </a:r>
          </a:p>
          <a:p>
            <a:pPr lvl="1"/>
            <a:r>
              <a:rPr lang="cs-CZ" dirty="0" smtClean="0"/>
              <a:t>Závěrečná kontrola (4)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pPr marL="393192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75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213"/>
            <a:ext cx="8229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KSČM</a:t>
            </a:r>
            <a:endParaRPr lang="cs-CZ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4858930"/>
              </p:ext>
            </p:extLst>
          </p:nvPr>
        </p:nvGraphicFramePr>
        <p:xfrm>
          <a:off x="13531" y="914400"/>
          <a:ext cx="8811426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888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4213"/>
            <a:ext cx="8229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KSČM</a:t>
            </a:r>
            <a:endParaRPr lang="cs-CZ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6136147"/>
              </p:ext>
            </p:extLst>
          </p:nvPr>
        </p:nvGraphicFramePr>
        <p:xfrm>
          <a:off x="13531" y="914400"/>
          <a:ext cx="8811426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041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Operacionalizace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876800"/>
          </a:xfrm>
        </p:spPr>
        <p:txBody>
          <a:bodyPr>
            <a:normAutofit/>
          </a:bodyPr>
          <a:lstStyle/>
          <a:p>
            <a:r>
              <a:rPr lang="cs-CZ" b="1" dirty="0" smtClean="0"/>
              <a:t>Zastoupení žen</a:t>
            </a:r>
          </a:p>
          <a:p>
            <a:endParaRPr lang="cs-CZ" dirty="0" smtClean="0"/>
          </a:p>
          <a:p>
            <a:r>
              <a:rPr lang="cs-CZ" dirty="0" smtClean="0"/>
              <a:t>Rozdělení listin do částí a sledování podílu žen</a:t>
            </a:r>
          </a:p>
          <a:p>
            <a:endParaRPr lang="cs-CZ" dirty="0"/>
          </a:p>
          <a:p>
            <a:r>
              <a:rPr lang="cs-CZ" dirty="0" smtClean="0"/>
              <a:t>Index reprezentace (Hazan a Rahat 2010):</a:t>
            </a:r>
          </a:p>
          <a:p>
            <a:pPr lvl="1"/>
            <a:r>
              <a:rPr lang="cs-CZ" dirty="0" smtClean="0"/>
              <a:t>Zohledňuje soutěživá místa</a:t>
            </a:r>
          </a:p>
          <a:p>
            <a:pPr lvl="1"/>
            <a:r>
              <a:rPr lang="cs-CZ" dirty="0" smtClean="0"/>
              <a:t>Každé místo má svou váhu (hodnotu)</a:t>
            </a:r>
          </a:p>
          <a:p>
            <a:pPr lvl="1"/>
            <a:r>
              <a:rPr lang="cs-CZ" dirty="0" smtClean="0"/>
              <a:t>Sleduje se souhrnná váha míst obsazených ženami</a:t>
            </a:r>
          </a:p>
          <a:p>
            <a:endParaRPr lang="cs-CZ" dirty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pPr marL="393192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00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304800"/>
            <a:ext cx="8229600" cy="6019800"/>
          </a:xfrm>
        </p:spPr>
        <p:txBody>
          <a:bodyPr>
            <a:normAutofit/>
          </a:bodyPr>
          <a:lstStyle/>
          <a:p>
            <a:r>
              <a:rPr lang="sk-SK" dirty="0" smtClean="0"/>
              <a:t>Listina:</a:t>
            </a:r>
          </a:p>
          <a:p>
            <a:pPr lvl="1"/>
            <a:r>
              <a:rPr lang="sk-SK" dirty="0" smtClean="0"/>
              <a:t>8 </a:t>
            </a:r>
            <a:r>
              <a:rPr lang="sk-SK" dirty="0" err="1" smtClean="0"/>
              <a:t>míst</a:t>
            </a:r>
            <a:endParaRPr lang="sk-SK" dirty="0" smtClean="0"/>
          </a:p>
          <a:p>
            <a:pPr lvl="1"/>
            <a:r>
              <a:rPr lang="sk-SK" dirty="0" smtClean="0"/>
              <a:t>Z toho </a:t>
            </a:r>
            <a:r>
              <a:rPr lang="sk-SK" dirty="0" err="1" smtClean="0"/>
              <a:t>prvních</a:t>
            </a:r>
            <a:r>
              <a:rPr lang="sk-SK" dirty="0" smtClean="0"/>
              <a:t> 5 je </a:t>
            </a:r>
            <a:r>
              <a:rPr lang="sk-SK" dirty="0" err="1" smtClean="0"/>
              <a:t>soutěživých</a:t>
            </a:r>
            <a:endParaRPr lang="sk-SK" dirty="0" smtClean="0"/>
          </a:p>
          <a:p>
            <a:endParaRPr lang="sk-SK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140498"/>
              </p:ext>
            </p:extLst>
          </p:nvPr>
        </p:nvGraphicFramePr>
        <p:xfrm>
          <a:off x="5257800" y="152400"/>
          <a:ext cx="3733800" cy="4190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</a:tblGrid>
              <a:tr h="526311"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 err="1" smtClean="0">
                          <a:solidFill>
                            <a:schemeClr val="tx1"/>
                          </a:solidFill>
                        </a:rPr>
                        <a:t>Pozice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 smtClean="0">
                          <a:solidFill>
                            <a:schemeClr val="tx1"/>
                          </a:solidFill>
                        </a:rPr>
                        <a:t>Hodnota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17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304800"/>
            <a:ext cx="8229600" cy="6019800"/>
          </a:xfrm>
        </p:spPr>
        <p:txBody>
          <a:bodyPr>
            <a:normAutofit/>
          </a:bodyPr>
          <a:lstStyle/>
          <a:p>
            <a:r>
              <a:rPr lang="sk-SK" dirty="0" smtClean="0"/>
              <a:t>Listina:</a:t>
            </a:r>
          </a:p>
          <a:p>
            <a:pPr lvl="1"/>
            <a:r>
              <a:rPr lang="sk-SK" dirty="0" smtClean="0"/>
              <a:t>8 </a:t>
            </a:r>
            <a:r>
              <a:rPr lang="sk-SK" dirty="0" err="1" smtClean="0"/>
              <a:t>míst</a:t>
            </a:r>
            <a:endParaRPr lang="sk-SK" dirty="0" smtClean="0"/>
          </a:p>
          <a:p>
            <a:pPr lvl="1"/>
            <a:r>
              <a:rPr lang="sk-SK" dirty="0" smtClean="0"/>
              <a:t>Z toho </a:t>
            </a:r>
            <a:r>
              <a:rPr lang="sk-SK" dirty="0" err="1" smtClean="0"/>
              <a:t>prvních</a:t>
            </a:r>
            <a:r>
              <a:rPr lang="sk-SK" dirty="0" smtClean="0"/>
              <a:t> 5 je </a:t>
            </a:r>
            <a:r>
              <a:rPr lang="sk-SK" dirty="0" err="1" smtClean="0"/>
              <a:t>soutěživých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Ženy </a:t>
            </a:r>
            <a:r>
              <a:rPr lang="sk-SK" dirty="0" err="1" smtClean="0"/>
              <a:t>obsadily</a:t>
            </a:r>
            <a:r>
              <a:rPr lang="sk-SK" dirty="0" smtClean="0"/>
              <a:t> místa 2, 3 a 7</a:t>
            </a:r>
          </a:p>
          <a:p>
            <a:endParaRPr lang="sk-SK" dirty="0"/>
          </a:p>
          <a:p>
            <a:endParaRPr lang="en-US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476880"/>
              </p:ext>
            </p:extLst>
          </p:nvPr>
        </p:nvGraphicFramePr>
        <p:xfrm>
          <a:off x="5257800" y="152400"/>
          <a:ext cx="3733800" cy="4190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</a:tblGrid>
              <a:tr h="526311"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 err="1" smtClean="0">
                          <a:solidFill>
                            <a:schemeClr val="tx1"/>
                          </a:solidFill>
                        </a:rPr>
                        <a:t>Pozice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 smtClean="0">
                          <a:solidFill>
                            <a:schemeClr val="tx1"/>
                          </a:solidFill>
                        </a:rPr>
                        <a:t>Hodnota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4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304800"/>
            <a:ext cx="8229600" cy="6019800"/>
          </a:xfrm>
        </p:spPr>
        <p:txBody>
          <a:bodyPr>
            <a:normAutofit/>
          </a:bodyPr>
          <a:lstStyle/>
          <a:p>
            <a:r>
              <a:rPr lang="sk-SK" dirty="0" smtClean="0"/>
              <a:t>Listina:</a:t>
            </a:r>
          </a:p>
          <a:p>
            <a:pPr lvl="1"/>
            <a:r>
              <a:rPr lang="sk-SK" dirty="0" smtClean="0"/>
              <a:t>8 </a:t>
            </a:r>
            <a:r>
              <a:rPr lang="sk-SK" dirty="0" err="1" smtClean="0"/>
              <a:t>míst</a:t>
            </a:r>
            <a:endParaRPr lang="sk-SK" dirty="0" smtClean="0"/>
          </a:p>
          <a:p>
            <a:pPr lvl="1"/>
            <a:r>
              <a:rPr lang="sk-SK" dirty="0" smtClean="0"/>
              <a:t>Z toho </a:t>
            </a:r>
            <a:r>
              <a:rPr lang="sk-SK" dirty="0" err="1" smtClean="0"/>
              <a:t>prvních</a:t>
            </a:r>
            <a:r>
              <a:rPr lang="sk-SK" dirty="0" smtClean="0"/>
              <a:t> 5 je </a:t>
            </a:r>
            <a:r>
              <a:rPr lang="sk-SK" dirty="0" err="1" smtClean="0"/>
              <a:t>soutěživých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Ženy </a:t>
            </a:r>
            <a:r>
              <a:rPr lang="sk-SK" dirty="0" err="1" smtClean="0"/>
              <a:t>obsadily</a:t>
            </a:r>
            <a:r>
              <a:rPr lang="sk-SK" dirty="0" smtClean="0"/>
              <a:t> místa 2, 3 a 7</a:t>
            </a:r>
          </a:p>
          <a:p>
            <a:endParaRPr lang="sk-SK" dirty="0"/>
          </a:p>
          <a:p>
            <a:r>
              <a:rPr lang="sk-SK" dirty="0" err="1" smtClean="0"/>
              <a:t>Součet</a:t>
            </a:r>
            <a:r>
              <a:rPr lang="sk-SK" dirty="0" smtClean="0"/>
              <a:t> </a:t>
            </a:r>
            <a:r>
              <a:rPr lang="sk-SK" dirty="0" err="1" smtClean="0"/>
              <a:t>míst</a:t>
            </a:r>
            <a:r>
              <a:rPr lang="sk-SK" dirty="0" smtClean="0"/>
              <a:t> s hodnotou:</a:t>
            </a:r>
          </a:p>
          <a:p>
            <a:pPr lvl="1"/>
            <a:r>
              <a:rPr lang="sk-SK" dirty="0" smtClean="0"/>
              <a:t>5 + 4 + 3 + 2 + 1 = 15</a:t>
            </a:r>
          </a:p>
          <a:p>
            <a:pPr lvl="1"/>
            <a:endParaRPr lang="sk-SK" dirty="0"/>
          </a:p>
          <a:p>
            <a:r>
              <a:rPr lang="sk-SK" dirty="0" smtClean="0"/>
              <a:t>Hodnota </a:t>
            </a:r>
            <a:r>
              <a:rPr lang="sk-SK" dirty="0" err="1" smtClean="0"/>
              <a:t>míst</a:t>
            </a:r>
            <a:r>
              <a:rPr lang="sk-SK" dirty="0" smtClean="0"/>
              <a:t> </a:t>
            </a:r>
            <a:r>
              <a:rPr lang="sk-SK" dirty="0" err="1" smtClean="0"/>
              <a:t>obsazených</a:t>
            </a:r>
            <a:r>
              <a:rPr lang="sk-SK" dirty="0" smtClean="0"/>
              <a:t> ženami:</a:t>
            </a:r>
          </a:p>
          <a:p>
            <a:pPr lvl="1"/>
            <a:r>
              <a:rPr lang="sk-SK" dirty="0" smtClean="0"/>
              <a:t>4 + 3 = 7</a:t>
            </a:r>
          </a:p>
          <a:p>
            <a:endParaRPr lang="sk-SK" dirty="0"/>
          </a:p>
          <a:p>
            <a:r>
              <a:rPr lang="sk-SK" dirty="0" smtClean="0"/>
              <a:t>Index </a:t>
            </a:r>
            <a:r>
              <a:rPr lang="sk-SK" dirty="0" err="1" smtClean="0"/>
              <a:t>reprezentace</a:t>
            </a:r>
            <a:r>
              <a:rPr lang="sk-SK" dirty="0" smtClean="0"/>
              <a:t> </a:t>
            </a:r>
            <a:r>
              <a:rPr lang="sk-SK" dirty="0" smtClean="0">
                <a:sym typeface="Wingdings" pitchFamily="2" charset="2"/>
              </a:rPr>
              <a:t> </a:t>
            </a:r>
            <a:r>
              <a:rPr lang="sk-SK" dirty="0" smtClean="0"/>
              <a:t>7 / 15 = </a:t>
            </a:r>
            <a:r>
              <a:rPr lang="sk-SK" b="1" dirty="0" smtClean="0"/>
              <a:t>0,47</a:t>
            </a:r>
          </a:p>
          <a:p>
            <a:endParaRPr lang="en-US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634242"/>
              </p:ext>
            </p:extLst>
          </p:nvPr>
        </p:nvGraphicFramePr>
        <p:xfrm>
          <a:off x="5257800" y="152400"/>
          <a:ext cx="3733800" cy="4190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</a:tblGrid>
              <a:tr h="526311"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 err="1" smtClean="0">
                          <a:solidFill>
                            <a:schemeClr val="tx1"/>
                          </a:solidFill>
                        </a:rPr>
                        <a:t>Pozice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0" dirty="0" smtClean="0">
                          <a:solidFill>
                            <a:schemeClr val="tx1"/>
                          </a:solidFill>
                        </a:rPr>
                        <a:t>Hodnota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/>
                        <a:t>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58086"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315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Nominační procesy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Jeden z klíčových procesů v rámci politických stran</a:t>
            </a:r>
          </a:p>
          <a:p>
            <a:endParaRPr lang="cs-CZ" sz="2800" dirty="0" smtClean="0"/>
          </a:p>
          <a:p>
            <a:r>
              <a:rPr lang="cs-CZ" sz="2800" dirty="0" smtClean="0"/>
              <a:t>Kvantitativní i kvalitativní filtr</a:t>
            </a:r>
            <a:r>
              <a:rPr lang="sk-SK" sz="2800" dirty="0" smtClean="0"/>
              <a:t> </a:t>
            </a:r>
            <a:r>
              <a:rPr lang="sk-SK" sz="2800" dirty="0" err="1" smtClean="0"/>
              <a:t>osob</a:t>
            </a:r>
            <a:r>
              <a:rPr lang="sk-SK" sz="2800" dirty="0" smtClean="0"/>
              <a:t> </a:t>
            </a:r>
            <a:r>
              <a:rPr lang="sk-SK" sz="2800" dirty="0" err="1" smtClean="0"/>
              <a:t>participujících</a:t>
            </a:r>
            <a:r>
              <a:rPr lang="sk-SK" sz="2800" dirty="0" smtClean="0"/>
              <a:t> v </a:t>
            </a:r>
            <a:r>
              <a:rPr lang="sk-SK" sz="2800" dirty="0" err="1" smtClean="0"/>
              <a:t>politice</a:t>
            </a:r>
            <a:endParaRPr lang="sk-SK" sz="2800" dirty="0" smtClean="0"/>
          </a:p>
          <a:p>
            <a:endParaRPr lang="sk-SK" sz="2800" dirty="0" smtClean="0"/>
          </a:p>
          <a:p>
            <a:r>
              <a:rPr lang="sk-SK" sz="2800" dirty="0" smtClean="0"/>
              <a:t>Postupná </a:t>
            </a:r>
            <a:r>
              <a:rPr lang="sk-SK" sz="2800" dirty="0" err="1" smtClean="0"/>
              <a:t>demokratizace</a:t>
            </a:r>
            <a:r>
              <a:rPr lang="sk-SK" sz="2800" dirty="0" smtClean="0"/>
              <a:t> </a:t>
            </a:r>
            <a:r>
              <a:rPr lang="sk-SK" sz="2800" dirty="0" err="1" smtClean="0"/>
              <a:t>těchto</a:t>
            </a:r>
            <a:r>
              <a:rPr lang="sk-SK" sz="2800" dirty="0" smtClean="0"/>
              <a:t> </a:t>
            </a:r>
            <a:r>
              <a:rPr lang="sk-SK" sz="2800" dirty="0" err="1" smtClean="0"/>
              <a:t>procesů</a:t>
            </a:r>
            <a:r>
              <a:rPr lang="sk-SK" sz="2800" dirty="0" smtClean="0"/>
              <a:t> s </a:t>
            </a:r>
            <a:r>
              <a:rPr lang="sk-SK" sz="2800" dirty="0" err="1" smtClean="0"/>
              <a:t>cílem</a:t>
            </a:r>
            <a:r>
              <a:rPr lang="sk-SK" sz="2800" dirty="0" smtClean="0"/>
              <a:t> </a:t>
            </a:r>
            <a:r>
              <a:rPr lang="sk-SK" sz="2800" dirty="0" err="1" smtClean="0"/>
              <a:t>zahrnout</a:t>
            </a:r>
            <a:r>
              <a:rPr lang="sk-SK" sz="2800" dirty="0" smtClean="0"/>
              <a:t> do nich širší okruhy </a:t>
            </a:r>
            <a:r>
              <a:rPr lang="sk-SK" sz="2800" dirty="0" err="1" smtClean="0"/>
              <a:t>členů</a:t>
            </a:r>
            <a:r>
              <a:rPr lang="sk-SK" sz="2800" dirty="0" smtClean="0"/>
              <a:t> </a:t>
            </a:r>
            <a:r>
              <a:rPr lang="sk-SK" sz="2800" dirty="0" err="1" smtClean="0"/>
              <a:t>stran</a:t>
            </a:r>
            <a:endParaRPr lang="sk-SK" sz="2800" dirty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dirty="0" smtClean="0"/>
              <a:t>Operacionalizace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029200"/>
          </a:xfrm>
        </p:spPr>
        <p:txBody>
          <a:bodyPr>
            <a:normAutofit/>
          </a:bodyPr>
          <a:lstStyle/>
          <a:p>
            <a:r>
              <a:rPr lang="cs-CZ" b="1" dirty="0" smtClean="0"/>
              <a:t>Zastoupení okresů</a:t>
            </a:r>
          </a:p>
          <a:p>
            <a:endParaRPr lang="cs-CZ" dirty="0" smtClean="0"/>
          </a:p>
          <a:p>
            <a:r>
              <a:rPr lang="cs-CZ" dirty="0" smtClean="0"/>
              <a:t>Rozdělení listin do částí a sledování podílu okresů</a:t>
            </a:r>
          </a:p>
          <a:p>
            <a:endParaRPr lang="cs-CZ" dirty="0"/>
          </a:p>
          <a:p>
            <a:r>
              <a:rPr lang="cs-CZ" dirty="0" smtClean="0"/>
              <a:t>Index ukončení rotace:</a:t>
            </a:r>
          </a:p>
          <a:p>
            <a:pPr lvl="1"/>
            <a:r>
              <a:rPr lang="cs-CZ" dirty="0" smtClean="0"/>
              <a:t>Sleduje, ve kterém bodě na listině mají zastoupení kandidáti </a:t>
            </a:r>
            <a:r>
              <a:rPr lang="cs-CZ" b="1" dirty="0" smtClean="0"/>
              <a:t>všech</a:t>
            </a:r>
            <a:r>
              <a:rPr lang="cs-CZ" dirty="0" smtClean="0"/>
              <a:t> okresů v kraji</a:t>
            </a:r>
          </a:p>
          <a:p>
            <a:pPr lvl="1"/>
            <a:r>
              <a:rPr lang="cs-CZ" dirty="0" smtClean="0"/>
              <a:t>Porovnává optimální a reálnou rotaci</a:t>
            </a:r>
          </a:p>
          <a:p>
            <a:pPr lvl="1"/>
            <a:r>
              <a:rPr lang="cs-CZ" dirty="0" smtClean="0"/>
              <a:t>Hodnoty 0-1:</a:t>
            </a:r>
          </a:p>
          <a:p>
            <a:pPr lvl="2"/>
            <a:r>
              <a:rPr lang="cs-CZ" dirty="0" smtClean="0"/>
              <a:t>0 = dodržena optimální rotace</a:t>
            </a:r>
          </a:p>
          <a:p>
            <a:pPr lvl="2"/>
            <a:r>
              <a:rPr lang="cs-CZ" dirty="0" smtClean="0"/>
              <a:t>1 = zástupci posledního okresu skončili na dně listiny</a:t>
            </a:r>
          </a:p>
          <a:p>
            <a:pPr lvl="1"/>
            <a:endParaRPr lang="cs-CZ" dirty="0" smtClean="0"/>
          </a:p>
          <a:p>
            <a:endParaRPr lang="cs-CZ" dirty="0"/>
          </a:p>
          <a:p>
            <a:pPr marL="393192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480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sk-SK" dirty="0" smtClean="0"/>
              <a:t>Index ukončení </a:t>
            </a:r>
            <a:r>
              <a:rPr lang="sk-SK" dirty="0" err="1" smtClean="0"/>
              <a:t>rotace</a:t>
            </a:r>
            <a:endParaRPr lang="en-US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816946"/>
              </p:ext>
            </p:extLst>
          </p:nvPr>
        </p:nvGraphicFramePr>
        <p:xfrm>
          <a:off x="761997" y="1371599"/>
          <a:ext cx="8077202" cy="518160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578092"/>
                <a:gridCol w="2630154"/>
                <a:gridCol w="673399"/>
                <a:gridCol w="3195557"/>
              </a:tblGrid>
              <a:tr h="609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Pozice na listině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Vzdálenost od optimální rotace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0 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Prostor optimální </a:t>
                      </a:r>
                      <a:r>
                        <a:rPr lang="cs-CZ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rotace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při</a:t>
                      </a:r>
                      <a:r>
                        <a:rPr lang="cs-CZ" sz="18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 5 okresech</a:t>
                      </a: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8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9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10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11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12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13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8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Teoreticky nejhorší</a:t>
                      </a:r>
                      <a:endParaRPr lang="en-US" sz="18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14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–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umístění okresu</a:t>
                      </a:r>
                      <a:r>
                        <a:rPr lang="sk-SK" sz="18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 3 </a:t>
                      </a:r>
                      <a:r>
                        <a:rPr lang="sk-SK" sz="18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kandidáty</a:t>
                      </a:r>
                      <a:endParaRPr lang="en-US" sz="18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15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–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055" name="Pravá zložená zátvorka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057400"/>
            <a:ext cx="36195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578" y="5638800"/>
            <a:ext cx="331772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78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sk-SK" dirty="0"/>
              <a:t>Index ukončení </a:t>
            </a:r>
            <a:r>
              <a:rPr lang="sk-SK" dirty="0" err="1"/>
              <a:t>rotace</a:t>
            </a:r>
            <a:endParaRPr lang="en-US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6697423"/>
              </p:ext>
            </p:extLst>
          </p:nvPr>
        </p:nvGraphicFramePr>
        <p:xfrm>
          <a:off x="761997" y="1371599"/>
          <a:ext cx="4208246" cy="518160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578092"/>
                <a:gridCol w="2630154"/>
              </a:tblGrid>
              <a:tr h="609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Pozice na listině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Vzdálenost od optimální rotace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0 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8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9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10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11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12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13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8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14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–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15</a:t>
                      </a:r>
                      <a:endParaRPr lang="en-US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–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Zástupný symbol pro obsah 2"/>
          <p:cNvSpPr txBox="1">
            <a:spLocks/>
          </p:cNvSpPr>
          <p:nvPr/>
        </p:nvSpPr>
        <p:spPr>
          <a:xfrm>
            <a:off x="5257800" y="1295400"/>
            <a:ext cx="3733800" cy="5334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BD0D9"/>
              </a:buClr>
            </a:pPr>
            <a:r>
              <a:rPr lang="sk-SK" sz="2400" dirty="0" smtClean="0">
                <a:solidFill>
                  <a:prstClr val="black"/>
                </a:solidFill>
              </a:rPr>
              <a:t>Postup:</a:t>
            </a:r>
          </a:p>
          <a:p>
            <a:pPr>
              <a:buClr>
                <a:srgbClr val="0BD0D9"/>
              </a:buClr>
            </a:pPr>
            <a:endParaRPr lang="sk-SK" sz="2400" dirty="0" smtClean="0">
              <a:solidFill>
                <a:prstClr val="black"/>
              </a:solidFill>
            </a:endParaRPr>
          </a:p>
          <a:p>
            <a:pPr marL="0" indent="0">
              <a:buClr>
                <a:srgbClr val="0BD0D9"/>
              </a:buClr>
              <a:buFont typeface="Wingdings 2"/>
              <a:buNone/>
            </a:pPr>
            <a:r>
              <a:rPr lang="sk-SK" sz="2400" dirty="0" smtClean="0">
                <a:solidFill>
                  <a:prstClr val="black"/>
                </a:solidFill>
              </a:rPr>
              <a:t>1. </a:t>
            </a:r>
            <a:r>
              <a:rPr lang="sk-SK" sz="2400" dirty="0" err="1" smtClean="0">
                <a:solidFill>
                  <a:prstClr val="black"/>
                </a:solidFill>
              </a:rPr>
              <a:t>zjistí</a:t>
            </a:r>
            <a:r>
              <a:rPr lang="sk-SK" sz="2400" dirty="0" smtClean="0">
                <a:solidFill>
                  <a:prstClr val="black"/>
                </a:solidFill>
              </a:rPr>
              <a:t> </a:t>
            </a:r>
            <a:r>
              <a:rPr lang="sk-SK" sz="2400" dirty="0" err="1" smtClean="0">
                <a:solidFill>
                  <a:prstClr val="black"/>
                </a:solidFill>
              </a:rPr>
              <a:t>se</a:t>
            </a:r>
            <a:r>
              <a:rPr lang="sk-SK" sz="2400" dirty="0" smtClean="0">
                <a:solidFill>
                  <a:prstClr val="black"/>
                </a:solidFill>
              </a:rPr>
              <a:t> </a:t>
            </a:r>
            <a:r>
              <a:rPr lang="sk-SK" sz="2400" dirty="0" err="1" smtClean="0">
                <a:solidFill>
                  <a:prstClr val="black"/>
                </a:solidFill>
              </a:rPr>
              <a:t>maximální</a:t>
            </a:r>
            <a:r>
              <a:rPr lang="sk-SK" sz="2400" dirty="0" smtClean="0">
                <a:solidFill>
                  <a:prstClr val="black"/>
                </a:solidFill>
              </a:rPr>
              <a:t> možná hodnota listiny = 8</a:t>
            </a:r>
          </a:p>
          <a:p>
            <a:pPr marL="0" indent="0">
              <a:buClr>
                <a:srgbClr val="0BD0D9"/>
              </a:buClr>
              <a:buFont typeface="Wingdings 2"/>
              <a:buNone/>
            </a:pPr>
            <a:endParaRPr lang="sk-SK" sz="2400" dirty="0" smtClean="0">
              <a:solidFill>
                <a:prstClr val="black"/>
              </a:solidFill>
            </a:endParaRPr>
          </a:p>
          <a:p>
            <a:pPr marL="0" indent="0">
              <a:buClr>
                <a:srgbClr val="0BD0D9"/>
              </a:buClr>
              <a:buFont typeface="Wingdings 2"/>
              <a:buNone/>
            </a:pPr>
            <a:r>
              <a:rPr lang="sk-SK" sz="2400" dirty="0" smtClean="0">
                <a:solidFill>
                  <a:prstClr val="black"/>
                </a:solidFill>
              </a:rPr>
              <a:t>2. určí </a:t>
            </a:r>
            <a:r>
              <a:rPr lang="sk-SK" sz="2400" dirty="0" err="1" smtClean="0">
                <a:solidFill>
                  <a:prstClr val="black"/>
                </a:solidFill>
              </a:rPr>
              <a:t>se</a:t>
            </a:r>
            <a:r>
              <a:rPr lang="sk-SK" sz="2400" dirty="0" smtClean="0">
                <a:solidFill>
                  <a:prstClr val="black"/>
                </a:solidFill>
              </a:rPr>
              <a:t> hodnota </a:t>
            </a:r>
            <a:r>
              <a:rPr lang="sk-SK" sz="2400" dirty="0" err="1" smtClean="0">
                <a:solidFill>
                  <a:prstClr val="black"/>
                </a:solidFill>
              </a:rPr>
              <a:t>místa</a:t>
            </a:r>
            <a:r>
              <a:rPr lang="sk-SK" sz="2400" dirty="0" smtClean="0">
                <a:solidFill>
                  <a:prstClr val="black"/>
                </a:solidFill>
              </a:rPr>
              <a:t>, </a:t>
            </a:r>
            <a:r>
              <a:rPr lang="sk-SK" sz="2400" dirty="0" err="1" smtClean="0">
                <a:solidFill>
                  <a:prstClr val="black"/>
                </a:solidFill>
              </a:rPr>
              <a:t>které</a:t>
            </a:r>
            <a:r>
              <a:rPr lang="sk-SK" sz="2400" dirty="0" smtClean="0">
                <a:solidFill>
                  <a:prstClr val="black"/>
                </a:solidFill>
              </a:rPr>
              <a:t> </a:t>
            </a:r>
            <a:r>
              <a:rPr lang="sk-SK" sz="2400" dirty="0" err="1" smtClean="0">
                <a:solidFill>
                  <a:prstClr val="black"/>
                </a:solidFill>
              </a:rPr>
              <a:t>uzavírá</a:t>
            </a:r>
            <a:r>
              <a:rPr lang="sk-SK" sz="2400" dirty="0" smtClean="0">
                <a:solidFill>
                  <a:prstClr val="black"/>
                </a:solidFill>
              </a:rPr>
              <a:t> </a:t>
            </a:r>
            <a:r>
              <a:rPr lang="sk-SK" sz="2400" dirty="0" err="1" smtClean="0">
                <a:solidFill>
                  <a:prstClr val="black"/>
                </a:solidFill>
              </a:rPr>
              <a:t>rotaci</a:t>
            </a:r>
            <a:r>
              <a:rPr lang="sk-SK" sz="2400" dirty="0" smtClean="0">
                <a:solidFill>
                  <a:prstClr val="black"/>
                </a:solidFill>
              </a:rPr>
              <a:t> = 3</a:t>
            </a:r>
          </a:p>
          <a:p>
            <a:pPr marL="0" indent="0">
              <a:buClr>
                <a:srgbClr val="0BD0D9"/>
              </a:buClr>
              <a:buFont typeface="Wingdings 2"/>
              <a:buNone/>
            </a:pPr>
            <a:endParaRPr lang="sk-SK" sz="2400" dirty="0">
              <a:solidFill>
                <a:prstClr val="black"/>
              </a:solidFill>
            </a:endParaRPr>
          </a:p>
          <a:p>
            <a:pPr marL="0" indent="0">
              <a:buClr>
                <a:srgbClr val="0BD0D9"/>
              </a:buClr>
              <a:buFont typeface="Wingdings 2"/>
              <a:buNone/>
            </a:pPr>
            <a:r>
              <a:rPr lang="sk-SK" sz="2400" dirty="0" smtClean="0">
                <a:solidFill>
                  <a:prstClr val="black"/>
                </a:solidFill>
              </a:rPr>
              <a:t>3. </a:t>
            </a:r>
            <a:r>
              <a:rPr lang="sk-SK" sz="2400" dirty="0" err="1" smtClean="0">
                <a:solidFill>
                  <a:prstClr val="black"/>
                </a:solidFill>
              </a:rPr>
              <a:t>Vypočítá</a:t>
            </a:r>
            <a:r>
              <a:rPr lang="sk-SK" sz="2400" dirty="0" smtClean="0">
                <a:solidFill>
                  <a:prstClr val="black"/>
                </a:solidFill>
              </a:rPr>
              <a:t> </a:t>
            </a:r>
            <a:r>
              <a:rPr lang="sk-SK" sz="2400" dirty="0" err="1" smtClean="0">
                <a:solidFill>
                  <a:prstClr val="black"/>
                </a:solidFill>
              </a:rPr>
              <a:t>se</a:t>
            </a:r>
            <a:r>
              <a:rPr lang="sk-SK" sz="2400" dirty="0" smtClean="0">
                <a:solidFill>
                  <a:prstClr val="black"/>
                </a:solidFill>
              </a:rPr>
              <a:t> </a:t>
            </a:r>
            <a:r>
              <a:rPr lang="sk-SK" sz="2400" dirty="0" err="1" smtClean="0">
                <a:solidFill>
                  <a:prstClr val="black"/>
                </a:solidFill>
              </a:rPr>
              <a:t>podíl</a:t>
            </a:r>
            <a:r>
              <a:rPr lang="sk-SK" sz="2400" dirty="0" smtClean="0">
                <a:solidFill>
                  <a:prstClr val="black"/>
                </a:solidFill>
              </a:rPr>
              <a:t> </a:t>
            </a:r>
            <a:r>
              <a:rPr lang="sk-SK" sz="2400" dirty="0" err="1" smtClean="0">
                <a:solidFill>
                  <a:prstClr val="black"/>
                </a:solidFill>
              </a:rPr>
              <a:t>obou</a:t>
            </a:r>
            <a:r>
              <a:rPr lang="sk-SK" sz="2400" dirty="0" smtClean="0">
                <a:solidFill>
                  <a:prstClr val="black"/>
                </a:solidFill>
              </a:rPr>
              <a:t> </a:t>
            </a:r>
            <a:r>
              <a:rPr lang="sk-SK" sz="2400" dirty="0" err="1" smtClean="0">
                <a:solidFill>
                  <a:prstClr val="black"/>
                </a:solidFill>
              </a:rPr>
              <a:t>hodnot</a:t>
            </a:r>
            <a:r>
              <a:rPr lang="sk-SK" sz="2400" dirty="0" smtClean="0">
                <a:solidFill>
                  <a:prstClr val="black"/>
                </a:solidFill>
              </a:rPr>
              <a:t>:</a:t>
            </a:r>
          </a:p>
          <a:p>
            <a:pPr marL="0" indent="0">
              <a:buClr>
                <a:srgbClr val="0BD0D9"/>
              </a:buClr>
              <a:buFont typeface="Wingdings 2"/>
              <a:buNone/>
            </a:pPr>
            <a:endParaRPr lang="sk-SK" sz="2400" dirty="0">
              <a:solidFill>
                <a:prstClr val="black"/>
              </a:solidFill>
            </a:endParaRPr>
          </a:p>
          <a:p>
            <a:pPr marL="0" indent="0">
              <a:buClr>
                <a:srgbClr val="0BD0D9"/>
              </a:buClr>
              <a:buFont typeface="Wingdings 2"/>
              <a:buNone/>
            </a:pPr>
            <a:r>
              <a:rPr lang="sk-SK" sz="2400" dirty="0" smtClean="0">
                <a:solidFill>
                  <a:prstClr val="black"/>
                </a:solidFill>
              </a:rPr>
              <a:t>3 / 8 = </a:t>
            </a:r>
            <a:r>
              <a:rPr lang="sk-SK" sz="2400" b="1" dirty="0" smtClean="0">
                <a:solidFill>
                  <a:prstClr val="black"/>
                </a:solidFill>
              </a:rPr>
              <a:t>0,38</a:t>
            </a:r>
          </a:p>
          <a:p>
            <a:pPr marL="0" indent="0">
              <a:buClr>
                <a:srgbClr val="0BD0D9"/>
              </a:buClr>
              <a:buFont typeface="Wingdings 2"/>
              <a:buNone/>
            </a:pPr>
            <a:endParaRPr lang="sk-SK" dirty="0" smtClean="0">
              <a:solidFill>
                <a:prstClr val="black"/>
              </a:solidFill>
            </a:endParaRPr>
          </a:p>
          <a:p>
            <a:pPr lvl="1">
              <a:buClr>
                <a:srgbClr val="0F6FC6"/>
              </a:buClr>
            </a:pPr>
            <a:endParaRPr lang="sk-SK" dirty="0" smtClean="0">
              <a:solidFill>
                <a:prstClr val="black"/>
              </a:solidFill>
            </a:endParaRPr>
          </a:p>
          <a:p>
            <a:pPr lvl="1">
              <a:buClr>
                <a:srgbClr val="0F6FC6"/>
              </a:buClr>
            </a:pPr>
            <a:endParaRPr lang="sk-SK" dirty="0" smtClean="0">
              <a:solidFill>
                <a:prstClr val="black"/>
              </a:solidFill>
            </a:endParaRPr>
          </a:p>
          <a:p>
            <a:pPr lvl="1">
              <a:buClr>
                <a:srgbClr val="0F6FC6"/>
              </a:buClr>
            </a:pPr>
            <a:endParaRPr lang="sk-SK" dirty="0" smtClean="0">
              <a:solidFill>
                <a:prstClr val="black"/>
              </a:solidFill>
            </a:endParaRPr>
          </a:p>
          <a:p>
            <a:pPr lvl="1">
              <a:buClr>
                <a:srgbClr val="0F6FC6"/>
              </a:buClr>
            </a:pPr>
            <a:endParaRPr lang="sk-SK" dirty="0" smtClean="0">
              <a:solidFill>
                <a:prstClr val="black"/>
              </a:solidFill>
            </a:endParaRPr>
          </a:p>
          <a:p>
            <a:pPr lvl="1">
              <a:buClr>
                <a:srgbClr val="0F6FC6"/>
              </a:buClr>
            </a:pPr>
            <a:endParaRPr lang="sk-SK" dirty="0" smtClean="0">
              <a:solidFill>
                <a:prstClr val="black"/>
              </a:solidFill>
            </a:endParaRPr>
          </a:p>
          <a:p>
            <a:pPr>
              <a:buClr>
                <a:srgbClr val="0BD0D9"/>
              </a:buClr>
            </a:pPr>
            <a:endParaRPr lang="sk-SK" dirty="0" smtClean="0">
              <a:solidFill>
                <a:prstClr val="black"/>
              </a:solidFill>
            </a:endParaRPr>
          </a:p>
          <a:p>
            <a:pPr>
              <a:buClr>
                <a:srgbClr val="0BD0D9"/>
              </a:buClr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42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/>
          <a:lstStyle/>
          <a:p>
            <a:r>
              <a:rPr lang="sk-SK" dirty="0" err="1" smtClean="0"/>
              <a:t>Příklad</a:t>
            </a:r>
            <a:r>
              <a:rPr lang="sk-SK" dirty="0" smtClean="0"/>
              <a:t> indexu ukončení </a:t>
            </a:r>
            <a:r>
              <a:rPr lang="sk-SK" dirty="0" err="1" smtClean="0"/>
              <a:t>rotace</a:t>
            </a:r>
            <a:endParaRPr lang="sk-SK" dirty="0" smtClean="0"/>
          </a:p>
          <a:p>
            <a:endParaRPr lang="sk-SK" dirty="0"/>
          </a:p>
          <a:p>
            <a:r>
              <a:rPr lang="sk-SK" dirty="0" smtClean="0"/>
              <a:t>Listina – 15 </a:t>
            </a:r>
            <a:r>
              <a:rPr lang="sk-SK" dirty="0" err="1" smtClean="0"/>
              <a:t>míst</a:t>
            </a:r>
            <a:endParaRPr lang="sk-SK" dirty="0" smtClean="0"/>
          </a:p>
          <a:p>
            <a:endParaRPr lang="sk-SK" dirty="0"/>
          </a:p>
          <a:p>
            <a:r>
              <a:rPr lang="sk-SK" dirty="0" smtClean="0"/>
              <a:t>Okresy v kraji:</a:t>
            </a:r>
          </a:p>
          <a:p>
            <a:pPr lvl="1"/>
            <a:r>
              <a:rPr lang="sk-SK" dirty="0" smtClean="0"/>
              <a:t>A (3 kandidáti), B (2), C (3), D (2), E (4)</a:t>
            </a:r>
          </a:p>
          <a:p>
            <a:pPr lvl="1"/>
            <a:r>
              <a:rPr lang="sk-SK" dirty="0" smtClean="0"/>
              <a:t>Jako poslední </a:t>
            </a:r>
            <a:r>
              <a:rPr lang="sk-SK" dirty="0" err="1" smtClean="0"/>
              <a:t>umístí</a:t>
            </a:r>
            <a:r>
              <a:rPr lang="sk-SK" dirty="0" smtClean="0"/>
              <a:t> svého </a:t>
            </a:r>
            <a:r>
              <a:rPr lang="sk-SK" dirty="0" err="1" smtClean="0"/>
              <a:t>prvního</a:t>
            </a:r>
            <a:r>
              <a:rPr lang="sk-SK" dirty="0" smtClean="0"/>
              <a:t> kandidáta okres C</a:t>
            </a:r>
          </a:p>
          <a:p>
            <a:endParaRPr lang="sk-SK" dirty="0" smtClean="0"/>
          </a:p>
          <a:p>
            <a:r>
              <a:rPr lang="sk-SK" dirty="0" err="1" smtClean="0"/>
              <a:t>Tři</a:t>
            </a:r>
            <a:r>
              <a:rPr lang="sk-SK" dirty="0" smtClean="0"/>
              <a:t> </a:t>
            </a:r>
            <a:r>
              <a:rPr lang="sk-SK" dirty="0" err="1" smtClean="0"/>
              <a:t>situace</a:t>
            </a:r>
            <a:r>
              <a:rPr lang="sk-SK" dirty="0" smtClean="0"/>
              <a:t>:</a:t>
            </a:r>
          </a:p>
          <a:p>
            <a:pPr lvl="1"/>
            <a:r>
              <a:rPr lang="sk-SK" dirty="0" err="1" smtClean="0"/>
              <a:t>První</a:t>
            </a:r>
            <a:r>
              <a:rPr lang="sk-SK" dirty="0" smtClean="0"/>
              <a:t> kandidát C na </a:t>
            </a:r>
            <a:r>
              <a:rPr lang="sk-SK" dirty="0" err="1" smtClean="0"/>
              <a:t>místě</a:t>
            </a:r>
            <a:r>
              <a:rPr lang="sk-SK" dirty="0" smtClean="0"/>
              <a:t> 5</a:t>
            </a:r>
          </a:p>
          <a:p>
            <a:pPr lvl="1"/>
            <a:r>
              <a:rPr lang="sk-SK" dirty="0" err="1" smtClean="0"/>
              <a:t>První</a:t>
            </a:r>
            <a:r>
              <a:rPr lang="sk-SK" dirty="0" smtClean="0"/>
              <a:t> </a:t>
            </a:r>
            <a:r>
              <a:rPr lang="sk-SK" dirty="0"/>
              <a:t>kandidát C na </a:t>
            </a:r>
            <a:r>
              <a:rPr lang="sk-SK" dirty="0" err="1" smtClean="0"/>
              <a:t>místě</a:t>
            </a:r>
            <a:r>
              <a:rPr lang="sk-SK" dirty="0" smtClean="0"/>
              <a:t> 8</a:t>
            </a:r>
          </a:p>
          <a:p>
            <a:pPr lvl="1"/>
            <a:r>
              <a:rPr lang="sk-SK" dirty="0" err="1" smtClean="0"/>
              <a:t>První</a:t>
            </a:r>
            <a:r>
              <a:rPr lang="sk-SK" dirty="0" smtClean="0"/>
              <a:t> </a:t>
            </a:r>
            <a:r>
              <a:rPr lang="sk-SK" dirty="0"/>
              <a:t>kandidát C na </a:t>
            </a:r>
            <a:r>
              <a:rPr lang="sk-SK" dirty="0" err="1" smtClean="0"/>
              <a:t>místě</a:t>
            </a:r>
            <a:r>
              <a:rPr lang="sk-SK" dirty="0" smtClean="0"/>
              <a:t> 12</a:t>
            </a:r>
            <a:endParaRPr lang="sk-SK" dirty="0"/>
          </a:p>
          <a:p>
            <a:pPr lvl="1"/>
            <a:endParaRPr lang="sk-SK" dirty="0"/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745136"/>
              </p:ext>
            </p:extLst>
          </p:nvPr>
        </p:nvGraphicFramePr>
        <p:xfrm>
          <a:off x="304800" y="304799"/>
          <a:ext cx="4724400" cy="617220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288474"/>
                <a:gridCol w="1664277"/>
                <a:gridCol w="1771649"/>
              </a:tblGrid>
              <a:tr h="726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Pozice na listině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Times New Roman"/>
                        </a:rPr>
                        <a:t>Okres kandidáta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Vzdálenost od optimální rotace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Times New Roman"/>
                        </a:rPr>
                        <a:t>A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0 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Times New Roman"/>
                        </a:rPr>
                        <a:t>B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Times New Roman"/>
                        </a:rPr>
                        <a:t>D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Times New Roman"/>
                        </a:rPr>
                        <a:t>E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effectLst/>
                          <a:latin typeface="+mn-lt"/>
                          <a:ea typeface="Times New Roman"/>
                        </a:rPr>
                        <a:t>C</a:t>
                      </a:r>
                      <a:endParaRPr lang="en-US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8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9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11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12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13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8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14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–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15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–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Zástupný symbol pro obsah 2"/>
          <p:cNvSpPr txBox="1">
            <a:spLocks/>
          </p:cNvSpPr>
          <p:nvPr/>
        </p:nvSpPr>
        <p:spPr>
          <a:xfrm>
            <a:off x="5257800" y="533400"/>
            <a:ext cx="3733800" cy="6096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sz="2400" dirty="0" smtClean="0"/>
          </a:p>
          <a:p>
            <a:endParaRPr lang="sk-SK" sz="2400" dirty="0"/>
          </a:p>
          <a:p>
            <a:r>
              <a:rPr lang="sk-SK" sz="2400" dirty="0" err="1" smtClean="0"/>
              <a:t>Maximální</a:t>
            </a:r>
            <a:r>
              <a:rPr lang="sk-SK" sz="2400" dirty="0" smtClean="0"/>
              <a:t> hodnota listiny = 8</a:t>
            </a:r>
          </a:p>
          <a:p>
            <a:endParaRPr lang="sk-SK" sz="2400" dirty="0"/>
          </a:p>
          <a:p>
            <a:r>
              <a:rPr lang="sk-SK" sz="2400" dirty="0" smtClean="0"/>
              <a:t>Hodnota </a:t>
            </a:r>
            <a:r>
              <a:rPr lang="sk-SK" sz="2400" dirty="0" err="1" smtClean="0"/>
              <a:t>pozice</a:t>
            </a:r>
            <a:r>
              <a:rPr lang="sk-SK" sz="2400" dirty="0" smtClean="0"/>
              <a:t> </a:t>
            </a:r>
            <a:r>
              <a:rPr lang="sk-SK" sz="2400" dirty="0" err="1" smtClean="0"/>
              <a:t>prvního</a:t>
            </a:r>
            <a:r>
              <a:rPr lang="sk-SK" sz="2400" dirty="0" smtClean="0"/>
              <a:t> kandidáta C = 0</a:t>
            </a:r>
          </a:p>
          <a:p>
            <a:endParaRPr lang="sk-SK" sz="2400" dirty="0" smtClean="0"/>
          </a:p>
          <a:p>
            <a:r>
              <a:rPr lang="sk-SK" sz="2400" dirty="0" smtClean="0"/>
              <a:t>Index: 0 / 8 = 0 (</a:t>
            </a:r>
            <a:r>
              <a:rPr lang="sk-SK" sz="2400" dirty="0" err="1" smtClean="0"/>
              <a:t>optimální</a:t>
            </a:r>
            <a:r>
              <a:rPr lang="sk-SK" sz="2400" dirty="0" smtClean="0"/>
              <a:t> </a:t>
            </a:r>
            <a:r>
              <a:rPr lang="sk-SK" sz="2400" dirty="0" err="1" smtClean="0"/>
              <a:t>rotace</a:t>
            </a:r>
            <a:r>
              <a:rPr lang="sk-SK" sz="2400" dirty="0" smtClean="0"/>
              <a:t>)</a:t>
            </a:r>
          </a:p>
          <a:p>
            <a:pPr marL="0" indent="0">
              <a:buNone/>
            </a:pPr>
            <a:endParaRPr lang="sk-SK" dirty="0" smtClean="0"/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endParaRPr lang="sk-SK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0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3597891"/>
              </p:ext>
            </p:extLst>
          </p:nvPr>
        </p:nvGraphicFramePr>
        <p:xfrm>
          <a:off x="304800" y="304799"/>
          <a:ext cx="4724400" cy="617220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288474"/>
                <a:gridCol w="1664277"/>
                <a:gridCol w="1771649"/>
              </a:tblGrid>
              <a:tr h="726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Pozice na listině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Times New Roman"/>
                        </a:rPr>
                        <a:t>Okres kandidáta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Vzdálenost od optimální rotace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Times New Roman"/>
                        </a:rPr>
                        <a:t>A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0 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Times New Roman"/>
                        </a:rPr>
                        <a:t>B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Times New Roman"/>
                        </a:rPr>
                        <a:t>D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Times New Roman"/>
                        </a:rPr>
                        <a:t>E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8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effectLst/>
                          <a:latin typeface="+mn-lt"/>
                          <a:ea typeface="Times New Roman"/>
                        </a:rPr>
                        <a:t>C</a:t>
                      </a:r>
                      <a:endParaRPr lang="en-US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9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11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12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13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14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–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15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–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Zástupný symbol pro obsah 2"/>
          <p:cNvSpPr txBox="1">
            <a:spLocks/>
          </p:cNvSpPr>
          <p:nvPr/>
        </p:nvSpPr>
        <p:spPr>
          <a:xfrm>
            <a:off x="5257800" y="533400"/>
            <a:ext cx="3733800" cy="6096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BD0D9"/>
              </a:buClr>
            </a:pPr>
            <a:endParaRPr lang="sk-SK" sz="2400" dirty="0" smtClean="0">
              <a:solidFill>
                <a:prstClr val="black"/>
              </a:solidFill>
            </a:endParaRPr>
          </a:p>
          <a:p>
            <a:pPr>
              <a:buClr>
                <a:srgbClr val="0BD0D9"/>
              </a:buClr>
            </a:pPr>
            <a:endParaRPr lang="sk-SK" sz="2400" dirty="0">
              <a:solidFill>
                <a:prstClr val="black"/>
              </a:solidFill>
            </a:endParaRPr>
          </a:p>
          <a:p>
            <a:pPr>
              <a:buClr>
                <a:srgbClr val="0BD0D9"/>
              </a:buClr>
            </a:pPr>
            <a:r>
              <a:rPr lang="sk-SK" sz="2400" dirty="0" err="1" smtClean="0">
                <a:solidFill>
                  <a:prstClr val="black"/>
                </a:solidFill>
              </a:rPr>
              <a:t>Maximální</a:t>
            </a:r>
            <a:r>
              <a:rPr lang="sk-SK" sz="2400" dirty="0" smtClean="0">
                <a:solidFill>
                  <a:prstClr val="black"/>
                </a:solidFill>
              </a:rPr>
              <a:t> hodnota listiny = 8</a:t>
            </a:r>
          </a:p>
          <a:p>
            <a:pPr>
              <a:buClr>
                <a:srgbClr val="0BD0D9"/>
              </a:buClr>
            </a:pPr>
            <a:endParaRPr lang="sk-SK" sz="2400" dirty="0">
              <a:solidFill>
                <a:prstClr val="black"/>
              </a:solidFill>
            </a:endParaRPr>
          </a:p>
          <a:p>
            <a:pPr>
              <a:buClr>
                <a:srgbClr val="0BD0D9"/>
              </a:buClr>
            </a:pPr>
            <a:r>
              <a:rPr lang="sk-SK" sz="2400" dirty="0" smtClean="0">
                <a:solidFill>
                  <a:prstClr val="black"/>
                </a:solidFill>
              </a:rPr>
              <a:t>Hodnota </a:t>
            </a:r>
            <a:r>
              <a:rPr lang="sk-SK" sz="2400" dirty="0" err="1" smtClean="0">
                <a:solidFill>
                  <a:prstClr val="black"/>
                </a:solidFill>
              </a:rPr>
              <a:t>pozice</a:t>
            </a:r>
            <a:r>
              <a:rPr lang="sk-SK" sz="2400" dirty="0" smtClean="0">
                <a:solidFill>
                  <a:prstClr val="black"/>
                </a:solidFill>
              </a:rPr>
              <a:t> </a:t>
            </a:r>
            <a:r>
              <a:rPr lang="sk-SK" sz="2400" dirty="0" err="1" smtClean="0">
                <a:solidFill>
                  <a:prstClr val="black"/>
                </a:solidFill>
              </a:rPr>
              <a:t>prvního</a:t>
            </a:r>
            <a:r>
              <a:rPr lang="sk-SK" sz="2400" dirty="0" smtClean="0">
                <a:solidFill>
                  <a:prstClr val="black"/>
                </a:solidFill>
              </a:rPr>
              <a:t> kandidáta C = 3</a:t>
            </a:r>
          </a:p>
          <a:p>
            <a:pPr>
              <a:buClr>
                <a:srgbClr val="0BD0D9"/>
              </a:buClr>
            </a:pPr>
            <a:endParaRPr lang="sk-SK" sz="2400" dirty="0" smtClean="0">
              <a:solidFill>
                <a:prstClr val="black"/>
              </a:solidFill>
            </a:endParaRPr>
          </a:p>
          <a:p>
            <a:pPr>
              <a:buClr>
                <a:srgbClr val="0BD0D9"/>
              </a:buClr>
            </a:pPr>
            <a:r>
              <a:rPr lang="sk-SK" sz="2400" dirty="0" smtClean="0">
                <a:solidFill>
                  <a:prstClr val="black"/>
                </a:solidFill>
              </a:rPr>
              <a:t>Index: 3 / 8 = 0,38</a:t>
            </a:r>
          </a:p>
          <a:p>
            <a:pPr marL="0" indent="0">
              <a:buClr>
                <a:srgbClr val="0BD0D9"/>
              </a:buClr>
              <a:buFont typeface="Wingdings 2"/>
              <a:buNone/>
            </a:pPr>
            <a:endParaRPr lang="sk-SK" dirty="0" smtClean="0">
              <a:solidFill>
                <a:prstClr val="black"/>
              </a:solidFill>
            </a:endParaRPr>
          </a:p>
          <a:p>
            <a:pPr lvl="1">
              <a:buClr>
                <a:srgbClr val="0F6FC6"/>
              </a:buClr>
            </a:pPr>
            <a:endParaRPr lang="sk-SK" dirty="0" smtClean="0">
              <a:solidFill>
                <a:prstClr val="black"/>
              </a:solidFill>
            </a:endParaRPr>
          </a:p>
          <a:p>
            <a:pPr lvl="1">
              <a:buClr>
                <a:srgbClr val="0F6FC6"/>
              </a:buClr>
            </a:pPr>
            <a:endParaRPr lang="sk-SK" dirty="0" smtClean="0">
              <a:solidFill>
                <a:prstClr val="black"/>
              </a:solidFill>
            </a:endParaRPr>
          </a:p>
          <a:p>
            <a:pPr lvl="1">
              <a:buClr>
                <a:srgbClr val="0F6FC6"/>
              </a:buClr>
            </a:pPr>
            <a:endParaRPr lang="sk-SK" dirty="0" smtClean="0">
              <a:solidFill>
                <a:prstClr val="black"/>
              </a:solidFill>
            </a:endParaRPr>
          </a:p>
          <a:p>
            <a:pPr lvl="1">
              <a:buClr>
                <a:srgbClr val="0F6FC6"/>
              </a:buClr>
            </a:pPr>
            <a:endParaRPr lang="sk-SK" dirty="0" smtClean="0">
              <a:solidFill>
                <a:prstClr val="black"/>
              </a:solidFill>
            </a:endParaRPr>
          </a:p>
          <a:p>
            <a:pPr lvl="1">
              <a:buClr>
                <a:srgbClr val="0F6FC6"/>
              </a:buClr>
            </a:pPr>
            <a:endParaRPr lang="sk-SK" dirty="0" smtClean="0">
              <a:solidFill>
                <a:prstClr val="black"/>
              </a:solidFill>
            </a:endParaRPr>
          </a:p>
          <a:p>
            <a:pPr>
              <a:buClr>
                <a:srgbClr val="0BD0D9"/>
              </a:buClr>
            </a:pPr>
            <a:endParaRPr lang="sk-SK" dirty="0" smtClean="0">
              <a:solidFill>
                <a:prstClr val="black"/>
              </a:solidFill>
            </a:endParaRPr>
          </a:p>
          <a:p>
            <a:pPr>
              <a:buClr>
                <a:srgbClr val="0BD0D9"/>
              </a:buClr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24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8040578"/>
              </p:ext>
            </p:extLst>
          </p:nvPr>
        </p:nvGraphicFramePr>
        <p:xfrm>
          <a:off x="304800" y="304799"/>
          <a:ext cx="4724400" cy="617220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288474"/>
                <a:gridCol w="1664277"/>
                <a:gridCol w="1771649"/>
              </a:tblGrid>
              <a:tr h="7261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Pozice na listině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Times New Roman"/>
                        </a:rPr>
                        <a:t>Okres kandidáta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Vzdálenost od optimální rotace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Times New Roman"/>
                        </a:rPr>
                        <a:t>A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 0 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Times New Roman"/>
                        </a:rPr>
                        <a:t>B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Times New Roman"/>
                        </a:rPr>
                        <a:t>D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Times New Roman"/>
                        </a:rPr>
                        <a:t>E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8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9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5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11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6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12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effectLst/>
                          <a:latin typeface="+mn-lt"/>
                          <a:ea typeface="Times New Roman"/>
                        </a:rPr>
                        <a:t>C</a:t>
                      </a:r>
                      <a:endParaRPr lang="en-US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7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13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8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14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–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15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 –</a:t>
                      </a: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Zástupný symbol pro obsah 2"/>
          <p:cNvSpPr txBox="1">
            <a:spLocks/>
          </p:cNvSpPr>
          <p:nvPr/>
        </p:nvSpPr>
        <p:spPr>
          <a:xfrm>
            <a:off x="5257800" y="533400"/>
            <a:ext cx="3733800" cy="6096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BD0D9"/>
              </a:buClr>
            </a:pPr>
            <a:endParaRPr lang="sk-SK" sz="2400" dirty="0" smtClean="0">
              <a:solidFill>
                <a:prstClr val="black"/>
              </a:solidFill>
            </a:endParaRPr>
          </a:p>
          <a:p>
            <a:pPr>
              <a:buClr>
                <a:srgbClr val="0BD0D9"/>
              </a:buClr>
            </a:pPr>
            <a:endParaRPr lang="sk-SK" sz="2400" dirty="0">
              <a:solidFill>
                <a:prstClr val="black"/>
              </a:solidFill>
            </a:endParaRPr>
          </a:p>
          <a:p>
            <a:pPr>
              <a:buClr>
                <a:srgbClr val="0BD0D9"/>
              </a:buClr>
            </a:pPr>
            <a:r>
              <a:rPr lang="sk-SK" sz="2400" dirty="0" err="1" smtClean="0">
                <a:solidFill>
                  <a:prstClr val="black"/>
                </a:solidFill>
              </a:rPr>
              <a:t>Maximální</a:t>
            </a:r>
            <a:r>
              <a:rPr lang="sk-SK" sz="2400" dirty="0" smtClean="0">
                <a:solidFill>
                  <a:prstClr val="black"/>
                </a:solidFill>
              </a:rPr>
              <a:t> hodnota listiny = 8</a:t>
            </a:r>
          </a:p>
          <a:p>
            <a:pPr>
              <a:buClr>
                <a:srgbClr val="0BD0D9"/>
              </a:buClr>
            </a:pPr>
            <a:endParaRPr lang="sk-SK" sz="2400" dirty="0">
              <a:solidFill>
                <a:prstClr val="black"/>
              </a:solidFill>
            </a:endParaRPr>
          </a:p>
          <a:p>
            <a:pPr>
              <a:buClr>
                <a:srgbClr val="0BD0D9"/>
              </a:buClr>
            </a:pPr>
            <a:r>
              <a:rPr lang="sk-SK" sz="2400" dirty="0" smtClean="0">
                <a:solidFill>
                  <a:prstClr val="black"/>
                </a:solidFill>
              </a:rPr>
              <a:t>Hodnota </a:t>
            </a:r>
            <a:r>
              <a:rPr lang="sk-SK" sz="2400" dirty="0" err="1" smtClean="0">
                <a:solidFill>
                  <a:prstClr val="black"/>
                </a:solidFill>
              </a:rPr>
              <a:t>pozice</a:t>
            </a:r>
            <a:r>
              <a:rPr lang="sk-SK" sz="2400" dirty="0" smtClean="0">
                <a:solidFill>
                  <a:prstClr val="black"/>
                </a:solidFill>
              </a:rPr>
              <a:t> </a:t>
            </a:r>
            <a:r>
              <a:rPr lang="sk-SK" sz="2400" dirty="0" err="1" smtClean="0">
                <a:solidFill>
                  <a:prstClr val="black"/>
                </a:solidFill>
              </a:rPr>
              <a:t>prvního</a:t>
            </a:r>
            <a:r>
              <a:rPr lang="sk-SK" sz="2400" dirty="0" smtClean="0">
                <a:solidFill>
                  <a:prstClr val="black"/>
                </a:solidFill>
              </a:rPr>
              <a:t> kandidáta C = 7</a:t>
            </a:r>
          </a:p>
          <a:p>
            <a:pPr>
              <a:buClr>
                <a:srgbClr val="0BD0D9"/>
              </a:buClr>
            </a:pPr>
            <a:endParaRPr lang="sk-SK" sz="2400" dirty="0" smtClean="0">
              <a:solidFill>
                <a:prstClr val="black"/>
              </a:solidFill>
            </a:endParaRPr>
          </a:p>
          <a:p>
            <a:pPr>
              <a:buClr>
                <a:srgbClr val="0BD0D9"/>
              </a:buClr>
            </a:pPr>
            <a:r>
              <a:rPr lang="sk-SK" sz="2400" dirty="0" smtClean="0">
                <a:solidFill>
                  <a:prstClr val="black"/>
                </a:solidFill>
              </a:rPr>
              <a:t>Index: 7 / 8 = 0,88</a:t>
            </a:r>
            <a:endParaRPr lang="sk-SK" dirty="0" smtClean="0">
              <a:solidFill>
                <a:prstClr val="black"/>
              </a:solidFill>
            </a:endParaRPr>
          </a:p>
          <a:p>
            <a:pPr lvl="1">
              <a:buClr>
                <a:srgbClr val="0F6FC6"/>
              </a:buClr>
            </a:pPr>
            <a:endParaRPr lang="sk-SK" dirty="0" smtClean="0">
              <a:solidFill>
                <a:prstClr val="black"/>
              </a:solidFill>
            </a:endParaRPr>
          </a:p>
          <a:p>
            <a:pPr lvl="1">
              <a:buClr>
                <a:srgbClr val="0F6FC6"/>
              </a:buClr>
            </a:pPr>
            <a:endParaRPr lang="sk-SK" dirty="0" smtClean="0">
              <a:solidFill>
                <a:prstClr val="black"/>
              </a:solidFill>
            </a:endParaRPr>
          </a:p>
          <a:p>
            <a:pPr lvl="1">
              <a:buClr>
                <a:srgbClr val="0F6FC6"/>
              </a:buClr>
            </a:pPr>
            <a:endParaRPr lang="sk-SK" dirty="0" smtClean="0">
              <a:solidFill>
                <a:prstClr val="black"/>
              </a:solidFill>
            </a:endParaRPr>
          </a:p>
          <a:p>
            <a:pPr lvl="1">
              <a:buClr>
                <a:srgbClr val="0F6FC6"/>
              </a:buClr>
            </a:pPr>
            <a:endParaRPr lang="sk-SK" dirty="0" smtClean="0">
              <a:solidFill>
                <a:prstClr val="black"/>
              </a:solidFill>
            </a:endParaRPr>
          </a:p>
          <a:p>
            <a:pPr lvl="1">
              <a:buClr>
                <a:srgbClr val="0F6FC6"/>
              </a:buClr>
            </a:pPr>
            <a:endParaRPr lang="sk-SK" dirty="0" smtClean="0">
              <a:solidFill>
                <a:prstClr val="black"/>
              </a:solidFill>
            </a:endParaRPr>
          </a:p>
          <a:p>
            <a:pPr>
              <a:buClr>
                <a:srgbClr val="0BD0D9"/>
              </a:buClr>
            </a:pPr>
            <a:endParaRPr lang="sk-SK" dirty="0" smtClean="0">
              <a:solidFill>
                <a:prstClr val="black"/>
              </a:solidFill>
            </a:endParaRPr>
          </a:p>
          <a:p>
            <a:pPr>
              <a:buClr>
                <a:srgbClr val="0BD0D9"/>
              </a:buClr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24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876800"/>
          </a:xfrm>
        </p:spPr>
        <p:txBody>
          <a:bodyPr>
            <a:normAutofit/>
          </a:bodyPr>
          <a:lstStyle/>
          <a:p>
            <a:r>
              <a:rPr lang="cs-CZ" b="1" dirty="0" smtClean="0"/>
              <a:t>Vnitrostranické dokumenty</a:t>
            </a:r>
          </a:p>
          <a:p>
            <a:pPr lvl="1"/>
            <a:r>
              <a:rPr lang="cs-CZ" dirty="0" smtClean="0"/>
              <a:t>Stanovy, nominační řády</a:t>
            </a:r>
          </a:p>
          <a:p>
            <a:pPr lvl="1"/>
            <a:r>
              <a:rPr lang="cs-CZ" dirty="0" smtClean="0"/>
              <a:t>Zpravidla neveřejné, nutné oslovení stran</a:t>
            </a:r>
          </a:p>
          <a:p>
            <a:endParaRPr lang="cs-CZ" dirty="0"/>
          </a:p>
          <a:p>
            <a:r>
              <a:rPr lang="cs-CZ" b="1" dirty="0" smtClean="0"/>
              <a:t>Kandidátní listiny</a:t>
            </a:r>
          </a:p>
          <a:p>
            <a:pPr lvl="1"/>
            <a:r>
              <a:rPr lang="cs-CZ" dirty="0" smtClean="0"/>
              <a:t>Analýza zastoupení okresů a žen</a:t>
            </a:r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Mediální články</a:t>
            </a:r>
          </a:p>
          <a:p>
            <a:pPr lvl="1"/>
            <a:r>
              <a:rPr lang="cs-CZ" dirty="0" smtClean="0"/>
              <a:t>Celostátní a především regionální média</a:t>
            </a:r>
          </a:p>
          <a:p>
            <a:pPr lvl="1"/>
            <a:r>
              <a:rPr lang="cs-CZ" dirty="0" smtClean="0"/>
              <a:t>Databáze ANOPRESS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pPr marL="393192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90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876800"/>
          </a:xfrm>
        </p:spPr>
        <p:txBody>
          <a:bodyPr>
            <a:normAutofit fontScale="92500" lnSpcReduction="10000"/>
          </a:bodyPr>
          <a:lstStyle/>
          <a:p>
            <a:r>
              <a:rPr lang="cs-CZ" sz="2800" b="1" dirty="0" smtClean="0"/>
              <a:t>Rozhovory s členy stran</a:t>
            </a:r>
          </a:p>
          <a:p>
            <a:endParaRPr lang="cs-CZ" dirty="0" smtClean="0"/>
          </a:p>
          <a:p>
            <a:r>
              <a:rPr lang="cs-CZ" dirty="0" smtClean="0"/>
              <a:t>Nevyhnutelné pro posouzení interních postupů a neformálních pravidel</a:t>
            </a:r>
          </a:p>
          <a:p>
            <a:endParaRPr lang="cs-CZ" dirty="0" smtClean="0"/>
          </a:p>
          <a:p>
            <a:r>
              <a:rPr lang="cs-CZ" dirty="0" smtClean="0"/>
              <a:t>Oslovených cca. 130 členů stran</a:t>
            </a:r>
          </a:p>
          <a:p>
            <a:endParaRPr lang="cs-CZ" dirty="0"/>
          </a:p>
          <a:p>
            <a:r>
              <a:rPr lang="cs-CZ" dirty="0" smtClean="0"/>
              <a:t>40 rozhovorů, </a:t>
            </a:r>
            <a:r>
              <a:rPr lang="cs-CZ" dirty="0"/>
              <a:t>z</a:t>
            </a:r>
            <a:r>
              <a:rPr lang="cs-CZ" dirty="0" smtClean="0"/>
              <a:t>pravidla osobní setkání, 30-60 minut</a:t>
            </a:r>
          </a:p>
          <a:p>
            <a:endParaRPr lang="cs-CZ" dirty="0"/>
          </a:p>
          <a:p>
            <a:r>
              <a:rPr lang="cs-CZ" dirty="0" err="1" smtClean="0"/>
              <a:t>Polostrukturovaný</a:t>
            </a:r>
            <a:r>
              <a:rPr lang="cs-CZ" dirty="0" smtClean="0"/>
              <a:t> charakter, otevřené otázky</a:t>
            </a:r>
          </a:p>
          <a:p>
            <a:endParaRPr lang="cs-CZ" dirty="0"/>
          </a:p>
          <a:p>
            <a:r>
              <a:rPr lang="cs-CZ" dirty="0" smtClean="0"/>
              <a:t>ODS (7), ČSSD, KSČM, KDU-ČSL a SZ (6), TOP 09 (3), VV (4)</a:t>
            </a:r>
          </a:p>
          <a:p>
            <a:endParaRPr lang="cs-CZ" dirty="0"/>
          </a:p>
          <a:p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pPr marL="393192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76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Praktické náležitosti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876800"/>
          </a:xfrm>
        </p:spPr>
        <p:txBody>
          <a:bodyPr>
            <a:normAutofit/>
          </a:bodyPr>
          <a:lstStyle/>
          <a:p>
            <a:r>
              <a:rPr lang="cs-CZ" b="1" dirty="0" smtClean="0"/>
              <a:t>Etapy práce:</a:t>
            </a:r>
          </a:p>
          <a:p>
            <a:pPr lvl="1"/>
            <a:r>
              <a:rPr lang="cs-CZ" dirty="0" smtClean="0"/>
              <a:t>Sběr literatury a její analýza</a:t>
            </a:r>
          </a:p>
          <a:p>
            <a:pPr lvl="1"/>
            <a:r>
              <a:rPr lang="cs-CZ" dirty="0" smtClean="0"/>
              <a:t>Tvorba vlastního teoretického modelu</a:t>
            </a:r>
          </a:p>
          <a:p>
            <a:pPr lvl="1"/>
            <a:r>
              <a:rPr lang="cs-CZ" dirty="0" smtClean="0"/>
              <a:t>Sběr stranických materiálů, oslovování členů stran a rozhovory</a:t>
            </a:r>
          </a:p>
          <a:p>
            <a:pPr lvl="1"/>
            <a:r>
              <a:rPr lang="cs-CZ" dirty="0" smtClean="0"/>
              <a:t>Psaní práce</a:t>
            </a:r>
          </a:p>
          <a:p>
            <a:endParaRPr lang="cs-CZ" dirty="0"/>
          </a:p>
          <a:p>
            <a:r>
              <a:rPr lang="cs-CZ" b="1" dirty="0" smtClean="0"/>
              <a:t>Časové náklady</a:t>
            </a:r>
            <a:r>
              <a:rPr lang="cs-CZ" dirty="0" smtClean="0"/>
              <a:t> – cca. 2 roky</a:t>
            </a:r>
          </a:p>
          <a:p>
            <a:endParaRPr lang="cs-CZ" dirty="0"/>
          </a:p>
          <a:p>
            <a:r>
              <a:rPr lang="cs-CZ" b="1" dirty="0" smtClean="0"/>
              <a:t>Finanční náklady</a:t>
            </a:r>
            <a:r>
              <a:rPr lang="cs-CZ" dirty="0" smtClean="0"/>
              <a:t> – nákup literatury, cestovné</a:t>
            </a:r>
          </a:p>
          <a:p>
            <a:endParaRPr lang="cs-CZ" dirty="0"/>
          </a:p>
          <a:p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pPr marL="393192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331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Proč zkoumat nominace?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Neprobádaná výzkumná půda</a:t>
            </a:r>
          </a:p>
          <a:p>
            <a:endParaRPr lang="cs-CZ" dirty="0"/>
          </a:p>
          <a:p>
            <a:r>
              <a:rPr lang="cs-CZ" dirty="0" smtClean="0"/>
              <a:t>Nominace poskytují obraz o distribuci moci ve stranách a o míře vnitrostranické demokracie</a:t>
            </a:r>
          </a:p>
          <a:p>
            <a:endParaRPr lang="cs-CZ" dirty="0"/>
          </a:p>
          <a:p>
            <a:r>
              <a:rPr lang="cs-CZ" i="1" dirty="0" smtClean="0"/>
              <a:t>„Výběr kandidátů prozrazuje </a:t>
            </a:r>
            <a:r>
              <a:rPr lang="cs-CZ" i="1" dirty="0"/>
              <a:t>o </a:t>
            </a:r>
            <a:r>
              <a:rPr lang="cs-CZ" i="1" dirty="0" smtClean="0"/>
              <a:t>politické straně více než její vnitřní organizace anebo program“</a:t>
            </a:r>
            <a:endParaRPr lang="cs-CZ" i="1" dirty="0"/>
          </a:p>
          <a:p>
            <a:pPr marL="0" indent="0" algn="r">
              <a:buNone/>
            </a:pPr>
            <a:r>
              <a:rPr lang="cs-CZ" dirty="0" smtClean="0"/>
              <a:t>Hazan a Rahat (2010)</a:t>
            </a:r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346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Potenciální problémy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5029200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/>
              <a:t>Dostupnost zdrojů:</a:t>
            </a:r>
          </a:p>
          <a:p>
            <a:pPr lvl="1"/>
            <a:r>
              <a:rPr lang="cs-CZ" dirty="0" smtClean="0"/>
              <a:t>Neveřejné dokumenty, ochota stran je poskytnout</a:t>
            </a:r>
          </a:p>
          <a:p>
            <a:pPr lvl="1"/>
            <a:r>
              <a:rPr lang="cs-CZ" i="1" dirty="0" smtClean="0"/>
              <a:t>„</a:t>
            </a:r>
            <a:r>
              <a:rPr lang="cs-CZ" i="1" dirty="0" err="1" smtClean="0"/>
              <a:t>Secret</a:t>
            </a:r>
            <a:r>
              <a:rPr lang="cs-CZ" i="1" dirty="0" smtClean="0"/>
              <a:t> garden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politics</a:t>
            </a:r>
            <a:r>
              <a:rPr lang="cs-CZ" i="1" dirty="0" smtClean="0"/>
              <a:t>“</a:t>
            </a:r>
            <a:r>
              <a:rPr lang="cs-CZ" dirty="0" smtClean="0"/>
              <a:t> (</a:t>
            </a:r>
            <a:r>
              <a:rPr lang="cs-CZ" dirty="0" err="1" smtClean="0"/>
              <a:t>Howard</a:t>
            </a:r>
            <a:r>
              <a:rPr lang="cs-CZ" dirty="0"/>
              <a:t> </a:t>
            </a:r>
            <a:r>
              <a:rPr lang="cs-CZ" dirty="0" smtClean="0"/>
              <a:t>1965)</a:t>
            </a:r>
          </a:p>
          <a:p>
            <a:endParaRPr lang="cs-CZ" dirty="0"/>
          </a:p>
          <a:p>
            <a:r>
              <a:rPr lang="cs-CZ" b="1" dirty="0" smtClean="0"/>
              <a:t>Rozhovory:</a:t>
            </a:r>
          </a:p>
          <a:p>
            <a:pPr lvl="1"/>
            <a:r>
              <a:rPr lang="cs-CZ" dirty="0" smtClean="0"/>
              <a:t>Upřímnost a otevřenost odpovídajících</a:t>
            </a:r>
          </a:p>
          <a:p>
            <a:pPr lvl="1"/>
            <a:r>
              <a:rPr lang="cs-CZ" dirty="0" smtClean="0"/>
              <a:t>Více rozhovorů, sledovány průniky v odpovědích</a:t>
            </a:r>
          </a:p>
          <a:p>
            <a:endParaRPr lang="cs-CZ" dirty="0" smtClean="0"/>
          </a:p>
          <a:p>
            <a:r>
              <a:rPr lang="cs-CZ" b="1" dirty="0" smtClean="0"/>
              <a:t>Skryté faktory:</a:t>
            </a:r>
          </a:p>
          <a:p>
            <a:pPr lvl="1"/>
            <a:r>
              <a:rPr lang="cs-CZ" dirty="0" smtClean="0"/>
              <a:t>Korupce, klientelismus, kupování míst na listině, výměnné obchody</a:t>
            </a:r>
          </a:p>
          <a:p>
            <a:pPr lvl="1"/>
            <a:r>
              <a:rPr lang="cs-CZ" dirty="0" smtClean="0"/>
              <a:t>Nutno akceptovat jejich možnou přítomnost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3035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Rámec výzkumu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876800"/>
          </a:xfrm>
        </p:spPr>
        <p:txBody>
          <a:bodyPr>
            <a:normAutofit/>
          </a:bodyPr>
          <a:lstStyle/>
          <a:p>
            <a:r>
              <a:rPr lang="cs-CZ" b="1" dirty="0" smtClean="0"/>
              <a:t>Čas a prostor:</a:t>
            </a:r>
          </a:p>
          <a:p>
            <a:pPr lvl="1"/>
            <a:r>
              <a:rPr lang="cs-CZ" dirty="0" smtClean="0"/>
              <a:t>Česká republika</a:t>
            </a:r>
          </a:p>
          <a:p>
            <a:pPr lvl="1"/>
            <a:r>
              <a:rPr lang="cs-CZ" dirty="0" smtClean="0"/>
              <a:t>Volby do Poslanecké sněmovny PČR 2010 (2009)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Zkoumané subjekty</a:t>
            </a:r>
            <a:r>
              <a:rPr lang="cs-CZ" dirty="0" smtClean="0"/>
              <a:t> - politické strany, které:</a:t>
            </a:r>
          </a:p>
          <a:p>
            <a:pPr lvl="1"/>
            <a:r>
              <a:rPr lang="cs-CZ" dirty="0" smtClean="0"/>
              <a:t>a) měly před volbami 2010 zastoupení v PS</a:t>
            </a:r>
          </a:p>
          <a:p>
            <a:pPr marL="393192" lvl="1" indent="0">
              <a:buNone/>
            </a:pPr>
            <a:r>
              <a:rPr lang="cs-CZ" dirty="0" smtClean="0"/>
              <a:t>anebo</a:t>
            </a:r>
          </a:p>
          <a:p>
            <a:pPr lvl="1"/>
            <a:r>
              <a:rPr lang="cs-CZ" dirty="0" smtClean="0"/>
              <a:t>b) ve volbách do PS toto zastoupení získaly</a:t>
            </a:r>
          </a:p>
          <a:p>
            <a:endParaRPr lang="cs-CZ" dirty="0"/>
          </a:p>
          <a:p>
            <a:r>
              <a:rPr lang="cs-CZ" dirty="0" smtClean="0"/>
              <a:t>ODS, ČSSD, KSČM, KDU-ČSL, SZ, TOP09, VV</a:t>
            </a:r>
          </a:p>
          <a:p>
            <a:pPr marL="393192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49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Cíle výzkumu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876800"/>
          </a:xfrm>
        </p:spPr>
        <p:txBody>
          <a:bodyPr>
            <a:normAutofit/>
          </a:bodyPr>
          <a:lstStyle/>
          <a:p>
            <a:r>
              <a:rPr lang="cs-CZ" dirty="0" smtClean="0"/>
              <a:t>Důkladné pochopení průběhu a pozadí nominačních procesů v českých stranách</a:t>
            </a:r>
          </a:p>
          <a:p>
            <a:endParaRPr lang="cs-CZ" dirty="0"/>
          </a:p>
          <a:p>
            <a:r>
              <a:rPr lang="cs-CZ" dirty="0" smtClean="0"/>
              <a:t>Inovace dosavadních metodologických postupů</a:t>
            </a:r>
          </a:p>
          <a:p>
            <a:endParaRPr lang="cs-CZ" dirty="0"/>
          </a:p>
          <a:p>
            <a:r>
              <a:rPr lang="cs-CZ" dirty="0" smtClean="0"/>
              <a:t>Příspěvek do teoretické debaty o výběru kandidátů</a:t>
            </a:r>
          </a:p>
          <a:p>
            <a:endParaRPr lang="cs-CZ" dirty="0"/>
          </a:p>
          <a:p>
            <a:r>
              <a:rPr lang="cs-CZ" dirty="0" smtClean="0"/>
              <a:t>Aplikace inovovaného postupu na případ ČR</a:t>
            </a:r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15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95300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Nominace nepatří ke klíčovým oblastem politologie (pouze zlomková pozornost např. oproti volebním systémům)</a:t>
            </a:r>
          </a:p>
          <a:p>
            <a:endParaRPr lang="cs-CZ" dirty="0"/>
          </a:p>
          <a:p>
            <a:r>
              <a:rPr lang="cs-CZ" dirty="0" smtClean="0"/>
              <a:t>Texty pokrývající rozmanité aspekty nominací (</a:t>
            </a:r>
            <a:r>
              <a:rPr lang="cs-CZ" dirty="0" err="1" smtClean="0"/>
              <a:t>Sheafer</a:t>
            </a:r>
            <a:r>
              <a:rPr lang="cs-CZ" dirty="0" smtClean="0"/>
              <a:t> a </a:t>
            </a:r>
            <a:r>
              <a:rPr lang="cs-CZ" dirty="0" err="1" smtClean="0"/>
              <a:t>Tzionit</a:t>
            </a:r>
            <a:r>
              <a:rPr lang="cs-CZ" dirty="0" smtClean="0"/>
              <a:t> 2006, </a:t>
            </a:r>
            <a:r>
              <a:rPr lang="cs-CZ" dirty="0" err="1" smtClean="0"/>
              <a:t>Siavelis</a:t>
            </a:r>
            <a:r>
              <a:rPr lang="cs-CZ" dirty="0" smtClean="0"/>
              <a:t> a </a:t>
            </a:r>
            <a:r>
              <a:rPr lang="cs-CZ" dirty="0" err="1" smtClean="0"/>
              <a:t>Morgenstern</a:t>
            </a:r>
            <a:r>
              <a:rPr lang="cs-CZ" dirty="0" smtClean="0"/>
              <a:t> 2008, </a:t>
            </a:r>
            <a:r>
              <a:rPr lang="cs-CZ" dirty="0" err="1" smtClean="0"/>
              <a:t>Serra</a:t>
            </a:r>
            <a:r>
              <a:rPr lang="cs-CZ" dirty="0" smtClean="0"/>
              <a:t> 2011, </a:t>
            </a:r>
            <a:r>
              <a:rPr lang="cs-CZ" dirty="0" err="1" smtClean="0"/>
              <a:t>Oak</a:t>
            </a:r>
            <a:r>
              <a:rPr lang="cs-CZ" dirty="0" smtClean="0"/>
              <a:t> 2006,…) </a:t>
            </a:r>
          </a:p>
          <a:p>
            <a:endParaRPr lang="cs-CZ" dirty="0"/>
          </a:p>
          <a:p>
            <a:r>
              <a:rPr lang="cs-CZ" dirty="0" smtClean="0"/>
              <a:t>Menší počet </a:t>
            </a:r>
            <a:r>
              <a:rPr lang="cs-CZ" b="1" dirty="0" smtClean="0"/>
              <a:t>teoretických prací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Bille 2001</a:t>
            </a:r>
          </a:p>
          <a:p>
            <a:pPr lvl="1"/>
            <a:r>
              <a:rPr lang="cs-CZ" dirty="0" smtClean="0"/>
              <a:t>Blomgren 1999</a:t>
            </a:r>
          </a:p>
          <a:p>
            <a:pPr lvl="1"/>
            <a:r>
              <a:rPr lang="cs-CZ" dirty="0" smtClean="0"/>
              <a:t>Norris a Lovenduski 1995</a:t>
            </a:r>
          </a:p>
          <a:p>
            <a:pPr lvl="1"/>
            <a:r>
              <a:rPr lang="cs-CZ" dirty="0" smtClean="0"/>
              <a:t>Hazan a Rahat 2010</a:t>
            </a:r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866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876800"/>
          </a:xfrm>
        </p:spPr>
        <p:txBody>
          <a:bodyPr>
            <a:normAutofit/>
          </a:bodyPr>
          <a:lstStyle/>
          <a:p>
            <a:r>
              <a:rPr lang="cs-CZ" b="1" dirty="0" smtClean="0"/>
              <a:t>Blomgren:</a:t>
            </a:r>
          </a:p>
          <a:p>
            <a:pPr lvl="1"/>
            <a:r>
              <a:rPr lang="cs-CZ" dirty="0" smtClean="0"/>
              <a:t>Tři etapy nominací – návrh, selekce, finální kontrola</a:t>
            </a:r>
          </a:p>
          <a:p>
            <a:pPr lvl="1"/>
            <a:r>
              <a:rPr lang="cs-CZ" dirty="0" smtClean="0"/>
              <a:t>Role stranického vedení</a:t>
            </a:r>
          </a:p>
          <a:p>
            <a:endParaRPr lang="cs-CZ" dirty="0"/>
          </a:p>
          <a:p>
            <a:r>
              <a:rPr lang="cs-CZ" b="1" dirty="0" smtClean="0"/>
              <a:t>Hazan a Rahat:</a:t>
            </a:r>
          </a:p>
          <a:p>
            <a:pPr lvl="1"/>
            <a:r>
              <a:rPr lang="cs-CZ" dirty="0" smtClean="0"/>
              <a:t>Linie nominačních procesů:</a:t>
            </a:r>
          </a:p>
          <a:p>
            <a:pPr lvl="2"/>
            <a:r>
              <a:rPr lang="cs-CZ" sz="2200" dirty="0" smtClean="0"/>
              <a:t>Podmínky kandidatury</a:t>
            </a:r>
          </a:p>
          <a:p>
            <a:pPr lvl="2"/>
            <a:r>
              <a:rPr lang="cs-CZ" sz="2200" dirty="0" smtClean="0"/>
              <a:t>Inkluzivita/exkluzivita rozhodujících orgánů („</a:t>
            </a:r>
            <a:r>
              <a:rPr lang="cs-CZ" sz="2200" i="1" u="sng" dirty="0" smtClean="0"/>
              <a:t>selectorate</a:t>
            </a:r>
            <a:r>
              <a:rPr lang="cs-CZ" sz="2200" dirty="0" smtClean="0"/>
              <a:t>“)</a:t>
            </a:r>
          </a:p>
          <a:p>
            <a:pPr lvl="2"/>
            <a:r>
              <a:rPr lang="cs-CZ" sz="2200" dirty="0" smtClean="0"/>
              <a:t>Decentralizace výběru</a:t>
            </a:r>
          </a:p>
          <a:p>
            <a:pPr lvl="2"/>
            <a:r>
              <a:rPr lang="cs-CZ" sz="2200" dirty="0" smtClean="0"/>
              <a:t>Způsob výběru – volba vs. jmenování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179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1371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k-SK" sz="3200" dirty="0" err="1" smtClean="0"/>
              <a:t>Inkluzivita</a:t>
            </a:r>
            <a:r>
              <a:rPr lang="sk-SK" sz="3200" dirty="0" smtClean="0"/>
              <a:t> / exkluzivita rozhodovacích </a:t>
            </a:r>
            <a:r>
              <a:rPr lang="sk-SK" sz="3200" dirty="0" err="1" smtClean="0"/>
              <a:t>orgánů</a:t>
            </a:r>
            <a:endParaRPr lang="sk-SK" sz="3200" dirty="0" smtClean="0"/>
          </a:p>
          <a:p>
            <a:pPr marL="0" indent="0" algn="ctr">
              <a:buNone/>
            </a:pPr>
            <a:r>
              <a:rPr lang="sk-SK" sz="3200" dirty="0" smtClean="0"/>
              <a:t>(Hazan a Rahat 2010)</a:t>
            </a:r>
            <a:endParaRPr lang="en-US" sz="3200" dirty="0"/>
          </a:p>
        </p:txBody>
      </p:sp>
      <p:pic>
        <p:nvPicPr>
          <p:cNvPr id="1026" name="Obrázek 3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78" y="3048000"/>
            <a:ext cx="8684722" cy="1600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89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Výzkumné otázky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1. Jaký je průběh a podoba nominačních procesů v českých stranách?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Etapy procesu výběru kandidátů</a:t>
            </a:r>
          </a:p>
          <a:p>
            <a:pPr lvl="1"/>
            <a:r>
              <a:rPr lang="cs-CZ" dirty="0" smtClean="0"/>
              <a:t>Kdo rozhoduje, na jaké geografické úrovni, jaký má vliv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2. Využívají strany mechanismy k zajištění teritoriální a funkcionální skladby listin?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Zastoupení okresů na listinách</a:t>
            </a:r>
          </a:p>
          <a:p>
            <a:pPr lvl="1"/>
            <a:r>
              <a:rPr lang="cs-CZ" dirty="0" smtClean="0"/>
              <a:t>Zastoupení žen na listinách</a:t>
            </a:r>
          </a:p>
          <a:p>
            <a:pPr marL="393192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752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908</TotalTime>
  <Words>1321</Words>
  <Application>Microsoft Office PowerPoint</Application>
  <PresentationFormat>Předvádění na obrazovce (4:3)</PresentationFormat>
  <Paragraphs>798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14</vt:i4>
      </vt:variant>
      <vt:variant>
        <vt:lpstr>Nadpisy snímků</vt:lpstr>
      </vt:variant>
      <vt:variant>
        <vt:i4>30</vt:i4>
      </vt:variant>
    </vt:vector>
  </HeadingPairs>
  <TitlesOfParts>
    <vt:vector size="44" baseType="lpstr">
      <vt:lpstr>Tok</vt:lpstr>
      <vt:lpstr>1_Tok</vt:lpstr>
      <vt:lpstr>2_Tok</vt:lpstr>
      <vt:lpstr>3_Tok</vt:lpstr>
      <vt:lpstr>4_Tok</vt:lpstr>
      <vt:lpstr>5_Tok</vt:lpstr>
      <vt:lpstr>6_Tok</vt:lpstr>
      <vt:lpstr>7_Tok</vt:lpstr>
      <vt:lpstr>8_Tok</vt:lpstr>
      <vt:lpstr>10_Tok</vt:lpstr>
      <vt:lpstr>13_Tok</vt:lpstr>
      <vt:lpstr>14_Tok</vt:lpstr>
      <vt:lpstr>16_Tok</vt:lpstr>
      <vt:lpstr>9_Tok</vt:lpstr>
      <vt:lpstr>Návrh výzkumu  Nominační procesy pro volby do PS PČR 2010</vt:lpstr>
      <vt:lpstr>Nominační procesy</vt:lpstr>
      <vt:lpstr>Proč zkoumat nominace?</vt:lpstr>
      <vt:lpstr>Rámec výzkumu</vt:lpstr>
      <vt:lpstr>Cíle výzkumu</vt:lpstr>
      <vt:lpstr>Literatura</vt:lpstr>
      <vt:lpstr>Literatura</vt:lpstr>
      <vt:lpstr>Prezentace aplikace PowerPoint</vt:lpstr>
      <vt:lpstr>Výzkumné otázky</vt:lpstr>
      <vt:lpstr>Výzkumné otázky</vt:lpstr>
      <vt:lpstr>Operacionalizace</vt:lpstr>
      <vt:lpstr>ODS</vt:lpstr>
      <vt:lpstr>Operacionalizace</vt:lpstr>
      <vt:lpstr>KSČM</vt:lpstr>
      <vt:lpstr>KSČM</vt:lpstr>
      <vt:lpstr>Operacionalizace</vt:lpstr>
      <vt:lpstr>Prezentace aplikace PowerPoint</vt:lpstr>
      <vt:lpstr>Prezentace aplikace PowerPoint</vt:lpstr>
      <vt:lpstr>Prezentace aplikace PowerPoint</vt:lpstr>
      <vt:lpstr>Operacionalizace</vt:lpstr>
      <vt:lpstr>Index ukončení rotace</vt:lpstr>
      <vt:lpstr>Index ukončení rotace</vt:lpstr>
      <vt:lpstr>Prezentace aplikace PowerPoint</vt:lpstr>
      <vt:lpstr>Prezentace aplikace PowerPoint</vt:lpstr>
      <vt:lpstr>Prezentace aplikace PowerPoint</vt:lpstr>
      <vt:lpstr>Prezentace aplikace PowerPoint</vt:lpstr>
      <vt:lpstr>Použité zdroje</vt:lpstr>
      <vt:lpstr>Použité zdroje</vt:lpstr>
      <vt:lpstr>Praktické náležitosti</vt:lpstr>
      <vt:lpstr>Potenciální problémy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výzkumu  Nominační procesy pro volby do PS PČR 2010</dc:title>
  <dc:creator>Peťo</dc:creator>
  <cp:lastModifiedBy>Peter Spáč</cp:lastModifiedBy>
  <cp:revision>94</cp:revision>
  <dcterms:created xsi:type="dcterms:W3CDTF">2012-12-05T15:19:48Z</dcterms:created>
  <dcterms:modified xsi:type="dcterms:W3CDTF">2016-11-21T14:58:24Z</dcterms:modified>
</cp:coreProperties>
</file>