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8" r:id="rId3"/>
    <p:sldId id="269" r:id="rId4"/>
    <p:sldId id="270" r:id="rId5"/>
    <p:sldId id="271" r:id="rId6"/>
    <p:sldId id="272" r:id="rId7"/>
    <p:sldId id="276" r:id="rId8"/>
    <p:sldId id="260" r:id="rId9"/>
    <p:sldId id="277" r:id="rId10"/>
    <p:sldId id="259" r:id="rId11"/>
    <p:sldId id="275" r:id="rId12"/>
    <p:sldId id="262" r:id="rId13"/>
    <p:sldId id="281" r:id="rId14"/>
    <p:sldId id="273" r:id="rId15"/>
    <p:sldId id="274" r:id="rId16"/>
    <p:sldId id="278" r:id="rId17"/>
    <p:sldId id="263" r:id="rId18"/>
    <p:sldId id="264" r:id="rId19"/>
    <p:sldId id="279" r:id="rId20"/>
    <p:sldId id="265" r:id="rId21"/>
    <p:sldId id="280" r:id="rId22"/>
    <p:sldId id="266" r:id="rId23"/>
    <p:sldId id="26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318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F5830-52D2-4784-B97E-C8943E0A9A45}" type="datetimeFigureOut">
              <a:rPr lang="cs-CZ" smtClean="0"/>
              <a:pPr/>
              <a:t>2.11.2016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85BB8-9C07-41BD-91D2-9AFED04C91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483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85BB8-9C07-41BD-91D2-9AFED04C913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8731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E63D-5415-42D8-B9D4-F6AAFB556552}" type="datetimeFigureOut">
              <a:rPr lang="cs-CZ" smtClean="0"/>
              <a:pPr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1478-A5EF-4D09-8E12-8C42D1DD5A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012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E63D-5415-42D8-B9D4-F6AAFB556552}" type="datetimeFigureOut">
              <a:rPr lang="cs-CZ" smtClean="0"/>
              <a:pPr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1478-A5EF-4D09-8E12-8C42D1DD5A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1919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E63D-5415-42D8-B9D4-F6AAFB556552}" type="datetimeFigureOut">
              <a:rPr lang="cs-CZ" smtClean="0"/>
              <a:pPr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1478-A5EF-4D09-8E12-8C42D1DD5A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4288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E63D-5415-42D8-B9D4-F6AAFB556552}" type="datetimeFigureOut">
              <a:rPr lang="cs-CZ" smtClean="0"/>
              <a:pPr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1478-A5EF-4D09-8E12-8C42D1DD5A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3921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E63D-5415-42D8-B9D4-F6AAFB556552}" type="datetimeFigureOut">
              <a:rPr lang="cs-CZ" smtClean="0"/>
              <a:pPr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1478-A5EF-4D09-8E12-8C42D1DD5A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3288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E63D-5415-42D8-B9D4-F6AAFB556552}" type="datetimeFigureOut">
              <a:rPr lang="cs-CZ" smtClean="0"/>
              <a:pPr/>
              <a:t>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1478-A5EF-4D09-8E12-8C42D1DD5A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8042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E63D-5415-42D8-B9D4-F6AAFB556552}" type="datetimeFigureOut">
              <a:rPr lang="cs-CZ" smtClean="0"/>
              <a:pPr/>
              <a:t>2.11.2016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1478-A5EF-4D09-8E12-8C42D1DD5A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736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E63D-5415-42D8-B9D4-F6AAFB556552}" type="datetimeFigureOut">
              <a:rPr lang="cs-CZ" smtClean="0"/>
              <a:pPr/>
              <a:t>2.11.2016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1478-A5EF-4D09-8E12-8C42D1DD5A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489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E63D-5415-42D8-B9D4-F6AAFB556552}" type="datetimeFigureOut">
              <a:rPr lang="cs-CZ" smtClean="0"/>
              <a:pPr/>
              <a:t>2.11.2016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1478-A5EF-4D09-8E12-8C42D1DD5A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754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E63D-5415-42D8-B9D4-F6AAFB556552}" type="datetimeFigureOut">
              <a:rPr lang="cs-CZ" smtClean="0"/>
              <a:pPr/>
              <a:t>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1478-A5EF-4D09-8E12-8C42D1DD5A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8183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E63D-5415-42D8-B9D4-F6AAFB556552}" type="datetimeFigureOut">
              <a:rPr lang="cs-CZ" smtClean="0"/>
              <a:pPr/>
              <a:t>2.11.2016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1478-A5EF-4D09-8E12-8C42D1DD5A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55969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9E63D-5415-42D8-B9D4-F6AAFB556552}" type="datetimeFigureOut">
              <a:rPr lang="cs-CZ" smtClean="0"/>
              <a:pPr/>
              <a:t>2.11.2016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71478-A5EF-4D09-8E12-8C42D1DD5A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947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ivethirtyeight.com/contributors/nate-silve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2- Kauzální překážky a výzkumné designy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181 31.10./2.11.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6970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Komentujte následující kauzální tvrzení pomocí konceptu čtyř překážek</a:t>
            </a:r>
          </a:p>
          <a:p>
            <a:endParaRPr lang="cs-CZ" dirty="0"/>
          </a:p>
          <a:p>
            <a:r>
              <a:rPr lang="cs-CZ" b="1" i="1" dirty="0"/>
              <a:t>Zavedení genderových kvót by zabránilo zneužívání žen kapitalismem </a:t>
            </a: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9980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Komentujte následující kauzální tvrzení z pohledu čtvrté kauzální překážky:</a:t>
            </a:r>
          </a:p>
          <a:p>
            <a:endParaRPr lang="cs-CZ" dirty="0" smtClean="0"/>
          </a:p>
          <a:p>
            <a:r>
              <a:rPr lang="cs-CZ" b="1" i="1" dirty="0" smtClean="0"/>
              <a:t>Čím více člověk pije tuzemák, tím více podporuje levici.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6176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Komentujte následující kauzální tvrzení, které překonalo třetí kauzální překážku, z pohledu ostatních kauzálních překážek: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b="1" i="1" dirty="0" smtClean="0"/>
              <a:t>Čím více peněz utratí vítězní kandidáti ve druhém kole senátních voleb, tím méně procent hlasů získají.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1628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čtvrté překážce by se mohl vztah vyrušit, pokud jako další proměnnou zavedeme „těsnost souboje v prvním kole“- ta ovlivňuje jak těsnost druhého kola, tak i množství prostředků, které jsou ochotni kandidáti ve druhém kole voleb vydat.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Navrhněte, čím (jakými faktory) se dá vysvětlit úspěch (vítězství) kandidátů v českých senátních volbách (2016).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93140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 jakými kauzálními překážkami by měla vaše vysvětlení největší problémy?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49218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Možná vysvětlení a jejich problémy na kauzálních překážkách.</a:t>
            </a:r>
          </a:p>
          <a:p>
            <a:pPr>
              <a:buNone/>
            </a:pPr>
            <a:r>
              <a:rPr lang="cs-CZ" dirty="0" smtClean="0"/>
              <a:t>Některá vysvětlení, např. „volební účast“ mají problém na první překážce, nejsme úplně jednoznačně navrhnout, jak se s měnící se volební účastí má přesně měnit úspěch kandidátů.</a:t>
            </a:r>
          </a:p>
          <a:p>
            <a:pPr>
              <a:buNone/>
            </a:pPr>
            <a:r>
              <a:rPr lang="cs-CZ" dirty="0" smtClean="0"/>
              <a:t>Jiné, např. „efektivita volební kampaně“ mají problém na třetí překážce s operacionalizací- je těžké univerzálně říci, co je efektivnější a co méně efektivní kampaň- posuzování by bylo velmi individuální vzhledem k osobě kandidáta, ideologii, straně, za kterou kandiduje, povaze jeho elektorátu, soupeřům, volebnímu systému a dalším faktorům.</a:t>
            </a:r>
          </a:p>
          <a:p>
            <a:pPr>
              <a:buNone/>
            </a:pPr>
            <a:r>
              <a:rPr lang="cs-CZ" dirty="0" smtClean="0"/>
              <a:t>Jiné, např. „prostředky na kampaň“, mají problém s měřitelností- údaje, které zjistíme, skoro určitě nebudou přesné a totéž bude platit i o našich závěrech (sociologové tomu říkají </a:t>
            </a:r>
            <a:r>
              <a:rPr lang="cs-CZ" b="1" dirty="0" smtClean="0"/>
              <a:t>„Garbage in-Garbage out“).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Vysvětlete koncept </a:t>
            </a:r>
            <a:r>
              <a:rPr lang="cs-CZ" b="1" dirty="0" smtClean="0"/>
              <a:t>probabilistického vztahu </a:t>
            </a:r>
            <a:r>
              <a:rPr lang="cs-CZ" dirty="0" smtClean="0"/>
              <a:t>na příkladu vztahu volebního rozhodování rodičů a volby jedince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(</a:t>
            </a:r>
            <a:r>
              <a:rPr lang="cs-CZ" sz="2000" dirty="0" smtClean="0"/>
              <a:t>nastudujte v KW!)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08034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 následující téma vhodné zkoumat a) observačně b) experimentálně c) oběma způsoby (a proč):</a:t>
            </a:r>
          </a:p>
          <a:p>
            <a:endParaRPr lang="cs-CZ" dirty="0"/>
          </a:p>
          <a:p>
            <a:pPr algn="ctr"/>
            <a:r>
              <a:rPr lang="cs-CZ" dirty="0" smtClean="0"/>
              <a:t>Vztah mezi aktivním kouřením jedince a sympatiemi k prezidentu Zemanovi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971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Jen observačně, nějakým dotazníkem.</a:t>
            </a:r>
          </a:p>
          <a:p>
            <a:endParaRPr lang="cs-CZ" dirty="0" smtClean="0"/>
          </a:p>
          <a:p>
            <a:r>
              <a:rPr lang="cs-CZ" dirty="0" smtClean="0"/>
              <a:t>V experimentu přiřazujeme (my výzkumníci) hodnoty nezávislé proměnné na základě toho, že lidi náhodně přiřadíme k experimentálním podmínkám. To by znamenalo např., že bychom silného kuřáka vedli (půl hodiny) v laboratoři jako nekuřáka nebo naopak nekuřáka nutili silně kouřit- podnět takto vyvolaný by ale neodpovídal situaci v reálném životě, naší manipulací bychom nezměnili jeho kuřáckou identitu IRL (podobné jako s pohlavím).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Čtyři kauzální překážky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překážka- logický mechanismus</a:t>
            </a:r>
          </a:p>
          <a:p>
            <a:pPr marL="514350" indent="-514350">
              <a:buAutoNum type="arabicPeriod"/>
            </a:pPr>
            <a:r>
              <a:rPr lang="cs-CZ" dirty="0" smtClean="0"/>
              <a:t>překážka- není to naopak</a:t>
            </a:r>
          </a:p>
          <a:p>
            <a:pPr marL="514350" indent="-514350">
              <a:buAutoNum type="arabicPeriod"/>
            </a:pPr>
            <a:r>
              <a:rPr lang="cs-CZ" dirty="0" smtClean="0"/>
              <a:t>překážka- naměřili jsme souvislost</a:t>
            </a:r>
          </a:p>
          <a:p>
            <a:pPr marL="514350" indent="-514350">
              <a:buAutoNum type="arabicPeriod"/>
            </a:pPr>
            <a:r>
              <a:rPr lang="cs-CZ" dirty="0" smtClean="0"/>
              <a:t>Překážka- není třetí proměnná, která by způsobovala obě naše (přísnější varianta) nebo není třetí proměnná, která by ovlivňovala naši závislou proměnnou (mírnější </a:t>
            </a:r>
            <a:r>
              <a:rPr lang="cs-CZ" dirty="0" smtClean="0"/>
              <a:t>varianta, neznamená nepřeskočení, jen uvádí vztah do perspektivy)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23613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Úkol9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 následující téma vhodné zkoumat a) observačně b) experimentálně c) oběma způsoby (a proč):</a:t>
            </a:r>
          </a:p>
          <a:p>
            <a:endParaRPr lang="cs-CZ" dirty="0" smtClean="0"/>
          </a:p>
          <a:p>
            <a:r>
              <a:rPr lang="cs-CZ" dirty="0" smtClean="0"/>
              <a:t>Vztah mezi </a:t>
            </a:r>
            <a:r>
              <a:rPr lang="cs-CZ" smtClean="0"/>
              <a:t>stupněm bulvárnosti </a:t>
            </a:r>
            <a:r>
              <a:rPr lang="cs-CZ" dirty="0" smtClean="0"/>
              <a:t>zpráv a mírou spokojenosti s politikou.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018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Bylo by lépe experimentálně (účastníci experimentu náhodně rozdělení do skupin, jedna sleduje programy s bulvárními zprávami, druhá bez nich, následně měříme spokojenost s politikou).</a:t>
            </a:r>
          </a:p>
          <a:p>
            <a:r>
              <a:rPr lang="cs-CZ" dirty="0" smtClean="0"/>
              <a:t>Observačně máme problémy na čtvrté překážce (jak spokojenost s politikou, tak vědomé vystavování bulvárním zprávám může ovlivnit např. vzdělání), ale i na druhé překážce- co když je to tak, že lidé méně spokojení s politikou se více uchylují k bulvárním zprávám, které jim nespokojenost pomáhají sytit?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Chcete zkoumat vztah mezi </a:t>
            </a:r>
            <a:r>
              <a:rPr lang="cs-CZ" b="1" dirty="0" smtClean="0"/>
              <a:t>příjmem jedince </a:t>
            </a:r>
            <a:r>
              <a:rPr lang="cs-CZ" dirty="0" smtClean="0"/>
              <a:t>a </a:t>
            </a:r>
            <a:r>
              <a:rPr lang="cs-CZ" b="1" dirty="0" smtClean="0"/>
              <a:t>mírou volební účasti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Zamyslete se nad přesvědčivým designem </a:t>
            </a:r>
            <a:r>
              <a:rPr lang="cs-CZ" b="1" dirty="0" smtClean="0"/>
              <a:t>longitudinální (</a:t>
            </a:r>
            <a:r>
              <a:rPr lang="cs-CZ" b="1" i="1" dirty="0" smtClean="0"/>
              <a:t>time-series</a:t>
            </a:r>
            <a:r>
              <a:rPr lang="cs-CZ" b="1" dirty="0" smtClean="0"/>
              <a:t>)</a:t>
            </a:r>
            <a:r>
              <a:rPr lang="cs-CZ" dirty="0" smtClean="0"/>
              <a:t> a </a:t>
            </a:r>
            <a:r>
              <a:rPr lang="cs-CZ" b="1" dirty="0" smtClean="0"/>
              <a:t>průřezové</a:t>
            </a:r>
            <a:r>
              <a:rPr lang="cs-CZ" dirty="0" smtClean="0"/>
              <a:t> observační studie (co budete zkoumat, kauzální mechanismus, operacionalizace závislé a nezávislé proměnné, čtvrtá překážka atd</a:t>
            </a:r>
            <a:r>
              <a:rPr lang="cs-CZ" dirty="0" smtClean="0"/>
              <a:t>.).</a:t>
            </a:r>
          </a:p>
          <a:p>
            <a:r>
              <a:rPr lang="cs-CZ" dirty="0" smtClean="0"/>
              <a:t>(řešení v KW)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5719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Jakou výzkumnou strategii (podle </a:t>
            </a:r>
            <a:r>
              <a:rPr lang="cs-CZ" dirty="0" err="1" smtClean="0"/>
              <a:t>Blaikieho</a:t>
            </a:r>
            <a:r>
              <a:rPr lang="cs-CZ" dirty="0" smtClean="0"/>
              <a:t>) byste nejlépe použili (a proč), pokud byste zkoumali:</a:t>
            </a:r>
          </a:p>
          <a:p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a čem závisí disciplína hlasování v PS PČR</a:t>
            </a:r>
          </a:p>
          <a:p>
            <a:r>
              <a:rPr lang="cs-CZ" dirty="0" smtClean="0"/>
              <a:t>artikulaci a agregaci zájmů v Pirátské straně</a:t>
            </a:r>
          </a:p>
          <a:p>
            <a:r>
              <a:rPr lang="cs-CZ" dirty="0" smtClean="0"/>
              <a:t>jakou roli hrají jednotlivé emoce v politické participaci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(řešení po přečtení Blaikieho)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9565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překážka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Snažíme se </a:t>
            </a:r>
            <a:r>
              <a:rPr lang="cs-CZ" b="1" dirty="0" smtClean="0"/>
              <a:t>logicky spojit </a:t>
            </a:r>
            <a:r>
              <a:rPr lang="cs-CZ" dirty="0" smtClean="0"/>
              <a:t>naši nezávislou a závislou proměnnou- logicky popsat, proč by změny nezávislé proměnné měly způsobovat změny závislé proměnné.</a:t>
            </a:r>
          </a:p>
          <a:p>
            <a:endParaRPr lang="cs-CZ" dirty="0"/>
          </a:p>
          <a:p>
            <a:r>
              <a:rPr lang="cs-CZ" b="1" dirty="0" smtClean="0"/>
              <a:t>Nesmíme</a:t>
            </a:r>
            <a:r>
              <a:rPr lang="cs-CZ" dirty="0" smtClean="0"/>
              <a:t> se pouze odkázat na překonanou třetí překážku</a:t>
            </a:r>
            <a:r>
              <a:rPr lang="cs-CZ" dirty="0" smtClean="0"/>
              <a:t>!</a:t>
            </a:r>
            <a:r>
              <a:rPr lang="cs-CZ" dirty="0"/>
              <a:t> </a:t>
            </a:r>
            <a:r>
              <a:rPr lang="cs-CZ" dirty="0" smtClean="0"/>
              <a:t>„Korelace neznamená kauzalitu“. To, že naměříme, že se dvě věci souběžně mění, ještě neznamená kauzalitu, může to být </a:t>
            </a:r>
            <a:r>
              <a:rPr lang="cs-CZ" u="sng" dirty="0" smtClean="0"/>
              <a:t>náhoda</a:t>
            </a:r>
            <a:r>
              <a:rPr lang="cs-CZ" dirty="0" smtClean="0"/>
              <a:t>.</a:t>
            </a:r>
          </a:p>
          <a:p>
            <a:endParaRPr lang="cs-CZ" sz="1900" dirty="0" smtClean="0"/>
          </a:p>
          <a:p>
            <a:r>
              <a:rPr lang="cs-CZ" sz="1900" dirty="0" smtClean="0"/>
              <a:t>Píše </a:t>
            </a:r>
            <a:r>
              <a:rPr lang="cs-CZ" sz="1900" dirty="0" smtClean="0"/>
              <a:t>o tom hodně například Nate Silver (</a:t>
            </a:r>
            <a:r>
              <a:rPr lang="cs-CZ" sz="1900" dirty="0" smtClean="0">
                <a:hlinkClick r:id="rId2"/>
              </a:rPr>
              <a:t>http://fivethirtyeight.com/contributors/nate-silver</a:t>
            </a:r>
            <a:r>
              <a:rPr lang="cs-CZ" sz="1900" dirty="0" smtClean="0">
                <a:hlinkClick r:id="rId2"/>
              </a:rPr>
              <a:t>/</a:t>
            </a:r>
            <a:r>
              <a:rPr lang="cs-CZ" sz="1900" dirty="0" smtClean="0"/>
              <a:t> + jeho knihy, např. Signál a šum) nebo Nassem Taleb (Černá labuť, Antifragilita).</a:t>
            </a: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xmlns="" val="65681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Druhá překážka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Snažíme se vyloučit, že nezávislá </a:t>
            </a:r>
            <a:r>
              <a:rPr lang="cs-CZ" b="1" dirty="0" smtClean="0"/>
              <a:t>v naší konkrétní analýze </a:t>
            </a:r>
            <a:r>
              <a:rPr lang="cs-CZ" dirty="0" smtClean="0"/>
              <a:t>proměnná není závislá a naopak</a:t>
            </a:r>
          </a:p>
          <a:p>
            <a:r>
              <a:rPr lang="cs-CZ" dirty="0" smtClean="0"/>
              <a:t>Daří se nám často díky časové souslednosti</a:t>
            </a:r>
          </a:p>
          <a:p>
            <a:r>
              <a:rPr lang="cs-CZ" dirty="0" smtClean="0"/>
              <a:t>Někdy si nejsme jisti, proměnné se mohou ovlivňovat vzájemně (sériová kauzalita</a:t>
            </a:r>
            <a:r>
              <a:rPr lang="cs-CZ" dirty="0" smtClean="0"/>
              <a:t>), není obvykle problém, posuzujeme vzhledem ke konkrétní situaci</a:t>
            </a:r>
            <a:endParaRPr lang="cs-CZ" dirty="0" smtClean="0"/>
          </a:p>
          <a:p>
            <a:r>
              <a:rPr lang="cs-CZ" dirty="0" smtClean="0"/>
              <a:t>Výjimečně jednorázová událost a nejsme si jisti, co bylo dříve.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36319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Třetí překážka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Měříme, zda s tím, jak se mění nezávislá proměnná, tak se </a:t>
            </a:r>
            <a:r>
              <a:rPr lang="cs-CZ" dirty="0" smtClean="0"/>
              <a:t>mění </a:t>
            </a:r>
            <a:r>
              <a:rPr lang="cs-CZ" dirty="0" smtClean="0"/>
              <a:t>i závislá.</a:t>
            </a:r>
          </a:p>
          <a:p>
            <a:endParaRPr lang="cs-CZ" dirty="0"/>
          </a:p>
          <a:p>
            <a:r>
              <a:rPr lang="cs-CZ" dirty="0" smtClean="0"/>
              <a:t>Překonat tuto překážku znamená </a:t>
            </a:r>
            <a:r>
              <a:rPr lang="cs-CZ" b="1" dirty="0" smtClean="0"/>
              <a:t>jednak to v datech naměřit</a:t>
            </a:r>
            <a:r>
              <a:rPr lang="cs-CZ" dirty="0" smtClean="0"/>
              <a:t>, jednak to vůbec </a:t>
            </a:r>
            <a:r>
              <a:rPr lang="cs-CZ" b="1" dirty="0" smtClean="0"/>
              <a:t>být schopen měřit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sz="2400" dirty="0" smtClean="0"/>
              <a:t>Vztah s první překážkou- často chytře/zajímavě/originálně navrhneme, proč by měly věci souviset, ale bohužel to (souběžné změny) nenaměříme. Pak nemůžeme konstatovat kauzální vztah.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69573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Čtvrtá </a:t>
            </a:r>
            <a:r>
              <a:rPr lang="cs-CZ" dirty="0" smtClean="0"/>
              <a:t>překážka- přísná podmínka (pokud nepřeskočíme, kauzalita padá)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Snažíme se zjistit, zda zdánlivě validní vztah mezi nezávislou a závislou proměnnou </a:t>
            </a:r>
            <a:r>
              <a:rPr lang="cs-CZ" b="1" dirty="0" smtClean="0"/>
              <a:t>nevysvětluje třetí proměnná, původně nezahrnutá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 descr="https://utopiayouarestandinginit.files.wordpress.com/2014/05/052914_0309_examplesofs1.jpg?w=56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7634" y="3933056"/>
            <a:ext cx="567063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96325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Čtvrtá překážka- mírná podmínka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Uvažujeme o třetích proměnných, které </a:t>
            </a:r>
            <a:r>
              <a:rPr lang="cs-CZ" b="1" dirty="0" smtClean="0"/>
              <a:t>také </a:t>
            </a:r>
            <a:r>
              <a:rPr lang="cs-CZ" dirty="0" smtClean="0"/>
              <a:t>ovlivňují naši závislou proměnnou</a:t>
            </a:r>
          </a:p>
          <a:p>
            <a:r>
              <a:rPr lang="cs-CZ" dirty="0" smtClean="0"/>
              <a:t>Obvykle je najdeme, otázkou pak je, zda mají silnější vliv ony nebo naše závislá proměnná</a:t>
            </a:r>
          </a:p>
          <a:p>
            <a:r>
              <a:rPr lang="cs-CZ" dirty="0" smtClean="0"/>
              <a:t>Pro sociální svět je naprosto neobvyklé, vysvětlit změny závislé proměnné jen působením jediné nezávislé proměnné.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Komentujte následující kauzální tvrzení pomocí konceptu čtyř překážek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b="1" i="1" dirty="0" smtClean="0"/>
              <a:t>Těsnost parlamentní většiny ovlivňuje disciplínu hlasování v parlamentu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xmlns="" val="77375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1: možné řešení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Překážka 1</a:t>
            </a:r>
            <a:r>
              <a:rPr lang="cs-CZ" dirty="0" smtClean="0"/>
              <a:t>: Čím těsnější parlamentní většina (NP), tím větší disciplína hlasování- vláda potřebuje hlasy všech poslanců, kteří k ní patří, nemůže si dovolit prohrát, nejenže by nebyla schválena legislativa, ale poškodilo by to její reputaci. </a:t>
            </a:r>
          </a:p>
          <a:p>
            <a:pPr>
              <a:buNone/>
            </a:pPr>
            <a:r>
              <a:rPr lang="cs-CZ" sz="2500" dirty="0" smtClean="0"/>
              <a:t>Pozn. : se skupinou 3 jsme navrhli i opačný směr kauzálního vztahu, „čím těsnější většina, tím menší disciplína“, který jsme také logicky zdůvodnili a podpořili mechanismem, jak a proč se to děje. To (že si nejsme jisti směrem vztahu) není v sociálních vědách problém, ale naopak dobrá situace- cítíme, že spolu proměnné souvisí (nezávislá ovlivňuje závislou), ale jak přesně, to je hádanka, kterou řešíme.)</a:t>
            </a:r>
          </a:p>
          <a:p>
            <a:pPr>
              <a:buNone/>
            </a:pPr>
            <a:r>
              <a:rPr lang="cs-CZ" b="1" dirty="0" smtClean="0"/>
              <a:t>Překážka 2</a:t>
            </a:r>
            <a:r>
              <a:rPr lang="cs-CZ" dirty="0" smtClean="0"/>
              <a:t>: Pokud „těsnost většiny“ operacionalizujeme jako něco, co se měří se vznikem vlády, pak to obvykle předchází všem důležitým parlamentním hlasováním (= není to naopak kvůli časové souslednosti)</a:t>
            </a:r>
          </a:p>
          <a:p>
            <a:pPr>
              <a:buNone/>
            </a:pPr>
            <a:r>
              <a:rPr lang="cs-CZ" b="1" dirty="0" smtClean="0"/>
              <a:t>Překážka 3</a:t>
            </a:r>
            <a:r>
              <a:rPr lang="cs-CZ" dirty="0" smtClean="0"/>
              <a:t>: Pro analýzu si vybíráme jen většinové vlády, „těsnost většiny“ operacionalizujeme jako počet poslanců stran, které jsou ve vládě. „Hlasovací disciplína“ je např. operacionalizována jako 100procent-procento vládních poslanců, které nehlasovali tak, jako většina poslanců vládní většiny. Naše případy by měly zahrnovat situace, kde je většina v parlamentu těsná a naopak velká. Pokud u těsných většin naměříme vysokou disciplínu a u velkých většin nižší disciplínu, přeskočili jsme</a:t>
            </a:r>
          </a:p>
          <a:p>
            <a:pPr>
              <a:buNone/>
            </a:pPr>
            <a:r>
              <a:rPr lang="cs-CZ" b="1" dirty="0" smtClean="0"/>
              <a:t>Překážka 4</a:t>
            </a:r>
            <a:r>
              <a:rPr lang="cs-CZ" dirty="0" smtClean="0"/>
              <a:t>: Přísnější podmínku to snad naplňuje, u volnější najdeme celou řadu dalších proměnných- důležitost zákona, volební systém atd.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1291</Words>
  <Application>Microsoft Office PowerPoint</Application>
  <PresentationFormat>On-screen Show (4:3)</PresentationFormat>
  <Paragraphs>108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Motiv systému Office</vt:lpstr>
      <vt:lpstr>Seminář 2- Kauzální překážky a výzkumné designy</vt:lpstr>
      <vt:lpstr>Čtyři kauzální překážky</vt:lpstr>
      <vt:lpstr>První překážka</vt:lpstr>
      <vt:lpstr>Druhá překážka</vt:lpstr>
      <vt:lpstr>Třetí překážka</vt:lpstr>
      <vt:lpstr>Čtvrtá překážka- přísná podmínka (pokud nepřeskočíme, kauzalita padá)</vt:lpstr>
      <vt:lpstr>Čtvrtá překážka- mírná podmínka</vt:lpstr>
      <vt:lpstr>Úkol 1</vt:lpstr>
      <vt:lpstr>Úkol 1: možné řešení</vt:lpstr>
      <vt:lpstr>Úkol 2</vt:lpstr>
      <vt:lpstr>Úkol 3</vt:lpstr>
      <vt:lpstr>Úkol 4</vt:lpstr>
      <vt:lpstr>Řešení</vt:lpstr>
      <vt:lpstr>Úkol 5</vt:lpstr>
      <vt:lpstr>Úkol 6</vt:lpstr>
      <vt:lpstr>Řešení</vt:lpstr>
      <vt:lpstr>Úkol 7</vt:lpstr>
      <vt:lpstr>Úkol 8</vt:lpstr>
      <vt:lpstr>Řešení</vt:lpstr>
      <vt:lpstr>Úkol9 </vt:lpstr>
      <vt:lpstr>Řešení</vt:lpstr>
      <vt:lpstr>Úkol 10</vt:lpstr>
      <vt:lpstr>Úkol 11</vt:lpstr>
    </vt:vector>
  </TitlesOfParts>
  <Company>CIKT 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</dc:title>
  <dc:creator>Roman Chytilek</dc:creator>
  <cp:lastModifiedBy>Roman</cp:lastModifiedBy>
  <cp:revision>27</cp:revision>
  <dcterms:created xsi:type="dcterms:W3CDTF">2013-11-05T13:31:29Z</dcterms:created>
  <dcterms:modified xsi:type="dcterms:W3CDTF">2016-11-02T19:45:23Z</dcterms:modified>
</cp:coreProperties>
</file>