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embeddedFontLst>
    <p:embeddedFont>
      <p:font typeface="Economica" charset="0"/>
      <p:regular r:id="rId34"/>
      <p:bold r:id="rId35"/>
      <p:italic r:id="rId36"/>
      <p:boldItalic r:id="rId37"/>
    </p:embeddedFont>
    <p:embeddedFont>
      <p:font typeface="Open Sans" charset="0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8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599" cy="212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899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899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7999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799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199" cy="1786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574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c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pPr lvl="0"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cs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journals.elsevier.com/electoral-studies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magojr.com/journalrank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193025"/>
            <a:ext cx="3054600" cy="1474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3600" b="1">
                <a:latin typeface="Arial"/>
                <a:ea typeface="Arial"/>
                <a:cs typeface="Arial"/>
                <a:sym typeface="Arial"/>
              </a:rPr>
              <a:t>Odborný text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r>
              <a:rPr lang="cs" sz="1800">
                <a:latin typeface="Arial"/>
                <a:ea typeface="Arial"/>
                <a:cs typeface="Arial"/>
                <a:sym typeface="Arial"/>
              </a:rPr>
              <a:t>Charakteristika, styl, žánry, zdroje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331449"/>
            <a:ext cx="3054600" cy="844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1400">
                <a:latin typeface="Arial"/>
                <a:ea typeface="Arial"/>
                <a:cs typeface="Arial"/>
                <a:sym typeface="Arial"/>
              </a:rPr>
              <a:t>Mgr. Andrea Smolková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400">
                <a:latin typeface="Arial"/>
                <a:ea typeface="Arial"/>
                <a:cs typeface="Arial"/>
                <a:sym typeface="Arial"/>
              </a:rPr>
              <a:t>POL284 - seminář č. 1</a:t>
            </a:r>
          </a:p>
          <a:p>
            <a:pPr lvl="0">
              <a:spcBef>
                <a:spcPts val="0"/>
              </a:spcBef>
              <a:buNone/>
            </a:pPr>
            <a:r>
              <a:rPr lang="cs" sz="1400">
                <a:latin typeface="Arial"/>
                <a:ea typeface="Arial"/>
                <a:cs typeface="Arial"/>
                <a:sym typeface="Arial"/>
              </a:rPr>
              <a:t>27. 9. 2016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Časopisy příbuzné politologii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Rexter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Obrana s strategie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Sociologický časopis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Sociální studia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Filozofický časopis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Moderní dějiny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Soudobé dějiny</a:t>
            </a:r>
          </a:p>
          <a:p>
            <a:pPr marL="457200" lvl="0" indent="-22860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Český časopis historický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Publicistika, žurnalistika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cs" sz="3000">
                <a:latin typeface="Arial"/>
                <a:ea typeface="Arial"/>
                <a:cs typeface="Arial"/>
                <a:sym typeface="Arial"/>
              </a:rPr>
              <a:t>Politický komentář vs. politologický text</a:t>
            </a:r>
          </a:p>
          <a:p>
            <a:pPr lv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Kde hledat zdroje?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Knihovny (univerzitní, MZK, KJM, apod.)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Knihkupectví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E-zdroje</a:t>
            </a:r>
          </a:p>
          <a:p>
            <a:pPr lv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Databáze E-zdrojů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http://knihovna.fss.muni.cz/ezdroje.php</a:t>
            </a:r>
          </a:p>
          <a:p>
            <a:pPr lvl="0" rt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http://www.journals.elsevier.com/electoral-studies/</a:t>
            </a:r>
          </a:p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apod.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Wikipedie.cz/Wikipedia.com?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Nepoužívat jako relevantní zdroj!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Další typy zdrojů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Bakalářské, diplomové, disertační práce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používat max. po zhodnocení posudků vedoucího a oponenta práce</a:t>
            </a:r>
          </a:p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lépe dohledat primární či sekundární zdroje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Citační normy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cs" sz="3000">
                <a:latin typeface="Arial"/>
                <a:ea typeface="Arial"/>
                <a:cs typeface="Arial"/>
                <a:sym typeface="Arial"/>
              </a:rPr>
              <a:t>dle Politologického časopisu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Odborné styly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Seminární práce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Esej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Position paper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Recenze</a:t>
            </a:r>
          </a:p>
          <a:p>
            <a:pPr marL="457200" lvl="0" indent="-22860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Abstrakt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Esej X seminární práce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Práce se zdroji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Základní žánry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337775"/>
            <a:ext cx="39998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/>
              <a:t>SEMINÁRNÍ PRÁCE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empiricko-analytický či přehledový text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analýza dat, jejich interpretace, testování/tvoření teorie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objektivita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využití relevantních zdrojů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metodologie!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striktně dané formální požadavky</a:t>
            </a:r>
          </a:p>
          <a:p>
            <a:pPr marL="457200" lvl="0" indent="-22860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jasně daná struktura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8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ESEJ</a:t>
            </a:r>
          </a:p>
          <a:p>
            <a:pPr marL="457200" lvl="0" indent="-317500" rtl="0">
              <a:spcBef>
                <a:spcPts val="0"/>
              </a:spcBef>
              <a:buSzPct val="1000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volnější útvar</a:t>
            </a:r>
          </a:p>
          <a:p>
            <a:pPr marL="457200" lvl="0" indent="-317500" rtl="0">
              <a:spcBef>
                <a:spcPts val="0"/>
              </a:spcBef>
              <a:buSzPct val="1000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rozvíjí myšlenku, prostor pro vlastní normativní soudy a úvahy</a:t>
            </a:r>
          </a:p>
          <a:p>
            <a:pPr marL="457200" lvl="0" indent="-317500" rtl="0">
              <a:spcBef>
                <a:spcPts val="0"/>
              </a:spcBef>
              <a:buSzPct val="1000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polemika o faktech a jejich hodnocení</a:t>
            </a:r>
          </a:p>
          <a:p>
            <a:pPr marL="457200" lvl="0" indent="-317500" rtl="0">
              <a:spcBef>
                <a:spcPts val="0"/>
              </a:spcBef>
              <a:buSzPct val="1000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de facto rozhovor sama se sebou</a:t>
            </a:r>
          </a:p>
          <a:p>
            <a:pPr marL="457200" lvl="0" indent="-342900" rtl="0">
              <a:spcBef>
                <a:spcPts val="0"/>
              </a:spcBef>
              <a:buSzPct val="128571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nejde o výzkum, ale o úvahu</a:t>
            </a:r>
          </a:p>
          <a:p>
            <a:pPr marL="457200" lvl="0" indent="-342900" rtl="0">
              <a:spcBef>
                <a:spcPts val="0"/>
              </a:spcBef>
              <a:buSzPct val="128571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může být květnatější jazyk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Specifický útvar - </a:t>
            </a:r>
            <a:r>
              <a:rPr lang="cs" b="1">
                <a:latin typeface="Arial"/>
                <a:ea typeface="Arial"/>
                <a:cs typeface="Arial"/>
                <a:sym typeface="Arial"/>
              </a:rPr>
              <a:t>position paper</a:t>
            </a:r>
          </a:p>
          <a:p>
            <a:pPr marL="457200" lvl="0" indent="-317500" rtl="0">
              <a:spcBef>
                <a:spcPts val="0"/>
              </a:spcBef>
              <a:buSzPct val="100000"/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zaměřuje se na jeden konkrétní problém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POZOR! Stále je nutné odkazovat na zdroje!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Obojí předpokládá znalost zdrojů a dostupné literatury, zvládnutí tématu a logickou argumentaci!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Recenze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Recenze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= zhodnocení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kritické zhodnocení díla (monografie, text, práce, apod.)</a:t>
            </a:r>
          </a:p>
          <a:p>
            <a:pPr lvl="0" rtl="0">
              <a:spcBef>
                <a:spcPts val="0"/>
              </a:spcBef>
              <a:buNone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K čemu slouží?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zhodnocení odbornosti, přesnosti, stylu publikace</a:t>
            </a:r>
          </a:p>
          <a:p>
            <a:pPr marL="457200" lvl="0" indent="-22860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orientační pomůcka o vhodnosti vydání díla - tzv. recenzní řízení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Zásady psaní recenzí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základní údaje o textu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kritika formální stránky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kritika obsahové stránky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komparace s dosavadním stavem výzkumu</a:t>
            </a:r>
          </a:p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Př.: recenze publikací, posudky bakalářských, diplomových či disertačních prací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827500" y="17795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Seminární úkol č. 2 - abstrakt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Co je to abstrakt?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= výtah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shrnuje obsah článku/výzkumu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definuje cíle a metodologii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identifikuje výzkumný problém a nastiňuje závěry</a:t>
            </a:r>
          </a:p>
          <a:p>
            <a:pPr marL="457200" lvl="0" indent="-228600">
              <a:spcBef>
                <a:spcPts val="0"/>
              </a:spcBef>
              <a:buFont typeface="Arial"/>
              <a:buChar char="-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funguje jako orientační pomůcka pro čtenáře - ten se může rozhodnout, zda je pro něj text relevantní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Charakter abstraktu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 dirty="0">
                <a:latin typeface="Arial"/>
                <a:ea typeface="Arial"/>
                <a:cs typeface="Arial"/>
                <a:sym typeface="Arial"/>
              </a:rPr>
              <a:t>často před textem společně s klíčovými slovy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 dirty="0">
                <a:latin typeface="Arial"/>
                <a:ea typeface="Arial"/>
                <a:cs typeface="Arial"/>
                <a:sym typeface="Arial"/>
              </a:rPr>
              <a:t>jazyková mutace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 dirty="0">
                <a:latin typeface="Arial"/>
                <a:ea typeface="Arial"/>
                <a:cs typeface="Arial"/>
                <a:sym typeface="Arial"/>
              </a:rPr>
              <a:t>stručnost! - obsahuje pouze základní myšlenku textu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 dirty="0">
                <a:latin typeface="Arial"/>
                <a:ea typeface="Arial"/>
                <a:cs typeface="Arial"/>
                <a:sym typeface="Arial"/>
              </a:rPr>
              <a:t>stylistika </a:t>
            </a:r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– strohá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-CZ" dirty="0" smtClean="0"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cs" smtClean="0">
                <a:latin typeface="Arial"/>
                <a:ea typeface="Arial"/>
                <a:cs typeface="Arial"/>
                <a:sym typeface="Arial"/>
              </a:rPr>
              <a:t>ozsah: dle rozsahu textu (150 – 250 slov cca)</a:t>
            </a:r>
            <a:endParaRPr lang="cs"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cs" dirty="0">
                <a:latin typeface="Arial"/>
                <a:ea typeface="Arial"/>
                <a:cs typeface="Arial"/>
                <a:sym typeface="Arial"/>
              </a:rPr>
              <a:t>→ držet se hesla: “Jasně, stručně, výstižně”</a:t>
            </a:r>
          </a:p>
          <a:p>
            <a:pPr lv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Praktická doporučení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nepoužívá se první osoby, ale např. “Článek pojednává o…”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vynecháváme uvozovací spojení, ale jedeme přímo k věci “Hypotéza byla formulována takto:...”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užíváme základní a stručné úvodní věty: “Cílem textu je…”</a:t>
            </a:r>
          </a:p>
          <a:p>
            <a:pPr marL="457200" lvl="0" indent="-22860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Klasická struktura: problém - cíl - metoda- výsledek - závěr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Paradox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 ideálním případě se píše až po dokončení textu</a:t>
            </a:r>
          </a:p>
          <a:p>
            <a:pPr marL="457200" lvl="0" indent="-22860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běžná praxe - píše se před výzkumem - viz např. bakalářská či magisterská práce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 čemu slouží zdroje?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Dotazy?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Děkuji za pozornost :-)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Kdy začít hledat?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Jak se orientovat?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velké množství zdrojů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různá důveryhodnost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odlišná kvalita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základ - </a:t>
            </a:r>
            <a:r>
              <a:rPr lang="cs" b="1">
                <a:latin typeface="Arial"/>
                <a:ea typeface="Arial"/>
                <a:cs typeface="Arial"/>
                <a:sym typeface="Arial"/>
              </a:rPr>
              <a:t>kritický přístup!</a:t>
            </a:r>
          </a:p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nutno identifikovat RELEVANTNÍ zdroj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Základní typy zdrojů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8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PRIMÁRNÍ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volební programy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databáze</a:t>
            </a:r>
          </a:p>
          <a:p>
            <a:pPr marL="457200" lvl="0" indent="-228600" rtl="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volební výsledky</a:t>
            </a:r>
          </a:p>
          <a:p>
            <a:pPr marL="457200" lvl="0" indent="-22860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data např. z ČSÚ, apod.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8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SEKUNDÁRNÍ</a:t>
            </a:r>
          </a:p>
          <a:p>
            <a:pPr marL="457200" lvl="0" indent="-228600">
              <a:spcBef>
                <a:spcPts val="0"/>
              </a:spcBef>
              <a:buFont typeface="Arial"/>
              <a:buChar char="●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cokoli, co vychází z primárních zdrojů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Relevance literatury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monografie, sborník, odborný časopis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publicistika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žurnalistika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V číslech nás zajímá: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H-index neboli Hirschův index (týká se autorů)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Impact factor (týká se odborných časopisů)</a:t>
            </a:r>
          </a:p>
          <a:p>
            <a:pPr lvl="0" rt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http://www.scimagojr.com/journalrank.php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Příklady z politologické literatury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72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České edice: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Centrum pro studium demokracie a kultury (CDK)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Mezinárodní politologický ústav (IIPS)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Institut pro srovnávací politologický výzkum (ICPR)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Institut pre verejné otázky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Portál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Zahraničí: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Palgrave MacMillan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Routlege Library</a:t>
            </a:r>
          </a:p>
          <a:p>
            <a:pPr marL="457200" lvl="0" indent="-22860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Cambridge, Oxford University Press, etc.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Příklady z politologické literatury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599" cy="376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České odborné časopisy: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Politologický časopis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Politologická revue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Mezinárodní vztahy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Zahraničí: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Electoral Studies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American Journal of Political Science</a:t>
            </a:r>
          </a:p>
          <a:p>
            <a:pPr marL="457200" lvl="0" indent="-228600" rtl="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European Political Science</a:t>
            </a:r>
          </a:p>
          <a:p>
            <a:pPr marL="457200" lvl="0" indent="-228600">
              <a:spcBef>
                <a:spcPts val="0"/>
              </a:spcBef>
              <a:buFont typeface="Arial"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Local Government Studies,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PresentationFormat>Předvádění na obrazovce (16:9)</PresentationFormat>
  <Paragraphs>146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Economica</vt:lpstr>
      <vt:lpstr>Open Sans</vt:lpstr>
      <vt:lpstr>luxe</vt:lpstr>
      <vt:lpstr>Odborný text  Charakteristika, styl, žánry, zdroje</vt:lpstr>
      <vt:lpstr>Práce se zdroji</vt:lpstr>
      <vt:lpstr>K čemu slouží zdroje?</vt:lpstr>
      <vt:lpstr>Kdy začít hledat?</vt:lpstr>
      <vt:lpstr>Jak se orientovat?</vt:lpstr>
      <vt:lpstr>Základní typy zdrojů</vt:lpstr>
      <vt:lpstr>Relevance literatury</vt:lpstr>
      <vt:lpstr>Příklady z politologické literatury</vt:lpstr>
      <vt:lpstr>Příklady z politologické literatury</vt:lpstr>
      <vt:lpstr>Časopisy příbuzné politologii</vt:lpstr>
      <vt:lpstr>Publicistika, žurnalistika</vt:lpstr>
      <vt:lpstr>Kde hledat zdroje?</vt:lpstr>
      <vt:lpstr>Databáze E-zdrojů</vt:lpstr>
      <vt:lpstr>Wikipedie.cz/Wikipedia.com?</vt:lpstr>
      <vt:lpstr>Nepoužívat jako relevantní zdroj!</vt:lpstr>
      <vt:lpstr>Další typy zdrojů</vt:lpstr>
      <vt:lpstr>Citační normy</vt:lpstr>
      <vt:lpstr>Odborné styly</vt:lpstr>
      <vt:lpstr>Esej X seminární práce</vt:lpstr>
      <vt:lpstr>Základní žánry</vt:lpstr>
      <vt:lpstr>Obojí předpokládá znalost zdrojů a dostupné literatury, zvládnutí tématu a logickou argumentaci!</vt:lpstr>
      <vt:lpstr>Recenze</vt:lpstr>
      <vt:lpstr>Recenze</vt:lpstr>
      <vt:lpstr>Zásady psaní recenzí</vt:lpstr>
      <vt:lpstr>Seminární úkol č. 2 - abstrakt</vt:lpstr>
      <vt:lpstr>Co je to abstrakt?</vt:lpstr>
      <vt:lpstr>Charakter abstraktu</vt:lpstr>
      <vt:lpstr>Praktická doporučení</vt:lpstr>
      <vt:lpstr>Paradox</vt:lpstr>
      <vt:lpstr>Dotazy?</vt:lpstr>
      <vt:lpstr>Děkuji za pozornost :-)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text  Charakteristika, styl, žánry, zdroje</dc:title>
  <cp:lastModifiedBy>Andrea Smolková</cp:lastModifiedBy>
  <cp:revision>2</cp:revision>
  <dcterms:modified xsi:type="dcterms:W3CDTF">2016-10-16T17:23:12Z</dcterms:modified>
</cp:coreProperties>
</file>