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33"/>
  </p:notesMasterIdLst>
  <p:sldIdLst>
    <p:sldId id="256" r:id="rId2"/>
    <p:sldId id="257" r:id="rId3"/>
    <p:sldId id="271" r:id="rId4"/>
    <p:sldId id="321" r:id="rId5"/>
    <p:sldId id="327" r:id="rId6"/>
    <p:sldId id="299" r:id="rId7"/>
    <p:sldId id="301" r:id="rId8"/>
    <p:sldId id="303" r:id="rId9"/>
    <p:sldId id="304" r:id="rId10"/>
    <p:sldId id="305" r:id="rId11"/>
    <p:sldId id="306" r:id="rId12"/>
    <p:sldId id="308" r:id="rId13"/>
    <p:sldId id="314" r:id="rId14"/>
    <p:sldId id="319" r:id="rId15"/>
    <p:sldId id="275" r:id="rId16"/>
    <p:sldId id="326" r:id="rId17"/>
    <p:sldId id="323" r:id="rId18"/>
    <p:sldId id="297" r:id="rId19"/>
    <p:sldId id="277" r:id="rId20"/>
    <p:sldId id="296" r:id="rId21"/>
    <p:sldId id="294" r:id="rId22"/>
    <p:sldId id="295" r:id="rId23"/>
    <p:sldId id="298" r:id="rId24"/>
    <p:sldId id="331" r:id="rId25"/>
    <p:sldId id="322" r:id="rId26"/>
    <p:sldId id="328" r:id="rId27"/>
    <p:sldId id="337" r:id="rId28"/>
    <p:sldId id="335" r:id="rId29"/>
    <p:sldId id="336" r:id="rId30"/>
    <p:sldId id="325" r:id="rId31"/>
    <p:sldId id="267" r:id="rId3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cs-CZ"/>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EC6AD15-8273-4BA1-AF98-45916B777017}" type="datetimeFigureOut">
              <a:rPr lang="cs-CZ"/>
              <a:pPr>
                <a:defRPr/>
              </a:pPr>
              <a:t>26.9.2016</a:t>
            </a:fld>
            <a:endParaRPr lang="cs-CZ"/>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cs-CZ"/>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E1DE77A-5943-474E-9D80-AB5B0248AD34}" type="slidenum">
              <a:rPr lang="cs-CZ" altLang="cs-CZ"/>
              <a:pPr>
                <a:defRPr/>
              </a:pPr>
              <a:t>‹#›</a:t>
            </a:fld>
            <a:endParaRPr lang="cs-CZ" altLang="cs-CZ"/>
          </a:p>
        </p:txBody>
      </p:sp>
    </p:spTree>
    <p:extLst>
      <p:ext uri="{BB962C8B-B14F-4D97-AF65-F5344CB8AC3E}">
        <p14:creationId xmlns:p14="http://schemas.microsoft.com/office/powerpoint/2010/main" val="1270641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536963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C53489-BD58-4EBB-AF62-F386A383BEA7}" type="slidenum">
              <a:rPr lang="cs-CZ" altLang="cs-CZ" smtClean="0">
                <a:latin typeface="Tahoma" panose="020B0604030504040204" pitchFamily="34" charset="0"/>
              </a:rPr>
              <a:pPr>
                <a:spcBef>
                  <a:spcPct val="0"/>
                </a:spcBef>
              </a:pPr>
              <a:t>12</a:t>
            </a:fld>
            <a:endParaRPr lang="cs-CZ" altLang="cs-CZ" smtClean="0">
              <a:latin typeface="Tahoma" panose="020B060403050404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3578484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A6FFC1-F02B-416D-88E0-5734CE43917A}" type="slidenum">
              <a:rPr lang="cs-CZ" altLang="cs-CZ" smtClean="0">
                <a:latin typeface="Tahoma" panose="020B0604030504040204" pitchFamily="34" charset="0"/>
              </a:rPr>
              <a:pPr>
                <a:spcBef>
                  <a:spcPct val="0"/>
                </a:spcBef>
              </a:pPr>
              <a:t>13</a:t>
            </a:fld>
            <a:endParaRPr lang="cs-CZ" altLang="cs-CZ" smtClean="0">
              <a:latin typeface="Tahoma" panose="020B060403050404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1272086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CE8567-6D40-42D3-A633-95A929CCCBA3}" type="slidenum">
              <a:rPr lang="cs-CZ" altLang="cs-CZ" smtClean="0">
                <a:latin typeface="Tahoma" panose="020B0604030504040204" pitchFamily="34" charset="0"/>
              </a:rPr>
              <a:pPr>
                <a:spcBef>
                  <a:spcPct val="0"/>
                </a:spcBef>
              </a:pPr>
              <a:t>14</a:t>
            </a:fld>
            <a:endParaRPr lang="cs-CZ" altLang="cs-CZ" smtClean="0">
              <a:latin typeface="Tahoma" panose="020B060403050404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777412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833115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obrázek snímku 1"/>
          <p:cNvSpPr>
            <a:spLocks noGrp="1" noRot="1" noChangeAspect="1" noTextEdit="1"/>
          </p:cNvSpPr>
          <p:nvPr>
            <p:ph type="sldImg"/>
          </p:nvPr>
        </p:nvSpPr>
        <p:spPr>
          <a:ln/>
        </p:spPr>
      </p:sp>
      <p:sp>
        <p:nvSpPr>
          <p:cNvPr id="4096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t>Parafráze – změna formulace: použití synonym, změna slovního druhu, změna slovosledu</a:t>
            </a:r>
          </a:p>
        </p:txBody>
      </p:sp>
      <p:sp>
        <p:nvSpPr>
          <p:cNvPr id="4096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AF46C7-535B-444A-B1C4-245D220C5A9B}" type="slidenum">
              <a:rPr lang="cs-CZ" altLang="cs-CZ" smtClean="0">
                <a:latin typeface="Tahoma" panose="020B0604030504040204" pitchFamily="34" charset="0"/>
              </a:rPr>
              <a:pPr>
                <a:spcBef>
                  <a:spcPct val="0"/>
                </a:spcBef>
              </a:pPr>
              <a:t>17</a:t>
            </a:fld>
            <a:endParaRPr lang="cs-CZ" altLang="cs-CZ" smtClean="0">
              <a:latin typeface="Tahoma" panose="020B0604030504040204" pitchFamily="34" charset="0"/>
            </a:endParaRPr>
          </a:p>
        </p:txBody>
      </p:sp>
    </p:spTree>
    <p:extLst>
      <p:ext uri="{BB962C8B-B14F-4D97-AF65-F5344CB8AC3E}">
        <p14:creationId xmlns:p14="http://schemas.microsoft.com/office/powerpoint/2010/main" val="1249286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941568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95902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a:ln/>
        </p:spPr>
      </p:sp>
      <p:sp>
        <p:nvSpPr>
          <p:cNvPr id="6349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cs-CZ" altLang="cs-CZ" smtClean="0"/>
              <a:t>Linek, Lukáš. 2011. Proč se proměnila úroveň účasti ve volbách do Poslanecké sněmovny v letech 1996-2010. Sociologický časopis 47(1), pp. 9-32.</a:t>
            </a:r>
          </a:p>
        </p:txBody>
      </p:sp>
      <p:sp>
        <p:nvSpPr>
          <p:cNvPr id="6349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71B2695-8C35-4250-9EB5-479AEE21E2A3}" type="slidenum">
              <a:rPr lang="cs-CZ" altLang="cs-CZ" smtClean="0">
                <a:latin typeface="Arial" panose="020B0604020202020204" pitchFamily="34" charset="0"/>
                <a:cs typeface="Arial" panose="020B0604020202020204" pitchFamily="34" charset="0"/>
              </a:rPr>
              <a:pPr eaLnBrk="1" hangingPunct="1">
                <a:spcBef>
                  <a:spcPct val="0"/>
                </a:spcBef>
              </a:pPr>
              <a:t>29</a:t>
            </a:fld>
            <a:endParaRPr lang="cs-CZ" altLang="cs-CZ"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662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602409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06086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17002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19C647-6504-46A7-92F2-00A8413D048B}" type="slidenum">
              <a:rPr lang="cs-CZ" altLang="cs-CZ" smtClean="0">
                <a:latin typeface="Tahoma" panose="020B0604030504040204" pitchFamily="34" charset="0"/>
              </a:rPr>
              <a:pPr>
                <a:spcBef>
                  <a:spcPct val="0"/>
                </a:spcBef>
              </a:pPr>
              <a:t>6</a:t>
            </a:fld>
            <a:endParaRPr lang="cs-CZ" altLang="cs-CZ" smtClean="0">
              <a:latin typeface="Tahoma" panose="020B060403050404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801722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D6E667-18D2-4105-A26A-80599A4A1315}" type="slidenum">
              <a:rPr lang="cs-CZ" altLang="cs-CZ" smtClean="0">
                <a:latin typeface="Tahoma" panose="020B0604030504040204" pitchFamily="34" charset="0"/>
              </a:rPr>
              <a:pPr>
                <a:spcBef>
                  <a:spcPct val="0"/>
                </a:spcBef>
              </a:pPr>
              <a:t>7</a:t>
            </a:fld>
            <a:endParaRPr lang="cs-CZ" altLang="cs-CZ" smtClean="0">
              <a:latin typeface="Tahoma" panose="020B0604030504040204"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435175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34973B-DDD6-453E-A6CB-DC1EC338F0D8}" type="slidenum">
              <a:rPr lang="cs-CZ" altLang="cs-CZ" smtClean="0">
                <a:latin typeface="Tahoma" panose="020B0604030504040204" pitchFamily="34" charset="0"/>
              </a:rPr>
              <a:pPr>
                <a:spcBef>
                  <a:spcPct val="0"/>
                </a:spcBef>
              </a:pPr>
              <a:t>8</a:t>
            </a:fld>
            <a:endParaRPr lang="cs-CZ" altLang="cs-CZ" smtClean="0">
              <a:latin typeface="Tahoma" panose="020B060403050404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530125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644D95-56BA-4B10-AAF0-E22BB874A50F}" type="slidenum">
              <a:rPr lang="cs-CZ" altLang="cs-CZ" smtClean="0">
                <a:latin typeface="Tahoma" panose="020B0604030504040204" pitchFamily="34" charset="0"/>
              </a:rPr>
              <a:pPr>
                <a:spcBef>
                  <a:spcPct val="0"/>
                </a:spcBef>
              </a:pPr>
              <a:t>9</a:t>
            </a:fld>
            <a:endParaRPr lang="cs-CZ" altLang="cs-CZ" smtClean="0">
              <a:latin typeface="Tahoma" panose="020B060403050404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1088407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64510B-3F3C-4525-8F4A-E0029B2064AD}" type="slidenum">
              <a:rPr lang="cs-CZ" altLang="cs-CZ" smtClean="0">
                <a:latin typeface="Tahoma" panose="020B0604030504040204" pitchFamily="34" charset="0"/>
              </a:rPr>
              <a:pPr>
                <a:spcBef>
                  <a:spcPct val="0"/>
                </a:spcBef>
              </a:pPr>
              <a:t>10</a:t>
            </a:fld>
            <a:endParaRPr lang="cs-CZ" altLang="cs-CZ" smtClean="0">
              <a:latin typeface="Tahoma" panose="020B060403050404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399440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5C7926-4601-4C12-A22D-F35BC6431B2F}" type="slidenum">
              <a:rPr lang="cs-CZ" altLang="cs-CZ" smtClean="0">
                <a:latin typeface="Tahoma" panose="020B0604030504040204" pitchFamily="34" charset="0"/>
              </a:rPr>
              <a:pPr>
                <a:spcBef>
                  <a:spcPct val="0"/>
                </a:spcBef>
              </a:pPr>
              <a:t>11</a:t>
            </a:fld>
            <a:endParaRPr lang="cs-CZ" altLang="cs-CZ" smtClean="0">
              <a:latin typeface="Tahoma" panose="020B060403050404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1657570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cs-CZ" smtClean="0"/>
              <a:t>Klepnutím lze upravit styl předlohy nadpisů.</a:t>
            </a:r>
            <a:endParaRPr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4" name="Zástupný symbol pro datum 29"/>
          <p:cNvSpPr>
            <a:spLocks noGrp="1"/>
          </p:cNvSpPr>
          <p:nvPr>
            <p:ph type="dt" sz="half" idx="10"/>
          </p:nvPr>
        </p:nvSpPr>
        <p:spPr/>
        <p:txBody>
          <a:bodyPr/>
          <a:lstStyle>
            <a:lvl1pPr>
              <a:defRPr/>
            </a:lvl1pPr>
          </a:lstStyle>
          <a:p>
            <a:pPr>
              <a:defRPr/>
            </a:pPr>
            <a:endParaRPr lang="cs-CZ"/>
          </a:p>
        </p:txBody>
      </p:sp>
      <p:sp>
        <p:nvSpPr>
          <p:cNvPr id="5" name="Zástupný symbol pro zápatí 18"/>
          <p:cNvSpPr>
            <a:spLocks noGrp="1"/>
          </p:cNvSpPr>
          <p:nvPr>
            <p:ph type="ftr" sz="quarter" idx="11"/>
          </p:nvPr>
        </p:nvSpPr>
        <p:spPr/>
        <p:txBody>
          <a:bodyPr/>
          <a:lstStyle>
            <a:lvl1pPr>
              <a:defRPr/>
            </a:lvl1pPr>
          </a:lstStyle>
          <a:p>
            <a:pPr>
              <a:defRPr/>
            </a:pPr>
            <a:endParaRPr lang="cs-CZ"/>
          </a:p>
        </p:txBody>
      </p:sp>
      <p:sp>
        <p:nvSpPr>
          <p:cNvPr id="6" name="Zástupný symbol pro číslo snímku 26"/>
          <p:cNvSpPr>
            <a:spLocks noGrp="1"/>
          </p:cNvSpPr>
          <p:nvPr>
            <p:ph type="sldNum" sz="quarter" idx="12"/>
          </p:nvPr>
        </p:nvSpPr>
        <p:spPr/>
        <p:txBody>
          <a:bodyPr/>
          <a:lstStyle>
            <a:lvl1pPr>
              <a:defRPr>
                <a:solidFill>
                  <a:srgbClr val="D1EAEE"/>
                </a:solidFill>
              </a:defRPr>
            </a:lvl1pPr>
          </a:lstStyle>
          <a:p>
            <a:pPr>
              <a:defRPr/>
            </a:pPr>
            <a:fld id="{C105D142-28A9-4969-9033-B8560E85A3CE}" type="slidenum">
              <a:rPr lang="cs-CZ" altLang="cs-CZ"/>
              <a:pPr>
                <a:defRPr/>
              </a:pPr>
              <a:t>‹#›</a:t>
            </a:fld>
            <a:endParaRPr lang="cs-CZ" altLang="cs-CZ"/>
          </a:p>
        </p:txBody>
      </p:sp>
    </p:spTree>
    <p:extLst>
      <p:ext uri="{BB962C8B-B14F-4D97-AF65-F5344CB8AC3E}">
        <p14:creationId xmlns:p14="http://schemas.microsoft.com/office/powerpoint/2010/main" val="31999064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59EF5A1F-9437-448C-8E43-B49DEED7FF23}" type="slidenum">
              <a:rPr lang="cs-CZ" altLang="cs-CZ"/>
              <a:pPr>
                <a:defRPr/>
              </a:pPr>
              <a:t>‹#›</a:t>
            </a:fld>
            <a:endParaRPr lang="cs-CZ" altLang="cs-CZ"/>
          </a:p>
        </p:txBody>
      </p:sp>
    </p:spTree>
    <p:extLst>
      <p:ext uri="{BB962C8B-B14F-4D97-AF65-F5344CB8AC3E}">
        <p14:creationId xmlns:p14="http://schemas.microsoft.com/office/powerpoint/2010/main" val="368024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080C5B30-0F3A-492A-8B4E-7914117E2C77}" type="slidenum">
              <a:rPr lang="cs-CZ" altLang="cs-CZ"/>
              <a:pPr>
                <a:defRPr/>
              </a:pPr>
              <a:t>‹#›</a:t>
            </a:fld>
            <a:endParaRPr lang="cs-CZ" altLang="cs-CZ"/>
          </a:p>
        </p:txBody>
      </p:sp>
    </p:spTree>
    <p:extLst>
      <p:ext uri="{BB962C8B-B14F-4D97-AF65-F5344CB8AC3E}">
        <p14:creationId xmlns:p14="http://schemas.microsoft.com/office/powerpoint/2010/main" val="422381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6267A702-AFB1-4BBB-A609-6531DDE10F04}" type="slidenum">
              <a:rPr lang="cs-CZ" altLang="cs-CZ"/>
              <a:pPr>
                <a:defRPr/>
              </a:pPr>
              <a:t>‹#›</a:t>
            </a:fld>
            <a:endParaRPr lang="cs-CZ" altLang="cs-CZ"/>
          </a:p>
        </p:txBody>
      </p:sp>
    </p:spTree>
    <p:extLst>
      <p:ext uri="{BB962C8B-B14F-4D97-AF65-F5344CB8AC3E}">
        <p14:creationId xmlns:p14="http://schemas.microsoft.com/office/powerpoint/2010/main" val="275906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solidFill>
                  <a:srgbClr val="D1EAEE"/>
                </a:solidFill>
              </a:defRPr>
            </a:lvl1pPr>
          </a:lstStyle>
          <a:p>
            <a:pPr>
              <a:defRPr/>
            </a:pPr>
            <a:fld id="{A06CBB92-F344-4118-8C08-A2E383586EBC}" type="slidenum">
              <a:rPr lang="cs-CZ" altLang="cs-CZ"/>
              <a:pPr>
                <a:defRPr/>
              </a:pPr>
              <a:t>‹#›</a:t>
            </a:fld>
            <a:endParaRPr lang="cs-CZ" altLang="cs-CZ"/>
          </a:p>
        </p:txBody>
      </p:sp>
    </p:spTree>
    <p:extLst>
      <p:ext uri="{BB962C8B-B14F-4D97-AF65-F5344CB8AC3E}">
        <p14:creationId xmlns:p14="http://schemas.microsoft.com/office/powerpoint/2010/main" val="2915647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D227B57E-C016-497F-9839-7B0D477CC29F}" type="slidenum">
              <a:rPr lang="cs-CZ" altLang="cs-CZ"/>
              <a:pPr>
                <a:defRPr/>
              </a:pPr>
              <a:t>‹#›</a:t>
            </a:fld>
            <a:endParaRPr lang="cs-CZ" altLang="cs-CZ"/>
          </a:p>
        </p:txBody>
      </p:sp>
    </p:spTree>
    <p:extLst>
      <p:ext uri="{BB962C8B-B14F-4D97-AF65-F5344CB8AC3E}">
        <p14:creationId xmlns:p14="http://schemas.microsoft.com/office/powerpoint/2010/main" val="31101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9"/>
          <p:cNvSpPr>
            <a:spLocks noGrp="1"/>
          </p:cNvSpPr>
          <p:nvPr>
            <p:ph type="dt" sz="half" idx="10"/>
          </p:nvPr>
        </p:nvSpPr>
        <p:spPr/>
        <p:txBody>
          <a:bodyPr/>
          <a:lstStyle>
            <a:lvl1pPr>
              <a:defRPr/>
            </a:lvl1pPr>
          </a:lstStyle>
          <a:p>
            <a:pPr>
              <a:defRPr/>
            </a:pPr>
            <a:endParaRPr lang="cs-CZ"/>
          </a:p>
        </p:txBody>
      </p:sp>
      <p:sp>
        <p:nvSpPr>
          <p:cNvPr id="8" name="Zástupný symbol pro zápatí 21"/>
          <p:cNvSpPr>
            <a:spLocks noGrp="1"/>
          </p:cNvSpPr>
          <p:nvPr>
            <p:ph type="ftr" sz="quarter" idx="11"/>
          </p:nvPr>
        </p:nvSpPr>
        <p:spPr/>
        <p:txBody>
          <a:bodyPr/>
          <a:lstStyle>
            <a:lvl1pPr>
              <a:defRPr/>
            </a:lvl1pPr>
          </a:lstStyle>
          <a:p>
            <a:pPr>
              <a:defRPr/>
            </a:pPr>
            <a:endParaRPr lang="cs-CZ"/>
          </a:p>
        </p:txBody>
      </p:sp>
      <p:sp>
        <p:nvSpPr>
          <p:cNvPr id="9" name="Zástupný symbol pro číslo snímku 17"/>
          <p:cNvSpPr>
            <a:spLocks noGrp="1"/>
          </p:cNvSpPr>
          <p:nvPr>
            <p:ph type="sldNum" sz="quarter" idx="12"/>
          </p:nvPr>
        </p:nvSpPr>
        <p:spPr/>
        <p:txBody>
          <a:bodyPr/>
          <a:lstStyle>
            <a:lvl1pPr>
              <a:defRPr/>
            </a:lvl1pPr>
          </a:lstStyle>
          <a:p>
            <a:pPr>
              <a:defRPr/>
            </a:pPr>
            <a:fld id="{ED9FDC02-3E24-4851-A22A-3E080C5C32C8}" type="slidenum">
              <a:rPr lang="cs-CZ" altLang="cs-CZ"/>
              <a:pPr>
                <a:defRPr/>
              </a:pPr>
              <a:t>‹#›</a:t>
            </a:fld>
            <a:endParaRPr lang="cs-CZ" altLang="cs-CZ"/>
          </a:p>
        </p:txBody>
      </p:sp>
    </p:spTree>
    <p:extLst>
      <p:ext uri="{BB962C8B-B14F-4D97-AF65-F5344CB8AC3E}">
        <p14:creationId xmlns:p14="http://schemas.microsoft.com/office/powerpoint/2010/main" val="4137967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cs-CZ" smtClean="0"/>
              <a:t>Klepnutím lze upravit styl předlohy nadpisů.</a:t>
            </a:r>
            <a:endParaRPr lang="en-US"/>
          </a:p>
        </p:txBody>
      </p:sp>
      <p:sp>
        <p:nvSpPr>
          <p:cNvPr id="3" name="Zástupný symbol pro datum 9"/>
          <p:cNvSpPr>
            <a:spLocks noGrp="1"/>
          </p:cNvSpPr>
          <p:nvPr>
            <p:ph type="dt" sz="half" idx="10"/>
          </p:nvPr>
        </p:nvSpPr>
        <p:spPr/>
        <p:txBody>
          <a:bodyPr/>
          <a:lstStyle>
            <a:lvl1pPr>
              <a:defRPr/>
            </a:lvl1pPr>
          </a:lstStyle>
          <a:p>
            <a:pPr>
              <a:defRPr/>
            </a:pPr>
            <a:endParaRPr lang="cs-CZ"/>
          </a:p>
        </p:txBody>
      </p:sp>
      <p:sp>
        <p:nvSpPr>
          <p:cNvPr id="4" name="Zástupný symbol pro zápatí 21"/>
          <p:cNvSpPr>
            <a:spLocks noGrp="1"/>
          </p:cNvSpPr>
          <p:nvPr>
            <p:ph type="ftr" sz="quarter" idx="11"/>
          </p:nvPr>
        </p:nvSpPr>
        <p:spPr/>
        <p:txBody>
          <a:bodyPr/>
          <a:lstStyle>
            <a:lvl1pPr>
              <a:defRPr/>
            </a:lvl1pPr>
          </a:lstStyle>
          <a:p>
            <a:pPr>
              <a:defRPr/>
            </a:pPr>
            <a:endParaRPr lang="cs-CZ"/>
          </a:p>
        </p:txBody>
      </p:sp>
      <p:sp>
        <p:nvSpPr>
          <p:cNvPr id="5" name="Zástupný symbol pro číslo snímku 17"/>
          <p:cNvSpPr>
            <a:spLocks noGrp="1"/>
          </p:cNvSpPr>
          <p:nvPr>
            <p:ph type="sldNum" sz="quarter" idx="12"/>
          </p:nvPr>
        </p:nvSpPr>
        <p:spPr/>
        <p:txBody>
          <a:bodyPr/>
          <a:lstStyle>
            <a:lvl1pPr>
              <a:defRPr/>
            </a:lvl1pPr>
          </a:lstStyle>
          <a:p>
            <a:pPr>
              <a:defRPr/>
            </a:pPr>
            <a:fld id="{405B080C-CE63-41BA-B7DF-919035F180EF}" type="slidenum">
              <a:rPr lang="cs-CZ" altLang="cs-CZ"/>
              <a:pPr>
                <a:defRPr/>
              </a:pPr>
              <a:t>‹#›</a:t>
            </a:fld>
            <a:endParaRPr lang="cs-CZ" altLang="cs-CZ"/>
          </a:p>
        </p:txBody>
      </p:sp>
    </p:spTree>
    <p:extLst>
      <p:ext uri="{BB962C8B-B14F-4D97-AF65-F5344CB8AC3E}">
        <p14:creationId xmlns:p14="http://schemas.microsoft.com/office/powerpoint/2010/main" val="115099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6CB8D5D2-6E2F-4920-8BC6-7A1925815C81}" type="slidenum">
              <a:rPr lang="cs-CZ" altLang="cs-CZ"/>
              <a:pPr>
                <a:defRPr/>
              </a:pPr>
              <a:t>‹#›</a:t>
            </a:fld>
            <a:endParaRPr lang="cs-CZ" altLang="cs-CZ"/>
          </a:p>
        </p:txBody>
      </p:sp>
    </p:spTree>
    <p:extLst>
      <p:ext uri="{BB962C8B-B14F-4D97-AF65-F5344CB8AC3E}">
        <p14:creationId xmlns:p14="http://schemas.microsoft.com/office/powerpoint/2010/main" val="754318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9"/>
          <p:cNvSpPr>
            <a:spLocks noGrp="1"/>
          </p:cNvSpPr>
          <p:nvPr>
            <p:ph type="dt" sz="half" idx="10"/>
          </p:nvPr>
        </p:nvSpPr>
        <p:spPr/>
        <p:txBody>
          <a:bodyPr/>
          <a:lstStyle>
            <a:lvl1pPr>
              <a:defRPr/>
            </a:lvl1pPr>
          </a:lstStyle>
          <a:p>
            <a:pPr>
              <a:defRPr/>
            </a:pPr>
            <a:endParaRPr lang="cs-CZ"/>
          </a:p>
        </p:txBody>
      </p:sp>
      <p:sp>
        <p:nvSpPr>
          <p:cNvPr id="6" name="Zástupný symbol pro zápatí 21"/>
          <p:cNvSpPr>
            <a:spLocks noGrp="1"/>
          </p:cNvSpPr>
          <p:nvPr>
            <p:ph type="ftr" sz="quarter" idx="11"/>
          </p:nvPr>
        </p:nvSpPr>
        <p:spPr/>
        <p:txBody>
          <a:bodyPr/>
          <a:lstStyle>
            <a:lvl1pPr>
              <a:defRPr/>
            </a:lvl1pPr>
          </a:lstStyle>
          <a:p>
            <a:pPr>
              <a:defRPr/>
            </a:pPr>
            <a:endParaRPr lang="cs-CZ"/>
          </a:p>
        </p:txBody>
      </p:sp>
      <p:sp>
        <p:nvSpPr>
          <p:cNvPr id="7" name="Zástupný symbol pro číslo snímku 17"/>
          <p:cNvSpPr>
            <a:spLocks noGrp="1"/>
          </p:cNvSpPr>
          <p:nvPr>
            <p:ph type="sldNum" sz="quarter" idx="12"/>
          </p:nvPr>
        </p:nvSpPr>
        <p:spPr/>
        <p:txBody>
          <a:bodyPr/>
          <a:lstStyle>
            <a:lvl1pPr>
              <a:defRPr/>
            </a:lvl1pPr>
          </a:lstStyle>
          <a:p>
            <a:pPr>
              <a:defRPr/>
            </a:pPr>
            <a:fld id="{70732BD1-9430-4441-B8C7-089076796C6C}" type="slidenum">
              <a:rPr lang="cs-CZ" altLang="cs-CZ"/>
              <a:pPr>
                <a:defRPr/>
              </a:pPr>
              <a:t>‹#›</a:t>
            </a:fld>
            <a:endParaRPr lang="cs-CZ" altLang="cs-CZ"/>
          </a:p>
        </p:txBody>
      </p:sp>
    </p:spTree>
    <p:extLst>
      <p:ext uri="{BB962C8B-B14F-4D97-AF65-F5344CB8AC3E}">
        <p14:creationId xmlns:p14="http://schemas.microsoft.com/office/powerpoint/2010/main" val="42048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s odříznutým a zakulaceným jedním rohem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Pravoúhlý trojúhelník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Volný tvar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Volný tvar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Nadpis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cs-CZ" smtClean="0"/>
              <a:t>Klepnutím lze upravit styl předlohy nadpisů.</a:t>
            </a:r>
            <a:endParaRPr lang="en-US"/>
          </a:p>
        </p:txBody>
      </p:sp>
      <p:sp>
        <p:nvSpPr>
          <p:cNvPr id="4" name="Zástupný symbol pro tex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9" name="Zástupný symbol pro datum 4"/>
          <p:cNvSpPr>
            <a:spLocks noGrp="1"/>
          </p:cNvSpPr>
          <p:nvPr>
            <p:ph type="dt" sz="half" idx="10"/>
          </p:nvPr>
        </p:nvSpPr>
        <p:spPr/>
        <p:txBody>
          <a:bodyPr/>
          <a:lstStyle>
            <a:lvl1pPr>
              <a:defRPr/>
            </a:lvl1pPr>
          </a:lstStyle>
          <a:p>
            <a:pPr>
              <a:defRPr/>
            </a:pPr>
            <a:endParaRPr lang="cs-CZ"/>
          </a:p>
        </p:txBody>
      </p:sp>
      <p:sp>
        <p:nvSpPr>
          <p:cNvPr id="10" name="Zástupný symbol pro zápatí 5"/>
          <p:cNvSpPr>
            <a:spLocks noGrp="1"/>
          </p:cNvSpPr>
          <p:nvPr>
            <p:ph type="ftr" sz="quarter" idx="11"/>
          </p:nvPr>
        </p:nvSpPr>
        <p:spPr/>
        <p:txBody>
          <a:bodyPr/>
          <a:lstStyle>
            <a:lvl1pPr>
              <a:defRPr/>
            </a:lvl1pPr>
          </a:lstStyle>
          <a:p>
            <a:pPr>
              <a:defRPr/>
            </a:pPr>
            <a:endParaRPr lang="cs-CZ"/>
          </a:p>
        </p:txBody>
      </p:sp>
      <p:sp>
        <p:nvSpPr>
          <p:cNvPr id="11" name="Zástupný symbol pro číslo snímku 6"/>
          <p:cNvSpPr>
            <a:spLocks noGrp="1"/>
          </p:cNvSpPr>
          <p:nvPr>
            <p:ph type="sldNum" sz="quarter" idx="12"/>
          </p:nvPr>
        </p:nvSpPr>
        <p:spPr>
          <a:xfrm>
            <a:off x="8077200" y="6356350"/>
            <a:ext cx="609600" cy="365125"/>
          </a:xfrm>
        </p:spPr>
        <p:txBody>
          <a:bodyPr/>
          <a:lstStyle>
            <a:lvl1pPr>
              <a:defRPr/>
            </a:lvl1pPr>
          </a:lstStyle>
          <a:p>
            <a:pPr>
              <a:defRPr/>
            </a:pPr>
            <a:fld id="{F00627E6-D7F3-4430-9DE7-CE61F6DFB472}" type="slidenum">
              <a:rPr lang="cs-CZ" altLang="cs-CZ"/>
              <a:pPr>
                <a:defRPr/>
              </a:pPr>
              <a:t>‹#›</a:t>
            </a:fld>
            <a:endParaRPr lang="cs-CZ" altLang="cs-CZ"/>
          </a:p>
        </p:txBody>
      </p:sp>
    </p:spTree>
    <p:extLst>
      <p:ext uri="{BB962C8B-B14F-4D97-AF65-F5344CB8AC3E}">
        <p14:creationId xmlns:p14="http://schemas.microsoft.com/office/powerpoint/2010/main" val="2277970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Volný tvar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Volný tvar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Zástupný symbol pro nadpis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cs-CZ" altLang="cs-CZ" smtClean="0"/>
              <a:t>Klepnutím lze upravit styl předlohy nadpisů.</a:t>
            </a:r>
            <a:endParaRPr lang="en-US" altLang="cs-CZ" smtClean="0"/>
          </a:p>
        </p:txBody>
      </p:sp>
      <p:sp>
        <p:nvSpPr>
          <p:cNvPr id="1029" name="Zástupný symbol pro text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endParaRPr lang="en-US" altLang="cs-CZ" smtClean="0"/>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F4C2C34A-DAFA-4ECE-929D-24895452B61C}" type="slidenum">
              <a:rPr lang="cs-CZ" altLang="cs-CZ"/>
              <a:pPr>
                <a:defRPr/>
              </a:pPr>
              <a:t>‹#›</a:t>
            </a:fld>
            <a:endParaRPr lang="cs-CZ" altLang="cs-CZ"/>
          </a:p>
        </p:txBody>
      </p:sp>
      <p:grpSp>
        <p:nvGrpSpPr>
          <p:cNvPr id="1033" name="Skupina 1"/>
          <p:cNvGrpSpPr>
            <a:grpSpLocks/>
          </p:cNvGrpSpPr>
          <p:nvPr/>
        </p:nvGrpSpPr>
        <p:grpSpPr bwMode="auto">
          <a:xfrm>
            <a:off x="-19050" y="203200"/>
            <a:ext cx="9180513" cy="647700"/>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p>
          </p:txBody>
        </p:sp>
      </p:grpSp>
    </p:spTree>
  </p:cSld>
  <p:clrMap bg1="lt1" tx1="dk1" bg2="lt2" tx2="dk2" accent1="accent1" accent2="accent2" accent3="accent3" accent4="accent4" accent5="accent5" accent6="accent6" hlink="hlink" folHlink="folHlink"/>
  <p:sldLayoutIdLst>
    <p:sldLayoutId id="2147484052" r:id="rId1"/>
    <p:sldLayoutId id="2147484044" r:id="rId2"/>
    <p:sldLayoutId id="2147484053" r:id="rId3"/>
    <p:sldLayoutId id="2147484045" r:id="rId4"/>
    <p:sldLayoutId id="2147484046" r:id="rId5"/>
    <p:sldLayoutId id="2147484047" r:id="rId6"/>
    <p:sldLayoutId id="2147484048" r:id="rId7"/>
    <p:sldLayoutId id="2147484049" r:id="rId8"/>
    <p:sldLayoutId id="2147484054" r:id="rId9"/>
    <p:sldLayoutId id="2147484050" r:id="rId10"/>
    <p:sldLayoutId id="214748405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olitologickycasopis.cz/cz/"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acpo.cz/" TargetMode="External"/><Relationship Id="rId5" Type="http://schemas.openxmlformats.org/officeDocument/2006/relationships/hyperlink" Target="http://volebnistudia.cz/" TargetMode="External"/><Relationship Id="rId4" Type="http://schemas.openxmlformats.org/officeDocument/2006/relationships/hyperlink" Target="http://www.cepsr.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 Id="rId9"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hyperlink" Target="http://www.journal-ranking.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528" y="548680"/>
            <a:ext cx="8352928" cy="1828800"/>
          </a:xfrm>
          <a:ln>
            <a:miter lim="800000"/>
            <a:headEnd/>
            <a:tailEnd/>
          </a:ln>
          <a:extLst/>
        </p:spPr>
        <p:txBody>
          <a:bodyPr/>
          <a:lstStyle/>
          <a:p>
            <a:pPr algn="ctr" eaLnBrk="1" fontAlgn="auto" hangingPunct="1">
              <a:spcAft>
                <a:spcPts val="0"/>
              </a:spcAft>
              <a:defRPr/>
            </a:pPr>
            <a:r>
              <a:rPr lang="cs-CZ" sz="2900" dirty="0" smtClean="0"/>
              <a:t>POL284 Úvod do problematiky psaní odborného textu</a:t>
            </a:r>
          </a:p>
        </p:txBody>
      </p:sp>
      <p:sp>
        <p:nvSpPr>
          <p:cNvPr id="6147" name="Rectangle 3"/>
          <p:cNvSpPr>
            <a:spLocks noGrp="1" noChangeArrowheads="1"/>
          </p:cNvSpPr>
          <p:nvPr>
            <p:ph type="subTitle" idx="1"/>
          </p:nvPr>
        </p:nvSpPr>
        <p:spPr>
          <a:xfrm>
            <a:off x="1619250" y="2708275"/>
            <a:ext cx="6400800" cy="2257425"/>
          </a:xfrm>
        </p:spPr>
        <p:txBody>
          <a:bodyPr/>
          <a:lstStyle/>
          <a:p>
            <a:pPr marR="0" algn="ctr" eaLnBrk="1" hangingPunct="1"/>
            <a:r>
              <a:rPr lang="cs-CZ" altLang="cs-CZ" sz="3600" b="1" dirty="0" smtClean="0"/>
              <a:t>Charakteristika a styl odborného textu, </a:t>
            </a:r>
            <a:r>
              <a:rPr lang="cs-CZ" altLang="cs-CZ" sz="3600" b="1" dirty="0" smtClean="0"/>
              <a:t>práce </a:t>
            </a:r>
            <a:r>
              <a:rPr lang="cs-CZ" altLang="cs-CZ" sz="3600" b="1" dirty="0" smtClean="0"/>
              <a:t>se </a:t>
            </a:r>
            <a:r>
              <a:rPr lang="cs-CZ" altLang="cs-CZ" sz="3600" b="1" dirty="0" smtClean="0"/>
              <a:t>zdroji, abstrakt </a:t>
            </a:r>
            <a:endParaRPr lang="cs-CZ" altLang="cs-CZ" sz="3600" b="1" dirty="0" smtClean="0"/>
          </a:p>
          <a:p>
            <a:pPr marR="0" algn="ctr" eaLnBrk="1" hangingPunct="1"/>
            <a:endParaRPr lang="cs-CZ" altLang="cs-CZ" sz="2800" dirty="0" smtClean="0"/>
          </a:p>
          <a:p>
            <a:pPr marR="0" algn="ctr" eaLnBrk="1" hangingPunct="1"/>
            <a:r>
              <a:rPr lang="cs-CZ" altLang="cs-CZ" sz="2800" dirty="0" smtClean="0"/>
              <a:t>Vlastimil Havlík</a:t>
            </a:r>
          </a:p>
          <a:p>
            <a:pPr marR="0" algn="ctr" eaLnBrk="1" hangingPunct="1"/>
            <a:endParaRPr lang="cs-CZ" altLang="cs-CZ"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468313" y="188913"/>
            <a:ext cx="8229600" cy="1143000"/>
          </a:xfrm>
        </p:spPr>
        <p:txBody>
          <a:bodyPr/>
          <a:lstStyle/>
          <a:p>
            <a:pPr algn="ctr"/>
            <a:r>
              <a:rPr lang="cs-CZ" altLang="cs-CZ" b="1" smtClean="0"/>
              <a:t>Politologická literatura</a:t>
            </a:r>
          </a:p>
        </p:txBody>
      </p:sp>
      <p:sp>
        <p:nvSpPr>
          <p:cNvPr id="27651" name="Rectangle 3"/>
          <p:cNvSpPr>
            <a:spLocks noGrp="1" noChangeArrowheads="1"/>
          </p:cNvSpPr>
          <p:nvPr>
            <p:ph idx="1"/>
          </p:nvPr>
        </p:nvSpPr>
        <p:spPr>
          <a:xfrm>
            <a:off x="457200" y="1341438"/>
            <a:ext cx="8229600" cy="5516562"/>
          </a:xfrm>
        </p:spPr>
        <p:txBody>
          <a:bodyPr>
            <a:normAutofit fontScale="92500" lnSpcReduction="10000"/>
          </a:bodyPr>
          <a:lstStyle/>
          <a:p>
            <a:pPr>
              <a:buFont typeface="Wingdings 2" panose="05020102010507070707" pitchFamily="18" charset="2"/>
              <a:buNone/>
              <a:defRPr/>
            </a:pPr>
            <a:r>
              <a:rPr lang="cs-CZ" dirty="0" smtClean="0"/>
              <a:t>Příklady českých politologických časopisů:</a:t>
            </a:r>
            <a:endParaRPr lang="cs-CZ" dirty="0"/>
          </a:p>
          <a:p>
            <a:pPr>
              <a:defRPr/>
            </a:pPr>
            <a:r>
              <a:rPr lang="cs-CZ" i="1" dirty="0"/>
              <a:t>Politologický časopis (</a:t>
            </a:r>
            <a:r>
              <a:rPr lang="cs-CZ" i="1" dirty="0">
                <a:hlinkClick r:id="rId3"/>
              </a:rPr>
              <a:t>http://www.politologickycasopis.cz/</a:t>
            </a:r>
            <a:r>
              <a:rPr lang="cs-CZ" i="1" dirty="0" err="1">
                <a:hlinkClick r:id="rId3"/>
              </a:rPr>
              <a:t>cz</a:t>
            </a:r>
            <a:r>
              <a:rPr lang="cs-CZ" i="1" dirty="0" smtClean="0">
                <a:hlinkClick r:id="rId3"/>
              </a:rPr>
              <a:t>/</a:t>
            </a:r>
            <a:r>
              <a:rPr lang="cs-CZ" i="1" dirty="0" smtClean="0"/>
              <a:t>) </a:t>
            </a:r>
          </a:p>
          <a:p>
            <a:pPr>
              <a:defRPr/>
            </a:pPr>
            <a:r>
              <a:rPr lang="cs-CZ" i="1" dirty="0" smtClean="0"/>
              <a:t>Politologická </a:t>
            </a:r>
            <a:r>
              <a:rPr lang="cs-CZ" i="1" dirty="0"/>
              <a:t>revue  </a:t>
            </a:r>
          </a:p>
          <a:p>
            <a:pPr>
              <a:lnSpc>
                <a:spcPct val="90000"/>
              </a:lnSpc>
              <a:defRPr/>
            </a:pPr>
            <a:r>
              <a:rPr lang="cs-CZ" i="1" dirty="0" smtClean="0"/>
              <a:t>Středoevropské politické studie</a:t>
            </a:r>
            <a:r>
              <a:rPr lang="cs-CZ" dirty="0" smtClean="0"/>
              <a:t> (</a:t>
            </a:r>
            <a:r>
              <a:rPr lang="cs-CZ" dirty="0" smtClean="0">
                <a:hlinkClick r:id="rId4"/>
              </a:rPr>
              <a:t>http://www.</a:t>
            </a:r>
            <a:r>
              <a:rPr lang="cs-CZ" dirty="0" err="1" smtClean="0">
                <a:hlinkClick r:id="rId4"/>
              </a:rPr>
              <a:t>cepsr.com</a:t>
            </a:r>
            <a:r>
              <a:rPr lang="cs-CZ" dirty="0" smtClean="0">
                <a:hlinkClick r:id="rId4"/>
              </a:rPr>
              <a:t>/</a:t>
            </a:r>
            <a:r>
              <a:rPr lang="cs-CZ" dirty="0" smtClean="0"/>
              <a:t>) </a:t>
            </a:r>
          </a:p>
          <a:p>
            <a:pPr>
              <a:lnSpc>
                <a:spcPct val="90000"/>
              </a:lnSpc>
              <a:defRPr/>
            </a:pPr>
            <a:r>
              <a:rPr lang="cs-CZ" i="1" dirty="0" smtClean="0"/>
              <a:t>Evropská volební studia</a:t>
            </a:r>
            <a:r>
              <a:rPr lang="cs-CZ" dirty="0" smtClean="0"/>
              <a:t> </a:t>
            </a:r>
            <a:r>
              <a:rPr lang="cs-CZ" dirty="0"/>
              <a:t>(</a:t>
            </a:r>
            <a:r>
              <a:rPr lang="cs-CZ" dirty="0">
                <a:hlinkClick r:id="rId5"/>
              </a:rPr>
              <a:t>http://volebnistudia.cz</a:t>
            </a:r>
            <a:r>
              <a:rPr lang="cs-CZ" dirty="0" smtClean="0">
                <a:hlinkClick r:id="rId5"/>
              </a:rPr>
              <a:t>/</a:t>
            </a:r>
            <a:r>
              <a:rPr lang="cs-CZ" dirty="0" smtClean="0"/>
              <a:t>) </a:t>
            </a:r>
          </a:p>
          <a:p>
            <a:pPr>
              <a:lnSpc>
                <a:spcPct val="90000"/>
              </a:lnSpc>
              <a:defRPr/>
            </a:pPr>
            <a:r>
              <a:rPr lang="cs-CZ" i="1" dirty="0" err="1" smtClean="0"/>
              <a:t>Acta</a:t>
            </a:r>
            <a:r>
              <a:rPr lang="cs-CZ" i="1" dirty="0" smtClean="0"/>
              <a:t> </a:t>
            </a:r>
            <a:r>
              <a:rPr lang="cs-CZ" i="1" dirty="0" err="1" smtClean="0"/>
              <a:t>politologica</a:t>
            </a:r>
            <a:r>
              <a:rPr lang="cs-CZ" i="1" dirty="0" smtClean="0"/>
              <a:t> </a:t>
            </a:r>
            <a:r>
              <a:rPr lang="cs-CZ" dirty="0" smtClean="0"/>
              <a:t>(</a:t>
            </a:r>
            <a:r>
              <a:rPr lang="cs-CZ" dirty="0" smtClean="0">
                <a:hlinkClick r:id="rId6"/>
              </a:rPr>
              <a:t>http://www.</a:t>
            </a:r>
            <a:r>
              <a:rPr lang="cs-CZ" dirty="0" err="1" smtClean="0">
                <a:hlinkClick r:id="rId6"/>
              </a:rPr>
              <a:t>acpo.cz</a:t>
            </a:r>
            <a:r>
              <a:rPr lang="cs-CZ" dirty="0" smtClean="0">
                <a:hlinkClick r:id="rId6"/>
              </a:rPr>
              <a:t>/</a:t>
            </a:r>
            <a:r>
              <a:rPr lang="cs-CZ" dirty="0" smtClean="0"/>
              <a:t>)</a:t>
            </a:r>
          </a:p>
          <a:p>
            <a:pPr>
              <a:buFont typeface="Wingdings 2" panose="05020102010507070707" pitchFamily="18" charset="2"/>
              <a:buNone/>
              <a:defRPr/>
            </a:pPr>
            <a:endParaRPr lang="cs-CZ" i="1" dirty="0"/>
          </a:p>
          <a:p>
            <a:pPr>
              <a:buFont typeface="Wingdings 2" panose="05020102010507070707" pitchFamily="18" charset="2"/>
              <a:buNone/>
              <a:defRPr/>
            </a:pPr>
            <a:r>
              <a:rPr lang="cs-CZ" dirty="0" smtClean="0"/>
              <a:t>Příklady zahraničních politologických časopisů:</a:t>
            </a:r>
          </a:p>
          <a:p>
            <a:pPr>
              <a:defRPr/>
            </a:pPr>
            <a:r>
              <a:rPr lang="en-GB" i="1" dirty="0" smtClean="0"/>
              <a:t>Political Science Quarterly</a:t>
            </a:r>
            <a:r>
              <a:rPr lang="cs-CZ" i="1" dirty="0" smtClean="0"/>
              <a:t>, </a:t>
            </a:r>
            <a:r>
              <a:rPr lang="en-GB" i="1" dirty="0" smtClean="0"/>
              <a:t>American Political Science Review</a:t>
            </a:r>
            <a:r>
              <a:rPr lang="cs-CZ" i="1" dirty="0" smtClean="0"/>
              <a:t>, </a:t>
            </a:r>
            <a:r>
              <a:rPr lang="cs-CZ" i="1" dirty="0" err="1" smtClean="0"/>
              <a:t>Journal</a:t>
            </a:r>
            <a:r>
              <a:rPr lang="cs-CZ" i="1" dirty="0" smtClean="0"/>
              <a:t> of Public </a:t>
            </a:r>
            <a:r>
              <a:rPr lang="cs-CZ" i="1" dirty="0" err="1" smtClean="0"/>
              <a:t>Policy</a:t>
            </a:r>
            <a:r>
              <a:rPr lang="cs-CZ" i="1" dirty="0" smtClean="0"/>
              <a:t>, </a:t>
            </a:r>
            <a:r>
              <a:rPr lang="cs-CZ" i="1" dirty="0" err="1" smtClean="0"/>
              <a:t>East</a:t>
            </a:r>
            <a:r>
              <a:rPr lang="cs-CZ" i="1" dirty="0" smtClean="0"/>
              <a:t> </a:t>
            </a:r>
            <a:r>
              <a:rPr lang="cs-CZ" i="1" dirty="0" err="1" smtClean="0"/>
              <a:t>European</a:t>
            </a:r>
            <a:r>
              <a:rPr lang="cs-CZ" i="1" dirty="0" smtClean="0"/>
              <a:t> </a:t>
            </a:r>
            <a:r>
              <a:rPr lang="cs-CZ" i="1" dirty="0" err="1" smtClean="0"/>
              <a:t>Politics</a:t>
            </a:r>
            <a:r>
              <a:rPr lang="cs-CZ" i="1" dirty="0" smtClean="0"/>
              <a:t> </a:t>
            </a:r>
            <a:r>
              <a:rPr lang="cs-CZ" i="1" dirty="0" err="1" smtClean="0"/>
              <a:t>and</a:t>
            </a:r>
            <a:r>
              <a:rPr lang="cs-CZ" i="1" dirty="0" smtClean="0"/>
              <a:t> </a:t>
            </a:r>
            <a:r>
              <a:rPr lang="cs-CZ" i="1" dirty="0" err="1" smtClean="0"/>
              <a:t>Societies</a:t>
            </a:r>
            <a:r>
              <a:rPr lang="cs-CZ" i="1" dirty="0" smtClean="0"/>
              <a:t>, </a:t>
            </a:r>
            <a:r>
              <a:rPr lang="cs-CZ" i="1" dirty="0" err="1" smtClean="0"/>
              <a:t>Electoral</a:t>
            </a:r>
            <a:r>
              <a:rPr lang="cs-CZ" i="1" dirty="0" smtClean="0"/>
              <a:t> </a:t>
            </a:r>
            <a:r>
              <a:rPr lang="cs-CZ" i="1" dirty="0" err="1" smtClean="0"/>
              <a:t>Studies</a:t>
            </a:r>
            <a:r>
              <a:rPr lang="cs-CZ" i="1" dirty="0" smtClean="0"/>
              <a:t>, </a:t>
            </a:r>
            <a:r>
              <a:rPr lang="en-GB" i="1" dirty="0" smtClean="0"/>
              <a:t>European Political Science</a:t>
            </a:r>
            <a:r>
              <a:rPr lang="cs-CZ" i="1" dirty="0" smtClean="0"/>
              <a:t>, </a:t>
            </a:r>
            <a:r>
              <a:rPr lang="cs-CZ" i="1" dirty="0" err="1" smtClean="0"/>
              <a:t>European</a:t>
            </a:r>
            <a:r>
              <a:rPr lang="cs-CZ" i="1" dirty="0" smtClean="0"/>
              <a:t> </a:t>
            </a:r>
            <a:r>
              <a:rPr lang="cs-CZ" i="1" dirty="0" err="1" smtClean="0"/>
              <a:t>Journal</a:t>
            </a:r>
            <a:r>
              <a:rPr lang="cs-CZ" i="1" dirty="0" smtClean="0"/>
              <a:t> </a:t>
            </a:r>
            <a:r>
              <a:rPr lang="cs-CZ" i="1" dirty="0" err="1" smtClean="0"/>
              <a:t>of</a:t>
            </a:r>
            <a:r>
              <a:rPr lang="cs-CZ" i="1" dirty="0" smtClean="0"/>
              <a:t> </a:t>
            </a:r>
            <a:r>
              <a:rPr lang="cs-CZ" i="1" dirty="0" err="1" smtClean="0"/>
              <a:t>Political</a:t>
            </a:r>
            <a:r>
              <a:rPr lang="cs-CZ" i="1" dirty="0" smtClean="0"/>
              <a:t> </a:t>
            </a:r>
            <a:r>
              <a:rPr lang="cs-CZ" i="1" dirty="0" err="1" smtClean="0"/>
              <a:t>Research</a:t>
            </a:r>
            <a:r>
              <a:rPr lang="cs-CZ" i="1" dirty="0" smtClean="0"/>
              <a:t>, Party </a:t>
            </a:r>
            <a:r>
              <a:rPr lang="cs-CZ" i="1" dirty="0" err="1" smtClean="0"/>
              <a:t>Politics,West</a:t>
            </a:r>
            <a:r>
              <a:rPr lang="cs-CZ" i="1" dirty="0" smtClean="0"/>
              <a:t> </a:t>
            </a:r>
            <a:r>
              <a:rPr lang="cs-CZ" i="1" dirty="0" err="1" smtClean="0"/>
              <a:t>European</a:t>
            </a:r>
            <a:r>
              <a:rPr lang="cs-CZ" i="1" dirty="0" smtClean="0"/>
              <a:t> </a:t>
            </a:r>
            <a:r>
              <a:rPr lang="cs-CZ" i="1" dirty="0" err="1" smtClean="0"/>
              <a:t>Politics</a:t>
            </a:r>
            <a:r>
              <a:rPr lang="cs-CZ" i="1" dirty="0" smtClean="0"/>
              <a:t>, </a:t>
            </a:r>
            <a:r>
              <a:rPr lang="cs-CZ" i="1" dirty="0" err="1" smtClean="0"/>
              <a:t>Osteuropa</a:t>
            </a:r>
            <a:r>
              <a:rPr lang="cs-CZ" i="1" dirty="0" smtClean="0"/>
              <a:t>, </a:t>
            </a:r>
            <a:r>
              <a:rPr lang="cs-CZ" i="1" dirty="0" err="1" smtClean="0"/>
              <a:t>Government</a:t>
            </a:r>
            <a:r>
              <a:rPr lang="cs-CZ" i="1" dirty="0" smtClean="0"/>
              <a:t> and </a:t>
            </a:r>
            <a:r>
              <a:rPr lang="cs-CZ" i="1" dirty="0" err="1" smtClean="0"/>
              <a:t>Opposition</a:t>
            </a:r>
            <a:r>
              <a:rPr lang="cs-CZ" i="1" dirty="0" smtClean="0"/>
              <a:t>, </a:t>
            </a:r>
            <a:r>
              <a:rPr lang="cs-CZ" i="1" dirty="0" err="1" smtClean="0"/>
              <a:t>Environmental</a:t>
            </a:r>
            <a:r>
              <a:rPr lang="cs-CZ" i="1" dirty="0" smtClean="0"/>
              <a:t> </a:t>
            </a:r>
            <a:r>
              <a:rPr lang="cs-CZ" i="1" dirty="0" err="1" smtClean="0"/>
              <a:t>Politics</a:t>
            </a:r>
            <a:r>
              <a:rPr lang="cs-CZ" i="1" dirty="0" smtClean="0"/>
              <a:t>… (Web </a:t>
            </a:r>
            <a:r>
              <a:rPr lang="cs-CZ" i="1" dirty="0" err="1" smtClean="0"/>
              <a:t>of</a:t>
            </a:r>
            <a:r>
              <a:rPr lang="cs-CZ" i="1" dirty="0" smtClean="0"/>
              <a:t> Science)</a:t>
            </a:r>
            <a:endParaRPr lang="cs-CZ"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 calcmode="lin" valueType="num">
                                      <p:cBhvr additive="base">
                                        <p:cTn id="12"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7651">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7651">
                                            <p:txEl>
                                              <p:pRg st="2" end="2"/>
                                            </p:txEl>
                                          </p:spTgt>
                                        </p:tgtEl>
                                        <p:attrNameLst>
                                          <p:attrName>style.visibility</p:attrName>
                                        </p:attrNameLst>
                                      </p:cBhvr>
                                      <p:to>
                                        <p:strVal val="visible"/>
                                      </p:to>
                                    </p:set>
                                    <p:anim calcmode="lin" valueType="num">
                                      <p:cBhvr additive="base">
                                        <p:cTn id="16"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7651">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7651">
                                            <p:txEl>
                                              <p:pRg st="3" end="3"/>
                                            </p:txEl>
                                          </p:spTgt>
                                        </p:tgtEl>
                                        <p:attrNameLst>
                                          <p:attrName>style.visibility</p:attrName>
                                        </p:attrNameLst>
                                      </p:cBhvr>
                                      <p:to>
                                        <p:strVal val="visible"/>
                                      </p:to>
                                    </p:set>
                                    <p:anim calcmode="lin" valueType="num">
                                      <p:cBhvr additive="base">
                                        <p:cTn id="20"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7651">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27651">
                                            <p:txEl>
                                              <p:pRg st="4" end="4"/>
                                            </p:txEl>
                                          </p:spTgt>
                                        </p:tgtEl>
                                        <p:attrNameLst>
                                          <p:attrName>style.visibility</p:attrName>
                                        </p:attrNameLst>
                                      </p:cBhvr>
                                      <p:to>
                                        <p:strVal val="visible"/>
                                      </p:to>
                                    </p:set>
                                    <p:anim calcmode="lin" valueType="num">
                                      <p:cBhvr additive="base">
                                        <p:cTn id="24"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7651">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27651">
                                            <p:txEl>
                                              <p:pRg st="5" end="5"/>
                                            </p:txEl>
                                          </p:spTgt>
                                        </p:tgtEl>
                                        <p:attrNameLst>
                                          <p:attrName>style.visibility</p:attrName>
                                        </p:attrNameLst>
                                      </p:cBhvr>
                                      <p:to>
                                        <p:strVal val="visible"/>
                                      </p:to>
                                    </p:set>
                                    <p:anim calcmode="lin" valueType="num">
                                      <p:cBhvr additive="base">
                                        <p:cTn id="28" dur="500" fill="hold"/>
                                        <p:tgtEl>
                                          <p:spTgt spid="27651">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7651">
                                            <p:txEl>
                                              <p:pRg st="5" end="5"/>
                                            </p:txEl>
                                          </p:spTgt>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500"/>
                            </p:stCondLst>
                            <p:childTnLst>
                              <p:par>
                                <p:cTn id="31" presetID="2" presetClass="entr" presetSubtype="4" fill="hold" nodeType="afterEffect">
                                  <p:stCondLst>
                                    <p:cond delay="0"/>
                                  </p:stCondLst>
                                  <p:childTnLst>
                                    <p:set>
                                      <p:cBhvr>
                                        <p:cTn id="32" dur="1" fill="hold">
                                          <p:stCondLst>
                                            <p:cond delay="0"/>
                                          </p:stCondLst>
                                        </p:cTn>
                                        <p:tgtEl>
                                          <p:spTgt spid="27651">
                                            <p:txEl>
                                              <p:pRg st="7" end="7"/>
                                            </p:txEl>
                                          </p:spTgt>
                                        </p:tgtEl>
                                        <p:attrNameLst>
                                          <p:attrName>style.visibility</p:attrName>
                                        </p:attrNameLst>
                                      </p:cBhvr>
                                      <p:to>
                                        <p:strVal val="visible"/>
                                      </p:to>
                                    </p:set>
                                    <p:anim calcmode="lin" valueType="num">
                                      <p:cBhvr additive="base">
                                        <p:cTn id="33" dur="500" fill="hold"/>
                                        <p:tgtEl>
                                          <p:spTgt spid="27651">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76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3" presetClass="entr" presetSubtype="16" fill="hold" nodeType="clickEffect">
                                  <p:stCondLst>
                                    <p:cond delay="0"/>
                                  </p:stCondLst>
                                  <p:childTnLst>
                                    <p:set>
                                      <p:cBhvr>
                                        <p:cTn id="38" dur="1" fill="hold">
                                          <p:stCondLst>
                                            <p:cond delay="0"/>
                                          </p:stCondLst>
                                        </p:cTn>
                                        <p:tgtEl>
                                          <p:spTgt spid="27651">
                                            <p:txEl>
                                              <p:pRg st="8" end="8"/>
                                            </p:txEl>
                                          </p:spTgt>
                                        </p:tgtEl>
                                        <p:attrNameLst>
                                          <p:attrName>style.visibility</p:attrName>
                                        </p:attrNameLst>
                                      </p:cBhvr>
                                      <p:to>
                                        <p:strVal val="visible"/>
                                      </p:to>
                                    </p:set>
                                    <p:animEffect transition="in" filter="plus(in)">
                                      <p:cBhvr>
                                        <p:cTn id="39" dur="2000"/>
                                        <p:tgtEl>
                                          <p:spTgt spid="276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algn="ctr"/>
            <a:r>
              <a:rPr lang="cs-CZ" altLang="cs-CZ" b="1" smtClean="0"/>
              <a:t>Politologická literatura</a:t>
            </a:r>
          </a:p>
        </p:txBody>
      </p:sp>
      <p:sp>
        <p:nvSpPr>
          <p:cNvPr id="16387" name="Rectangle 3"/>
          <p:cNvSpPr>
            <a:spLocks noGrp="1" noChangeArrowheads="1"/>
          </p:cNvSpPr>
          <p:nvPr>
            <p:ph idx="1"/>
          </p:nvPr>
        </p:nvSpPr>
        <p:spPr/>
        <p:txBody>
          <a:bodyPr/>
          <a:lstStyle/>
          <a:p>
            <a:pPr>
              <a:lnSpc>
                <a:spcPct val="90000"/>
              </a:lnSpc>
              <a:buFont typeface="Wingdings 2" panose="05020102010507070707" pitchFamily="18" charset="2"/>
              <a:buNone/>
            </a:pPr>
            <a:r>
              <a:rPr lang="cs-CZ" altLang="cs-CZ" sz="2800" smtClean="0"/>
              <a:t>České časopisy příbuzných oborů:</a:t>
            </a:r>
          </a:p>
          <a:p>
            <a:pPr>
              <a:lnSpc>
                <a:spcPct val="90000"/>
              </a:lnSpc>
            </a:pPr>
            <a:r>
              <a:rPr lang="cs-CZ" altLang="cs-CZ" sz="2800" i="1" smtClean="0"/>
              <a:t>Mezinárodní vztahy</a:t>
            </a:r>
          </a:p>
          <a:p>
            <a:pPr>
              <a:lnSpc>
                <a:spcPct val="90000"/>
              </a:lnSpc>
            </a:pPr>
            <a:r>
              <a:rPr lang="cs-CZ" altLang="cs-CZ" sz="2800" i="1" smtClean="0"/>
              <a:t>Sociologický časopis</a:t>
            </a:r>
          </a:p>
          <a:p>
            <a:pPr>
              <a:lnSpc>
                <a:spcPct val="90000"/>
              </a:lnSpc>
            </a:pPr>
            <a:r>
              <a:rPr lang="cs-CZ" altLang="cs-CZ" sz="2800" i="1" smtClean="0"/>
              <a:t>Sociální studia</a:t>
            </a:r>
          </a:p>
          <a:p>
            <a:pPr>
              <a:lnSpc>
                <a:spcPct val="90000"/>
              </a:lnSpc>
            </a:pPr>
            <a:r>
              <a:rPr lang="cs-CZ" altLang="cs-CZ" sz="2800" i="1" smtClean="0"/>
              <a:t>Český časopis historický</a:t>
            </a:r>
          </a:p>
          <a:p>
            <a:pPr>
              <a:lnSpc>
                <a:spcPct val="90000"/>
              </a:lnSpc>
            </a:pPr>
            <a:r>
              <a:rPr lang="cs-CZ" altLang="cs-CZ" sz="2800" i="1" smtClean="0"/>
              <a:t>Filosofický časopis</a:t>
            </a:r>
          </a:p>
          <a:p>
            <a:pPr>
              <a:lnSpc>
                <a:spcPct val="90000"/>
              </a:lnSpc>
            </a:pPr>
            <a:r>
              <a:rPr lang="cs-CZ" altLang="cs-CZ" sz="2800" i="1" smtClean="0"/>
              <a:t>Moderní dějiny</a:t>
            </a:r>
          </a:p>
          <a:p>
            <a:pPr>
              <a:lnSpc>
                <a:spcPct val="90000"/>
              </a:lnSpc>
            </a:pPr>
            <a:r>
              <a:rPr lang="cs-CZ" altLang="cs-CZ" sz="2800" i="1" smtClean="0"/>
              <a:t>Soudobé dějiny</a:t>
            </a:r>
          </a:p>
          <a:p>
            <a:pPr>
              <a:lnSpc>
                <a:spcPct val="90000"/>
              </a:lnSpc>
            </a:pPr>
            <a:r>
              <a:rPr lang="cs-CZ" altLang="cs-CZ" sz="2800" i="1" smtClean="0"/>
              <a:t>Obrana a strategie…</a:t>
            </a:r>
            <a:endParaRPr lang="cs-CZ" altLang="cs-CZ" sz="280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wheel(4)">
                                      <p:cBhvr>
                                        <p:cTn id="7" dur="2000"/>
                                        <p:tgtEl>
                                          <p:spTgt spid="16387">
                                            <p:txEl>
                                              <p:pRg st="1" end="1"/>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wheel(4)">
                                      <p:cBhvr>
                                        <p:cTn id="10" dur="2000"/>
                                        <p:tgtEl>
                                          <p:spTgt spid="16387">
                                            <p:txEl>
                                              <p:pRg st="2" end="2"/>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wheel(4)">
                                      <p:cBhvr>
                                        <p:cTn id="13" dur="2000"/>
                                        <p:tgtEl>
                                          <p:spTgt spid="16387">
                                            <p:txEl>
                                              <p:pRg st="3" end="3"/>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16387">
                                            <p:txEl>
                                              <p:pRg st="4" end="4"/>
                                            </p:txEl>
                                          </p:spTgt>
                                        </p:tgtEl>
                                        <p:attrNameLst>
                                          <p:attrName>style.visibility</p:attrName>
                                        </p:attrNameLst>
                                      </p:cBhvr>
                                      <p:to>
                                        <p:strVal val="visible"/>
                                      </p:to>
                                    </p:set>
                                    <p:animEffect transition="in" filter="wheel(4)">
                                      <p:cBhvr>
                                        <p:cTn id="16" dur="2000"/>
                                        <p:tgtEl>
                                          <p:spTgt spid="16387">
                                            <p:txEl>
                                              <p:pRg st="4" end="4"/>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16387">
                                            <p:txEl>
                                              <p:pRg st="5" end="5"/>
                                            </p:txEl>
                                          </p:spTgt>
                                        </p:tgtEl>
                                        <p:attrNameLst>
                                          <p:attrName>style.visibility</p:attrName>
                                        </p:attrNameLst>
                                      </p:cBhvr>
                                      <p:to>
                                        <p:strVal val="visible"/>
                                      </p:to>
                                    </p:set>
                                    <p:animEffect transition="in" filter="wheel(4)">
                                      <p:cBhvr>
                                        <p:cTn id="19" dur="2000"/>
                                        <p:tgtEl>
                                          <p:spTgt spid="16387">
                                            <p:txEl>
                                              <p:pRg st="5" end="5"/>
                                            </p:txEl>
                                          </p:spTgt>
                                        </p:tgtEl>
                                      </p:cBhvr>
                                    </p:animEffect>
                                  </p:childTnLst>
                                </p:cTn>
                              </p:par>
                              <p:par>
                                <p:cTn id="20" presetID="21" presetClass="entr" presetSubtype="4" fill="hold" nodeType="withEffect">
                                  <p:stCondLst>
                                    <p:cond delay="0"/>
                                  </p:stCondLst>
                                  <p:childTnLst>
                                    <p:set>
                                      <p:cBhvr>
                                        <p:cTn id="21" dur="1" fill="hold">
                                          <p:stCondLst>
                                            <p:cond delay="0"/>
                                          </p:stCondLst>
                                        </p:cTn>
                                        <p:tgtEl>
                                          <p:spTgt spid="16387">
                                            <p:txEl>
                                              <p:pRg st="6" end="6"/>
                                            </p:txEl>
                                          </p:spTgt>
                                        </p:tgtEl>
                                        <p:attrNameLst>
                                          <p:attrName>style.visibility</p:attrName>
                                        </p:attrNameLst>
                                      </p:cBhvr>
                                      <p:to>
                                        <p:strVal val="visible"/>
                                      </p:to>
                                    </p:set>
                                    <p:animEffect transition="in" filter="wheel(4)">
                                      <p:cBhvr>
                                        <p:cTn id="22" dur="2000"/>
                                        <p:tgtEl>
                                          <p:spTgt spid="16387">
                                            <p:txEl>
                                              <p:pRg st="6" end="6"/>
                                            </p:txEl>
                                          </p:spTgt>
                                        </p:tgtEl>
                                      </p:cBhvr>
                                    </p:animEffect>
                                  </p:childTnLst>
                                </p:cTn>
                              </p:par>
                              <p:par>
                                <p:cTn id="23" presetID="21" presetClass="entr" presetSubtype="4" fill="hold" nodeType="withEffect">
                                  <p:stCondLst>
                                    <p:cond delay="0"/>
                                  </p:stCondLst>
                                  <p:childTnLst>
                                    <p:set>
                                      <p:cBhvr>
                                        <p:cTn id="24" dur="1" fill="hold">
                                          <p:stCondLst>
                                            <p:cond delay="0"/>
                                          </p:stCondLst>
                                        </p:cTn>
                                        <p:tgtEl>
                                          <p:spTgt spid="16387">
                                            <p:txEl>
                                              <p:pRg st="7" end="7"/>
                                            </p:txEl>
                                          </p:spTgt>
                                        </p:tgtEl>
                                        <p:attrNameLst>
                                          <p:attrName>style.visibility</p:attrName>
                                        </p:attrNameLst>
                                      </p:cBhvr>
                                      <p:to>
                                        <p:strVal val="visible"/>
                                      </p:to>
                                    </p:set>
                                    <p:animEffect transition="in" filter="wheel(4)">
                                      <p:cBhvr>
                                        <p:cTn id="25" dur="2000"/>
                                        <p:tgtEl>
                                          <p:spTgt spid="16387">
                                            <p:txEl>
                                              <p:pRg st="7" end="7"/>
                                            </p:txEl>
                                          </p:spTgt>
                                        </p:tgtEl>
                                      </p:cBhvr>
                                    </p:animEffect>
                                  </p:childTnLst>
                                </p:cTn>
                              </p:par>
                              <p:par>
                                <p:cTn id="26" presetID="21" presetClass="entr" presetSubtype="4" fill="hold" nodeType="withEffect">
                                  <p:stCondLst>
                                    <p:cond delay="0"/>
                                  </p:stCondLst>
                                  <p:childTnLst>
                                    <p:set>
                                      <p:cBhvr>
                                        <p:cTn id="27" dur="1" fill="hold">
                                          <p:stCondLst>
                                            <p:cond delay="0"/>
                                          </p:stCondLst>
                                        </p:cTn>
                                        <p:tgtEl>
                                          <p:spTgt spid="16387">
                                            <p:txEl>
                                              <p:pRg st="8" end="8"/>
                                            </p:txEl>
                                          </p:spTgt>
                                        </p:tgtEl>
                                        <p:attrNameLst>
                                          <p:attrName>style.visibility</p:attrName>
                                        </p:attrNameLst>
                                      </p:cBhvr>
                                      <p:to>
                                        <p:strVal val="visible"/>
                                      </p:to>
                                    </p:set>
                                    <p:animEffect transition="in" filter="wheel(4)">
                                      <p:cBhvr>
                                        <p:cTn id="28" dur="2000"/>
                                        <p:tgtEl>
                                          <p:spTgt spid="1638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pPr algn="ctr"/>
            <a:r>
              <a:rPr lang="cs-CZ" altLang="cs-CZ" b="1" smtClean="0"/>
              <a:t>Politologická literatura</a:t>
            </a:r>
          </a:p>
        </p:txBody>
      </p:sp>
      <p:sp>
        <p:nvSpPr>
          <p:cNvPr id="31747" name="Rectangle 3"/>
          <p:cNvSpPr>
            <a:spLocks noGrp="1" noChangeArrowheads="1"/>
          </p:cNvSpPr>
          <p:nvPr>
            <p:ph idx="1"/>
          </p:nvPr>
        </p:nvSpPr>
        <p:spPr/>
        <p:txBody>
          <a:bodyPr>
            <a:normAutofit fontScale="92500" lnSpcReduction="20000"/>
          </a:bodyPr>
          <a:lstStyle/>
          <a:p>
            <a:pPr>
              <a:buFont typeface="Wingdings 2" panose="05020102010507070707" pitchFamily="18" charset="2"/>
              <a:buNone/>
              <a:defRPr/>
            </a:pPr>
            <a:r>
              <a:rPr lang="cs-CZ" sz="2800" dirty="0" smtClean="0"/>
              <a:t>Kvaziodborná periodika:</a:t>
            </a:r>
            <a:endParaRPr lang="cs-CZ" sz="2800" dirty="0"/>
          </a:p>
          <a:p>
            <a:pPr>
              <a:defRPr/>
            </a:pPr>
            <a:r>
              <a:rPr lang="cs-CZ" sz="2800" i="1" dirty="0"/>
              <a:t>Mezinárodní politika</a:t>
            </a:r>
          </a:p>
          <a:p>
            <a:pPr>
              <a:defRPr/>
            </a:pPr>
            <a:r>
              <a:rPr lang="cs-CZ" sz="2800" i="1" dirty="0"/>
              <a:t>CEVRO </a:t>
            </a:r>
            <a:r>
              <a:rPr lang="cs-CZ" sz="2800" i="1" dirty="0" smtClean="0"/>
              <a:t>revue</a:t>
            </a:r>
          </a:p>
          <a:p>
            <a:pPr>
              <a:defRPr/>
            </a:pPr>
            <a:r>
              <a:rPr lang="cs-CZ" sz="2800" i="1" dirty="0" smtClean="0"/>
              <a:t>E-polis</a:t>
            </a:r>
          </a:p>
          <a:p>
            <a:pPr>
              <a:defRPr/>
            </a:pPr>
            <a:r>
              <a:rPr lang="cs-CZ" sz="2800" i="1" dirty="0" err="1" smtClean="0"/>
              <a:t>Global</a:t>
            </a:r>
            <a:r>
              <a:rPr lang="cs-CZ" sz="2800" i="1" dirty="0" smtClean="0"/>
              <a:t> </a:t>
            </a:r>
            <a:r>
              <a:rPr lang="cs-CZ" sz="2800" i="1" dirty="0" err="1" smtClean="0"/>
              <a:t>Politics</a:t>
            </a:r>
            <a:endParaRPr lang="cs-CZ" sz="2800" i="1" dirty="0"/>
          </a:p>
          <a:p>
            <a:pPr>
              <a:defRPr/>
            </a:pPr>
            <a:endParaRPr lang="cs-CZ" sz="2800" dirty="0"/>
          </a:p>
          <a:p>
            <a:pPr>
              <a:buFont typeface="Wingdings 2" panose="05020102010507070707" pitchFamily="18" charset="2"/>
              <a:buNone/>
              <a:defRPr/>
            </a:pPr>
            <a:endParaRPr lang="cs-CZ" sz="2800" dirty="0" smtClean="0"/>
          </a:p>
          <a:p>
            <a:pPr>
              <a:buFont typeface="Wingdings 2" panose="05020102010507070707" pitchFamily="18" charset="2"/>
              <a:buNone/>
              <a:defRPr/>
            </a:pPr>
            <a:endParaRPr lang="cs-CZ" sz="2800" dirty="0" smtClean="0"/>
          </a:p>
          <a:p>
            <a:pPr>
              <a:buFont typeface="Wingdings 2" panose="05020102010507070707" pitchFamily="18" charset="2"/>
              <a:buNone/>
              <a:defRPr/>
            </a:pPr>
            <a:r>
              <a:rPr lang="cs-CZ" sz="2800" dirty="0" smtClean="0"/>
              <a:t>Publicistika: politický </a:t>
            </a:r>
            <a:r>
              <a:rPr lang="cs-CZ" sz="2800" dirty="0"/>
              <a:t>komentář </a:t>
            </a:r>
            <a:r>
              <a:rPr lang="cs-CZ" sz="2800" dirty="0" smtClean="0"/>
              <a:t>X politologický text</a:t>
            </a:r>
          </a:p>
          <a:p>
            <a:pPr>
              <a:buFont typeface="Wingdings 2" panose="05020102010507070707" pitchFamily="18" charset="2"/>
              <a:buNone/>
              <a:defRPr/>
            </a:pPr>
            <a:r>
              <a:rPr lang="cs-CZ" sz="2800" dirty="0" smtClean="0"/>
              <a:t>Noviny: relevantní jako primární zdroj u </a:t>
            </a:r>
            <a:r>
              <a:rPr lang="cs-CZ" sz="2800" dirty="0"/>
              <a:t>historiografických </a:t>
            </a:r>
            <a:r>
              <a:rPr lang="cs-CZ" sz="2800" dirty="0" smtClean="0"/>
              <a:t>prací</a:t>
            </a:r>
            <a:endParaRPr lang="cs-CZ" sz="28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algn="ctr"/>
            <a:r>
              <a:rPr lang="cs-CZ" altLang="cs-CZ" b="1" smtClean="0"/>
              <a:t>Hledání el. zdrojů</a:t>
            </a:r>
          </a:p>
        </p:txBody>
      </p:sp>
      <p:sp>
        <p:nvSpPr>
          <p:cNvPr id="28675" name="Rectangle 3"/>
          <p:cNvSpPr>
            <a:spLocks noGrp="1" noChangeArrowheads="1"/>
          </p:cNvSpPr>
          <p:nvPr>
            <p:ph idx="1"/>
          </p:nvPr>
        </p:nvSpPr>
        <p:spPr/>
        <p:txBody>
          <a:bodyPr/>
          <a:lstStyle/>
          <a:p>
            <a:pPr>
              <a:buFont typeface="Wingdings 2" panose="05020102010507070707" pitchFamily="18" charset="2"/>
              <a:buNone/>
            </a:pPr>
            <a:r>
              <a:rPr lang="cs-CZ" altLang="cs-CZ" sz="2500" b="1" dirty="0" smtClean="0"/>
              <a:t>Databáze:</a:t>
            </a:r>
            <a:r>
              <a:rPr lang="cs-CZ" altLang="cs-CZ" sz="2500" dirty="0" smtClean="0"/>
              <a:t> </a:t>
            </a:r>
          </a:p>
          <a:p>
            <a:pPr>
              <a:buFont typeface="Wingdings 2" panose="05020102010507070707" pitchFamily="18" charset="2"/>
              <a:buNone/>
            </a:pPr>
            <a:r>
              <a:rPr lang="cs-CZ" altLang="cs-CZ" sz="2500" dirty="0" smtClean="0"/>
              <a:t>Nejběžnější: souhrn dostupných časopiseckých zdrojů </a:t>
            </a:r>
          </a:p>
          <a:p>
            <a:r>
              <a:rPr lang="cs-CZ" altLang="cs-CZ" sz="2500" dirty="0" smtClean="0"/>
              <a:t>EBSCO, JSTOR, Science Direct, </a:t>
            </a:r>
            <a:r>
              <a:rPr lang="cs-CZ" altLang="cs-CZ" sz="2500" dirty="0" err="1" smtClean="0"/>
              <a:t>ProQuest</a:t>
            </a:r>
            <a:r>
              <a:rPr lang="cs-CZ" altLang="cs-CZ" sz="2500" dirty="0" smtClean="0"/>
              <a:t>, Oxford </a:t>
            </a:r>
            <a:r>
              <a:rPr lang="cs-CZ" altLang="cs-CZ" sz="2500" dirty="0" err="1" smtClean="0"/>
              <a:t>Journals</a:t>
            </a:r>
            <a:r>
              <a:rPr lang="cs-CZ" altLang="cs-CZ" sz="2500" dirty="0" smtClean="0"/>
              <a:t>, SAGE </a:t>
            </a:r>
            <a:r>
              <a:rPr lang="cs-CZ" altLang="cs-CZ" sz="2500" dirty="0" err="1" smtClean="0"/>
              <a:t>Journals</a:t>
            </a:r>
            <a:r>
              <a:rPr lang="cs-CZ" altLang="cs-CZ" sz="2500" dirty="0" smtClean="0"/>
              <a:t> Online, </a:t>
            </a:r>
            <a:r>
              <a:rPr lang="cs-CZ" altLang="cs-CZ" sz="2500" dirty="0" err="1" smtClean="0"/>
              <a:t>SpringerLINK</a:t>
            </a:r>
            <a:r>
              <a:rPr lang="cs-CZ" altLang="cs-CZ" sz="2500" dirty="0" smtClean="0"/>
              <a:t>...</a:t>
            </a:r>
          </a:p>
          <a:p>
            <a:pPr>
              <a:buFont typeface="Wingdings 2" panose="05020102010507070707" pitchFamily="18" charset="2"/>
              <a:buNone/>
            </a:pPr>
            <a:r>
              <a:rPr lang="cs-CZ" altLang="cs-CZ" sz="2500" dirty="0" smtClean="0"/>
              <a:t>Problém</a:t>
            </a:r>
            <a:r>
              <a:rPr lang="cs-CZ" altLang="cs-CZ" sz="2500" dirty="0" smtClean="0"/>
              <a:t>: někdy nedostupné bezplatně </a:t>
            </a:r>
          </a:p>
          <a:p>
            <a:pPr>
              <a:buFont typeface="Wingdings 2" panose="05020102010507070707" pitchFamily="18" charset="2"/>
              <a:buNone/>
            </a:pPr>
            <a:r>
              <a:rPr lang="cs-CZ" altLang="cs-CZ" sz="2500" dirty="0" smtClean="0"/>
              <a:t>(</a:t>
            </a:r>
            <a:r>
              <a:rPr lang="cs-CZ" altLang="cs-CZ" sz="2500" b="1" dirty="0" smtClean="0"/>
              <a:t>sledovat informace v knihovně FSS!</a:t>
            </a:r>
            <a:r>
              <a:rPr lang="cs-CZ" altLang="cs-CZ" sz="2500" dirty="0" smtClean="0"/>
              <a:t>)</a:t>
            </a:r>
          </a:p>
          <a:p>
            <a:pPr>
              <a:buFont typeface="Wingdings 2" panose="05020102010507070707" pitchFamily="18" charset="2"/>
              <a:buNone/>
            </a:pPr>
            <a:endParaRPr lang="cs-CZ" altLang="cs-CZ" sz="2500" dirty="0" smtClean="0"/>
          </a:p>
          <a:p>
            <a:r>
              <a:rPr lang="cs-CZ" altLang="cs-CZ" sz="2500" b="1" dirty="0" smtClean="0">
                <a:solidFill>
                  <a:srgbClr val="FF0000"/>
                </a:solidFill>
              </a:rPr>
              <a:t>Tip 1:</a:t>
            </a:r>
            <a:r>
              <a:rPr lang="cs-CZ" altLang="cs-CZ" sz="2500" b="1" dirty="0" smtClean="0"/>
              <a:t> </a:t>
            </a:r>
            <a:r>
              <a:rPr lang="cs-CZ" altLang="cs-CZ" sz="2500" dirty="0" smtClean="0"/>
              <a:t>vzdálený přístup k EIZ (více na stránkách knihovny), předmět FSS 120 Informační minimum (jaro 2014), přednáška v </a:t>
            </a:r>
            <a:r>
              <a:rPr lang="cs-CZ" altLang="cs-CZ" sz="2500" dirty="0" smtClean="0"/>
              <a:t>POL104</a:t>
            </a:r>
          </a:p>
          <a:p>
            <a:r>
              <a:rPr lang="cs-CZ" altLang="cs-CZ" sz="2500" b="1" dirty="0" smtClean="0">
                <a:solidFill>
                  <a:srgbClr val="FF0000"/>
                </a:solidFill>
              </a:rPr>
              <a:t>Tip 2: </a:t>
            </a:r>
            <a:r>
              <a:rPr lang="cs-CZ" altLang="cs-CZ" sz="2500" dirty="0" smtClean="0"/>
              <a:t>discovery.muni.cz, scholar.google.com</a:t>
            </a:r>
            <a:endParaRPr lang="cs-CZ" altLang="cs-CZ" sz="2500" b="1" dirty="0" smtClean="0">
              <a:solidFill>
                <a:srgbClr val="FF00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algn="ctr"/>
            <a:r>
              <a:rPr lang="cs-CZ" altLang="cs-CZ" b="1" smtClean="0"/>
              <a:t>Další elektronické zdroje</a:t>
            </a:r>
          </a:p>
        </p:txBody>
      </p:sp>
      <p:sp>
        <p:nvSpPr>
          <p:cNvPr id="32771" name="Rectangle 3"/>
          <p:cNvSpPr>
            <a:spLocks noGrp="1" noChangeArrowheads="1"/>
          </p:cNvSpPr>
          <p:nvPr>
            <p:ph idx="1"/>
          </p:nvPr>
        </p:nvSpPr>
        <p:spPr/>
        <p:txBody>
          <a:bodyPr/>
          <a:lstStyle/>
          <a:p>
            <a:pPr>
              <a:buFont typeface="Wingdings 2" panose="05020102010507070707" pitchFamily="18" charset="2"/>
              <a:buNone/>
            </a:pPr>
            <a:r>
              <a:rPr lang="cs-CZ" altLang="cs-CZ" b="1" dirty="0" smtClean="0"/>
              <a:t>Internetové encyklopedie:</a:t>
            </a:r>
          </a:p>
          <a:p>
            <a:r>
              <a:rPr lang="cs-CZ" altLang="cs-CZ" i="1" dirty="0" err="1" smtClean="0"/>
              <a:t>Wikipedia</a:t>
            </a:r>
            <a:r>
              <a:rPr lang="en-GB" altLang="cs-CZ" b="1" dirty="0" smtClean="0"/>
              <a:t> </a:t>
            </a:r>
            <a:r>
              <a:rPr lang="cs-CZ" altLang="cs-CZ" dirty="0" smtClean="0"/>
              <a:t>(</a:t>
            </a:r>
            <a:r>
              <a:rPr lang="en-GB" altLang="cs-CZ" dirty="0" smtClean="0"/>
              <a:t>alias </a:t>
            </a:r>
            <a:r>
              <a:rPr lang="cs-CZ" altLang="cs-CZ" dirty="0" smtClean="0"/>
              <a:t>„Otevřená encyklopedie“)</a:t>
            </a:r>
          </a:p>
          <a:p>
            <a:pPr>
              <a:buFont typeface="Wingdings 2" panose="05020102010507070707" pitchFamily="18" charset="2"/>
              <a:buNone/>
            </a:pPr>
            <a:endParaRPr lang="cs-CZ" altLang="cs-CZ" dirty="0" smtClean="0"/>
          </a:p>
          <a:p>
            <a:pPr>
              <a:buFont typeface="Wingdings 2" panose="05020102010507070707" pitchFamily="18" charset="2"/>
              <a:buNone/>
            </a:pPr>
            <a:r>
              <a:rPr lang="cs-CZ" altLang="cs-CZ" sz="3600" b="1" u="sng" dirty="0" smtClean="0">
                <a:solidFill>
                  <a:srgbClr val="FF0000"/>
                </a:solidFill>
              </a:rPr>
              <a:t>Neužívat</a:t>
            </a:r>
            <a:r>
              <a:rPr lang="cs-CZ" altLang="cs-CZ" u="sng" dirty="0" smtClean="0">
                <a:solidFill>
                  <a:srgbClr val="FF0000"/>
                </a:solidFill>
              </a:rPr>
              <a:t> jako (citovaný) zdroj pro seminární práce</a:t>
            </a:r>
            <a:r>
              <a:rPr lang="en-GB" altLang="cs-CZ" u="sng" dirty="0" smtClean="0">
                <a:solidFill>
                  <a:srgbClr val="FF0000"/>
                </a:solidFill>
              </a:rPr>
              <a:t>!</a:t>
            </a:r>
            <a:endParaRPr lang="cs-CZ" altLang="cs-CZ" u="sng" dirty="0" smtClean="0">
              <a:solidFill>
                <a:srgbClr val="FF0000"/>
              </a:solidFill>
            </a:endParaRPr>
          </a:p>
          <a:p>
            <a:pPr>
              <a:buFont typeface="Wingdings 2" panose="05020102010507070707" pitchFamily="18" charset="2"/>
              <a:buNone/>
            </a:pPr>
            <a:endParaRPr lang="cs-CZ" altLang="cs-CZ" u="sng" dirty="0" smtClean="0"/>
          </a:p>
          <a:p>
            <a:r>
              <a:rPr lang="en-GB" altLang="cs-CZ" i="1" dirty="0" smtClean="0"/>
              <a:t>Britannica Online</a:t>
            </a:r>
            <a:endParaRPr lang="cs-CZ" altLang="cs-CZ" i="1" dirty="0" smtClean="0"/>
          </a:p>
          <a:p>
            <a:r>
              <a:rPr lang="en-GB" altLang="cs-CZ" i="1" dirty="0" err="1" smtClean="0"/>
              <a:t>Diplopedia</a:t>
            </a:r>
            <a:endParaRPr lang="cs-CZ" altLang="cs-CZ" i="1" dirty="0" smtClean="0"/>
          </a:p>
          <a:p>
            <a:r>
              <a:rPr lang="en-GB" altLang="cs-CZ" i="1" dirty="0" err="1" smtClean="0"/>
              <a:t>Scholarpedia</a:t>
            </a:r>
            <a:endParaRPr lang="cs-CZ" altLang="cs-CZ" i="1" dirty="0" smtClean="0"/>
          </a:p>
          <a:p>
            <a:r>
              <a:rPr lang="cs-CZ" altLang="cs-CZ" dirty="0" smtClean="0"/>
              <a:t>Závěrečné práce (</a:t>
            </a:r>
            <a:r>
              <a:rPr lang="cs-CZ" altLang="cs-CZ" dirty="0" err="1" smtClean="0"/>
              <a:t>bc.</a:t>
            </a:r>
            <a:r>
              <a:rPr lang="cs-CZ" altLang="cs-CZ" dirty="0" smtClean="0"/>
              <a:t>, Mgr., Ph.D.) – theses.cz</a:t>
            </a:r>
            <a:endParaRPr lang="cs-CZ" altLang="cs-CZ" dirty="0" smtClean="0"/>
          </a:p>
          <a:p>
            <a:endParaRPr lang="cs-CZ" altLang="cs-CZ"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Nadpis 1"/>
          <p:cNvSpPr>
            <a:spLocks noGrp="1"/>
          </p:cNvSpPr>
          <p:nvPr>
            <p:ph type="title"/>
          </p:nvPr>
        </p:nvSpPr>
        <p:spPr>
          <a:xfrm>
            <a:off x="395288" y="333375"/>
            <a:ext cx="8229600" cy="1143000"/>
          </a:xfrm>
        </p:spPr>
        <p:txBody>
          <a:bodyPr/>
          <a:lstStyle/>
          <a:p>
            <a:pPr eaLnBrk="1" hangingPunct="1"/>
            <a:r>
              <a:rPr lang="cs-CZ" altLang="cs-CZ" sz="3600" smtClean="0"/>
              <a:t>Bibliografické odkazy a citace – etika vědecké práce</a:t>
            </a:r>
          </a:p>
        </p:txBody>
      </p:sp>
      <p:sp>
        <p:nvSpPr>
          <p:cNvPr id="3" name="Zástupný symbol pro obsah 2"/>
          <p:cNvSpPr>
            <a:spLocks noGrp="1"/>
          </p:cNvSpPr>
          <p:nvPr>
            <p:ph idx="1"/>
          </p:nvPr>
        </p:nvSpPr>
        <p:spPr/>
        <p:txBody>
          <a:bodyPr/>
          <a:lstStyle/>
          <a:p>
            <a:pPr algn="just" eaLnBrk="1" hangingPunct="1"/>
            <a:r>
              <a:rPr lang="cs-CZ" altLang="cs-CZ" sz="2400" b="1" smtClean="0">
                <a:solidFill>
                  <a:srgbClr val="FF3300"/>
                </a:solidFill>
              </a:rPr>
              <a:t>Plagiátorství!</a:t>
            </a:r>
          </a:p>
          <a:p>
            <a:pPr algn="just" eaLnBrk="1" hangingPunct="1"/>
            <a:r>
              <a:rPr lang="cs-CZ" altLang="cs-CZ" sz="2400" smtClean="0"/>
              <a:t>Typy práce se zdroji: </a:t>
            </a:r>
          </a:p>
          <a:p>
            <a:pPr lvl="1" algn="just" eaLnBrk="1" hangingPunct="1"/>
            <a:r>
              <a:rPr lang="cs-CZ" altLang="cs-CZ" sz="2200" smtClean="0"/>
              <a:t>Odkaz na cizí výzkum/opora vlastního tvrzení</a:t>
            </a:r>
          </a:p>
          <a:p>
            <a:pPr lvl="1" algn="just" eaLnBrk="1" hangingPunct="1"/>
            <a:r>
              <a:rPr lang="cs-CZ" altLang="cs-CZ" sz="2200" smtClean="0"/>
              <a:t>Parafráze – reformulace cizí myšlenky</a:t>
            </a:r>
          </a:p>
          <a:p>
            <a:pPr lvl="1" algn="just" eaLnBrk="1" hangingPunct="1"/>
            <a:r>
              <a:rPr lang="cs-CZ" altLang="cs-CZ" sz="2200" smtClean="0"/>
              <a:t>Citace - </a:t>
            </a:r>
            <a:r>
              <a:rPr lang="cs-CZ" altLang="cs-CZ" sz="2000" smtClean="0"/>
              <a:t>Přesný přepis výroku/teze uváděný v uvozovkách a doprovázený odkazem</a:t>
            </a:r>
            <a:endParaRPr lang="cs-CZ" altLang="cs-CZ" sz="2200" smtClean="0"/>
          </a:p>
          <a:p>
            <a:pPr algn="just" eaLnBrk="1" hangingPunct="1"/>
            <a:r>
              <a:rPr lang="cs-CZ" altLang="cs-CZ" sz="2400" u="sng" smtClean="0"/>
              <a:t>Odkazy</a:t>
            </a:r>
            <a:r>
              <a:rPr lang="cs-CZ" altLang="cs-CZ" sz="2400" smtClean="0"/>
              <a:t>: stručná informace o zdroji</a:t>
            </a:r>
          </a:p>
          <a:p>
            <a:pPr eaLnBrk="1" hangingPunct="1"/>
            <a:r>
              <a:rPr lang="cs-CZ" altLang="cs-CZ" sz="2400" u="sng" smtClean="0"/>
              <a:t>Bibliografická citace/zápis v seznamu                                   literatury:</a:t>
            </a:r>
            <a:r>
              <a:rPr lang="cs-CZ" altLang="cs-CZ" sz="2400" smtClean="0"/>
              <a:t> podrobný soupis informací                                    o použitém zdroji v seznamu na konci                                textu</a:t>
            </a:r>
          </a:p>
        </p:txBody>
      </p:sp>
      <p:pic>
        <p:nvPicPr>
          <p:cNvPr id="21508" name="Picture 5" descr="piraat_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4149725"/>
            <a:ext cx="2011362"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2000" fill="hold"/>
                                        <p:tgtEl>
                                          <p:spTgt spid="3">
                                            <p:txEl>
                                              <p:pRg st="4" end="4"/>
                                            </p:txEl>
                                          </p:spTgt>
                                        </p:tgtEl>
                                        <p:attrNameLst>
                                          <p:attrName>ppt_h</p:attrName>
                                        </p:attrNameLst>
                                      </p:cBhvr>
                                      <p:tavLst>
                                        <p:tav tm="0">
                                          <p:val>
                                            <p:strVal val="#ppt_h"/>
                                          </p:val>
                                        </p:tav>
                                        <p:tav tm="100000">
                                          <p:val>
                                            <p:strVal val="#ppt_h"/>
                                          </p:val>
                                        </p:tav>
                                      </p:tavLst>
                                    </p:anim>
                                  </p:childTnLst>
                                </p:cTn>
                              </p:par>
                              <p:par>
                                <p:cTn id="27" presetID="26" presetClass="entr" presetSubtype="0" fill="hold" nodeType="withEffect">
                                  <p:stCondLst>
                                    <p:cond delay="0"/>
                                  </p:stCondLst>
                                  <p:childTnLst>
                                    <p:set>
                                      <p:cBhvr>
                                        <p:cTn id="28" dur="1" fill="hold">
                                          <p:stCondLst>
                                            <p:cond delay="0"/>
                                          </p:stCondLst>
                                        </p:cTn>
                                        <p:tgtEl>
                                          <p:spTgt spid="21508"/>
                                        </p:tgtEl>
                                        <p:attrNameLst>
                                          <p:attrName>style.visibility</p:attrName>
                                        </p:attrNameLst>
                                      </p:cBhvr>
                                      <p:to>
                                        <p:strVal val="visible"/>
                                      </p:to>
                                    </p:set>
                                    <p:animEffect transition="in" filter="wipe(down)">
                                      <p:cBhvr>
                                        <p:cTn id="29" dur="580">
                                          <p:stCondLst>
                                            <p:cond delay="0"/>
                                          </p:stCondLst>
                                        </p:cTn>
                                        <p:tgtEl>
                                          <p:spTgt spid="21508"/>
                                        </p:tgtEl>
                                      </p:cBhvr>
                                    </p:animEffect>
                                    <p:anim calcmode="lin" valueType="num">
                                      <p:cBhvr>
                                        <p:cTn id="30" dur="1822" tmFilter="0,0; 0.14,0.36; 0.43,0.73; 0.71,0.91; 1.0,1.0">
                                          <p:stCondLst>
                                            <p:cond delay="0"/>
                                          </p:stCondLst>
                                        </p:cTn>
                                        <p:tgtEl>
                                          <p:spTgt spid="21508"/>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1508"/>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1508"/>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1508"/>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1508"/>
                                        </p:tgtEl>
                                        <p:attrNameLst>
                                          <p:attrName>ppt_y</p:attrName>
                                        </p:attrNameLst>
                                      </p:cBhvr>
                                      <p:tavLst>
                                        <p:tav tm="0" fmla="#ppt_y-sin(pi*$)/81">
                                          <p:val>
                                            <p:fltVal val="0"/>
                                          </p:val>
                                        </p:tav>
                                        <p:tav tm="100000">
                                          <p:val>
                                            <p:fltVal val="1"/>
                                          </p:val>
                                        </p:tav>
                                      </p:tavLst>
                                    </p:anim>
                                    <p:animScale>
                                      <p:cBhvr>
                                        <p:cTn id="35" dur="26">
                                          <p:stCondLst>
                                            <p:cond delay="650"/>
                                          </p:stCondLst>
                                        </p:cTn>
                                        <p:tgtEl>
                                          <p:spTgt spid="21508"/>
                                        </p:tgtEl>
                                      </p:cBhvr>
                                      <p:to x="100000" y="60000"/>
                                    </p:animScale>
                                    <p:animScale>
                                      <p:cBhvr>
                                        <p:cTn id="36" dur="166" decel="50000">
                                          <p:stCondLst>
                                            <p:cond delay="676"/>
                                          </p:stCondLst>
                                        </p:cTn>
                                        <p:tgtEl>
                                          <p:spTgt spid="21508"/>
                                        </p:tgtEl>
                                      </p:cBhvr>
                                      <p:to x="100000" y="100000"/>
                                    </p:animScale>
                                    <p:animScale>
                                      <p:cBhvr>
                                        <p:cTn id="37" dur="26">
                                          <p:stCondLst>
                                            <p:cond delay="1312"/>
                                          </p:stCondLst>
                                        </p:cTn>
                                        <p:tgtEl>
                                          <p:spTgt spid="21508"/>
                                        </p:tgtEl>
                                      </p:cBhvr>
                                      <p:to x="100000" y="80000"/>
                                    </p:animScale>
                                    <p:animScale>
                                      <p:cBhvr>
                                        <p:cTn id="38" dur="166" decel="50000">
                                          <p:stCondLst>
                                            <p:cond delay="1338"/>
                                          </p:stCondLst>
                                        </p:cTn>
                                        <p:tgtEl>
                                          <p:spTgt spid="21508"/>
                                        </p:tgtEl>
                                      </p:cBhvr>
                                      <p:to x="100000" y="100000"/>
                                    </p:animScale>
                                    <p:animScale>
                                      <p:cBhvr>
                                        <p:cTn id="39" dur="26">
                                          <p:stCondLst>
                                            <p:cond delay="1642"/>
                                          </p:stCondLst>
                                        </p:cTn>
                                        <p:tgtEl>
                                          <p:spTgt spid="21508"/>
                                        </p:tgtEl>
                                      </p:cBhvr>
                                      <p:to x="100000" y="90000"/>
                                    </p:animScale>
                                    <p:animScale>
                                      <p:cBhvr>
                                        <p:cTn id="40" dur="166" decel="50000">
                                          <p:stCondLst>
                                            <p:cond delay="1668"/>
                                          </p:stCondLst>
                                        </p:cTn>
                                        <p:tgtEl>
                                          <p:spTgt spid="21508"/>
                                        </p:tgtEl>
                                      </p:cBhvr>
                                      <p:to x="100000" y="100000"/>
                                    </p:animScale>
                                    <p:animScale>
                                      <p:cBhvr>
                                        <p:cTn id="41" dur="26">
                                          <p:stCondLst>
                                            <p:cond delay="1808"/>
                                          </p:stCondLst>
                                        </p:cTn>
                                        <p:tgtEl>
                                          <p:spTgt spid="21508"/>
                                        </p:tgtEl>
                                      </p:cBhvr>
                                      <p:to x="100000" y="95000"/>
                                    </p:animScale>
                                    <p:animScale>
                                      <p:cBhvr>
                                        <p:cTn id="42" dur="166" decel="50000">
                                          <p:stCondLst>
                                            <p:cond delay="1834"/>
                                          </p:stCondLst>
                                        </p:cTn>
                                        <p:tgtEl>
                                          <p:spTgt spid="21508"/>
                                        </p:tgtEl>
                                      </p:cBhvr>
                                      <p:to x="100000" y="100000"/>
                                    </p:animScale>
                                  </p:childTnLst>
                                </p:cTn>
                              </p:par>
                            </p:childTnLst>
                          </p:cTn>
                        </p:par>
                      </p:childTnLst>
                    </p:cTn>
                  </p:par>
                  <p:par>
                    <p:cTn id="43" fill="hold" nodeType="clickPar">
                      <p:stCondLst>
                        <p:cond delay="indefinite"/>
                      </p:stCondLst>
                      <p:childTnLst>
                        <p:par>
                          <p:cTn id="44" fill="hold" nodeType="withGroup">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7" presetClass="entr" presetSubtype="1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4"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395288" y="333375"/>
            <a:ext cx="8229600" cy="1143000"/>
          </a:xfrm>
        </p:spPr>
        <p:txBody>
          <a:bodyPr/>
          <a:lstStyle/>
          <a:p>
            <a:r>
              <a:rPr lang="cs-CZ" altLang="cs-CZ" smtClean="0"/>
              <a:t>Plagiátorství a právní kontext</a:t>
            </a:r>
          </a:p>
        </p:txBody>
      </p:sp>
      <p:sp>
        <p:nvSpPr>
          <p:cNvPr id="38915" name="Zástupný symbol pro obsah 2"/>
          <p:cNvSpPr>
            <a:spLocks noGrp="1"/>
          </p:cNvSpPr>
          <p:nvPr>
            <p:ph idx="1"/>
          </p:nvPr>
        </p:nvSpPr>
        <p:spPr>
          <a:xfrm>
            <a:off x="395288" y="1484313"/>
            <a:ext cx="8229600" cy="4389437"/>
          </a:xfrm>
        </p:spPr>
        <p:txBody>
          <a:bodyPr/>
          <a:lstStyle/>
          <a:p>
            <a:r>
              <a:rPr lang="cs-CZ" altLang="cs-CZ" sz="2500" smtClean="0"/>
              <a:t>Zákon č. 121/2000, Sb. o právu autorském, o právech souvisejících s právem autorským a o změně některých zákonů (</a:t>
            </a:r>
            <a:r>
              <a:rPr lang="cs-CZ" altLang="cs-CZ" sz="2500" b="1" smtClean="0"/>
              <a:t>autorský zákon</a:t>
            </a:r>
            <a:r>
              <a:rPr lang="cs-CZ" altLang="cs-CZ" sz="2500" smtClean="0"/>
              <a:t>)</a:t>
            </a:r>
          </a:p>
          <a:p>
            <a:r>
              <a:rPr lang="cs-CZ" altLang="cs-CZ" sz="2500" smtClean="0"/>
              <a:t>Disciplinárním přestupkem je zejména (</a:t>
            </a:r>
            <a:r>
              <a:rPr lang="cs-CZ" altLang="cs-CZ" sz="2500" b="1" smtClean="0"/>
              <a:t>Disciplinární řád FSS</a:t>
            </a:r>
            <a:r>
              <a:rPr lang="cs-CZ" altLang="cs-CZ" sz="2500" smtClean="0"/>
              <a:t>):</a:t>
            </a:r>
          </a:p>
          <a:p>
            <a:pPr lvl="1"/>
            <a:r>
              <a:rPr lang="cs-CZ" altLang="cs-CZ" smtClean="0"/>
              <a:t>„vydávání cizí práce za vlastní, zvláště pak použitím části cizí práce ve vlastní práci bez náležitého odkazování  nebo doslovným použitím části cizí práce bez zjevného vyznačení citace, například uvozovkami“ </a:t>
            </a:r>
          </a:p>
          <a:p>
            <a:pPr lvl="1"/>
            <a:r>
              <a:rPr lang="cs-CZ" altLang="cs-CZ" smtClean="0"/>
              <a:t>„odevzdání stejné či mírně pozměněné práce ke splnění různých studijních povinností bez předchozího souhlasu alespoň jednoho z vyučujících kurzu, do něhož se práce odevzdává“</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cs-CZ" altLang="cs-CZ" smtClean="0"/>
              <a:t>Parafráze</a:t>
            </a:r>
          </a:p>
        </p:txBody>
      </p:sp>
      <p:sp>
        <p:nvSpPr>
          <p:cNvPr id="27651" name="Zástupný symbol pro obsah 2"/>
          <p:cNvSpPr>
            <a:spLocks noGrp="1"/>
          </p:cNvSpPr>
          <p:nvPr>
            <p:ph idx="1"/>
          </p:nvPr>
        </p:nvSpPr>
        <p:spPr/>
        <p:txBody>
          <a:bodyPr/>
          <a:lstStyle/>
          <a:p>
            <a:r>
              <a:rPr lang="cs-CZ" altLang="cs-CZ" sz="2500" smtClean="0"/>
              <a:t>Parafráze </a:t>
            </a:r>
            <a:r>
              <a:rPr lang="cs-CZ" altLang="cs-CZ" sz="2500" i="1" smtClean="0"/>
              <a:t>není</a:t>
            </a:r>
            <a:r>
              <a:rPr lang="cs-CZ" altLang="cs-CZ" sz="2500" smtClean="0"/>
              <a:t> přesná kopie původního textu</a:t>
            </a:r>
          </a:p>
          <a:p>
            <a:endParaRPr lang="cs-CZ" altLang="cs-CZ" sz="2500" smtClean="0"/>
          </a:p>
          <a:p>
            <a:r>
              <a:rPr lang="cs-CZ" altLang="cs-CZ" sz="2500" smtClean="0"/>
              <a:t>Odlišná formulace/nová stylistika</a:t>
            </a:r>
          </a:p>
          <a:p>
            <a:endParaRPr lang="cs-CZ" altLang="cs-CZ" sz="2500" smtClean="0"/>
          </a:p>
          <a:p>
            <a:r>
              <a:rPr lang="cs-CZ" altLang="cs-CZ" sz="2500" smtClean="0"/>
              <a:t>Smysl původního textu </a:t>
            </a:r>
            <a:r>
              <a:rPr lang="cs-CZ" altLang="cs-CZ" sz="2500" smtClean="0">
                <a:solidFill>
                  <a:srgbClr val="FF0000"/>
                </a:solidFill>
              </a:rPr>
              <a:t>MUSÍ BÝT </a:t>
            </a:r>
            <a:r>
              <a:rPr lang="cs-CZ" altLang="cs-CZ" sz="2500" smtClean="0"/>
              <a:t>parafrází zachován</a:t>
            </a:r>
          </a:p>
          <a:p>
            <a:endParaRPr lang="cs-CZ" altLang="cs-CZ" sz="2500" smtClean="0"/>
          </a:p>
          <a:p>
            <a:r>
              <a:rPr lang="cs-CZ" altLang="cs-CZ" sz="2500" smtClean="0"/>
              <a:t>Použití některých výrazů z původního zdroje</a:t>
            </a:r>
          </a:p>
          <a:p>
            <a:endParaRPr lang="cs-CZ" altLang="cs-CZ" sz="2500" smtClean="0"/>
          </a:p>
          <a:p>
            <a:r>
              <a:rPr lang="cs-CZ" altLang="cs-CZ" sz="2500" smtClean="0"/>
              <a:t>Odkaz na původní 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2000" fill="hold"/>
                                        <p:tgtEl>
                                          <p:spTgt spid="27651">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76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anim calcmode="lin" valueType="num">
                                      <p:cBhvr additive="base">
                                        <p:cTn id="11" dur="2000" fill="hold"/>
                                        <p:tgtEl>
                                          <p:spTgt spid="27651">
                                            <p:txEl>
                                              <p:pRg st="2" end="2"/>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27651">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anim calcmode="lin" valueType="num">
                                      <p:cBhvr additive="base">
                                        <p:cTn id="15" dur="2000" fill="hold"/>
                                        <p:tgtEl>
                                          <p:spTgt spid="27651">
                                            <p:txEl>
                                              <p:pRg st="4" end="4"/>
                                            </p:txEl>
                                          </p:spTgt>
                                        </p:tgtEl>
                                        <p:attrNameLst>
                                          <p:attrName>ppt_x</p:attrName>
                                        </p:attrNameLst>
                                      </p:cBhvr>
                                      <p:tavLst>
                                        <p:tav tm="0">
                                          <p:val>
                                            <p:strVal val="1+#ppt_w/2"/>
                                          </p:val>
                                        </p:tav>
                                        <p:tav tm="100000">
                                          <p:val>
                                            <p:strVal val="#ppt_x"/>
                                          </p:val>
                                        </p:tav>
                                      </p:tavLst>
                                    </p:anim>
                                    <p:anim calcmode="lin" valueType="num">
                                      <p:cBhvr additive="base">
                                        <p:cTn id="16" dur="2000" fill="hold"/>
                                        <p:tgtEl>
                                          <p:spTgt spid="2765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anim calcmode="lin" valueType="num">
                                      <p:cBhvr additive="base">
                                        <p:cTn id="19" dur="2000" fill="hold"/>
                                        <p:tgtEl>
                                          <p:spTgt spid="27651">
                                            <p:txEl>
                                              <p:pRg st="6" end="6"/>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27651">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7651">
                                            <p:txEl>
                                              <p:pRg st="8" end="8"/>
                                            </p:txEl>
                                          </p:spTgt>
                                        </p:tgtEl>
                                        <p:attrNameLst>
                                          <p:attrName>style.visibility</p:attrName>
                                        </p:attrNameLst>
                                      </p:cBhvr>
                                      <p:to>
                                        <p:strVal val="visible"/>
                                      </p:to>
                                    </p:set>
                                    <p:anim calcmode="lin" valueType="num">
                                      <p:cBhvr additive="base">
                                        <p:cTn id="23" dur="2000" fill="hold"/>
                                        <p:tgtEl>
                                          <p:spTgt spid="27651">
                                            <p:txEl>
                                              <p:pRg st="8" end="8"/>
                                            </p:txEl>
                                          </p:spTgt>
                                        </p:tgtEl>
                                        <p:attrNameLst>
                                          <p:attrName>ppt_x</p:attrName>
                                        </p:attrNameLst>
                                      </p:cBhvr>
                                      <p:tavLst>
                                        <p:tav tm="0">
                                          <p:val>
                                            <p:strVal val="1+#ppt_w/2"/>
                                          </p:val>
                                        </p:tav>
                                        <p:tav tm="100000">
                                          <p:val>
                                            <p:strVal val="#ppt_x"/>
                                          </p:val>
                                        </p:tav>
                                      </p:tavLst>
                                    </p:anim>
                                    <p:anim calcmode="lin" valueType="num">
                                      <p:cBhvr additive="base">
                                        <p:cTn id="24" dur="2000" fill="hold"/>
                                        <p:tgtEl>
                                          <p:spTgt spid="2765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r>
              <a:rPr lang="cs-CZ" altLang="cs-CZ" smtClean="0"/>
              <a:t>Citace vs. parafráze</a:t>
            </a:r>
          </a:p>
        </p:txBody>
      </p:sp>
      <p:sp>
        <p:nvSpPr>
          <p:cNvPr id="41987" name="Zástupný symbol pro obsah 2"/>
          <p:cNvSpPr>
            <a:spLocks noGrp="1"/>
          </p:cNvSpPr>
          <p:nvPr>
            <p:ph idx="1"/>
          </p:nvPr>
        </p:nvSpPr>
        <p:spPr>
          <a:xfrm>
            <a:off x="457200" y="1935163"/>
            <a:ext cx="8229600" cy="4662487"/>
          </a:xfrm>
        </p:spPr>
        <p:txBody>
          <a:bodyPr/>
          <a:lstStyle/>
          <a:p>
            <a:r>
              <a:rPr lang="cs-CZ" altLang="cs-CZ" sz="2400" smtClean="0"/>
              <a:t>Podle Sartoriho je jednou z vlastností umírněného pluralismu alternace vládních koalic (Sartori 2005: 191).</a:t>
            </a:r>
          </a:p>
          <a:p>
            <a:r>
              <a:rPr lang="cs-CZ" altLang="cs-CZ" sz="2400" smtClean="0"/>
              <a:t>Jak uvádí Sartori, „</a:t>
            </a:r>
            <a:r>
              <a:rPr lang="en-US" altLang="cs-CZ" sz="2400" smtClean="0"/>
              <a:t>[v]</a:t>
            </a:r>
            <a:r>
              <a:rPr lang="cs-CZ" altLang="cs-CZ" sz="2400" smtClean="0"/>
              <a:t>zorcem umírněného pluralismu není alternativní vláda, ale vládnutí v koalici, a to s perspektivou </a:t>
            </a:r>
            <a:r>
              <a:rPr lang="cs-CZ" altLang="cs-CZ" sz="2400" i="1" smtClean="0"/>
              <a:t>alternativních koalicí </a:t>
            </a:r>
            <a:r>
              <a:rPr lang="cs-CZ" altLang="cs-CZ" sz="2400" smtClean="0"/>
              <a:t>(…)“ (Sartori 2005: 191).</a:t>
            </a:r>
          </a:p>
          <a:p>
            <a:r>
              <a:rPr lang="cs-CZ" altLang="cs-CZ" sz="2400" smtClean="0"/>
              <a:t>Uvážlivé užívání citací (přesné vyjádření toho, co chcete říci, citace jako „důkaz“, ilustrace, autorita)</a:t>
            </a:r>
          </a:p>
          <a:p>
            <a:r>
              <a:rPr lang="cs-CZ" altLang="cs-CZ" sz="2400" i="1" smtClean="0"/>
              <a:t>Přesný </a:t>
            </a:r>
            <a:r>
              <a:rPr lang="cs-CZ" altLang="cs-CZ" sz="2400" smtClean="0"/>
              <a:t>přepis citace (vynechání slova, přidání slova)</a:t>
            </a:r>
            <a:endParaRPr lang="cs-CZ" altLang="cs-CZ" sz="2400" i="1" smtClean="0"/>
          </a:p>
          <a:p>
            <a:endParaRPr lang="cs-CZ" altLang="cs-CZ" sz="2400" b="1" smtClean="0">
              <a:solidFill>
                <a:srgbClr val="FF0000"/>
              </a:solidFill>
            </a:endParaRPr>
          </a:p>
          <a:p>
            <a:r>
              <a:rPr lang="cs-CZ" altLang="cs-CZ" sz="2400" b="1" smtClean="0">
                <a:solidFill>
                  <a:srgbClr val="FF0000"/>
                </a:solidFill>
              </a:rPr>
              <a:t>Tip:</a:t>
            </a:r>
            <a:r>
              <a:rPr lang="cs-CZ" altLang="cs-CZ" sz="2400" smtClean="0">
                <a:solidFill>
                  <a:srgbClr val="FF0000"/>
                </a:solidFill>
              </a:rPr>
              <a:t> </a:t>
            </a:r>
            <a:r>
              <a:rPr lang="cs-CZ" altLang="cs-CZ" sz="2400" smtClean="0"/>
              <a:t>ne více jak tři přímé citace na stránku</a:t>
            </a:r>
          </a:p>
        </p:txBody>
      </p:sp>
      <p:pic>
        <p:nvPicPr>
          <p:cNvPr id="41988" name="Obráze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26375" y="4433888"/>
            <a:ext cx="1317625" cy="242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pPr eaLnBrk="1" hangingPunct="1"/>
            <a:r>
              <a:rPr lang="cs-CZ" altLang="cs-CZ" sz="3600" smtClean="0"/>
              <a:t>Vedení bibliografických odkazů a citací I</a:t>
            </a:r>
          </a:p>
        </p:txBody>
      </p:sp>
      <p:sp>
        <p:nvSpPr>
          <p:cNvPr id="3" name="Zástupný symbol pro obsah 2"/>
          <p:cNvSpPr>
            <a:spLocks noGrp="1"/>
          </p:cNvSpPr>
          <p:nvPr>
            <p:ph idx="1"/>
          </p:nvPr>
        </p:nvSpPr>
        <p:spPr/>
        <p:txBody>
          <a:bodyPr>
            <a:normAutofit lnSpcReduction="10000"/>
          </a:bodyPr>
          <a:lstStyle/>
          <a:p>
            <a:pPr marL="274320" indent="-274320" algn="just" eaLnBrk="1" fontAlgn="auto" hangingPunct="1">
              <a:spcAft>
                <a:spcPts val="0"/>
              </a:spcAft>
              <a:buClr>
                <a:schemeClr val="accent3"/>
              </a:buClr>
              <a:buFont typeface="Wingdings 2"/>
              <a:buChar char=""/>
              <a:defRPr/>
            </a:pPr>
            <a:r>
              <a:rPr lang="cs-CZ" sz="2400" u="sng" dirty="0" smtClean="0"/>
              <a:t>ČSN ISO 690 </a:t>
            </a:r>
            <a:r>
              <a:rPr lang="cs-CZ" sz="2400" dirty="0" smtClean="0"/>
              <a:t>(Bibliografické citace: Obsah, forma a struktura) a </a:t>
            </a:r>
            <a:r>
              <a:rPr lang="cs-CZ" sz="2400" u="sng" dirty="0" smtClean="0"/>
              <a:t>ČSN ISO 690-2 </a:t>
            </a:r>
            <a:r>
              <a:rPr lang="cs-CZ" sz="2400" dirty="0" smtClean="0"/>
              <a:t>(Informace a dokumentace – Bibliografické citace – Část 2: Elektronické dokumenty nebo jejich části).</a:t>
            </a:r>
          </a:p>
          <a:p>
            <a:pPr marL="274320" indent="-274320" algn="just" eaLnBrk="1" fontAlgn="auto" hangingPunct="1">
              <a:spcBef>
                <a:spcPts val="600"/>
              </a:spcBef>
              <a:spcAft>
                <a:spcPts val="600"/>
              </a:spcAft>
              <a:buClr>
                <a:schemeClr val="accent3"/>
              </a:buClr>
              <a:buFont typeface="Wingdings 2"/>
              <a:buChar char=""/>
              <a:defRPr/>
            </a:pPr>
            <a:r>
              <a:rPr lang="cs-CZ" sz="2400" dirty="0" smtClean="0"/>
              <a:t>1. </a:t>
            </a:r>
            <a:r>
              <a:rPr lang="cs-CZ" sz="2400" u="sng" dirty="0" smtClean="0"/>
              <a:t>Metoda číselných citací </a:t>
            </a:r>
            <a:r>
              <a:rPr lang="cs-CZ" sz="2400" dirty="0" smtClean="0"/>
              <a:t>– uvádění čísla zdroje v závorce přímo v textu podle pořadí jejich prvního citování (nikoliv dle abecedy)</a:t>
            </a:r>
          </a:p>
          <a:p>
            <a:pPr marL="274320" indent="-274320" algn="just" eaLnBrk="1" fontAlgn="auto" hangingPunct="1">
              <a:spcBef>
                <a:spcPts val="600"/>
              </a:spcBef>
              <a:spcAft>
                <a:spcPts val="600"/>
              </a:spcAft>
              <a:buClr>
                <a:schemeClr val="accent3"/>
              </a:buClr>
              <a:buFont typeface="Wingdings 2"/>
              <a:buChar char=""/>
              <a:defRPr/>
            </a:pPr>
            <a:r>
              <a:rPr lang="cs-CZ" sz="2400" dirty="0" smtClean="0"/>
              <a:t>2. </a:t>
            </a:r>
            <a:r>
              <a:rPr lang="cs-CZ" sz="2400" u="sng" dirty="0" smtClean="0"/>
              <a:t>Německý způsob </a:t>
            </a:r>
            <a:r>
              <a:rPr lang="cs-CZ" sz="2400" dirty="0" smtClean="0"/>
              <a:t>- průběžné poznámky pod čarou nebo na konci textu</a:t>
            </a:r>
          </a:p>
          <a:p>
            <a:pPr marL="274320" indent="-274320" algn="just" eaLnBrk="1" fontAlgn="auto" hangingPunct="1">
              <a:spcBef>
                <a:spcPts val="600"/>
              </a:spcBef>
              <a:spcAft>
                <a:spcPts val="600"/>
              </a:spcAft>
              <a:buClr>
                <a:schemeClr val="accent3"/>
              </a:buClr>
              <a:buFont typeface="Wingdings 2"/>
              <a:buChar char=""/>
              <a:defRPr/>
            </a:pPr>
            <a:r>
              <a:rPr lang="cs-CZ" sz="2400" dirty="0" smtClean="0"/>
              <a:t>3. </a:t>
            </a:r>
            <a:r>
              <a:rPr lang="cs-CZ" sz="2400" u="sng" dirty="0" smtClean="0"/>
              <a:t>Anglosaský způsob </a:t>
            </a:r>
            <a:r>
              <a:rPr lang="cs-CZ" sz="2400" dirty="0" smtClean="0"/>
              <a:t>- uvádění prvního prvku a data v závorce přímo v textu</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23" presetClass="entr" presetSubtype="16"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nodeType="afterGroup">
                            <p:stCondLst>
                              <p:cond delay="4000"/>
                            </p:stCondLst>
                            <p:childTnLst>
                              <p:par>
                                <p:cTn id="15" presetID="23" presetClass="entr" presetSubtype="16"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20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nodeType="afterGroup">
                            <p:stCondLst>
                              <p:cond delay="6000"/>
                            </p:stCondLst>
                            <p:childTnLst>
                              <p:par>
                                <p:cTn id="20" presetID="23" presetClass="entr" presetSubtype="16"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z="3600" smtClean="0"/>
              <a:t>Struktura přednášky</a:t>
            </a:r>
          </a:p>
        </p:txBody>
      </p:sp>
      <p:sp>
        <p:nvSpPr>
          <p:cNvPr id="6147" name="Rectangle 3"/>
          <p:cNvSpPr>
            <a:spLocks noGrp="1" noChangeArrowheads="1"/>
          </p:cNvSpPr>
          <p:nvPr>
            <p:ph idx="1"/>
          </p:nvPr>
        </p:nvSpPr>
        <p:spPr>
          <a:xfrm>
            <a:off x="1066800" y="1484313"/>
            <a:ext cx="7543800" cy="4611687"/>
          </a:xfrm>
        </p:spPr>
        <p:txBody>
          <a:bodyPr/>
          <a:lstStyle/>
          <a:p>
            <a:pPr eaLnBrk="1" hangingPunct="1">
              <a:defRPr/>
            </a:pPr>
            <a:endParaRPr lang="cs-CZ" sz="2800" dirty="0" smtClean="0"/>
          </a:p>
          <a:p>
            <a:pPr eaLnBrk="1" hangingPunct="1">
              <a:spcBef>
                <a:spcPts val="600"/>
              </a:spcBef>
              <a:spcAft>
                <a:spcPts val="600"/>
              </a:spcAft>
              <a:defRPr/>
            </a:pPr>
            <a:endParaRPr lang="cs-CZ" sz="2400" dirty="0" smtClean="0"/>
          </a:p>
          <a:p>
            <a:pPr marL="457200" indent="-457200" eaLnBrk="1" hangingPunct="1">
              <a:spcBef>
                <a:spcPts val="600"/>
              </a:spcBef>
              <a:spcAft>
                <a:spcPts val="600"/>
              </a:spcAft>
              <a:buFont typeface="+mj-lt"/>
              <a:buAutoNum type="arabicPeriod"/>
              <a:defRPr/>
            </a:pPr>
            <a:r>
              <a:rPr lang="cs-CZ" sz="2500" dirty="0" smtClean="0"/>
              <a:t>Charakteristika odborného textu</a:t>
            </a:r>
          </a:p>
          <a:p>
            <a:pPr marL="457200" indent="-457200" eaLnBrk="1" hangingPunct="1">
              <a:spcBef>
                <a:spcPts val="600"/>
              </a:spcBef>
              <a:spcAft>
                <a:spcPts val="600"/>
              </a:spcAft>
              <a:buFont typeface="+mj-lt"/>
              <a:buAutoNum type="arabicPeriod"/>
              <a:defRPr/>
            </a:pPr>
            <a:endParaRPr lang="cs-CZ" sz="2500" dirty="0" smtClean="0"/>
          </a:p>
          <a:p>
            <a:pPr marL="457200" indent="-457200" eaLnBrk="1" hangingPunct="1">
              <a:spcBef>
                <a:spcPts val="600"/>
              </a:spcBef>
              <a:spcAft>
                <a:spcPts val="600"/>
              </a:spcAft>
              <a:buFont typeface="+mj-lt"/>
              <a:buAutoNum type="arabicPeriod"/>
              <a:defRPr/>
            </a:pPr>
            <a:r>
              <a:rPr lang="cs-CZ" sz="2500" dirty="0" smtClean="0"/>
              <a:t>Jazyk odborného textu</a:t>
            </a:r>
          </a:p>
          <a:p>
            <a:pPr marL="457200" indent="-457200" eaLnBrk="1" hangingPunct="1">
              <a:spcBef>
                <a:spcPts val="600"/>
              </a:spcBef>
              <a:spcAft>
                <a:spcPts val="600"/>
              </a:spcAft>
              <a:buFont typeface="+mj-lt"/>
              <a:buAutoNum type="arabicPeriod"/>
              <a:defRPr/>
            </a:pPr>
            <a:endParaRPr lang="cs-CZ" sz="2500" dirty="0" smtClean="0"/>
          </a:p>
          <a:p>
            <a:pPr marL="457200" indent="-457200" eaLnBrk="1" hangingPunct="1">
              <a:spcBef>
                <a:spcPts val="600"/>
              </a:spcBef>
              <a:spcAft>
                <a:spcPts val="600"/>
              </a:spcAft>
              <a:buFont typeface="+mj-lt"/>
              <a:buAutoNum type="arabicPeriod"/>
              <a:defRPr/>
            </a:pPr>
            <a:r>
              <a:rPr lang="cs-CZ" sz="2500" dirty="0" smtClean="0"/>
              <a:t>Zdroje a jejich hledání, problematika vědecké etiky (plagiátorství</a:t>
            </a:r>
            <a:r>
              <a:rPr lang="cs-CZ" sz="2500" dirty="0" smtClean="0"/>
              <a:t>)</a:t>
            </a:r>
          </a:p>
          <a:p>
            <a:pPr marL="457200" indent="-457200" eaLnBrk="1" hangingPunct="1">
              <a:spcBef>
                <a:spcPts val="600"/>
              </a:spcBef>
              <a:spcAft>
                <a:spcPts val="600"/>
              </a:spcAft>
              <a:buFont typeface="+mj-lt"/>
              <a:buAutoNum type="arabicPeriod"/>
              <a:defRPr/>
            </a:pPr>
            <a:r>
              <a:rPr lang="cs-CZ" sz="2500" dirty="0" smtClean="0"/>
              <a:t>Abstrakt </a:t>
            </a:r>
            <a:endParaRPr lang="cs-CZ" sz="25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smtClean="0"/>
              <a:t>Příklad – metoda číselných citací</a:t>
            </a:r>
          </a:p>
        </p:txBody>
      </p:sp>
      <p:sp>
        <p:nvSpPr>
          <p:cNvPr id="45059" name="Zástupný symbol pro obsah 2"/>
          <p:cNvSpPr>
            <a:spLocks noGrp="1"/>
          </p:cNvSpPr>
          <p:nvPr>
            <p:ph idx="1"/>
          </p:nvPr>
        </p:nvSpPr>
        <p:spPr/>
        <p:txBody>
          <a:bodyPr/>
          <a:lstStyle/>
          <a:p>
            <a:r>
              <a:rPr lang="en-GB" altLang="cs-CZ" sz="2500" smtClean="0"/>
              <a:t>As Russell Dalton has shown, developed democracies are characterised by a rapid increase of a range of social interests as well as of new types of actors articulating these interests</a:t>
            </a:r>
            <a:r>
              <a:rPr lang="cs-CZ" altLang="cs-CZ" sz="2500" smtClean="0"/>
              <a:t> (6)</a:t>
            </a:r>
            <a:r>
              <a:rPr lang="en-GB" altLang="cs-CZ" sz="2500" smtClean="0"/>
              <a:t>.</a:t>
            </a:r>
            <a:endParaRPr lang="cs-CZ" altLang="cs-CZ" sz="2500" smtClean="0"/>
          </a:p>
          <a:p>
            <a:endParaRPr lang="cs-CZ" altLang="cs-CZ" sz="2500" smtClean="0"/>
          </a:p>
          <a:p>
            <a:pPr>
              <a:buFont typeface="Wingdings 2" panose="05020102010507070707" pitchFamily="18" charset="2"/>
              <a:buNone/>
            </a:pPr>
            <a:r>
              <a:rPr lang="cs-CZ" altLang="cs-CZ" sz="2500" smtClean="0"/>
              <a:t>Seznam literatury</a:t>
            </a:r>
          </a:p>
          <a:p>
            <a:r>
              <a:rPr lang="cs-CZ" altLang="cs-CZ" sz="2500" smtClean="0"/>
              <a:t>6. </a:t>
            </a:r>
            <a:r>
              <a:rPr lang="en-GB" altLang="cs-CZ" sz="2500" smtClean="0"/>
              <a:t>Dalton, R. J., 2007. </a:t>
            </a:r>
            <a:r>
              <a:rPr lang="en-GB" altLang="cs-CZ" sz="2500" i="1" smtClean="0"/>
              <a:t>Democratic Challenges, Democratic Choices: The Erosion of Political Support in Advanced Industrial Democracies</a:t>
            </a:r>
            <a:r>
              <a:rPr lang="en-GB" altLang="cs-CZ" sz="2500" smtClean="0"/>
              <a:t>. Oxford: Oxford University Press.</a:t>
            </a:r>
            <a:endParaRPr lang="cs-CZ" altLang="cs-CZ" sz="2500" smtClean="0"/>
          </a:p>
          <a:p>
            <a:endParaRPr lang="cs-CZ" altLang="cs-CZ"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a:xfrm>
            <a:off x="457200" y="704850"/>
            <a:ext cx="8229600" cy="636588"/>
          </a:xfrm>
        </p:spPr>
        <p:txBody>
          <a:bodyPr/>
          <a:lstStyle/>
          <a:p>
            <a:r>
              <a:rPr lang="cs-CZ" altLang="cs-CZ" smtClean="0"/>
              <a:t>Příklad – anglosaský způsob</a:t>
            </a:r>
          </a:p>
        </p:txBody>
      </p:sp>
      <p:sp>
        <p:nvSpPr>
          <p:cNvPr id="46083" name="Zástupný symbol pro obsah 2"/>
          <p:cNvSpPr>
            <a:spLocks noGrp="1"/>
          </p:cNvSpPr>
          <p:nvPr>
            <p:ph idx="1"/>
          </p:nvPr>
        </p:nvSpPr>
        <p:spPr>
          <a:xfrm>
            <a:off x="457200" y="1412875"/>
            <a:ext cx="8229600" cy="4911725"/>
          </a:xfrm>
        </p:spPr>
        <p:txBody>
          <a:bodyPr/>
          <a:lstStyle/>
          <a:p>
            <a:r>
              <a:rPr lang="en-GB" altLang="cs-CZ" sz="2400" smtClean="0"/>
              <a:t>As Russell Dalton (2007) has shown, developed democracies are characterised by a rapid increase of a range of social interests as well as of new types of actors articulating these interests.</a:t>
            </a:r>
            <a:endParaRPr lang="cs-CZ" altLang="cs-CZ" sz="2400" smtClean="0"/>
          </a:p>
          <a:p>
            <a:r>
              <a:rPr lang="cs-CZ" altLang="cs-CZ" sz="2400" smtClean="0"/>
              <a:t>Případně:</a:t>
            </a:r>
          </a:p>
          <a:p>
            <a:pPr>
              <a:buFont typeface="Wingdings 2" panose="05020102010507070707" pitchFamily="18" charset="2"/>
              <a:buNone/>
            </a:pPr>
            <a:r>
              <a:rPr lang="cs-CZ" altLang="cs-CZ" sz="2400" smtClean="0"/>
              <a:t>    </a:t>
            </a:r>
            <a:r>
              <a:rPr lang="en-GB" altLang="cs-CZ" sz="2400" smtClean="0"/>
              <a:t>As Russell Dalton has shown, developed democracies are characterised by a rapid increase of a range of social interests as well as of new types of actors articulating these interests</a:t>
            </a:r>
            <a:r>
              <a:rPr lang="cs-CZ" altLang="cs-CZ" sz="2400" smtClean="0"/>
              <a:t> (Dalton 2007)</a:t>
            </a:r>
            <a:r>
              <a:rPr lang="en-GB" altLang="cs-CZ" sz="2400" smtClean="0"/>
              <a:t>.</a:t>
            </a:r>
            <a:endParaRPr lang="cs-CZ" altLang="cs-CZ" sz="2400" smtClean="0"/>
          </a:p>
          <a:p>
            <a:pPr>
              <a:buFont typeface="Wingdings 2" panose="05020102010507070707" pitchFamily="18" charset="2"/>
              <a:buNone/>
            </a:pPr>
            <a:r>
              <a:rPr lang="cs-CZ" altLang="cs-CZ" sz="2400" smtClean="0"/>
              <a:t>Seznam literatury:</a:t>
            </a:r>
          </a:p>
          <a:p>
            <a:pPr>
              <a:buFont typeface="Wingdings 2" panose="05020102010507070707" pitchFamily="18" charset="2"/>
              <a:buNone/>
            </a:pPr>
            <a:r>
              <a:rPr lang="en-GB" altLang="cs-CZ" sz="2400" smtClean="0"/>
              <a:t>Dalton, R. J. 2007. </a:t>
            </a:r>
            <a:r>
              <a:rPr lang="en-GB" altLang="cs-CZ" sz="2400" i="1" smtClean="0"/>
              <a:t>Democratic Challenges, Democratic Choices: The Erosion of Political Support in Advanced Industrial Democracies</a:t>
            </a:r>
            <a:r>
              <a:rPr lang="en-GB" altLang="cs-CZ" sz="2400" smtClean="0"/>
              <a:t>. Oxford: Oxford University Press.</a:t>
            </a:r>
            <a:endParaRPr lang="cs-CZ" altLang="cs-CZ" sz="2400" smtClean="0"/>
          </a:p>
          <a:p>
            <a:pPr>
              <a:buFont typeface="Wingdings 2" panose="05020102010507070707" pitchFamily="18" charset="2"/>
              <a:buNone/>
            </a:pPr>
            <a:endParaRPr lang="cs-CZ" altLang="cs-CZ"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smtClean="0"/>
              <a:t>Příklad – německý způsob</a:t>
            </a:r>
          </a:p>
        </p:txBody>
      </p:sp>
      <p:sp>
        <p:nvSpPr>
          <p:cNvPr id="47107" name="Zástupný symbol pro obsah 2"/>
          <p:cNvSpPr>
            <a:spLocks noGrp="1"/>
          </p:cNvSpPr>
          <p:nvPr>
            <p:ph idx="1"/>
          </p:nvPr>
        </p:nvSpPr>
        <p:spPr/>
        <p:txBody>
          <a:bodyPr/>
          <a:lstStyle/>
          <a:p>
            <a:r>
              <a:rPr lang="en-GB" altLang="cs-CZ" sz="2500" smtClean="0"/>
              <a:t>As Russell Dalton has shown, developed democracies are characterised by a rapid increase of a range of social interests as well as of new types of actors articulating these interests.</a:t>
            </a:r>
            <a:r>
              <a:rPr lang="cs-CZ" altLang="cs-CZ" sz="2500" baseline="30000" smtClean="0"/>
              <a:t>1</a:t>
            </a:r>
          </a:p>
          <a:p>
            <a:r>
              <a:rPr lang="cs-CZ" altLang="cs-CZ" sz="2500" baseline="30000" smtClean="0"/>
              <a:t>1 </a:t>
            </a:r>
            <a:r>
              <a:rPr lang="en-GB" altLang="cs-CZ" sz="2500" smtClean="0"/>
              <a:t>Dalton, R. J</a:t>
            </a:r>
            <a:r>
              <a:rPr lang="cs-CZ" altLang="cs-CZ" sz="2500" smtClean="0"/>
              <a:t>.: </a:t>
            </a:r>
            <a:r>
              <a:rPr lang="en-GB" altLang="cs-CZ" sz="2500" i="1" smtClean="0"/>
              <a:t>Democratic Challenges, Democratic Choices: The Erosion of Political Support in Advanced Industrial Democracies</a:t>
            </a:r>
            <a:r>
              <a:rPr lang="en-GB" altLang="cs-CZ" sz="2500" smtClean="0"/>
              <a:t>.</a:t>
            </a:r>
            <a:endParaRPr lang="cs-CZ" altLang="cs-CZ" sz="2500" smtClean="0"/>
          </a:p>
          <a:p>
            <a:pPr>
              <a:buFont typeface="Wingdings 2" panose="05020102010507070707" pitchFamily="18" charset="2"/>
              <a:buNone/>
            </a:pPr>
            <a:r>
              <a:rPr lang="cs-CZ" altLang="cs-CZ" sz="2500" smtClean="0"/>
              <a:t>Seznam literatury</a:t>
            </a:r>
          </a:p>
          <a:p>
            <a:r>
              <a:rPr lang="en-GB" altLang="cs-CZ" sz="2500" smtClean="0"/>
              <a:t>Dalton, R. J</a:t>
            </a:r>
            <a:r>
              <a:rPr lang="cs-CZ" altLang="cs-CZ" sz="2500" smtClean="0"/>
              <a:t>.: </a:t>
            </a:r>
            <a:r>
              <a:rPr lang="en-GB" altLang="cs-CZ" sz="2500" i="1" smtClean="0"/>
              <a:t>Democratic Challenges, Democratic Choices: The Erosion of Political Support in Advanced Industrial Democracies</a:t>
            </a:r>
            <a:r>
              <a:rPr lang="cs-CZ" altLang="cs-CZ" sz="2500" smtClean="0"/>
              <a:t>,</a:t>
            </a:r>
            <a:r>
              <a:rPr lang="en-GB" altLang="cs-CZ" sz="2500" smtClean="0"/>
              <a:t> Oxford: Oxford University Press</a:t>
            </a:r>
            <a:r>
              <a:rPr lang="cs-CZ" altLang="cs-CZ" sz="2500" smtClean="0"/>
              <a:t>, 2007</a:t>
            </a:r>
            <a:r>
              <a:rPr lang="en-GB" altLang="cs-CZ" sz="2500" smtClean="0"/>
              <a:t>.</a:t>
            </a:r>
            <a:endParaRPr lang="cs-CZ" altLang="cs-CZ" baseline="30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pPr eaLnBrk="1" hangingPunct="1"/>
            <a:r>
              <a:rPr lang="cs-CZ" altLang="cs-CZ" sz="3600" smtClean="0"/>
              <a:t>Vedení bibliografických odkazů a citací </a:t>
            </a:r>
          </a:p>
        </p:txBody>
      </p:sp>
      <p:sp>
        <p:nvSpPr>
          <p:cNvPr id="3" name="Zástupný symbol pro obsah 2"/>
          <p:cNvSpPr>
            <a:spLocks noGrp="1"/>
          </p:cNvSpPr>
          <p:nvPr>
            <p:ph idx="1"/>
          </p:nvPr>
        </p:nvSpPr>
        <p:spPr>
          <a:xfrm>
            <a:off x="457200" y="1935163"/>
            <a:ext cx="8229600" cy="4806950"/>
          </a:xfrm>
        </p:spPr>
        <p:txBody>
          <a:bodyPr>
            <a:normAutofit fontScale="92500" lnSpcReduction="10000"/>
          </a:bodyPr>
          <a:lstStyle/>
          <a:p>
            <a:pPr algn="just" eaLnBrk="1" hangingPunct="1">
              <a:defRPr/>
            </a:pPr>
            <a:r>
              <a:rPr lang="cs-CZ" sz="2400" dirty="0" smtClean="0"/>
              <a:t>Musí odpovídat požadavkům/charakteru daného textu (periodika).</a:t>
            </a:r>
          </a:p>
          <a:p>
            <a:pPr algn="just" eaLnBrk="1" hangingPunct="1">
              <a:defRPr/>
            </a:pPr>
            <a:r>
              <a:rPr lang="cs-CZ" sz="2400" dirty="0" smtClean="0"/>
              <a:t>Užívané prvky: Jméno, Název, Nakladatelské údaje, Rozsah, ISBN, stránkování.</a:t>
            </a:r>
          </a:p>
          <a:p>
            <a:pPr algn="just" eaLnBrk="1" hangingPunct="1">
              <a:defRPr/>
            </a:pPr>
            <a:r>
              <a:rPr lang="cs-CZ" sz="2400" dirty="0" smtClean="0"/>
              <a:t>Rozdíly (monografie, sborníky, příspěvky ve sbornících, články v časopisech, internetové zdroje, dokumenty, různý počet autorů, opakování odkazů (viz normy ČSN).</a:t>
            </a:r>
          </a:p>
          <a:p>
            <a:pPr algn="just" eaLnBrk="1" hangingPunct="1">
              <a:defRPr/>
            </a:pPr>
            <a:r>
              <a:rPr lang="cs-CZ" sz="2400" dirty="0" smtClean="0"/>
              <a:t>Užívané prvky odkazů/citací jsou </a:t>
            </a:r>
            <a:r>
              <a:rPr lang="cs-CZ" sz="2400" i="1" dirty="0" smtClean="0"/>
              <a:t>do jisté míry volitelné</a:t>
            </a:r>
            <a:r>
              <a:rPr lang="cs-CZ" sz="2400" dirty="0" smtClean="0"/>
              <a:t>, ale vždy musí být v daném textu používány jednotně a příslušný zdroj jednoznačně identifikovatelný.</a:t>
            </a:r>
          </a:p>
          <a:p>
            <a:pPr algn="just" eaLnBrk="1" hangingPunct="1">
              <a:defRPr/>
            </a:pPr>
            <a:endParaRPr lang="cs-CZ" sz="2400" dirty="0" smtClean="0"/>
          </a:p>
          <a:p>
            <a:pPr algn="just" eaLnBrk="1" hangingPunct="1">
              <a:defRPr/>
            </a:pPr>
            <a:r>
              <a:rPr lang="cs-CZ" sz="2400" b="1" dirty="0" smtClean="0">
                <a:solidFill>
                  <a:srgbClr val="FF0000"/>
                </a:solidFill>
              </a:rPr>
              <a:t>Tip: </a:t>
            </a:r>
            <a:r>
              <a:rPr lang="cs-CZ" sz="2400" dirty="0" smtClean="0"/>
              <a:t>veďte si seznam literatury a odkazy dle zadané normy od začátku tvorby úkolu</a:t>
            </a:r>
          </a:p>
          <a:p>
            <a:pPr algn="just" eaLnBrk="1" hangingPunct="1">
              <a:defRPr/>
            </a:pPr>
            <a:r>
              <a:rPr lang="cs-CZ" sz="2400" dirty="0" smtClean="0"/>
              <a:t>citace.com, </a:t>
            </a:r>
            <a:r>
              <a:rPr lang="cs-CZ" sz="2400" dirty="0" err="1" smtClean="0"/>
              <a:t>EndNote</a:t>
            </a:r>
            <a:endParaRPr lang="cs-CZ" sz="2400" dirty="0" smtClean="0"/>
          </a:p>
          <a:p>
            <a:pPr algn="just" eaLnBrk="1" hangingPunct="1">
              <a:defRPr/>
            </a:pPr>
            <a:endParaRPr lang="cs-CZ"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0525" y="3357563"/>
            <a:ext cx="6213475"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Nadpis 1"/>
          <p:cNvSpPr>
            <a:spLocks noGrp="1"/>
          </p:cNvSpPr>
          <p:nvPr>
            <p:ph type="title"/>
          </p:nvPr>
        </p:nvSpPr>
        <p:spPr>
          <a:xfrm>
            <a:off x="457200" y="704850"/>
            <a:ext cx="8229600" cy="1143000"/>
          </a:xfrm>
        </p:spPr>
        <p:txBody>
          <a:bodyPr/>
          <a:lstStyle/>
          <a:p>
            <a:r>
              <a:rPr lang="cs-CZ" altLang="cs-CZ" smtClean="0"/>
              <a:t>Seznam literatury – obecná pravidla</a:t>
            </a:r>
          </a:p>
        </p:txBody>
      </p:sp>
      <p:sp>
        <p:nvSpPr>
          <p:cNvPr id="3" name="Zástupný symbol pro obsah 2"/>
          <p:cNvSpPr>
            <a:spLocks noGrp="1"/>
          </p:cNvSpPr>
          <p:nvPr>
            <p:ph sz="quarter" idx="1"/>
          </p:nvPr>
        </p:nvSpPr>
        <p:spPr>
          <a:xfrm>
            <a:off x="609600" y="1589088"/>
            <a:ext cx="8283575" cy="4719637"/>
          </a:xfrm>
        </p:spPr>
        <p:txBody>
          <a:bodyPr/>
          <a:lstStyle/>
          <a:p>
            <a:pPr>
              <a:defRPr/>
            </a:pPr>
            <a:r>
              <a:rPr lang="cs-CZ" dirty="0" smtClean="0"/>
              <a:t>Začíná se příjmením</a:t>
            </a:r>
          </a:p>
          <a:p>
            <a:pPr marL="514350" indent="-514350">
              <a:buFont typeface="+mj-lt"/>
              <a:buAutoNum type="arabicPeriod"/>
              <a:defRPr/>
            </a:pPr>
            <a:r>
              <a:rPr lang="cs-CZ" dirty="0" smtClean="0"/>
              <a:t>Abecední řazení</a:t>
            </a:r>
          </a:p>
          <a:p>
            <a:pPr marL="514350" indent="-514350">
              <a:buFont typeface="+mj-lt"/>
              <a:buAutoNum type="arabicPeriod"/>
              <a:defRPr/>
            </a:pPr>
            <a:r>
              <a:rPr lang="cs-CZ" dirty="0" smtClean="0"/>
              <a:t>Podle data publikace</a:t>
            </a:r>
          </a:p>
          <a:p>
            <a:pPr marL="514350" indent="-514350">
              <a:buFont typeface="+mj-lt"/>
              <a:buAutoNum type="arabicPeriod"/>
              <a:defRPr/>
            </a:pPr>
            <a:r>
              <a:rPr lang="cs-CZ" dirty="0" smtClean="0"/>
              <a:t>Podle pořadí umístění v textu (+</a:t>
            </a:r>
            <a:r>
              <a:rPr lang="cs-CZ" dirty="0" err="1" smtClean="0"/>
              <a:t>suffix</a:t>
            </a:r>
            <a:r>
              <a:rPr lang="cs-CZ" dirty="0" smtClean="0"/>
              <a:t> a,b,c…)</a:t>
            </a:r>
          </a:p>
          <a:p>
            <a:pPr marL="514350" indent="-514350">
              <a:buFont typeface="Wingdings" panose="05000000000000000000" pitchFamily="2" charset="2"/>
              <a:buNone/>
              <a:defRPr/>
            </a:pPr>
            <a:endParaRPr lang="cs-CZ" dirty="0" smtClean="0"/>
          </a:p>
          <a:p>
            <a:pPr marL="514350" indent="-514350">
              <a:buFont typeface="Wingdings" panose="05000000000000000000" pitchFamily="2" charset="2"/>
              <a:buNone/>
              <a:defRPr/>
            </a:pPr>
            <a:endParaRPr lang="cs-CZ" dirty="0" smtClean="0"/>
          </a:p>
          <a:p>
            <a:pPr marL="514350" indent="-514350">
              <a:buFont typeface="Wingdings" panose="05000000000000000000" pitchFamily="2" charset="2"/>
              <a:buNone/>
              <a:defRPr/>
            </a:pPr>
            <a:endParaRPr lang="cs-CZ" dirty="0" smtClean="0"/>
          </a:p>
          <a:p>
            <a:pPr marL="514350" indent="-514350">
              <a:buFont typeface="Wingdings" panose="05000000000000000000" pitchFamily="2" charset="2"/>
              <a:buNone/>
              <a:defRPr/>
            </a:pPr>
            <a:endParaRPr lang="cs-CZ" dirty="0" smtClean="0"/>
          </a:p>
          <a:p>
            <a:pPr marL="514350" indent="-514350">
              <a:defRPr/>
            </a:pPr>
            <a:endParaRPr lang="cs-CZ" dirty="0" smtClean="0"/>
          </a:p>
        </p:txBody>
      </p:sp>
      <p:sp>
        <p:nvSpPr>
          <p:cNvPr id="5" name="Zástupný symbol pro obsah 4"/>
          <p:cNvSpPr>
            <a:spLocks noGrp="1"/>
          </p:cNvSpPr>
          <p:nvPr>
            <p:ph sz="quarter" idx="2"/>
          </p:nvPr>
        </p:nvSpPr>
        <p:spPr>
          <a:xfrm>
            <a:off x="4356100" y="1773238"/>
            <a:ext cx="3816350" cy="1079500"/>
          </a:xfrm>
        </p:spPr>
        <p:txBody>
          <a:bodyPr/>
          <a:lstStyle/>
          <a:p>
            <a:pPr>
              <a:buFont typeface="Wingdings" panose="05000000000000000000" pitchFamily="2" charset="2"/>
              <a:buNone/>
            </a:pPr>
            <a:r>
              <a:rPr lang="cs-CZ" altLang="cs-CZ" sz="1900" smtClean="0"/>
              <a:t>1.		     2.	</a:t>
            </a:r>
          </a:p>
          <a:p>
            <a:pPr>
              <a:buFont typeface="Wingdings" panose="05000000000000000000" pitchFamily="2" charset="2"/>
              <a:buNone/>
            </a:pPr>
            <a:r>
              <a:rPr lang="cs-CZ" altLang="cs-CZ" sz="2000" smtClean="0"/>
              <a:t>Lehoucq vs. Lehoucq, Molina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5058"/>
                                        </p:tgtEl>
                                        <p:attrNameLst>
                                          <p:attrName>style.visibility</p:attrName>
                                        </p:attrNameLst>
                                      </p:cBhvr>
                                      <p:to>
                                        <p:strVal val="visible"/>
                                      </p:to>
                                    </p:set>
                                    <p:animEffect transition="in" filter="box(in)">
                                      <p:cBhvr>
                                        <p:cTn id="22" dur="500"/>
                                        <p:tgtEl>
                                          <p:spTgt spid="450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ox(in)">
                                      <p:cBhvr>
                                        <p:cTn id="27" dur="500"/>
                                        <p:tgtEl>
                                          <p:spTgt spid="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ox(i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smtClean="0"/>
              <a:t>Chyby při citování</a:t>
            </a:r>
          </a:p>
        </p:txBody>
      </p:sp>
      <p:sp>
        <p:nvSpPr>
          <p:cNvPr id="53251" name="Zástupný symbol pro obsah 2"/>
          <p:cNvSpPr>
            <a:spLocks noGrp="1"/>
          </p:cNvSpPr>
          <p:nvPr>
            <p:ph idx="1"/>
          </p:nvPr>
        </p:nvSpPr>
        <p:spPr/>
        <p:txBody>
          <a:bodyPr/>
          <a:lstStyle/>
          <a:p>
            <a:r>
              <a:rPr lang="cs-CZ" altLang="cs-CZ" sz="2500" smtClean="0"/>
              <a:t>Odkaz na text, se kterým </a:t>
            </a:r>
            <a:r>
              <a:rPr lang="cs-CZ" altLang="cs-CZ" sz="2500" b="1" smtClean="0"/>
              <a:t>nepracujete</a:t>
            </a:r>
          </a:p>
          <a:p>
            <a:endParaRPr lang="cs-CZ" altLang="cs-CZ" sz="2500" b="1" smtClean="0"/>
          </a:p>
          <a:p>
            <a:r>
              <a:rPr lang="cs-CZ" altLang="cs-CZ" sz="2500" b="1" smtClean="0"/>
              <a:t>Neuvedení </a:t>
            </a:r>
            <a:r>
              <a:rPr lang="cs-CZ" altLang="cs-CZ" sz="2500" smtClean="0"/>
              <a:t>citovaného textu v seznamu literatury</a:t>
            </a:r>
          </a:p>
          <a:p>
            <a:endParaRPr lang="cs-CZ" altLang="cs-CZ" sz="2500" smtClean="0"/>
          </a:p>
          <a:p>
            <a:r>
              <a:rPr lang="cs-CZ" altLang="cs-CZ" sz="2500" smtClean="0"/>
              <a:t>(Auto)citace bez vztahu k tématu</a:t>
            </a:r>
          </a:p>
          <a:p>
            <a:endParaRPr lang="cs-CZ" altLang="cs-CZ" sz="2500" smtClean="0"/>
          </a:p>
          <a:p>
            <a:r>
              <a:rPr lang="cs-CZ" altLang="cs-CZ" sz="2500" b="1" smtClean="0"/>
              <a:t>Neúplná citace </a:t>
            </a:r>
            <a:r>
              <a:rPr lang="cs-CZ" altLang="cs-CZ" sz="2500" smtClean="0"/>
              <a:t>(chybí některé údaje umožňující identifikaci autora)</a:t>
            </a:r>
          </a:p>
          <a:p>
            <a:endParaRPr lang="cs-CZ" altLang="cs-CZ" smtClean="0"/>
          </a:p>
          <a:p>
            <a:endParaRPr lang="cs-CZ" altLang="cs-CZ"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p:nvPr>
        </p:nvSpPr>
        <p:spPr/>
        <p:txBody>
          <a:bodyPr/>
          <a:lstStyle/>
          <a:p>
            <a:r>
              <a:rPr lang="cs-CZ" altLang="cs-CZ" smtClean="0">
                <a:solidFill>
                  <a:srgbClr val="FF0000"/>
                </a:solidFill>
              </a:rPr>
              <a:t>Úkol</a:t>
            </a:r>
          </a:p>
        </p:txBody>
      </p:sp>
      <p:sp>
        <p:nvSpPr>
          <p:cNvPr id="54275" name="Zástupný symbol pro obsah 2"/>
          <p:cNvSpPr>
            <a:spLocks noGrp="1"/>
          </p:cNvSpPr>
          <p:nvPr>
            <p:ph idx="1"/>
          </p:nvPr>
        </p:nvSpPr>
        <p:spPr/>
        <p:txBody>
          <a:bodyPr/>
          <a:lstStyle/>
          <a:p>
            <a:pPr marL="0" indent="0">
              <a:buFont typeface="Wingdings 2" panose="05020102010507070707" pitchFamily="18" charset="2"/>
              <a:buNone/>
            </a:pPr>
            <a:endParaRPr lang="cs-CZ" altLang="cs-CZ" smtClean="0"/>
          </a:p>
          <a:p>
            <a:pPr marL="0" indent="0">
              <a:buFont typeface="Wingdings 2" panose="05020102010507070707" pitchFamily="18" charset="2"/>
              <a:buNone/>
            </a:pPr>
            <a:r>
              <a:rPr lang="cs-CZ" altLang="cs-CZ" smtClean="0"/>
              <a:t>Najděte v textu chyby při citování.</a:t>
            </a:r>
          </a:p>
          <a:p>
            <a:pPr marL="0" indent="0">
              <a:buFont typeface="Wingdings 2" panose="05020102010507070707" pitchFamily="18" charset="2"/>
              <a:buNone/>
            </a:pPr>
            <a:endParaRPr lang="cs-CZ" altLang="cs-CZ" smtClean="0"/>
          </a:p>
          <a:p>
            <a:pPr marL="0" indent="0">
              <a:buFont typeface="Wingdings 2" panose="05020102010507070707" pitchFamily="18" charset="2"/>
              <a:buNone/>
            </a:pPr>
            <a:endParaRPr lang="cs-CZ" altLang="cs-CZ" smtClean="0"/>
          </a:p>
          <a:p>
            <a:pPr marL="0" indent="0">
              <a:buFont typeface="Wingdings 2" panose="05020102010507070707" pitchFamily="18" charset="2"/>
              <a:buNone/>
            </a:pPr>
            <a:r>
              <a:rPr lang="cs-CZ" altLang="cs-CZ" smtClean="0"/>
              <a:t>Vytvořte parafrázi o délce jedné věty z textu o populismu.</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idx="1"/>
          </p:nvPr>
        </p:nvSpPr>
        <p:spPr/>
        <p:txBody>
          <a:bodyPr/>
          <a:lstStyle/>
          <a:p>
            <a:pPr marL="0" indent="0">
              <a:buNone/>
            </a:pPr>
            <a:r>
              <a:rPr lang="cs-CZ" dirty="0" smtClean="0"/>
              <a:t>Úkol: projděte si abstrakt k textu a:</a:t>
            </a:r>
          </a:p>
          <a:p>
            <a:pPr marL="0" indent="0">
              <a:buNone/>
            </a:pPr>
            <a:endParaRPr lang="cs-CZ" dirty="0"/>
          </a:p>
          <a:p>
            <a:pPr marL="514350" indent="-514350">
              <a:buAutoNum type="arabicPeriod"/>
            </a:pPr>
            <a:r>
              <a:rPr lang="cs-CZ" dirty="0" smtClean="0"/>
              <a:t>Zamyslete se nad jeho cíli a funkcemi</a:t>
            </a:r>
          </a:p>
          <a:p>
            <a:pPr marL="514350" indent="-514350">
              <a:buAutoNum type="arabicPeriod"/>
            </a:pPr>
            <a:endParaRPr lang="cs-CZ" dirty="0"/>
          </a:p>
          <a:p>
            <a:pPr marL="514350" indent="-514350">
              <a:buAutoNum type="arabicPeriod"/>
            </a:pPr>
            <a:r>
              <a:rPr lang="cs-CZ" dirty="0" smtClean="0"/>
              <a:t>Zkuste popsat, jaké části, jaký druh informací obsahuje</a:t>
            </a:r>
            <a:endParaRPr lang="cs-CZ" dirty="0"/>
          </a:p>
        </p:txBody>
      </p:sp>
    </p:spTree>
    <p:extLst>
      <p:ext uri="{BB962C8B-B14F-4D97-AF65-F5344CB8AC3E}">
        <p14:creationId xmlns:p14="http://schemas.microsoft.com/office/powerpoint/2010/main" val="19436067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a:xfrm>
            <a:off x="612775" y="228600"/>
            <a:ext cx="8153400" cy="990600"/>
          </a:xfrm>
        </p:spPr>
        <p:txBody>
          <a:bodyPr/>
          <a:lstStyle/>
          <a:p>
            <a:pPr eaLnBrk="1" hangingPunct="1"/>
            <a:r>
              <a:rPr lang="cs-CZ" altLang="cs-CZ" dirty="0" smtClean="0"/>
              <a:t>Abstrakt</a:t>
            </a:r>
          </a:p>
        </p:txBody>
      </p:sp>
      <p:sp>
        <p:nvSpPr>
          <p:cNvPr id="61443" name="Zástupný symbol pro obsah 2"/>
          <p:cNvSpPr>
            <a:spLocks noGrp="1"/>
          </p:cNvSpPr>
          <p:nvPr>
            <p:ph sz="quarter" idx="1"/>
          </p:nvPr>
        </p:nvSpPr>
        <p:spPr>
          <a:xfrm>
            <a:off x="612775" y="1600200"/>
            <a:ext cx="8153400" cy="4495800"/>
          </a:xfrm>
        </p:spPr>
        <p:txBody>
          <a:bodyPr/>
          <a:lstStyle/>
          <a:p>
            <a:pPr eaLnBrk="1" hangingPunct="1"/>
            <a:r>
              <a:rPr lang="cs-CZ" altLang="cs-CZ" smtClean="0"/>
              <a:t>Druh summary, poskytující výzkumníkovi prvotní představu o článku a ovlivňující jeho rozhodnutí, zda stojí za to si článek přečíst</a:t>
            </a:r>
          </a:p>
          <a:p>
            <a:pPr eaLnBrk="1" hangingPunct="1"/>
            <a:r>
              <a:rPr lang="cs-CZ" altLang="cs-CZ" smtClean="0"/>
              <a:t>Cca 150-250 slov</a:t>
            </a:r>
          </a:p>
          <a:p>
            <a:pPr eaLnBrk="1" hangingPunct="1"/>
            <a:r>
              <a:rPr lang="cs-CZ" altLang="cs-CZ" smtClean="0"/>
              <a:t>Struktura:</a:t>
            </a:r>
          </a:p>
          <a:p>
            <a:pPr lvl="1" eaLnBrk="1" hangingPunct="1"/>
            <a:r>
              <a:rPr lang="cs-CZ" altLang="cs-CZ" smtClean="0"/>
              <a:t>(Pozadí tématu)</a:t>
            </a:r>
          </a:p>
          <a:p>
            <a:pPr lvl="1" eaLnBrk="1" hangingPunct="1"/>
            <a:r>
              <a:rPr lang="cs-CZ" altLang="cs-CZ" smtClean="0"/>
              <a:t>Cíl a hlavní teze textu</a:t>
            </a:r>
          </a:p>
          <a:p>
            <a:pPr lvl="1" eaLnBrk="1" hangingPunct="1"/>
            <a:r>
              <a:rPr lang="cs-CZ" altLang="cs-CZ" smtClean="0"/>
              <a:t>Výzkumná metoda</a:t>
            </a:r>
          </a:p>
          <a:p>
            <a:pPr lvl="1" eaLnBrk="1" hangingPunct="1"/>
            <a:r>
              <a:rPr lang="cs-CZ" altLang="cs-CZ" smtClean="0"/>
              <a:t>Výsledky výzkumu</a:t>
            </a:r>
          </a:p>
          <a:p>
            <a:pPr eaLnBrk="1" hangingPunct="1"/>
            <a:endParaRPr lang="cs-CZ" altLang="cs-CZ"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a:xfrm>
            <a:off x="612775" y="228600"/>
            <a:ext cx="8153400" cy="990600"/>
          </a:xfrm>
        </p:spPr>
        <p:txBody>
          <a:bodyPr/>
          <a:lstStyle/>
          <a:p>
            <a:pPr eaLnBrk="1" hangingPunct="1"/>
            <a:r>
              <a:rPr lang="cs-CZ" altLang="cs-CZ" smtClean="0"/>
              <a:t>Abstrakty – příklad (Linek 2011)</a:t>
            </a:r>
          </a:p>
        </p:txBody>
      </p:sp>
      <p:sp>
        <p:nvSpPr>
          <p:cNvPr id="3" name="Zástupný symbol pro obsah 2"/>
          <p:cNvSpPr>
            <a:spLocks noGrp="1"/>
          </p:cNvSpPr>
          <p:nvPr>
            <p:ph sz="quarter" idx="1"/>
          </p:nvPr>
        </p:nvSpPr>
        <p:spPr>
          <a:xfrm>
            <a:off x="612775" y="1600200"/>
            <a:ext cx="6262688" cy="5257800"/>
          </a:xfrm>
        </p:spPr>
        <p:txBody>
          <a:bodyPr>
            <a:normAutofit fontScale="70000" lnSpcReduction="20000"/>
          </a:bodyPr>
          <a:lstStyle/>
          <a:p>
            <a:pPr marL="320040" indent="-320040" eaLnBrk="1" fontAlgn="auto" hangingPunct="1">
              <a:spcAft>
                <a:spcPts val="0"/>
              </a:spcAft>
              <a:buFont typeface="Wingdings"/>
              <a:buChar char=""/>
              <a:defRPr/>
            </a:pPr>
            <a:r>
              <a:rPr lang="en-US" dirty="0" smtClean="0"/>
              <a:t>The aim of this study is to explain why turnout in Czech general elections exhibited considerable variation between 1996 and 2010. Using valence theory this article explores the differential turnout in terms of the expected benefits of voting for a party on the basis of valence and policy considerations. This individual-level analysis of electoral participation employs four post-election surveys and uses an alternative </a:t>
            </a:r>
            <a:r>
              <a:rPr lang="en-US" dirty="0" err="1" smtClean="0"/>
              <a:t>operationalisation</a:t>
            </a:r>
            <a:r>
              <a:rPr lang="en-US" dirty="0" smtClean="0"/>
              <a:t> of the expected benefits of voting, which makes it possible to conduct cross-national and cross-time comparisons. The results presented in the article demonstrate that change in voter turnout across general elections stems from the change in the expected benefits from voting aggregated at the level of the electorate. One key implication of this research is that attempts to facilitate increased electoral participation through institutional reform are unlikely to be successful. This is because turnout is primarily determined by voter motivation. Increased turnout depends critically on ensuring a level of party choice that gives voters an incentive to go the polls.</a:t>
            </a:r>
            <a:endParaRPr lang="cs-CZ" dirty="0"/>
          </a:p>
        </p:txBody>
      </p:sp>
      <p:sp>
        <p:nvSpPr>
          <p:cNvPr id="4" name="TextovéPole 3"/>
          <p:cNvSpPr txBox="1">
            <a:spLocks noChangeArrowheads="1"/>
          </p:cNvSpPr>
          <p:nvPr/>
        </p:nvSpPr>
        <p:spPr bwMode="auto">
          <a:xfrm>
            <a:off x="7164388" y="1557338"/>
            <a:ext cx="1979612"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Cíl (jeho vymezení, specifikace)</a:t>
            </a:r>
          </a:p>
          <a:p>
            <a:pPr eaLnBrk="1" hangingPunct="1">
              <a:spcBef>
                <a:spcPct val="0"/>
              </a:spcBef>
              <a:buClrTx/>
              <a:buSzTx/>
              <a:buFontTx/>
              <a:buNone/>
            </a:pPr>
            <a:endParaRPr lang="cs-CZ" altLang="cs-CZ" sz="1800">
              <a:latin typeface="Arial" panose="020B0604020202020204" pitchFamily="34" charset="0"/>
              <a:cs typeface="Arial" panose="020B0604020202020204" pitchFamily="34" charset="0"/>
            </a:endParaRPr>
          </a:p>
        </p:txBody>
      </p:sp>
      <p:sp>
        <p:nvSpPr>
          <p:cNvPr id="5" name="TextovéPole 4"/>
          <p:cNvSpPr txBox="1">
            <a:spLocks noChangeArrowheads="1"/>
          </p:cNvSpPr>
          <p:nvPr/>
        </p:nvSpPr>
        <p:spPr bwMode="auto">
          <a:xfrm>
            <a:off x="7164388" y="2349500"/>
            <a:ext cx="16557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Teorie/ pozadí</a:t>
            </a:r>
          </a:p>
        </p:txBody>
      </p:sp>
      <p:sp>
        <p:nvSpPr>
          <p:cNvPr id="6" name="TextovéPole 5"/>
          <p:cNvSpPr txBox="1">
            <a:spLocks noChangeArrowheads="1"/>
          </p:cNvSpPr>
          <p:nvPr/>
        </p:nvSpPr>
        <p:spPr bwMode="auto">
          <a:xfrm>
            <a:off x="7164388" y="2852738"/>
            <a:ext cx="1584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Metoda/data</a:t>
            </a:r>
          </a:p>
        </p:txBody>
      </p:sp>
      <p:sp>
        <p:nvSpPr>
          <p:cNvPr id="7" name="TextovéPole 6"/>
          <p:cNvSpPr txBox="1">
            <a:spLocks noChangeArrowheads="1"/>
          </p:cNvSpPr>
          <p:nvPr/>
        </p:nvSpPr>
        <p:spPr bwMode="auto">
          <a:xfrm>
            <a:off x="7164388" y="4076700"/>
            <a:ext cx="19796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Výsledky výzkumu (implikace)</a:t>
            </a:r>
          </a:p>
        </p:txBody>
      </p:sp>
      <p:sp>
        <p:nvSpPr>
          <p:cNvPr id="8" name="Obdélník 7"/>
          <p:cNvSpPr/>
          <p:nvPr/>
        </p:nvSpPr>
        <p:spPr>
          <a:xfrm>
            <a:off x="971550" y="1628775"/>
            <a:ext cx="5761038" cy="4318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9" name="Obdélník 8"/>
          <p:cNvSpPr/>
          <p:nvPr/>
        </p:nvSpPr>
        <p:spPr>
          <a:xfrm>
            <a:off x="971550" y="2089150"/>
            <a:ext cx="1512888" cy="26035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0" name="Obdélník 9"/>
          <p:cNvSpPr/>
          <p:nvPr/>
        </p:nvSpPr>
        <p:spPr>
          <a:xfrm>
            <a:off x="7164388" y="1628775"/>
            <a:ext cx="1800225" cy="576263"/>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11" name="Obdélník 10"/>
          <p:cNvSpPr/>
          <p:nvPr/>
        </p:nvSpPr>
        <p:spPr>
          <a:xfrm>
            <a:off x="2484438" y="2060575"/>
            <a:ext cx="4248150" cy="28892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2" name="Obdélník 11"/>
          <p:cNvSpPr/>
          <p:nvPr/>
        </p:nvSpPr>
        <p:spPr>
          <a:xfrm>
            <a:off x="971550" y="2349500"/>
            <a:ext cx="5761038" cy="3683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3" name="Obdélník 12"/>
          <p:cNvSpPr/>
          <p:nvPr/>
        </p:nvSpPr>
        <p:spPr>
          <a:xfrm>
            <a:off x="971550" y="2713038"/>
            <a:ext cx="1584325" cy="28892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4" name="Obdélník 13"/>
          <p:cNvSpPr/>
          <p:nvPr/>
        </p:nvSpPr>
        <p:spPr>
          <a:xfrm>
            <a:off x="7164388" y="2349500"/>
            <a:ext cx="1800225" cy="35877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15" name="Obdélník 14"/>
          <p:cNvSpPr/>
          <p:nvPr/>
        </p:nvSpPr>
        <p:spPr>
          <a:xfrm>
            <a:off x="1017588" y="2978150"/>
            <a:ext cx="5715000" cy="163513"/>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6" name="Obdélník 15"/>
          <p:cNvSpPr/>
          <p:nvPr/>
        </p:nvSpPr>
        <p:spPr>
          <a:xfrm>
            <a:off x="971550" y="3141663"/>
            <a:ext cx="5761038" cy="650875"/>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8" name="Obdélník 17"/>
          <p:cNvSpPr/>
          <p:nvPr/>
        </p:nvSpPr>
        <p:spPr>
          <a:xfrm>
            <a:off x="7164388" y="2924175"/>
            <a:ext cx="1800225" cy="288925"/>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0" name="Obdélník 19"/>
          <p:cNvSpPr/>
          <p:nvPr/>
        </p:nvSpPr>
        <p:spPr>
          <a:xfrm>
            <a:off x="971550" y="3792538"/>
            <a:ext cx="5761038" cy="2228850"/>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1" name="Obdélník 20"/>
          <p:cNvSpPr/>
          <p:nvPr/>
        </p:nvSpPr>
        <p:spPr>
          <a:xfrm>
            <a:off x="7164388" y="4076700"/>
            <a:ext cx="1800225" cy="576263"/>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 name="Obdélník 1"/>
          <p:cNvSpPr/>
          <p:nvPr/>
        </p:nvSpPr>
        <p:spPr>
          <a:xfrm>
            <a:off x="2555875" y="2717800"/>
            <a:ext cx="4176713" cy="260350"/>
          </a:xfrm>
          <a:prstGeom prst="rect">
            <a:avLst/>
          </a:prstGeom>
          <a:solidFill>
            <a:srgbClr val="009900">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500"/>
                                        <p:tgtEl>
                                          <p:spTgt spid="8"/>
                                        </p:tgtEl>
                                      </p:cBhvr>
                                    </p:animEffect>
                                  </p:childTnLst>
                                </p:cTn>
                              </p:par>
                              <p:par>
                                <p:cTn id="8" presetID="4" presetClass="entr" presetSubtype="16" fill="hold" grpId="1"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ox(in)">
                                      <p:cBhvr>
                                        <p:cTn id="13" dur="500"/>
                                        <p:tgtEl>
                                          <p:spTgt spid="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ox(in)">
                                      <p:cBhvr>
                                        <p:cTn id="18" dur="500"/>
                                        <p:tgtEl>
                                          <p:spTgt spid="10"/>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ox(in)">
                                      <p:cBhvr>
                                        <p:cTn id="21" dur="500"/>
                                        <p:tgtEl>
                                          <p:spTgt spid="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ox(in)">
                                      <p:cBhvr>
                                        <p:cTn id="26" dur="500"/>
                                        <p:tgtEl>
                                          <p:spTgt spid="11"/>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ox(in)">
                                      <p:cBhvr>
                                        <p:cTn id="29" dur="500"/>
                                        <p:tgtEl>
                                          <p:spTgt spid="12"/>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ox(in)">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ox(in)">
                                      <p:cBhvr>
                                        <p:cTn id="37" dur="500"/>
                                        <p:tgtEl>
                                          <p:spTgt spid="14"/>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ox(in)">
                                      <p:cBhvr>
                                        <p:cTn id="40" dur="500"/>
                                        <p:tgtEl>
                                          <p:spTgt spid="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ox(in)">
                                      <p:cBhvr>
                                        <p:cTn id="45" dur="500"/>
                                        <p:tgtEl>
                                          <p:spTgt spid="15"/>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ox(in)">
                                      <p:cBhvr>
                                        <p:cTn id="48" dur="500"/>
                                        <p:tgtEl>
                                          <p:spTgt spid="1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box(in)">
                                      <p:cBhvr>
                                        <p:cTn id="53" dur="500"/>
                                        <p:tgtEl>
                                          <p:spTgt spid="6"/>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ox(in)">
                                      <p:cBhvr>
                                        <p:cTn id="56" dur="500"/>
                                        <p:tgtEl>
                                          <p:spTgt spid="18"/>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ox(in)">
                                      <p:cBhvr>
                                        <p:cTn id="59" dur="500"/>
                                        <p:tgtEl>
                                          <p:spTgt spid="2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box(in)">
                                      <p:cBhvr>
                                        <p:cTn id="64" dur="500"/>
                                        <p:tgtEl>
                                          <p:spTgt spid="7"/>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ox(in)">
                                      <p:cBhvr>
                                        <p:cTn id="6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P spid="8" grpId="1" animBg="1"/>
      <p:bldP spid="9" grpId="0" animBg="1"/>
      <p:bldP spid="10" grpId="0" animBg="1"/>
      <p:bldP spid="11" grpId="0" animBg="1"/>
      <p:bldP spid="12" grpId="0" animBg="1"/>
      <p:bldP spid="13" grpId="0" animBg="1"/>
      <p:bldP spid="14" grpId="0" animBg="1"/>
      <p:bldP spid="15" grpId="0" animBg="1"/>
      <p:bldP spid="16" grpId="0" animBg="1"/>
      <p:bldP spid="18"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68313" y="404813"/>
            <a:ext cx="8229600" cy="1143000"/>
          </a:xfrm>
        </p:spPr>
        <p:txBody>
          <a:bodyPr/>
          <a:lstStyle/>
          <a:p>
            <a:pPr eaLnBrk="1" hangingPunct="1"/>
            <a:r>
              <a:rPr lang="cs-CZ" altLang="cs-CZ" sz="3600" smtClean="0"/>
              <a:t>Cíle sdělení odborného textu	</a:t>
            </a:r>
          </a:p>
        </p:txBody>
      </p:sp>
      <p:sp>
        <p:nvSpPr>
          <p:cNvPr id="7171" name="Zástupný symbol pro obsah 2"/>
          <p:cNvSpPr>
            <a:spLocks noGrp="1"/>
          </p:cNvSpPr>
          <p:nvPr>
            <p:ph idx="1"/>
          </p:nvPr>
        </p:nvSpPr>
        <p:spPr>
          <a:xfrm>
            <a:off x="468313" y="1557338"/>
            <a:ext cx="8229600" cy="4389437"/>
          </a:xfrm>
        </p:spPr>
        <p:txBody>
          <a:bodyPr/>
          <a:lstStyle/>
          <a:p>
            <a:pPr algn="just" eaLnBrk="1" hangingPunct="1"/>
            <a:r>
              <a:rPr lang="cs-CZ" altLang="cs-CZ" sz="2500" smtClean="0"/>
              <a:t>Informovat o výsledcích vlastní vědecké činnosti (výzkum který není publikován, neexistuje) – specifické publikum</a:t>
            </a:r>
          </a:p>
          <a:p>
            <a:pPr algn="just" eaLnBrk="1" hangingPunct="1"/>
            <a:r>
              <a:rPr lang="cs-CZ" altLang="cs-CZ" sz="2500" smtClean="0"/>
              <a:t>Sdělit své závěry formou srozumitelně podané informace</a:t>
            </a:r>
          </a:p>
          <a:p>
            <a:pPr algn="just" eaLnBrk="1" hangingPunct="1"/>
            <a:r>
              <a:rPr lang="cs-CZ" altLang="cs-CZ" sz="2500" smtClean="0"/>
              <a:t>Odpovědět na danou výzkumnou otázku</a:t>
            </a:r>
          </a:p>
          <a:p>
            <a:pPr algn="just" eaLnBrk="1" hangingPunct="1"/>
            <a:r>
              <a:rPr lang="cs-CZ" altLang="cs-CZ" sz="2500" smtClean="0"/>
              <a:t>Shrnutí dosavadních znalostí o daném tématu</a:t>
            </a:r>
          </a:p>
          <a:p>
            <a:pPr algn="just" eaLnBrk="1" hangingPunct="1"/>
            <a:r>
              <a:rPr lang="cs-CZ" altLang="cs-CZ" sz="2500" smtClean="0"/>
              <a:t>Vyvolat/pokračovat v diskusi nad daným tématem</a:t>
            </a:r>
          </a:p>
          <a:p>
            <a:pPr algn="just" eaLnBrk="1" hangingPunct="1"/>
            <a:r>
              <a:rPr lang="cs-CZ" altLang="cs-CZ" sz="2500" smtClean="0"/>
              <a:t>Přispět k rozvoji vědění</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50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1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500"/>
                                  </p:stCondLst>
                                  <p:childTnLst>
                                    <p:set>
                                      <p:cBhvr>
                                        <p:cTn id="10" dur="1" fill="hold">
                                          <p:stCondLst>
                                            <p:cond delay="0"/>
                                          </p:stCondLst>
                                        </p:cTn>
                                        <p:tgtEl>
                                          <p:spTgt spid="7171">
                                            <p:txEl>
                                              <p:pRg st="1" end="1"/>
                                            </p:txEl>
                                          </p:spTgt>
                                        </p:tgtEl>
                                        <p:attrNameLst>
                                          <p:attrName>style.visibility</p:attrName>
                                        </p:attrNameLst>
                                      </p:cBhvr>
                                      <p:to>
                                        <p:strVal val="visible"/>
                                      </p:to>
                                    </p:set>
                                    <p:anim calcmode="lin" valueType="num">
                                      <p:cBhvr additive="base">
                                        <p:cTn id="11"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717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500"/>
                                  </p:stCondLst>
                                  <p:childTnLst>
                                    <p:set>
                                      <p:cBhvr>
                                        <p:cTn id="14" dur="1" fill="hold">
                                          <p:stCondLst>
                                            <p:cond delay="0"/>
                                          </p:stCondLst>
                                        </p:cTn>
                                        <p:tgtEl>
                                          <p:spTgt spid="7171">
                                            <p:txEl>
                                              <p:pRg st="2" end="2"/>
                                            </p:txEl>
                                          </p:spTgt>
                                        </p:tgtEl>
                                        <p:attrNameLst>
                                          <p:attrName>style.visibility</p:attrName>
                                        </p:attrNameLst>
                                      </p:cBhvr>
                                      <p:to>
                                        <p:strVal val="visible"/>
                                      </p:to>
                                    </p:set>
                                    <p:anim calcmode="lin" valueType="num">
                                      <p:cBhvr additive="base">
                                        <p:cTn id="15"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717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7171">
                                            <p:txEl>
                                              <p:pRg st="3" end="3"/>
                                            </p:txEl>
                                          </p:spTgt>
                                        </p:tgtEl>
                                        <p:attrNameLst>
                                          <p:attrName>style.visibility</p:attrName>
                                        </p:attrNameLst>
                                      </p:cBhvr>
                                      <p:to>
                                        <p:strVal val="visible"/>
                                      </p:to>
                                    </p:set>
                                    <p:anim calcmode="lin" valueType="num">
                                      <p:cBhvr additive="base">
                                        <p:cTn id="1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717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500"/>
                                  </p:stCondLst>
                                  <p:childTnLst>
                                    <p:set>
                                      <p:cBhvr>
                                        <p:cTn id="22" dur="1" fill="hold">
                                          <p:stCondLst>
                                            <p:cond delay="0"/>
                                          </p:stCondLst>
                                        </p:cTn>
                                        <p:tgtEl>
                                          <p:spTgt spid="7171">
                                            <p:txEl>
                                              <p:pRg st="4" end="4"/>
                                            </p:txEl>
                                          </p:spTgt>
                                        </p:tgtEl>
                                        <p:attrNameLst>
                                          <p:attrName>style.visibility</p:attrName>
                                        </p:attrNameLst>
                                      </p:cBhvr>
                                      <p:to>
                                        <p:strVal val="visible"/>
                                      </p:to>
                                    </p:set>
                                    <p:anim calcmode="lin" valueType="num">
                                      <p:cBhvr additive="base">
                                        <p:cTn id="23"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717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500"/>
                                  </p:stCondLst>
                                  <p:childTnLst>
                                    <p:set>
                                      <p:cBhvr>
                                        <p:cTn id="26" dur="1" fill="hold">
                                          <p:stCondLst>
                                            <p:cond delay="0"/>
                                          </p:stCondLst>
                                        </p:cTn>
                                        <p:tgtEl>
                                          <p:spTgt spid="7171">
                                            <p:txEl>
                                              <p:pRg st="5" end="5"/>
                                            </p:txEl>
                                          </p:spTgt>
                                        </p:tgtEl>
                                        <p:attrNameLst>
                                          <p:attrName>style.visibility</p:attrName>
                                        </p:attrNameLst>
                                      </p:cBhvr>
                                      <p:to>
                                        <p:strVal val="visible"/>
                                      </p:to>
                                    </p:set>
                                    <p:anim calcmode="lin" valueType="num">
                                      <p:cBhvr additive="base">
                                        <p:cTn id="27"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p:txBody>
          <a:bodyPr/>
          <a:lstStyle/>
          <a:p>
            <a:r>
              <a:rPr lang="cs-CZ" altLang="cs-CZ" smtClean="0"/>
              <a:t>Závěr</a:t>
            </a:r>
          </a:p>
        </p:txBody>
      </p:sp>
      <p:sp>
        <p:nvSpPr>
          <p:cNvPr id="64515" name="Zástupný symbol pro obsah 2"/>
          <p:cNvSpPr>
            <a:spLocks noGrp="1"/>
          </p:cNvSpPr>
          <p:nvPr>
            <p:ph idx="1"/>
          </p:nvPr>
        </p:nvSpPr>
        <p:spPr/>
        <p:txBody>
          <a:bodyPr/>
          <a:lstStyle/>
          <a:p>
            <a:r>
              <a:rPr lang="cs-CZ" altLang="cs-CZ" smtClean="0"/>
              <a:t>Odborný styl je specifický – cílem, jazykem, formou</a:t>
            </a:r>
          </a:p>
          <a:p>
            <a:endParaRPr lang="cs-CZ" altLang="cs-CZ" smtClean="0"/>
          </a:p>
          <a:p>
            <a:r>
              <a:rPr lang="cs-CZ" altLang="cs-CZ" smtClean="0"/>
              <a:t>Nezbytnou součástí je práce s prameny a dalšími zdroji</a:t>
            </a:r>
          </a:p>
          <a:p>
            <a:endParaRPr lang="cs-CZ" altLang="cs-CZ" smtClean="0"/>
          </a:p>
          <a:p>
            <a:r>
              <a:rPr lang="cs-CZ" altLang="cs-CZ" smtClean="0"/>
              <a:t>Riziko plagiátorství</a:t>
            </a:r>
          </a:p>
          <a:p>
            <a:endParaRPr lang="cs-CZ" altLang="cs-CZ" smtClean="0"/>
          </a:p>
          <a:p>
            <a:r>
              <a:rPr lang="cs-CZ" altLang="cs-CZ" smtClean="0"/>
              <a:t>Pravidla práce se zdroji – citační normy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4"/>
          <p:cNvSpPr>
            <a:spLocks noGrp="1" noChangeArrowheads="1"/>
          </p:cNvSpPr>
          <p:nvPr>
            <p:ph type="ctrTitle"/>
          </p:nvPr>
        </p:nvSpPr>
        <p:spPr>
          <a:xfrm>
            <a:off x="1066800" y="1997075"/>
            <a:ext cx="7086600" cy="1863725"/>
          </a:xfrm>
          <a:ln>
            <a:miter lim="800000"/>
            <a:headEnd/>
            <a:tailEnd/>
          </a:ln>
          <a:extLst/>
        </p:spPr>
        <p:txBody>
          <a:bodyPr/>
          <a:lstStyle/>
          <a:p>
            <a:pPr algn="ctr" eaLnBrk="1" fontAlgn="auto" hangingPunct="1">
              <a:spcAft>
                <a:spcPts val="0"/>
              </a:spcAft>
              <a:defRPr/>
            </a:pPr>
            <a:r>
              <a:rPr lang="cs-CZ" smtClean="0"/>
              <a:t>Děkuji za pozornost.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468313" y="404813"/>
            <a:ext cx="8229600" cy="1143000"/>
          </a:xfrm>
        </p:spPr>
        <p:txBody>
          <a:bodyPr/>
          <a:lstStyle/>
          <a:p>
            <a:r>
              <a:rPr lang="cs-CZ" altLang="cs-CZ" dirty="0" smtClean="0"/>
              <a:t>Specifičnost odborného stylu</a:t>
            </a:r>
          </a:p>
        </p:txBody>
      </p:sp>
      <p:sp>
        <p:nvSpPr>
          <p:cNvPr id="3" name="Zástupný symbol pro obsah 2"/>
          <p:cNvSpPr>
            <a:spLocks noGrp="1"/>
          </p:cNvSpPr>
          <p:nvPr>
            <p:ph idx="1"/>
          </p:nvPr>
        </p:nvSpPr>
        <p:spPr>
          <a:xfrm>
            <a:off x="457200" y="1557338"/>
            <a:ext cx="8229600" cy="5111750"/>
          </a:xfrm>
        </p:spPr>
        <p:txBody>
          <a:bodyPr/>
          <a:lstStyle/>
          <a:p>
            <a:r>
              <a:rPr lang="cs-CZ" altLang="cs-CZ" sz="2500" dirty="0" smtClean="0"/>
              <a:t>Strohost – „nechť každé slovo mluví“, pozor na plevelná slova! (</a:t>
            </a:r>
            <a:r>
              <a:rPr lang="cs-CZ" altLang="cs-CZ" sz="2500" i="1" dirty="0" smtClean="0"/>
              <a:t>vlastně, prostě, takže, fakticky apod.</a:t>
            </a:r>
            <a:r>
              <a:rPr lang="cs-CZ" altLang="cs-CZ" sz="2500" dirty="0" smtClean="0"/>
              <a:t>)</a:t>
            </a:r>
          </a:p>
          <a:p>
            <a:r>
              <a:rPr lang="cs-CZ" altLang="cs-CZ" sz="2500" dirty="0" smtClean="0"/>
              <a:t>Srozumitelnost </a:t>
            </a:r>
          </a:p>
          <a:p>
            <a:r>
              <a:rPr lang="cs-CZ" altLang="cs-CZ" sz="2500" dirty="0" smtClean="0"/>
              <a:t>Přesné </a:t>
            </a:r>
            <a:r>
              <a:rPr lang="cs-CZ" altLang="cs-CZ" sz="2500" dirty="0" smtClean="0"/>
              <a:t>užívání (nejen) odborných termínů – </a:t>
            </a:r>
            <a:r>
              <a:rPr lang="cs-CZ" altLang="cs-CZ" sz="2500" dirty="0" smtClean="0">
                <a:solidFill>
                  <a:srgbClr val="FF0000"/>
                </a:solidFill>
              </a:rPr>
              <a:t>ale </a:t>
            </a:r>
            <a:r>
              <a:rPr lang="cs-CZ" altLang="cs-CZ" sz="2500" i="1" dirty="0" smtClean="0">
                <a:solidFill>
                  <a:srgbClr val="FF0000"/>
                </a:solidFill>
              </a:rPr>
              <a:t>cizí slovo</a:t>
            </a:r>
            <a:r>
              <a:rPr lang="cs-CZ" altLang="cs-CZ" sz="2500" dirty="0" smtClean="0">
                <a:solidFill>
                  <a:srgbClr val="FF0000"/>
                </a:solidFill>
              </a:rPr>
              <a:t> nedělá text odborným!</a:t>
            </a:r>
          </a:p>
          <a:p>
            <a:r>
              <a:rPr lang="cs-CZ" altLang="cs-CZ" sz="2500" dirty="0" smtClean="0"/>
              <a:t>Objektivnost – pozorovatelná (měřitelná) fakta, ověřitelné údaje, </a:t>
            </a:r>
            <a:r>
              <a:rPr lang="cs-CZ" altLang="cs-CZ" sz="2500" b="1" dirty="0" smtClean="0"/>
              <a:t>nikoli dojmy</a:t>
            </a:r>
          </a:p>
          <a:p>
            <a:r>
              <a:rPr lang="cs-CZ" altLang="cs-CZ" sz="2500" dirty="0" smtClean="0"/>
              <a:t>Neosobní styl – absence emocí – racionální argumentace</a:t>
            </a:r>
          </a:p>
          <a:p>
            <a:r>
              <a:rPr lang="cs-CZ" altLang="cs-CZ" sz="2500" dirty="0" smtClean="0"/>
              <a:t>Formálnost  - neutrální, úsporný a také </a:t>
            </a:r>
            <a:r>
              <a:rPr lang="cs-CZ" altLang="cs-CZ" sz="2500" dirty="0" smtClean="0">
                <a:solidFill>
                  <a:srgbClr val="FF3300"/>
                </a:solidFill>
              </a:rPr>
              <a:t>spisovný</a:t>
            </a:r>
            <a:r>
              <a:rPr lang="cs-CZ" altLang="cs-CZ" sz="2500" dirty="0" smtClean="0"/>
              <a:t> jazyk</a:t>
            </a:r>
          </a:p>
          <a:p>
            <a:pPr lvl="1"/>
            <a:r>
              <a:rPr lang="cs-CZ" altLang="cs-CZ" sz="2300" dirty="0" smtClean="0"/>
              <a:t>Tip: </a:t>
            </a:r>
            <a:r>
              <a:rPr lang="cs-CZ" altLang="cs-CZ" sz="2300" i="1" dirty="0" smtClean="0"/>
              <a:t>Vyhýbejte se dlouhým souvětím, pište kratší věty.</a:t>
            </a:r>
          </a:p>
          <a:p>
            <a:r>
              <a:rPr lang="cs-CZ" altLang="cs-CZ" sz="2500" dirty="0" smtClean="0"/>
              <a:t>Systém odkazování na zdroje (bibliografické citace)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p:cTn id="3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solidFill>
                  <a:srgbClr val="FF0000"/>
                </a:solidFill>
              </a:rPr>
              <a:t>Úkol</a:t>
            </a:r>
          </a:p>
        </p:txBody>
      </p:sp>
      <p:sp>
        <p:nvSpPr>
          <p:cNvPr id="3" name="Zástupný symbol pro obsah 2"/>
          <p:cNvSpPr>
            <a:spLocks noGrp="1"/>
          </p:cNvSpPr>
          <p:nvPr>
            <p:ph idx="1"/>
          </p:nvPr>
        </p:nvSpPr>
        <p:spPr/>
        <p:txBody>
          <a:bodyPr/>
          <a:lstStyle/>
          <a:p>
            <a:pPr>
              <a:defRPr/>
            </a:pPr>
            <a:endParaRPr lang="cs-CZ" dirty="0" smtClean="0"/>
          </a:p>
          <a:p>
            <a:pPr>
              <a:defRPr/>
            </a:pPr>
            <a:endParaRPr lang="cs-CZ" dirty="0"/>
          </a:p>
          <a:p>
            <a:pPr marL="0" indent="0">
              <a:buFont typeface="Wingdings 2" panose="05020102010507070707" pitchFamily="18" charset="2"/>
              <a:buNone/>
              <a:defRPr/>
            </a:pPr>
            <a:r>
              <a:rPr lang="cs-CZ" dirty="0" smtClean="0"/>
              <a:t>Přečtěte si úryvek z odborného textu a označte pasáže, které podle Vás neodpovídají zásadám odborného textu (zdůvodněte).</a:t>
            </a:r>
          </a:p>
          <a:p>
            <a:pPr marL="0" indent="0">
              <a:buFont typeface="Wingdings 2" panose="05020102010507070707" pitchFamily="18" charset="2"/>
              <a:buNone/>
              <a:defRPr/>
            </a:pPr>
            <a:endParaRPr lang="cs-CZ" dirty="0"/>
          </a:p>
          <a:p>
            <a:pPr marL="0" indent="0">
              <a:buFont typeface="Wingdings 2" panose="05020102010507070707" pitchFamily="18" charset="2"/>
              <a:buNone/>
              <a:defRPr/>
            </a:pPr>
            <a:r>
              <a:rPr lang="cs-CZ" dirty="0" smtClean="0"/>
              <a:t>Pracujte ve dvojicích.</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algn="ctr"/>
            <a:r>
              <a:rPr lang="cs-CZ" altLang="cs-CZ" sz="4400" b="1" smtClean="0"/>
              <a:t>Charakteristika odborného textu – práce se zdroji</a:t>
            </a:r>
          </a:p>
        </p:txBody>
      </p:sp>
      <p:sp>
        <p:nvSpPr>
          <p:cNvPr id="11267" name="Rectangle 3"/>
          <p:cNvSpPr>
            <a:spLocks noGrp="1" noChangeArrowheads="1"/>
          </p:cNvSpPr>
          <p:nvPr>
            <p:ph idx="1"/>
          </p:nvPr>
        </p:nvSpPr>
        <p:spPr/>
        <p:txBody>
          <a:bodyPr/>
          <a:lstStyle/>
          <a:p>
            <a:r>
              <a:rPr lang="cs-CZ" altLang="cs-CZ" sz="2400" smtClean="0"/>
              <a:t>Důvod:</a:t>
            </a:r>
          </a:p>
          <a:p>
            <a:pPr lvl="1"/>
            <a:r>
              <a:rPr lang="cs-CZ" altLang="cs-CZ" sz="2200" smtClean="0"/>
              <a:t>Prokázání vlastních znalostí</a:t>
            </a:r>
          </a:p>
          <a:p>
            <a:pPr lvl="1"/>
            <a:r>
              <a:rPr lang="cs-CZ" altLang="cs-CZ" sz="2200" smtClean="0"/>
              <a:t>Podpora vlastních argumentů</a:t>
            </a:r>
          </a:p>
          <a:p>
            <a:pPr lvl="1"/>
            <a:r>
              <a:rPr lang="cs-CZ" altLang="cs-CZ" sz="2200" smtClean="0"/>
              <a:t>Transparentnost </a:t>
            </a:r>
          </a:p>
          <a:p>
            <a:pPr lvl="1"/>
            <a:r>
              <a:rPr lang="cs-CZ" altLang="cs-CZ" sz="2200" smtClean="0"/>
              <a:t>Etika vědecké práce</a:t>
            </a:r>
          </a:p>
          <a:p>
            <a:endParaRPr lang="cs-CZ" altLang="cs-CZ" sz="2400" smtClean="0"/>
          </a:p>
          <a:p>
            <a:r>
              <a:rPr lang="cs-CZ" altLang="cs-CZ" sz="2400" smtClean="0"/>
              <a:t>Jak najít kvalitní zdroj?</a:t>
            </a:r>
          </a:p>
          <a:p>
            <a:endParaRPr lang="cs-CZ" altLang="cs-CZ" sz="2400" smtClean="0"/>
          </a:p>
          <a:p>
            <a:r>
              <a:rPr lang="cs-CZ" altLang="cs-CZ" sz="2400" smtClean="0"/>
              <a:t>Základem </a:t>
            </a:r>
            <a:r>
              <a:rPr lang="cs-CZ" altLang="cs-CZ" sz="2400" u="sng" smtClean="0"/>
              <a:t>kritický přístup</a:t>
            </a:r>
            <a:r>
              <a:rPr lang="cs-CZ" altLang="cs-CZ" sz="2400" smtClean="0"/>
              <a:t> + existence určitých (pomocných) kritérií</a:t>
            </a:r>
            <a:endParaRPr lang="cs-CZ" altLang="cs-CZ" sz="2400" u="sng"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1267">
                                            <p:txEl>
                                              <p:pRg st="8" end="8"/>
                                            </p:txEl>
                                          </p:spTgt>
                                        </p:tgtEl>
                                        <p:attrNameLst>
                                          <p:attrName>style.visibility</p:attrName>
                                        </p:attrNameLst>
                                      </p:cBhvr>
                                      <p:to>
                                        <p:strVal val="visible"/>
                                      </p:to>
                                    </p:set>
                                    <p:animEffect transition="in" filter="plus(in)">
                                      <p:cBhvr>
                                        <p:cTn id="7" dur="10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468313" y="404813"/>
            <a:ext cx="8229600" cy="1143000"/>
          </a:xfrm>
        </p:spPr>
        <p:txBody>
          <a:bodyPr/>
          <a:lstStyle/>
          <a:p>
            <a:pPr algn="ctr"/>
            <a:r>
              <a:rPr lang="cs-CZ" altLang="cs-CZ" b="1" smtClean="0"/>
              <a:t>Relevance zdroje</a:t>
            </a:r>
          </a:p>
        </p:txBody>
      </p:sp>
      <p:pic>
        <p:nvPicPr>
          <p:cNvPr id="21508" name="Picture 4" descr="Strmiska"/>
          <p:cNvPicPr>
            <a:picLocks noChangeAspect="1" noChangeArrowheads="1"/>
          </p:cNvPicPr>
          <p:nvPr/>
        </p:nvPicPr>
        <p:blipFill>
          <a:blip r:embed="rId3"/>
          <a:srcRect/>
          <a:stretch>
            <a:fillRect/>
          </a:stretch>
        </p:blipFill>
        <p:spPr bwMode="auto">
          <a:xfrm>
            <a:off x="395288" y="2133600"/>
            <a:ext cx="1236662" cy="1500188"/>
          </a:xfrm>
          <a:prstGeom prst="rect">
            <a:avLst/>
          </a:prstGeom>
          <a:ln>
            <a:noFill/>
          </a:ln>
          <a:effectLst>
            <a:outerShdw blurRad="292100" dist="139700" dir="2700000" algn="tl" rotWithShape="0">
              <a:srgbClr val="333333">
                <a:alpha val="65000"/>
              </a:srgbClr>
            </a:outerShdw>
          </a:effectLst>
        </p:spPr>
      </p:pic>
      <p:pic>
        <p:nvPicPr>
          <p:cNvPr id="21510" name="Picture 6" descr="Kopeček"/>
          <p:cNvPicPr>
            <a:picLocks noChangeAspect="1" noChangeArrowheads="1"/>
          </p:cNvPicPr>
          <p:nvPr/>
        </p:nvPicPr>
        <p:blipFill>
          <a:blip r:embed="rId4"/>
          <a:srcRect/>
          <a:stretch>
            <a:fillRect/>
          </a:stretch>
        </p:blipFill>
        <p:spPr bwMode="auto">
          <a:xfrm>
            <a:off x="2627313" y="2133600"/>
            <a:ext cx="1236662" cy="1500188"/>
          </a:xfrm>
          <a:prstGeom prst="rect">
            <a:avLst/>
          </a:prstGeom>
          <a:ln>
            <a:noFill/>
          </a:ln>
          <a:effectLst>
            <a:outerShdw blurRad="292100" dist="139700" dir="2700000" algn="tl" rotWithShape="0">
              <a:srgbClr val="333333">
                <a:alpha val="65000"/>
              </a:srgbClr>
            </a:outerShdw>
          </a:effectLst>
        </p:spPr>
      </p:pic>
      <p:pic>
        <p:nvPicPr>
          <p:cNvPr id="21514" name="Picture 10"/>
          <p:cNvPicPr>
            <a:picLocks noGrp="1" noChangeAspect="1" noChangeArrowheads="1"/>
          </p:cNvPicPr>
          <p:nvPr>
            <p:ph idx="1"/>
          </p:nvPr>
        </p:nvPicPr>
        <p:blipFill>
          <a:blip r:embed="rId5"/>
          <a:srcRect/>
          <a:stretch>
            <a:fillRect/>
          </a:stretch>
        </p:blipFill>
        <p:spPr>
          <a:xfrm>
            <a:off x="6516688" y="3789363"/>
            <a:ext cx="1071562" cy="1555750"/>
          </a:xfrm>
          <a:effectLst>
            <a:outerShdw blurRad="292100" dist="139700" dir="2700000" algn="tl" rotWithShape="0">
              <a:srgbClr val="333333">
                <a:alpha val="65000"/>
              </a:srgbClr>
            </a:outerShdw>
          </a:effectLst>
        </p:spPr>
      </p:pic>
      <p:sp>
        <p:nvSpPr>
          <p:cNvPr id="14" name="TextBox 13"/>
          <p:cNvSpPr txBox="1"/>
          <p:nvPr/>
        </p:nvSpPr>
        <p:spPr>
          <a:xfrm>
            <a:off x="468313" y="1557338"/>
            <a:ext cx="7061200" cy="492125"/>
          </a:xfrm>
          <a:prstGeom prst="rect">
            <a:avLst/>
          </a:prstGeom>
          <a:noFill/>
        </p:spPr>
        <p:txBody>
          <a:bodyPr wrap="none">
            <a:spAutoFit/>
          </a:bodyPr>
          <a:lstStyle/>
          <a:p>
            <a:pPr eaLnBrk="1" hangingPunct="1">
              <a:defRPr/>
            </a:pPr>
            <a:r>
              <a:rPr lang="cs-CZ" sz="2600" i="1" dirty="0">
                <a:latin typeface="+mn-lt"/>
              </a:rPr>
              <a:t>Odborné kritérium personální</a:t>
            </a:r>
            <a:r>
              <a:rPr lang="cs-CZ" sz="2600" dirty="0">
                <a:latin typeface="+mn-lt"/>
              </a:rPr>
              <a:t>: odborník v oboru</a:t>
            </a:r>
          </a:p>
        </p:txBody>
      </p:sp>
      <p:sp>
        <p:nvSpPr>
          <p:cNvPr id="15" name="TextBox 14"/>
          <p:cNvSpPr txBox="1"/>
          <p:nvPr/>
        </p:nvSpPr>
        <p:spPr>
          <a:xfrm>
            <a:off x="611188" y="5373688"/>
            <a:ext cx="8105775" cy="1292225"/>
          </a:xfrm>
          <a:prstGeom prst="rect">
            <a:avLst/>
          </a:prstGeom>
          <a:noFill/>
        </p:spPr>
        <p:txBody>
          <a:bodyPr>
            <a:spAutoFit/>
          </a:bodyPr>
          <a:lstStyle/>
          <a:p>
            <a:pPr eaLnBrk="1" hangingPunct="1">
              <a:defRPr/>
            </a:pPr>
            <a:r>
              <a:rPr lang="cs-CZ" sz="2600" i="1" dirty="0">
                <a:latin typeface="+mn-lt"/>
              </a:rPr>
              <a:t>H-index</a:t>
            </a:r>
            <a:r>
              <a:rPr lang="cs-CZ" sz="2600" dirty="0">
                <a:latin typeface="+mn-lt"/>
              </a:rPr>
              <a:t>: index citovanosti autora a jeho článků</a:t>
            </a:r>
          </a:p>
          <a:p>
            <a:pPr algn="just" eaLnBrk="1" hangingPunct="1">
              <a:defRPr/>
            </a:pPr>
            <a:r>
              <a:rPr lang="cs-CZ" sz="2600" dirty="0">
                <a:latin typeface="+mn-lt"/>
              </a:rPr>
              <a:t>Vždy kombinovat s </a:t>
            </a:r>
            <a:r>
              <a:rPr lang="cs-CZ" sz="2600" i="1" dirty="0">
                <a:latin typeface="+mn-lt"/>
              </a:rPr>
              <a:t>odborným kritériem zdrojovým </a:t>
            </a:r>
            <a:r>
              <a:rPr lang="cs-CZ" sz="2600" dirty="0">
                <a:latin typeface="+mn-lt"/>
              </a:rPr>
              <a:t>(</a:t>
            </a:r>
            <a:r>
              <a:rPr lang="cs-CZ" sz="2600" dirty="0">
                <a:solidFill>
                  <a:srgbClr val="FF0000"/>
                </a:solidFill>
                <a:latin typeface="+mn-lt"/>
              </a:rPr>
              <a:t>pomocné kritérium – použití bibliografie</a:t>
            </a:r>
            <a:r>
              <a:rPr lang="cs-CZ" sz="2600" dirty="0">
                <a:latin typeface="+mn-lt"/>
              </a:rPr>
              <a:t>)</a:t>
            </a:r>
            <a:endParaRPr lang="en-GB" sz="2600" dirty="0">
              <a:latin typeface="+mn-lt"/>
            </a:endParaRPr>
          </a:p>
        </p:txBody>
      </p:sp>
      <p:pic>
        <p:nvPicPr>
          <p:cNvPr id="16392" name="Obrázek 10" descr="14_tomas7.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631950" y="3768725"/>
            <a:ext cx="1181100"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Obrázek 11" descr="50495_63488896404_8176963_n.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779838" y="3819525"/>
            <a:ext cx="1295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Obrázek 10" descr="Giovanni-Sartori-1.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075238" y="2120900"/>
            <a:ext cx="144145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Obrázek 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7481888" y="2120900"/>
            <a:ext cx="1365250"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395288" y="549275"/>
            <a:ext cx="8229600" cy="866775"/>
          </a:xfrm>
        </p:spPr>
        <p:txBody>
          <a:bodyPr/>
          <a:lstStyle/>
          <a:p>
            <a:pPr algn="ctr"/>
            <a:r>
              <a:rPr lang="cs-CZ" altLang="cs-CZ" b="1" smtClean="0"/>
              <a:t>Relevance zdroje</a:t>
            </a:r>
          </a:p>
        </p:txBody>
      </p:sp>
      <p:sp>
        <p:nvSpPr>
          <p:cNvPr id="25603" name="Rectangle 3"/>
          <p:cNvSpPr>
            <a:spLocks noGrp="1" noChangeArrowheads="1"/>
          </p:cNvSpPr>
          <p:nvPr>
            <p:ph idx="1"/>
          </p:nvPr>
        </p:nvSpPr>
        <p:spPr>
          <a:xfrm>
            <a:off x="457200" y="1484313"/>
            <a:ext cx="8229600" cy="5040312"/>
          </a:xfrm>
        </p:spPr>
        <p:txBody>
          <a:bodyPr/>
          <a:lstStyle/>
          <a:p>
            <a:pPr>
              <a:buFont typeface="Wingdings 2" panose="05020102010507070707" pitchFamily="18" charset="2"/>
              <a:buNone/>
              <a:defRPr/>
            </a:pPr>
            <a:r>
              <a:rPr lang="cs-CZ" sz="2200" dirty="0" smtClean="0"/>
              <a:t>„Hierarchie“ </a:t>
            </a:r>
            <a:r>
              <a:rPr lang="cs-CZ" sz="2200" dirty="0"/>
              <a:t>relevance zdrojů:</a:t>
            </a:r>
          </a:p>
          <a:p>
            <a:pPr marL="514350" indent="-514350">
              <a:buFont typeface="+mj-lt"/>
              <a:buAutoNum type="arabicPeriod"/>
              <a:defRPr/>
            </a:pPr>
            <a:r>
              <a:rPr lang="cs-CZ" sz="2200" i="1" dirty="0" smtClean="0"/>
              <a:t>Odborný časopis s IF</a:t>
            </a:r>
          </a:p>
          <a:p>
            <a:pPr marL="514350" indent="-514350">
              <a:buFont typeface="+mj-lt"/>
              <a:buAutoNum type="arabicPeriod"/>
              <a:defRPr/>
            </a:pPr>
            <a:r>
              <a:rPr lang="cs-CZ" sz="2200" i="1" dirty="0" smtClean="0"/>
              <a:t>Recenzovaný časopis v uznávané databázi (SCOPUS, ERIH…)</a:t>
            </a:r>
          </a:p>
          <a:p>
            <a:pPr marL="514350" indent="-514350">
              <a:buFont typeface="+mj-lt"/>
              <a:buAutoNum type="arabicPeriod"/>
              <a:defRPr/>
            </a:pPr>
            <a:r>
              <a:rPr lang="cs-CZ" sz="2200" i="1" dirty="0" smtClean="0"/>
              <a:t>Monografie, recenzovaný časopis</a:t>
            </a:r>
          </a:p>
          <a:p>
            <a:pPr marL="514350" indent="-514350">
              <a:buFont typeface="+mj-lt"/>
              <a:buAutoNum type="arabicPeriod"/>
              <a:defRPr/>
            </a:pPr>
            <a:r>
              <a:rPr lang="cs-CZ" sz="2200" i="1" dirty="0" smtClean="0"/>
              <a:t>Sborník z konference</a:t>
            </a:r>
            <a:endParaRPr lang="cs-CZ" sz="2200" i="1" dirty="0"/>
          </a:p>
          <a:p>
            <a:pPr marL="514350" indent="-514350">
              <a:buFont typeface="+mj-lt"/>
              <a:buAutoNum type="arabicPeriod"/>
              <a:defRPr/>
            </a:pPr>
            <a:r>
              <a:rPr lang="cs-CZ" sz="2200" i="1" dirty="0" smtClean="0"/>
              <a:t>(Kvazi)odborný </a:t>
            </a:r>
            <a:r>
              <a:rPr lang="cs-CZ" sz="2200" i="1" dirty="0"/>
              <a:t>časopis</a:t>
            </a:r>
          </a:p>
          <a:p>
            <a:pPr marL="514350" indent="-514350">
              <a:buFont typeface="+mj-lt"/>
              <a:buAutoNum type="arabicPeriod"/>
              <a:defRPr/>
            </a:pPr>
            <a:r>
              <a:rPr lang="cs-CZ" sz="2200" i="1" dirty="0"/>
              <a:t>Publicistika</a:t>
            </a:r>
          </a:p>
          <a:p>
            <a:pPr marL="514350" indent="-514350">
              <a:buFont typeface="+mj-lt"/>
              <a:buAutoNum type="arabicPeriod"/>
              <a:defRPr/>
            </a:pPr>
            <a:r>
              <a:rPr lang="cs-CZ" sz="2200" i="1" dirty="0" smtClean="0"/>
              <a:t>Noviny </a:t>
            </a:r>
          </a:p>
          <a:p>
            <a:pPr>
              <a:buFont typeface="Wingdings 2" panose="05020102010507070707" pitchFamily="18" charset="2"/>
              <a:buNone/>
              <a:defRPr/>
            </a:pPr>
            <a:endParaRPr lang="cs-CZ" sz="2200" i="1" dirty="0" smtClean="0"/>
          </a:p>
          <a:p>
            <a:pPr>
              <a:buFont typeface="Wingdings 2" panose="05020102010507070707" pitchFamily="18" charset="2"/>
              <a:buNone/>
              <a:defRPr/>
            </a:pPr>
            <a:r>
              <a:rPr lang="cs-CZ" sz="2200" i="1" dirty="0" err="1" smtClean="0"/>
              <a:t>Impact</a:t>
            </a:r>
            <a:r>
              <a:rPr lang="cs-CZ" sz="2200" i="1" dirty="0" smtClean="0"/>
              <a:t> </a:t>
            </a:r>
            <a:r>
              <a:rPr lang="cs-CZ" sz="2200" i="1" dirty="0" err="1" smtClean="0"/>
              <a:t>Factor</a:t>
            </a:r>
            <a:r>
              <a:rPr lang="cs-CZ" sz="2200" i="1" dirty="0" smtClean="0"/>
              <a:t> (IF)</a:t>
            </a:r>
            <a:r>
              <a:rPr lang="cs-CZ" sz="2200" dirty="0" smtClean="0"/>
              <a:t>: </a:t>
            </a:r>
          </a:p>
          <a:p>
            <a:pPr>
              <a:buFont typeface="Wingdings 2" panose="05020102010507070707" pitchFamily="18" charset="2"/>
              <a:buNone/>
              <a:defRPr/>
            </a:pPr>
            <a:r>
              <a:rPr lang="cs-CZ" sz="2200" dirty="0" smtClean="0"/>
              <a:t>index citovanosti článků publikovaných v daném časopise</a:t>
            </a:r>
            <a:endParaRPr lang="en-GB" sz="2200" dirty="0" smtClean="0"/>
          </a:p>
          <a:p>
            <a:pPr>
              <a:buFont typeface="Wingdings 2" panose="05020102010507070707" pitchFamily="18" charset="2"/>
              <a:buNone/>
              <a:defRPr/>
            </a:pPr>
            <a:r>
              <a:rPr lang="en-GB" sz="2200" dirty="0" smtClean="0">
                <a:solidFill>
                  <a:srgbClr val="FF0000"/>
                </a:solidFill>
                <a:hlinkClick r:id="rId3"/>
              </a:rPr>
              <a:t>http://www.journal-ranking.com/</a:t>
            </a:r>
            <a:r>
              <a:rPr lang="en-GB" sz="2200" dirty="0" smtClean="0"/>
              <a:t> </a:t>
            </a:r>
            <a:endParaRPr lang="cs-CZ" i="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algn="ctr"/>
            <a:r>
              <a:rPr lang="cs-CZ" altLang="cs-CZ" b="1" smtClean="0"/>
              <a:t>Politologická literatura</a:t>
            </a:r>
          </a:p>
        </p:txBody>
      </p:sp>
      <p:sp>
        <p:nvSpPr>
          <p:cNvPr id="14339" name="Rectangle 3"/>
          <p:cNvSpPr>
            <a:spLocks noGrp="1" noChangeArrowheads="1"/>
          </p:cNvSpPr>
          <p:nvPr>
            <p:ph idx="1"/>
          </p:nvPr>
        </p:nvSpPr>
        <p:spPr/>
        <p:txBody>
          <a:bodyPr/>
          <a:lstStyle/>
          <a:p>
            <a:pPr>
              <a:lnSpc>
                <a:spcPct val="90000"/>
              </a:lnSpc>
              <a:buFont typeface="Wingdings 2" panose="05020102010507070707" pitchFamily="18" charset="2"/>
              <a:buNone/>
            </a:pPr>
            <a:r>
              <a:rPr lang="cs-CZ" altLang="cs-CZ" smtClean="0"/>
              <a:t>Příklady českých a slovenských politologických edic:</a:t>
            </a:r>
          </a:p>
          <a:p>
            <a:pPr>
              <a:lnSpc>
                <a:spcPct val="90000"/>
              </a:lnSpc>
            </a:pPr>
            <a:r>
              <a:rPr lang="cs-CZ" altLang="cs-CZ" i="1" smtClean="0"/>
              <a:t>Centrum pro studium demokracie a kultury</a:t>
            </a:r>
          </a:p>
          <a:p>
            <a:pPr>
              <a:lnSpc>
                <a:spcPct val="90000"/>
              </a:lnSpc>
            </a:pPr>
            <a:r>
              <a:rPr lang="cs-CZ" altLang="cs-CZ" i="1" smtClean="0"/>
              <a:t>Mezinárodní politologický ústav (Institut pro srovnávací politologický výzkum)</a:t>
            </a:r>
          </a:p>
          <a:p>
            <a:pPr>
              <a:lnSpc>
                <a:spcPct val="90000"/>
              </a:lnSpc>
            </a:pPr>
            <a:r>
              <a:rPr lang="cs-CZ" altLang="cs-CZ" i="1" smtClean="0"/>
              <a:t>Institut pre verejné otázky</a:t>
            </a:r>
          </a:p>
          <a:p>
            <a:pPr>
              <a:lnSpc>
                <a:spcPct val="90000"/>
              </a:lnSpc>
            </a:pPr>
            <a:r>
              <a:rPr lang="cs-CZ" altLang="cs-CZ" i="1" smtClean="0"/>
              <a:t>Portál, Grada</a:t>
            </a:r>
          </a:p>
          <a:p>
            <a:pPr>
              <a:lnSpc>
                <a:spcPct val="90000"/>
              </a:lnSpc>
              <a:buFont typeface="Wingdings 2" panose="05020102010507070707" pitchFamily="18" charset="2"/>
              <a:buNone/>
            </a:pPr>
            <a:r>
              <a:rPr lang="cs-CZ" altLang="cs-CZ" smtClean="0"/>
              <a:t>Příklady zahraničních politologických edic/nakladatelství:</a:t>
            </a:r>
          </a:p>
          <a:p>
            <a:pPr>
              <a:lnSpc>
                <a:spcPct val="90000"/>
              </a:lnSpc>
            </a:pPr>
            <a:r>
              <a:rPr lang="cs-CZ" altLang="cs-CZ" i="1" smtClean="0"/>
              <a:t>Palgrave Macmillan</a:t>
            </a:r>
          </a:p>
          <a:p>
            <a:pPr>
              <a:lnSpc>
                <a:spcPct val="90000"/>
              </a:lnSpc>
            </a:pPr>
            <a:r>
              <a:rPr lang="en-GB" altLang="cs-CZ" i="1" smtClean="0"/>
              <a:t>Routledge Library</a:t>
            </a:r>
            <a:endParaRPr lang="cs-CZ" altLang="cs-CZ" i="1" smtClean="0"/>
          </a:p>
          <a:p>
            <a:pPr>
              <a:lnSpc>
                <a:spcPct val="90000"/>
              </a:lnSpc>
            </a:pPr>
            <a:r>
              <a:rPr lang="cs-CZ" altLang="cs-CZ" i="1" smtClean="0"/>
              <a:t>OUP, CUP, NYUP, etc.</a:t>
            </a:r>
          </a:p>
          <a:p>
            <a:pPr>
              <a:lnSpc>
                <a:spcPct val="90000"/>
              </a:lnSpc>
              <a:buFont typeface="Wingdings 2" panose="05020102010507070707" pitchFamily="18" charset="2"/>
              <a:buNone/>
            </a:pPr>
            <a:endParaRPr lang="cs-CZ" altLang="cs-CZ"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 calcmode="lin" valueType="num">
                                      <p:cBhvr additive="base">
                                        <p:cTn id="7" dur="2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14339">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anim calcmode="lin" valueType="num">
                                      <p:cBhvr additive="base">
                                        <p:cTn id="11" dur="2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4339">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anim calcmode="lin" valueType="num">
                                      <p:cBhvr additive="base">
                                        <p:cTn id="15" dur="2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4339">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anim calcmode="lin" valueType="num">
                                      <p:cBhvr additive="base">
                                        <p:cTn id="19" dur="2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4" presetClass="entr" presetSubtype="0" fill="hold" nodeType="clickEffect">
                                  <p:stCondLst>
                                    <p:cond delay="0"/>
                                  </p:stCondLst>
                                  <p:childTnLst>
                                    <p:set>
                                      <p:cBhvr>
                                        <p:cTn id="24" dur="1" fill="hold">
                                          <p:stCondLst>
                                            <p:cond delay="0"/>
                                          </p:stCondLst>
                                        </p:cTn>
                                        <p:tgtEl>
                                          <p:spTgt spid="14339">
                                            <p:txEl>
                                              <p:pRg st="5" end="5"/>
                                            </p:txEl>
                                          </p:spTgt>
                                        </p:tgtEl>
                                        <p:attrNameLst>
                                          <p:attrName>style.visibility</p:attrName>
                                        </p:attrNameLst>
                                      </p:cBhvr>
                                      <p:to>
                                        <p:strVal val="visible"/>
                                      </p:to>
                                    </p:set>
                                    <p:anim from="(-#ppt_w/2)" to="(#ppt_x)" calcmode="lin" valueType="num">
                                      <p:cBhvr>
                                        <p:cTn id="25" dur="600" fill="hold">
                                          <p:stCondLst>
                                            <p:cond delay="0"/>
                                          </p:stCondLst>
                                        </p:cTn>
                                        <p:tgtEl>
                                          <p:spTgt spid="14339">
                                            <p:txEl>
                                              <p:pRg st="5" end="5"/>
                                            </p:txEl>
                                          </p:spTgt>
                                        </p:tgtEl>
                                        <p:attrNameLst>
                                          <p:attrName>ppt_x</p:attrName>
                                        </p:attrNameLst>
                                      </p:cBhvr>
                                    </p:anim>
                                    <p:anim from="0" to="-1.0" calcmode="lin" valueType="num">
                                      <p:cBhvr>
                                        <p:cTn id="26" dur="200" decel="50000" autoRev="1" fill="hold">
                                          <p:stCondLst>
                                            <p:cond delay="600"/>
                                          </p:stCondLst>
                                        </p:cTn>
                                        <p:tgtEl>
                                          <p:spTgt spid="14339">
                                            <p:txEl>
                                              <p:pRg st="5" end="5"/>
                                            </p:txEl>
                                          </p:spTgt>
                                        </p:tgtEl>
                                        <p:attrNameLst>
                                          <p:attrName>xshear</p:attrName>
                                        </p:attrNameLst>
                                      </p:cBhvr>
                                    </p:anim>
                                    <p:animScale>
                                      <p:cBhvr>
                                        <p:cTn id="27" dur="200" decel="100000" autoRev="1" fill="hold">
                                          <p:stCondLst>
                                            <p:cond delay="600"/>
                                          </p:stCondLst>
                                        </p:cTn>
                                        <p:tgtEl>
                                          <p:spTgt spid="14339">
                                            <p:txEl>
                                              <p:pRg st="5" end="5"/>
                                            </p:txEl>
                                          </p:spTgt>
                                        </p:tgtEl>
                                      </p:cBhvr>
                                      <p:from x="100000" y="100000"/>
                                      <p:to x="80000" y="100000"/>
                                    </p:animScale>
                                    <p:anim by="(#ppt_h/3+#ppt_w*0.1)" calcmode="lin" valueType="num">
                                      <p:cBhvr additive="sum">
                                        <p:cTn id="28" dur="200" decel="100000" autoRev="1" fill="hold">
                                          <p:stCondLst>
                                            <p:cond delay="600"/>
                                          </p:stCondLst>
                                        </p:cTn>
                                        <p:tgtEl>
                                          <p:spTgt spid="14339">
                                            <p:txEl>
                                              <p:pRg st="5" end="5"/>
                                            </p:txEl>
                                          </p:spTgt>
                                        </p:tgtEl>
                                        <p:attrNameLst>
                                          <p:attrName>ppt_x</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4339">
                                            <p:txEl>
                                              <p:pRg st="6" end="6"/>
                                            </p:txEl>
                                          </p:spTgt>
                                        </p:tgtEl>
                                        <p:attrNameLst>
                                          <p:attrName>style.visibility</p:attrName>
                                        </p:attrNameLst>
                                      </p:cBhvr>
                                      <p:to>
                                        <p:strVal val="visible"/>
                                      </p:to>
                                    </p:set>
                                    <p:anim calcmode="lin" valueType="num">
                                      <p:cBhvr additive="base">
                                        <p:cTn id="33" dur="20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14339">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339">
                                            <p:txEl>
                                              <p:pRg st="7" end="7"/>
                                            </p:txEl>
                                          </p:spTgt>
                                        </p:tgtEl>
                                        <p:attrNameLst>
                                          <p:attrName>style.visibility</p:attrName>
                                        </p:attrNameLst>
                                      </p:cBhvr>
                                      <p:to>
                                        <p:strVal val="visible"/>
                                      </p:to>
                                    </p:set>
                                    <p:anim calcmode="lin" valueType="num">
                                      <p:cBhvr additive="base">
                                        <p:cTn id="37" dur="2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14339">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4339">
                                            <p:txEl>
                                              <p:pRg st="8" end="8"/>
                                            </p:txEl>
                                          </p:spTgt>
                                        </p:tgtEl>
                                        <p:attrNameLst>
                                          <p:attrName>style.visibility</p:attrName>
                                        </p:attrNameLst>
                                      </p:cBhvr>
                                      <p:to>
                                        <p:strVal val="visible"/>
                                      </p:to>
                                    </p:set>
                                    <p:anim calcmode="lin" valueType="num">
                                      <p:cBhvr additive="base">
                                        <p:cTn id="41" dur="2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143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2121</TotalTime>
  <Words>1741</Words>
  <Application>Microsoft Office PowerPoint</Application>
  <PresentationFormat>Předvádění na obrazovce (4:3)</PresentationFormat>
  <Paragraphs>247</Paragraphs>
  <Slides>31</Slides>
  <Notes>18</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31</vt:i4>
      </vt:variant>
    </vt:vector>
  </HeadingPairs>
  <TitlesOfParts>
    <vt:vector size="39" baseType="lpstr">
      <vt:lpstr>Tahoma</vt:lpstr>
      <vt:lpstr>Arial</vt:lpstr>
      <vt:lpstr>Calibri</vt:lpstr>
      <vt:lpstr>Constantia</vt:lpstr>
      <vt:lpstr>Wingdings 2</vt:lpstr>
      <vt:lpstr>Wingdings</vt:lpstr>
      <vt:lpstr>Tw Cen MT</vt:lpstr>
      <vt:lpstr>Tok</vt:lpstr>
      <vt:lpstr>POL284 Úvod do problematiky psaní odborného textu</vt:lpstr>
      <vt:lpstr>Struktura přednášky</vt:lpstr>
      <vt:lpstr>Cíle sdělení odborného textu </vt:lpstr>
      <vt:lpstr>Specifičnost odborného stylu</vt:lpstr>
      <vt:lpstr>Úkol</vt:lpstr>
      <vt:lpstr>Charakteristika odborného textu – práce se zdroji</vt:lpstr>
      <vt:lpstr>Relevance zdroje</vt:lpstr>
      <vt:lpstr>Relevance zdroje</vt:lpstr>
      <vt:lpstr>Politologická literatura</vt:lpstr>
      <vt:lpstr>Politologická literatura</vt:lpstr>
      <vt:lpstr>Politologická literatura</vt:lpstr>
      <vt:lpstr>Politologická literatura</vt:lpstr>
      <vt:lpstr>Hledání el. zdrojů</vt:lpstr>
      <vt:lpstr>Další elektronické zdroje</vt:lpstr>
      <vt:lpstr>Bibliografické odkazy a citace – etika vědecké práce</vt:lpstr>
      <vt:lpstr>Plagiátorství a právní kontext</vt:lpstr>
      <vt:lpstr>Parafráze</vt:lpstr>
      <vt:lpstr>Citace vs. parafráze</vt:lpstr>
      <vt:lpstr>Vedení bibliografických odkazů a citací I</vt:lpstr>
      <vt:lpstr>Příklad – metoda číselných citací</vt:lpstr>
      <vt:lpstr>Příklad – anglosaský způsob</vt:lpstr>
      <vt:lpstr>Příklad – německý způsob</vt:lpstr>
      <vt:lpstr>Vedení bibliografických odkazů a citací </vt:lpstr>
      <vt:lpstr>Seznam literatury – obecná pravidla</vt:lpstr>
      <vt:lpstr>Chyby při citování</vt:lpstr>
      <vt:lpstr>Úkol</vt:lpstr>
      <vt:lpstr>Abstrakt</vt:lpstr>
      <vt:lpstr>Abstrakt</vt:lpstr>
      <vt:lpstr>Abstrakty – příklad (Linek 2011)</vt:lpstr>
      <vt:lpstr>Závěr</vt:lpstr>
      <vt:lpstr>Děkuji za pozornost.</vt:lpstr>
    </vt:vector>
  </TitlesOfParts>
  <Company>USS UO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problematiky psaní odborného textu</dc:title>
  <dc:creator>USSHLA</dc:creator>
  <cp:lastModifiedBy>Vlastimil Havlík</cp:lastModifiedBy>
  <cp:revision>194</cp:revision>
  <dcterms:created xsi:type="dcterms:W3CDTF">2007-09-24T09:46:47Z</dcterms:created>
  <dcterms:modified xsi:type="dcterms:W3CDTF">2016-09-26T05:49:24Z</dcterms:modified>
</cp:coreProperties>
</file>