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4" r:id="rId6"/>
    <p:sldId id="265" r:id="rId7"/>
    <p:sldId id="266" r:id="rId8"/>
    <p:sldId id="267" r:id="rId9"/>
    <p:sldId id="268" r:id="rId10"/>
    <p:sldId id="269" r:id="rId11"/>
    <p:sldId id="272" r:id="rId12"/>
    <p:sldId id="271" r:id="rId13"/>
    <p:sldId id="270" r:id="rId14"/>
    <p:sldId id="273" r:id="rId15"/>
    <p:sldId id="263" r:id="rId16"/>
    <p:sldId id="274" r:id="rId17"/>
    <p:sldId id="259" r:id="rId18"/>
    <p:sldId id="261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863364-959F-4EC5-B8CB-295A93F84B3E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E20B53E5-3752-4349-84D8-FA1FF4B454AA}">
      <dgm:prSet phldrT="[Text]"/>
      <dgm:spPr/>
      <dgm:t>
        <a:bodyPr/>
        <a:lstStyle/>
        <a:p>
          <a:r>
            <a:rPr lang="cs-CZ" dirty="0" smtClean="0"/>
            <a:t>Supply </a:t>
          </a:r>
          <a:r>
            <a:rPr lang="cs-CZ" dirty="0" err="1" smtClean="0"/>
            <a:t>side</a:t>
          </a:r>
          <a:endParaRPr lang="en-US" dirty="0"/>
        </a:p>
      </dgm:t>
    </dgm:pt>
    <dgm:pt modelId="{D4379D29-DCC4-4E5F-8875-13DF62848334}" type="parTrans" cxnId="{BA6FA11F-9572-42D3-828F-E966E63DE896}">
      <dgm:prSet/>
      <dgm:spPr/>
      <dgm:t>
        <a:bodyPr/>
        <a:lstStyle/>
        <a:p>
          <a:endParaRPr lang="en-US"/>
        </a:p>
      </dgm:t>
    </dgm:pt>
    <dgm:pt modelId="{57114E27-10E9-4764-B2FB-661401D08618}" type="sibTrans" cxnId="{BA6FA11F-9572-42D3-828F-E966E63DE896}">
      <dgm:prSet/>
      <dgm:spPr/>
      <dgm:t>
        <a:bodyPr/>
        <a:lstStyle/>
        <a:p>
          <a:endParaRPr lang="en-US"/>
        </a:p>
      </dgm:t>
    </dgm:pt>
    <dgm:pt modelId="{E1228715-4BED-4E44-96C9-3F8E49A76D7F}">
      <dgm:prSet phldrT="[Text]"/>
      <dgm:spPr/>
      <dgm:t>
        <a:bodyPr/>
        <a:lstStyle/>
        <a:p>
          <a:r>
            <a:rPr lang="cs-CZ" dirty="0" err="1" smtClean="0"/>
            <a:t>Demand</a:t>
          </a:r>
          <a:r>
            <a:rPr lang="cs-CZ" dirty="0" smtClean="0"/>
            <a:t> </a:t>
          </a:r>
          <a:r>
            <a:rPr lang="cs-CZ" dirty="0" err="1" smtClean="0"/>
            <a:t>side</a:t>
          </a:r>
          <a:r>
            <a:rPr lang="cs-CZ" dirty="0" smtClean="0"/>
            <a:t> </a:t>
          </a:r>
          <a:endParaRPr lang="en-US" dirty="0"/>
        </a:p>
      </dgm:t>
    </dgm:pt>
    <dgm:pt modelId="{87A09AEB-AF33-487F-9378-6B339400E8D7}" type="parTrans" cxnId="{CA0501B1-1225-4DBB-B84A-96B64DD4E2BB}">
      <dgm:prSet/>
      <dgm:spPr/>
      <dgm:t>
        <a:bodyPr/>
        <a:lstStyle/>
        <a:p>
          <a:endParaRPr lang="en-US"/>
        </a:p>
      </dgm:t>
    </dgm:pt>
    <dgm:pt modelId="{4A42D5CF-3FB7-433E-82D2-7E24B773FBB9}" type="sibTrans" cxnId="{CA0501B1-1225-4DBB-B84A-96B64DD4E2BB}">
      <dgm:prSet/>
      <dgm:spPr/>
      <dgm:t>
        <a:bodyPr/>
        <a:lstStyle/>
        <a:p>
          <a:endParaRPr lang="en-US"/>
        </a:p>
      </dgm:t>
    </dgm:pt>
    <dgm:pt modelId="{BE735FE6-6B0D-47D4-B5B9-91D8F6D93295}">
      <dgm:prSet phldrT="[Text]"/>
      <dgm:spPr/>
      <dgm:t>
        <a:bodyPr/>
        <a:lstStyle/>
        <a:p>
          <a:r>
            <a:rPr lang="cs-CZ" dirty="0" err="1" smtClean="0"/>
            <a:t>Electoral</a:t>
          </a:r>
          <a:r>
            <a:rPr lang="cs-CZ" dirty="0" smtClean="0"/>
            <a:t> </a:t>
          </a:r>
          <a:r>
            <a:rPr lang="cs-CZ" dirty="0" err="1" smtClean="0"/>
            <a:t>success</a:t>
          </a:r>
          <a:endParaRPr lang="en-US" dirty="0"/>
        </a:p>
      </dgm:t>
    </dgm:pt>
    <dgm:pt modelId="{2BCB2785-9816-49DB-8BE1-55622AA85988}" type="parTrans" cxnId="{D40F78C4-92F8-496F-A24A-E4C6C8C5CEE9}">
      <dgm:prSet/>
      <dgm:spPr/>
      <dgm:t>
        <a:bodyPr/>
        <a:lstStyle/>
        <a:p>
          <a:endParaRPr lang="en-US"/>
        </a:p>
      </dgm:t>
    </dgm:pt>
    <dgm:pt modelId="{AAEB3160-5098-4CE2-8732-E11436E7D294}" type="sibTrans" cxnId="{D40F78C4-92F8-496F-A24A-E4C6C8C5CEE9}">
      <dgm:prSet/>
      <dgm:spPr/>
      <dgm:t>
        <a:bodyPr/>
        <a:lstStyle/>
        <a:p>
          <a:endParaRPr lang="en-US"/>
        </a:p>
      </dgm:t>
    </dgm:pt>
    <dgm:pt modelId="{391137C1-64A8-42C5-9756-DC0A0EB65229}" type="pres">
      <dgm:prSet presAssocID="{CE863364-959F-4EC5-B8CB-295A93F84B3E}" presName="linearFlow" presStyleCnt="0">
        <dgm:presLayoutVars>
          <dgm:dir/>
          <dgm:resizeHandles val="exact"/>
        </dgm:presLayoutVars>
      </dgm:prSet>
      <dgm:spPr/>
    </dgm:pt>
    <dgm:pt modelId="{422684F5-69A5-4F6E-A37B-24E725F770C4}" type="pres">
      <dgm:prSet presAssocID="{E20B53E5-3752-4349-84D8-FA1FF4B454A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A71A9E-C421-430A-9F61-C97C51D073C6}" type="pres">
      <dgm:prSet presAssocID="{57114E27-10E9-4764-B2FB-661401D08618}" presName="spacerL" presStyleCnt="0"/>
      <dgm:spPr/>
    </dgm:pt>
    <dgm:pt modelId="{EE24FDE1-F62B-4B9D-AB72-22E50FAAAFE8}" type="pres">
      <dgm:prSet presAssocID="{57114E27-10E9-4764-B2FB-661401D08618}" presName="sibTrans" presStyleLbl="sibTrans2D1" presStyleIdx="0" presStyleCnt="2"/>
      <dgm:spPr/>
      <dgm:t>
        <a:bodyPr/>
        <a:lstStyle/>
        <a:p>
          <a:endParaRPr lang="cs-CZ"/>
        </a:p>
      </dgm:t>
    </dgm:pt>
    <dgm:pt modelId="{6E487EE2-B272-422A-B781-13A0F38F4BBC}" type="pres">
      <dgm:prSet presAssocID="{57114E27-10E9-4764-B2FB-661401D08618}" presName="spacerR" presStyleCnt="0"/>
      <dgm:spPr/>
    </dgm:pt>
    <dgm:pt modelId="{47680FD3-032A-44C5-8E2A-4F21BCDBD5C4}" type="pres">
      <dgm:prSet presAssocID="{E1228715-4BED-4E44-96C9-3F8E49A76D7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A51E42-B1A7-4BD5-867E-FBCA118D0A3C}" type="pres">
      <dgm:prSet presAssocID="{4A42D5CF-3FB7-433E-82D2-7E24B773FBB9}" presName="spacerL" presStyleCnt="0"/>
      <dgm:spPr/>
    </dgm:pt>
    <dgm:pt modelId="{FB6FAD5A-B0B2-4356-9DAA-DA5BAEDA71FA}" type="pres">
      <dgm:prSet presAssocID="{4A42D5CF-3FB7-433E-82D2-7E24B773FBB9}" presName="sibTrans" presStyleLbl="sibTrans2D1" presStyleIdx="1" presStyleCnt="2"/>
      <dgm:spPr/>
      <dgm:t>
        <a:bodyPr/>
        <a:lstStyle/>
        <a:p>
          <a:endParaRPr lang="cs-CZ"/>
        </a:p>
      </dgm:t>
    </dgm:pt>
    <dgm:pt modelId="{531D8366-A09F-4E46-86AC-948AD043030A}" type="pres">
      <dgm:prSet presAssocID="{4A42D5CF-3FB7-433E-82D2-7E24B773FBB9}" presName="spacerR" presStyleCnt="0"/>
      <dgm:spPr/>
    </dgm:pt>
    <dgm:pt modelId="{3DD489AB-C917-4D7E-A4D1-1B9E3D9FAE4E}" type="pres">
      <dgm:prSet presAssocID="{BE735FE6-6B0D-47D4-B5B9-91D8F6D9329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253E94-A36C-4DA5-80B9-14AE76AEC483}" type="presOf" srcId="{4A42D5CF-3FB7-433E-82D2-7E24B773FBB9}" destId="{FB6FAD5A-B0B2-4356-9DAA-DA5BAEDA71FA}" srcOrd="0" destOrd="0" presId="urn:microsoft.com/office/officeart/2005/8/layout/equation1"/>
    <dgm:cxn modelId="{F300BBBB-23A9-4629-B885-7A64A02E18AC}" type="presOf" srcId="{E1228715-4BED-4E44-96C9-3F8E49A76D7F}" destId="{47680FD3-032A-44C5-8E2A-4F21BCDBD5C4}" srcOrd="0" destOrd="0" presId="urn:microsoft.com/office/officeart/2005/8/layout/equation1"/>
    <dgm:cxn modelId="{8C4FC63C-E3F2-4261-B28B-44F224D2F4EC}" type="presOf" srcId="{E20B53E5-3752-4349-84D8-FA1FF4B454AA}" destId="{422684F5-69A5-4F6E-A37B-24E725F770C4}" srcOrd="0" destOrd="0" presId="urn:microsoft.com/office/officeart/2005/8/layout/equation1"/>
    <dgm:cxn modelId="{EEB339D6-4A19-4803-91AA-88A3A3854388}" type="presOf" srcId="{BE735FE6-6B0D-47D4-B5B9-91D8F6D93295}" destId="{3DD489AB-C917-4D7E-A4D1-1B9E3D9FAE4E}" srcOrd="0" destOrd="0" presId="urn:microsoft.com/office/officeart/2005/8/layout/equation1"/>
    <dgm:cxn modelId="{057D8814-05F5-4C63-989E-527E76A43B4E}" type="presOf" srcId="{57114E27-10E9-4764-B2FB-661401D08618}" destId="{EE24FDE1-F62B-4B9D-AB72-22E50FAAAFE8}" srcOrd="0" destOrd="0" presId="urn:microsoft.com/office/officeart/2005/8/layout/equation1"/>
    <dgm:cxn modelId="{D40F78C4-92F8-496F-A24A-E4C6C8C5CEE9}" srcId="{CE863364-959F-4EC5-B8CB-295A93F84B3E}" destId="{BE735FE6-6B0D-47D4-B5B9-91D8F6D93295}" srcOrd="2" destOrd="0" parTransId="{2BCB2785-9816-49DB-8BE1-55622AA85988}" sibTransId="{AAEB3160-5098-4CE2-8732-E11436E7D294}"/>
    <dgm:cxn modelId="{BA6FA11F-9572-42D3-828F-E966E63DE896}" srcId="{CE863364-959F-4EC5-B8CB-295A93F84B3E}" destId="{E20B53E5-3752-4349-84D8-FA1FF4B454AA}" srcOrd="0" destOrd="0" parTransId="{D4379D29-DCC4-4E5F-8875-13DF62848334}" sibTransId="{57114E27-10E9-4764-B2FB-661401D08618}"/>
    <dgm:cxn modelId="{CA0501B1-1225-4DBB-B84A-96B64DD4E2BB}" srcId="{CE863364-959F-4EC5-B8CB-295A93F84B3E}" destId="{E1228715-4BED-4E44-96C9-3F8E49A76D7F}" srcOrd="1" destOrd="0" parTransId="{87A09AEB-AF33-487F-9378-6B339400E8D7}" sibTransId="{4A42D5CF-3FB7-433E-82D2-7E24B773FBB9}"/>
    <dgm:cxn modelId="{7DA22CE0-8DE0-4CB9-B75C-A906A0AAC74A}" type="presOf" srcId="{CE863364-959F-4EC5-B8CB-295A93F84B3E}" destId="{391137C1-64A8-42C5-9756-DC0A0EB65229}" srcOrd="0" destOrd="0" presId="urn:microsoft.com/office/officeart/2005/8/layout/equation1"/>
    <dgm:cxn modelId="{97EFDAA1-29CB-4E82-9D3F-60221E28412A}" type="presParOf" srcId="{391137C1-64A8-42C5-9756-DC0A0EB65229}" destId="{422684F5-69A5-4F6E-A37B-24E725F770C4}" srcOrd="0" destOrd="0" presId="urn:microsoft.com/office/officeart/2005/8/layout/equation1"/>
    <dgm:cxn modelId="{D5B39540-6E3C-409B-8F43-C931DB5BA8C3}" type="presParOf" srcId="{391137C1-64A8-42C5-9756-DC0A0EB65229}" destId="{79A71A9E-C421-430A-9F61-C97C51D073C6}" srcOrd="1" destOrd="0" presId="urn:microsoft.com/office/officeart/2005/8/layout/equation1"/>
    <dgm:cxn modelId="{D6794D12-03B6-491A-B36D-7AD7AD924853}" type="presParOf" srcId="{391137C1-64A8-42C5-9756-DC0A0EB65229}" destId="{EE24FDE1-F62B-4B9D-AB72-22E50FAAAFE8}" srcOrd="2" destOrd="0" presId="urn:microsoft.com/office/officeart/2005/8/layout/equation1"/>
    <dgm:cxn modelId="{FF64475A-E635-42F9-BACA-95DB49B51BFA}" type="presParOf" srcId="{391137C1-64A8-42C5-9756-DC0A0EB65229}" destId="{6E487EE2-B272-422A-B781-13A0F38F4BBC}" srcOrd="3" destOrd="0" presId="urn:microsoft.com/office/officeart/2005/8/layout/equation1"/>
    <dgm:cxn modelId="{2DC26C1C-ACB5-4AF6-996A-41FE77A57F00}" type="presParOf" srcId="{391137C1-64A8-42C5-9756-DC0A0EB65229}" destId="{47680FD3-032A-44C5-8E2A-4F21BCDBD5C4}" srcOrd="4" destOrd="0" presId="urn:microsoft.com/office/officeart/2005/8/layout/equation1"/>
    <dgm:cxn modelId="{DC294667-48AC-497F-AACA-EABB1BD2F4F1}" type="presParOf" srcId="{391137C1-64A8-42C5-9756-DC0A0EB65229}" destId="{97A51E42-B1A7-4BD5-867E-FBCA118D0A3C}" srcOrd="5" destOrd="0" presId="urn:microsoft.com/office/officeart/2005/8/layout/equation1"/>
    <dgm:cxn modelId="{40A20D40-25E0-4629-904F-B8E740BE9A84}" type="presParOf" srcId="{391137C1-64A8-42C5-9756-DC0A0EB65229}" destId="{FB6FAD5A-B0B2-4356-9DAA-DA5BAEDA71FA}" srcOrd="6" destOrd="0" presId="urn:microsoft.com/office/officeart/2005/8/layout/equation1"/>
    <dgm:cxn modelId="{CA6E3E98-18FA-4454-9696-53E247D05977}" type="presParOf" srcId="{391137C1-64A8-42C5-9756-DC0A0EB65229}" destId="{531D8366-A09F-4E46-86AC-948AD043030A}" srcOrd="7" destOrd="0" presId="urn:microsoft.com/office/officeart/2005/8/layout/equation1"/>
    <dgm:cxn modelId="{8FADB2D0-1760-4470-A8A2-0E6C14117DDF}" type="presParOf" srcId="{391137C1-64A8-42C5-9756-DC0A0EB65229}" destId="{3DD489AB-C917-4D7E-A4D1-1B9E3D9FAE4E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B382D0-B4CE-4137-8612-B539FC9FB45E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30FE1F-89BE-45DD-967B-2CAE8A007350}">
      <dgm:prSet phldrT="[Text]"/>
      <dgm:spPr/>
      <dgm:t>
        <a:bodyPr/>
        <a:lstStyle/>
        <a:p>
          <a:r>
            <a:rPr lang="cs-CZ" dirty="0" smtClean="0"/>
            <a:t>POS</a:t>
          </a:r>
          <a:endParaRPr lang="en-US" dirty="0"/>
        </a:p>
      </dgm:t>
    </dgm:pt>
    <dgm:pt modelId="{A9F6047D-2938-49CC-9DE5-7CC57ADF1012}" type="parTrans" cxnId="{7DA37FAA-F0EC-47C0-BFAB-82409AA86864}">
      <dgm:prSet/>
      <dgm:spPr/>
      <dgm:t>
        <a:bodyPr/>
        <a:lstStyle/>
        <a:p>
          <a:endParaRPr lang="en-US"/>
        </a:p>
      </dgm:t>
    </dgm:pt>
    <dgm:pt modelId="{0063295C-8ACB-4AD7-8E98-0B17AB35B173}" type="sibTrans" cxnId="{7DA37FAA-F0EC-47C0-BFAB-82409AA86864}">
      <dgm:prSet/>
      <dgm:spPr/>
      <dgm:t>
        <a:bodyPr/>
        <a:lstStyle/>
        <a:p>
          <a:endParaRPr lang="en-US"/>
        </a:p>
      </dgm:t>
    </dgm:pt>
    <dgm:pt modelId="{C6B76493-4F26-4727-9F4E-6C6E2379BB5B}">
      <dgm:prSet phldrT="[Text]" custT="1"/>
      <dgm:spPr/>
      <dgm:t>
        <a:bodyPr/>
        <a:lstStyle/>
        <a:p>
          <a:r>
            <a:rPr lang="cs-CZ" sz="2500" dirty="0" err="1" smtClean="0"/>
            <a:t>Institutional</a:t>
          </a:r>
          <a:r>
            <a:rPr lang="cs-CZ" sz="2500" dirty="0" smtClean="0"/>
            <a:t> </a:t>
          </a:r>
          <a:r>
            <a:rPr lang="cs-CZ" sz="2500" dirty="0" err="1" smtClean="0"/>
            <a:t>context</a:t>
          </a:r>
          <a:endParaRPr lang="en-US" sz="2500" dirty="0"/>
        </a:p>
      </dgm:t>
    </dgm:pt>
    <dgm:pt modelId="{AAACCD1F-59BB-4DED-83BA-9E4A67973FB2}" type="parTrans" cxnId="{A4393BA0-1291-430C-958F-5E131749BA80}">
      <dgm:prSet/>
      <dgm:spPr/>
      <dgm:t>
        <a:bodyPr/>
        <a:lstStyle/>
        <a:p>
          <a:endParaRPr lang="en-US"/>
        </a:p>
      </dgm:t>
    </dgm:pt>
    <dgm:pt modelId="{558FC68E-D3F1-4AD0-91A9-283A58C80320}" type="sibTrans" cxnId="{A4393BA0-1291-430C-958F-5E131749BA80}">
      <dgm:prSet/>
      <dgm:spPr/>
      <dgm:t>
        <a:bodyPr/>
        <a:lstStyle/>
        <a:p>
          <a:endParaRPr lang="en-US"/>
        </a:p>
      </dgm:t>
    </dgm:pt>
    <dgm:pt modelId="{B69A9429-2F4D-4A53-B1DF-69D78E924EC7}">
      <dgm:prSet phldrT="[Text]"/>
      <dgm:spPr/>
      <dgm:t>
        <a:bodyPr/>
        <a:lstStyle/>
        <a:p>
          <a:r>
            <a:rPr lang="cs-CZ" dirty="0" err="1" smtClean="0"/>
            <a:t>Cultural</a:t>
          </a:r>
          <a:r>
            <a:rPr lang="cs-CZ" dirty="0" smtClean="0"/>
            <a:t> </a:t>
          </a:r>
          <a:r>
            <a:rPr lang="cs-CZ" dirty="0" err="1" smtClean="0"/>
            <a:t>context</a:t>
          </a:r>
          <a:endParaRPr lang="en-US" dirty="0"/>
        </a:p>
      </dgm:t>
    </dgm:pt>
    <dgm:pt modelId="{D1BC3C34-68C9-486A-905C-620CBAA38D7E}" type="parTrans" cxnId="{69F8F896-8BF2-4E77-BC27-DF36E8395688}">
      <dgm:prSet/>
      <dgm:spPr/>
      <dgm:t>
        <a:bodyPr/>
        <a:lstStyle/>
        <a:p>
          <a:endParaRPr lang="en-US"/>
        </a:p>
      </dgm:t>
    </dgm:pt>
    <dgm:pt modelId="{5DF8E570-E61A-4AF4-B840-70481658AAF6}" type="sibTrans" cxnId="{69F8F896-8BF2-4E77-BC27-DF36E8395688}">
      <dgm:prSet/>
      <dgm:spPr/>
      <dgm:t>
        <a:bodyPr/>
        <a:lstStyle/>
        <a:p>
          <a:endParaRPr lang="en-US"/>
        </a:p>
      </dgm:t>
    </dgm:pt>
    <dgm:pt modelId="{96FA0172-0979-479A-B019-C602EB03C83F}">
      <dgm:prSet phldrT="[Text]"/>
      <dgm:spPr/>
      <dgm:t>
        <a:bodyPr/>
        <a:lstStyle/>
        <a:p>
          <a:r>
            <a:rPr lang="cs-CZ" dirty="0" smtClean="0"/>
            <a:t>Media</a:t>
          </a:r>
          <a:endParaRPr lang="en-US" dirty="0"/>
        </a:p>
      </dgm:t>
    </dgm:pt>
    <dgm:pt modelId="{31570920-6278-47A5-B94B-481973EFC777}" type="parTrans" cxnId="{9B4FAE80-F1C3-4E09-8CDD-27B867633601}">
      <dgm:prSet/>
      <dgm:spPr/>
      <dgm:t>
        <a:bodyPr/>
        <a:lstStyle/>
        <a:p>
          <a:endParaRPr lang="en-US"/>
        </a:p>
      </dgm:t>
    </dgm:pt>
    <dgm:pt modelId="{3754941E-9662-40D6-BCBD-047D04A1CC67}" type="sibTrans" cxnId="{9B4FAE80-F1C3-4E09-8CDD-27B867633601}">
      <dgm:prSet/>
      <dgm:spPr/>
      <dgm:t>
        <a:bodyPr/>
        <a:lstStyle/>
        <a:p>
          <a:endParaRPr lang="en-US"/>
        </a:p>
      </dgm:t>
    </dgm:pt>
    <dgm:pt modelId="{1CBB3EBD-ABFD-419C-9189-25DF46A1053E}">
      <dgm:prSet phldrT="[Text]" custT="1"/>
      <dgm:spPr/>
      <dgm:t>
        <a:bodyPr/>
        <a:lstStyle/>
        <a:p>
          <a:r>
            <a:rPr lang="cs-CZ" sz="2500" dirty="0" err="1" smtClean="0"/>
            <a:t>Political</a:t>
          </a:r>
          <a:r>
            <a:rPr lang="cs-CZ" sz="1700" dirty="0" smtClean="0"/>
            <a:t> </a:t>
          </a:r>
          <a:r>
            <a:rPr lang="cs-CZ" sz="2500" dirty="0" err="1" smtClean="0"/>
            <a:t>context</a:t>
          </a:r>
          <a:endParaRPr lang="en-US" sz="2500" dirty="0"/>
        </a:p>
      </dgm:t>
    </dgm:pt>
    <dgm:pt modelId="{CE34ADC4-2403-4E8E-9A5A-B818D3306C1E}" type="parTrans" cxnId="{4253C9AF-39A5-4266-9EEC-3E13FB5412CE}">
      <dgm:prSet/>
      <dgm:spPr/>
      <dgm:t>
        <a:bodyPr/>
        <a:lstStyle/>
        <a:p>
          <a:endParaRPr lang="en-US"/>
        </a:p>
      </dgm:t>
    </dgm:pt>
    <dgm:pt modelId="{BCB5AFC0-1D61-481F-BED5-CEA0E9D240FA}" type="sibTrans" cxnId="{4253C9AF-39A5-4266-9EEC-3E13FB5412CE}">
      <dgm:prSet/>
      <dgm:spPr/>
      <dgm:t>
        <a:bodyPr/>
        <a:lstStyle/>
        <a:p>
          <a:endParaRPr lang="en-US"/>
        </a:p>
      </dgm:t>
    </dgm:pt>
    <dgm:pt modelId="{2DC9154A-B568-4C4F-A5D8-1C64462E7AF3}" type="pres">
      <dgm:prSet presAssocID="{7CB382D0-B4CE-4137-8612-B539FC9FB45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1FE51DD-17FC-405B-B266-3CA21F6D3C79}" type="pres">
      <dgm:prSet presAssocID="{3230FE1F-89BE-45DD-967B-2CAE8A007350}" presName="centerShape" presStyleLbl="node0" presStyleIdx="0" presStyleCnt="1"/>
      <dgm:spPr/>
      <dgm:t>
        <a:bodyPr/>
        <a:lstStyle/>
        <a:p>
          <a:endParaRPr lang="cs-CZ"/>
        </a:p>
      </dgm:t>
    </dgm:pt>
    <dgm:pt modelId="{8D2669E4-2468-4D31-9661-ED3521D45DBA}" type="pres">
      <dgm:prSet presAssocID="{AAACCD1F-59BB-4DED-83BA-9E4A67973FB2}" presName="Name9" presStyleLbl="parChTrans1D2" presStyleIdx="0" presStyleCnt="4"/>
      <dgm:spPr/>
      <dgm:t>
        <a:bodyPr/>
        <a:lstStyle/>
        <a:p>
          <a:endParaRPr lang="cs-CZ"/>
        </a:p>
      </dgm:t>
    </dgm:pt>
    <dgm:pt modelId="{638C200B-9240-4A62-9CC7-88B0EFC51007}" type="pres">
      <dgm:prSet presAssocID="{AAACCD1F-59BB-4DED-83BA-9E4A67973FB2}" presName="connTx" presStyleLbl="parChTrans1D2" presStyleIdx="0" presStyleCnt="4"/>
      <dgm:spPr/>
      <dgm:t>
        <a:bodyPr/>
        <a:lstStyle/>
        <a:p>
          <a:endParaRPr lang="cs-CZ"/>
        </a:p>
      </dgm:t>
    </dgm:pt>
    <dgm:pt modelId="{6D9C035B-23BE-400F-957D-4F54377E7860}" type="pres">
      <dgm:prSet presAssocID="{C6B76493-4F26-4727-9F4E-6C6E2379BB5B}" presName="node" presStyleLbl="node1" presStyleIdx="0" presStyleCnt="4" custScaleX="1508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F571EB-F987-473F-A3A8-F7B79503543E}" type="pres">
      <dgm:prSet presAssocID="{D1BC3C34-68C9-486A-905C-620CBAA38D7E}" presName="Name9" presStyleLbl="parChTrans1D2" presStyleIdx="1" presStyleCnt="4"/>
      <dgm:spPr/>
      <dgm:t>
        <a:bodyPr/>
        <a:lstStyle/>
        <a:p>
          <a:endParaRPr lang="cs-CZ"/>
        </a:p>
      </dgm:t>
    </dgm:pt>
    <dgm:pt modelId="{DEA8A5F6-D960-41AD-825B-B1818F26E270}" type="pres">
      <dgm:prSet presAssocID="{D1BC3C34-68C9-486A-905C-620CBAA38D7E}" presName="connTx" presStyleLbl="parChTrans1D2" presStyleIdx="1" presStyleCnt="4"/>
      <dgm:spPr/>
      <dgm:t>
        <a:bodyPr/>
        <a:lstStyle/>
        <a:p>
          <a:endParaRPr lang="cs-CZ"/>
        </a:p>
      </dgm:t>
    </dgm:pt>
    <dgm:pt modelId="{436176E4-787D-41FD-B9BD-5BABF90F3A41}" type="pres">
      <dgm:prSet presAssocID="{B69A9429-2F4D-4A53-B1DF-69D78E924EC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6B2E6D-1A54-41F5-B039-6B6138FE1BCA}" type="pres">
      <dgm:prSet presAssocID="{31570920-6278-47A5-B94B-481973EFC777}" presName="Name9" presStyleLbl="parChTrans1D2" presStyleIdx="2" presStyleCnt="4"/>
      <dgm:spPr/>
      <dgm:t>
        <a:bodyPr/>
        <a:lstStyle/>
        <a:p>
          <a:endParaRPr lang="cs-CZ"/>
        </a:p>
      </dgm:t>
    </dgm:pt>
    <dgm:pt modelId="{685F855C-C846-4CB8-A566-DA976644D398}" type="pres">
      <dgm:prSet presAssocID="{31570920-6278-47A5-B94B-481973EFC777}" presName="connTx" presStyleLbl="parChTrans1D2" presStyleIdx="2" presStyleCnt="4"/>
      <dgm:spPr/>
      <dgm:t>
        <a:bodyPr/>
        <a:lstStyle/>
        <a:p>
          <a:endParaRPr lang="cs-CZ"/>
        </a:p>
      </dgm:t>
    </dgm:pt>
    <dgm:pt modelId="{DA2D4B9D-96A6-47B8-A235-1311EFFFA309}" type="pres">
      <dgm:prSet presAssocID="{96FA0172-0979-479A-B019-C602EB03C83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9099F5-02B6-4B70-8035-355C3E3C3646}" type="pres">
      <dgm:prSet presAssocID="{CE34ADC4-2403-4E8E-9A5A-B818D3306C1E}" presName="Name9" presStyleLbl="parChTrans1D2" presStyleIdx="3" presStyleCnt="4"/>
      <dgm:spPr/>
      <dgm:t>
        <a:bodyPr/>
        <a:lstStyle/>
        <a:p>
          <a:endParaRPr lang="cs-CZ"/>
        </a:p>
      </dgm:t>
    </dgm:pt>
    <dgm:pt modelId="{6B46CE89-7E83-48B3-9555-9CD233FC84B6}" type="pres">
      <dgm:prSet presAssocID="{CE34ADC4-2403-4E8E-9A5A-B818D3306C1E}" presName="connTx" presStyleLbl="parChTrans1D2" presStyleIdx="3" presStyleCnt="4"/>
      <dgm:spPr/>
      <dgm:t>
        <a:bodyPr/>
        <a:lstStyle/>
        <a:p>
          <a:endParaRPr lang="cs-CZ"/>
        </a:p>
      </dgm:t>
    </dgm:pt>
    <dgm:pt modelId="{3C2B96F4-36C0-42B0-A021-86E0309BB9D9}" type="pres">
      <dgm:prSet presAssocID="{1CBB3EBD-ABFD-419C-9189-25DF46A1053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0A2AAC8-D0C5-4AD2-AD6A-802984870035}" type="presOf" srcId="{7CB382D0-B4CE-4137-8612-B539FC9FB45E}" destId="{2DC9154A-B568-4C4F-A5D8-1C64462E7AF3}" srcOrd="0" destOrd="0" presId="urn:microsoft.com/office/officeart/2005/8/layout/radial1"/>
    <dgm:cxn modelId="{7C5C57C6-6B89-4CB6-AD69-AF17A0B3F9B0}" type="presOf" srcId="{D1BC3C34-68C9-486A-905C-620CBAA38D7E}" destId="{F7F571EB-F987-473F-A3A8-F7B79503543E}" srcOrd="0" destOrd="0" presId="urn:microsoft.com/office/officeart/2005/8/layout/radial1"/>
    <dgm:cxn modelId="{87961B95-4908-4519-8AC5-0913EFE11D3A}" type="presOf" srcId="{CE34ADC4-2403-4E8E-9A5A-B818D3306C1E}" destId="{179099F5-02B6-4B70-8035-355C3E3C3646}" srcOrd="0" destOrd="0" presId="urn:microsoft.com/office/officeart/2005/8/layout/radial1"/>
    <dgm:cxn modelId="{888DF0E9-B714-400B-885B-4075C98A664D}" type="presOf" srcId="{3230FE1F-89BE-45DD-967B-2CAE8A007350}" destId="{51FE51DD-17FC-405B-B266-3CA21F6D3C79}" srcOrd="0" destOrd="0" presId="urn:microsoft.com/office/officeart/2005/8/layout/radial1"/>
    <dgm:cxn modelId="{A60D4D90-C7BC-4776-99E2-831E03FCCCB9}" type="presOf" srcId="{1CBB3EBD-ABFD-419C-9189-25DF46A1053E}" destId="{3C2B96F4-36C0-42B0-A021-86E0309BB9D9}" srcOrd="0" destOrd="0" presId="urn:microsoft.com/office/officeart/2005/8/layout/radial1"/>
    <dgm:cxn modelId="{2C8239FD-3D8E-4BC8-A321-9DFE7029E7CC}" type="presOf" srcId="{31570920-6278-47A5-B94B-481973EFC777}" destId="{086B2E6D-1A54-41F5-B039-6B6138FE1BCA}" srcOrd="0" destOrd="0" presId="urn:microsoft.com/office/officeart/2005/8/layout/radial1"/>
    <dgm:cxn modelId="{4253C9AF-39A5-4266-9EEC-3E13FB5412CE}" srcId="{3230FE1F-89BE-45DD-967B-2CAE8A007350}" destId="{1CBB3EBD-ABFD-419C-9189-25DF46A1053E}" srcOrd="3" destOrd="0" parTransId="{CE34ADC4-2403-4E8E-9A5A-B818D3306C1E}" sibTransId="{BCB5AFC0-1D61-481F-BED5-CEA0E9D240FA}"/>
    <dgm:cxn modelId="{EBCBF770-DDF9-4E99-A474-FDEC8B9E22C6}" type="presOf" srcId="{96FA0172-0979-479A-B019-C602EB03C83F}" destId="{DA2D4B9D-96A6-47B8-A235-1311EFFFA309}" srcOrd="0" destOrd="0" presId="urn:microsoft.com/office/officeart/2005/8/layout/radial1"/>
    <dgm:cxn modelId="{9B4FAE80-F1C3-4E09-8CDD-27B867633601}" srcId="{3230FE1F-89BE-45DD-967B-2CAE8A007350}" destId="{96FA0172-0979-479A-B019-C602EB03C83F}" srcOrd="2" destOrd="0" parTransId="{31570920-6278-47A5-B94B-481973EFC777}" sibTransId="{3754941E-9662-40D6-BCBD-047D04A1CC67}"/>
    <dgm:cxn modelId="{69F8F896-8BF2-4E77-BC27-DF36E8395688}" srcId="{3230FE1F-89BE-45DD-967B-2CAE8A007350}" destId="{B69A9429-2F4D-4A53-B1DF-69D78E924EC7}" srcOrd="1" destOrd="0" parTransId="{D1BC3C34-68C9-486A-905C-620CBAA38D7E}" sibTransId="{5DF8E570-E61A-4AF4-B840-70481658AAF6}"/>
    <dgm:cxn modelId="{A1C8E66E-DD50-478E-BAE8-6E368305F64D}" type="presOf" srcId="{31570920-6278-47A5-B94B-481973EFC777}" destId="{685F855C-C846-4CB8-A566-DA976644D398}" srcOrd="1" destOrd="0" presId="urn:microsoft.com/office/officeart/2005/8/layout/radial1"/>
    <dgm:cxn modelId="{0A1F2C17-9509-4E97-8C87-9E71C9F39600}" type="presOf" srcId="{CE34ADC4-2403-4E8E-9A5A-B818D3306C1E}" destId="{6B46CE89-7E83-48B3-9555-9CD233FC84B6}" srcOrd="1" destOrd="0" presId="urn:microsoft.com/office/officeart/2005/8/layout/radial1"/>
    <dgm:cxn modelId="{709B55D6-D4A0-4E53-828D-E5ECD1BA7227}" type="presOf" srcId="{AAACCD1F-59BB-4DED-83BA-9E4A67973FB2}" destId="{638C200B-9240-4A62-9CC7-88B0EFC51007}" srcOrd="1" destOrd="0" presId="urn:microsoft.com/office/officeart/2005/8/layout/radial1"/>
    <dgm:cxn modelId="{5C16BDF0-7BE7-4C08-BD2E-6EF0B8CF7680}" type="presOf" srcId="{D1BC3C34-68C9-486A-905C-620CBAA38D7E}" destId="{DEA8A5F6-D960-41AD-825B-B1818F26E270}" srcOrd="1" destOrd="0" presId="urn:microsoft.com/office/officeart/2005/8/layout/radial1"/>
    <dgm:cxn modelId="{5EB4E2D6-66CB-44EB-8E5A-374F82F62282}" type="presOf" srcId="{AAACCD1F-59BB-4DED-83BA-9E4A67973FB2}" destId="{8D2669E4-2468-4D31-9661-ED3521D45DBA}" srcOrd="0" destOrd="0" presId="urn:microsoft.com/office/officeart/2005/8/layout/radial1"/>
    <dgm:cxn modelId="{A4393BA0-1291-430C-958F-5E131749BA80}" srcId="{3230FE1F-89BE-45DD-967B-2CAE8A007350}" destId="{C6B76493-4F26-4727-9F4E-6C6E2379BB5B}" srcOrd="0" destOrd="0" parTransId="{AAACCD1F-59BB-4DED-83BA-9E4A67973FB2}" sibTransId="{558FC68E-D3F1-4AD0-91A9-283A58C80320}"/>
    <dgm:cxn modelId="{88F04179-A3D4-4596-86B5-348F832AF7BD}" type="presOf" srcId="{B69A9429-2F4D-4A53-B1DF-69D78E924EC7}" destId="{436176E4-787D-41FD-B9BD-5BABF90F3A41}" srcOrd="0" destOrd="0" presId="urn:microsoft.com/office/officeart/2005/8/layout/radial1"/>
    <dgm:cxn modelId="{2A2E8C80-A579-4C79-9C1D-5960D3153C8D}" type="presOf" srcId="{C6B76493-4F26-4727-9F4E-6C6E2379BB5B}" destId="{6D9C035B-23BE-400F-957D-4F54377E7860}" srcOrd="0" destOrd="0" presId="urn:microsoft.com/office/officeart/2005/8/layout/radial1"/>
    <dgm:cxn modelId="{7DA37FAA-F0EC-47C0-BFAB-82409AA86864}" srcId="{7CB382D0-B4CE-4137-8612-B539FC9FB45E}" destId="{3230FE1F-89BE-45DD-967B-2CAE8A007350}" srcOrd="0" destOrd="0" parTransId="{A9F6047D-2938-49CC-9DE5-7CC57ADF1012}" sibTransId="{0063295C-8ACB-4AD7-8E98-0B17AB35B173}"/>
    <dgm:cxn modelId="{41267220-ABC4-4812-9567-28F9C5F8947D}" type="presParOf" srcId="{2DC9154A-B568-4C4F-A5D8-1C64462E7AF3}" destId="{51FE51DD-17FC-405B-B266-3CA21F6D3C79}" srcOrd="0" destOrd="0" presId="urn:microsoft.com/office/officeart/2005/8/layout/radial1"/>
    <dgm:cxn modelId="{84F62BA5-243E-4CF0-8FDC-44FA3CE4A532}" type="presParOf" srcId="{2DC9154A-B568-4C4F-A5D8-1C64462E7AF3}" destId="{8D2669E4-2468-4D31-9661-ED3521D45DBA}" srcOrd="1" destOrd="0" presId="urn:microsoft.com/office/officeart/2005/8/layout/radial1"/>
    <dgm:cxn modelId="{5197BACC-5BF9-48C5-AC7E-D1C5E6FEAD67}" type="presParOf" srcId="{8D2669E4-2468-4D31-9661-ED3521D45DBA}" destId="{638C200B-9240-4A62-9CC7-88B0EFC51007}" srcOrd="0" destOrd="0" presId="urn:microsoft.com/office/officeart/2005/8/layout/radial1"/>
    <dgm:cxn modelId="{E8834159-0C35-4953-A7D7-B831D92E66DE}" type="presParOf" srcId="{2DC9154A-B568-4C4F-A5D8-1C64462E7AF3}" destId="{6D9C035B-23BE-400F-957D-4F54377E7860}" srcOrd="2" destOrd="0" presId="urn:microsoft.com/office/officeart/2005/8/layout/radial1"/>
    <dgm:cxn modelId="{5ACF498B-7DFC-4A6F-883A-F4E217E2D576}" type="presParOf" srcId="{2DC9154A-B568-4C4F-A5D8-1C64462E7AF3}" destId="{F7F571EB-F987-473F-A3A8-F7B79503543E}" srcOrd="3" destOrd="0" presId="urn:microsoft.com/office/officeart/2005/8/layout/radial1"/>
    <dgm:cxn modelId="{0F23B74C-DB1D-4580-A110-1A731C2AE5D8}" type="presParOf" srcId="{F7F571EB-F987-473F-A3A8-F7B79503543E}" destId="{DEA8A5F6-D960-41AD-825B-B1818F26E270}" srcOrd="0" destOrd="0" presId="urn:microsoft.com/office/officeart/2005/8/layout/radial1"/>
    <dgm:cxn modelId="{BF3052FE-5538-4BD7-A52B-D2410B18EE2C}" type="presParOf" srcId="{2DC9154A-B568-4C4F-A5D8-1C64462E7AF3}" destId="{436176E4-787D-41FD-B9BD-5BABF90F3A41}" srcOrd="4" destOrd="0" presId="urn:microsoft.com/office/officeart/2005/8/layout/radial1"/>
    <dgm:cxn modelId="{190DEF48-22D8-4006-8514-1141849AC1D7}" type="presParOf" srcId="{2DC9154A-B568-4C4F-A5D8-1C64462E7AF3}" destId="{086B2E6D-1A54-41F5-B039-6B6138FE1BCA}" srcOrd="5" destOrd="0" presId="urn:microsoft.com/office/officeart/2005/8/layout/radial1"/>
    <dgm:cxn modelId="{244AF98C-6EFE-4CFC-9FC9-A05715206C5E}" type="presParOf" srcId="{086B2E6D-1A54-41F5-B039-6B6138FE1BCA}" destId="{685F855C-C846-4CB8-A566-DA976644D398}" srcOrd="0" destOrd="0" presId="urn:microsoft.com/office/officeart/2005/8/layout/radial1"/>
    <dgm:cxn modelId="{F0A5129B-A31E-4410-9487-AFA309EFD97F}" type="presParOf" srcId="{2DC9154A-B568-4C4F-A5D8-1C64462E7AF3}" destId="{DA2D4B9D-96A6-47B8-A235-1311EFFFA309}" srcOrd="6" destOrd="0" presId="urn:microsoft.com/office/officeart/2005/8/layout/radial1"/>
    <dgm:cxn modelId="{A424BCF3-7E18-4B56-9FD2-C7002CBFFE00}" type="presParOf" srcId="{2DC9154A-B568-4C4F-A5D8-1C64462E7AF3}" destId="{179099F5-02B6-4B70-8035-355C3E3C3646}" srcOrd="7" destOrd="0" presId="urn:microsoft.com/office/officeart/2005/8/layout/radial1"/>
    <dgm:cxn modelId="{31959999-32AF-415D-8490-ED34B44453CD}" type="presParOf" srcId="{179099F5-02B6-4B70-8035-355C3E3C3646}" destId="{6B46CE89-7E83-48B3-9555-9CD233FC84B6}" srcOrd="0" destOrd="0" presId="urn:microsoft.com/office/officeart/2005/8/layout/radial1"/>
    <dgm:cxn modelId="{85D8F857-C4A3-42C9-9407-5B2A0F211F59}" type="presParOf" srcId="{2DC9154A-B568-4C4F-A5D8-1C64462E7AF3}" destId="{3C2B96F4-36C0-42B0-A021-86E0309BB9D9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4A03CC-D4C9-4A2E-BB76-C568C54D98C3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17D051-13B5-4176-B105-E495D4A0BE7D}">
      <dgm:prSet phldrT="[Text]"/>
      <dgm:spPr/>
      <dgm:t>
        <a:bodyPr/>
        <a:lstStyle/>
        <a:p>
          <a:r>
            <a:rPr lang="cs-CZ" dirty="0" err="1" smtClean="0"/>
            <a:t>Internal</a:t>
          </a:r>
          <a:r>
            <a:rPr lang="cs-CZ" dirty="0" smtClean="0"/>
            <a:t> </a:t>
          </a:r>
          <a:r>
            <a:rPr lang="cs-CZ" dirty="0" err="1" smtClean="0"/>
            <a:t>supply</a:t>
          </a:r>
          <a:r>
            <a:rPr lang="cs-CZ" dirty="0" smtClean="0"/>
            <a:t> </a:t>
          </a:r>
          <a:r>
            <a:rPr lang="cs-CZ" dirty="0" err="1" smtClean="0"/>
            <a:t>side</a:t>
          </a:r>
          <a:endParaRPr lang="en-US" dirty="0"/>
        </a:p>
      </dgm:t>
    </dgm:pt>
    <dgm:pt modelId="{EA4C6664-4475-41C5-A363-C865B4B6FA88}" type="parTrans" cxnId="{790514B8-85EF-4327-B78A-FDEC215A5980}">
      <dgm:prSet/>
      <dgm:spPr/>
      <dgm:t>
        <a:bodyPr/>
        <a:lstStyle/>
        <a:p>
          <a:endParaRPr lang="en-US"/>
        </a:p>
      </dgm:t>
    </dgm:pt>
    <dgm:pt modelId="{97AFDA8E-1ECE-4B94-B87A-A6D579A13840}" type="sibTrans" cxnId="{790514B8-85EF-4327-B78A-FDEC215A5980}">
      <dgm:prSet/>
      <dgm:spPr/>
      <dgm:t>
        <a:bodyPr/>
        <a:lstStyle/>
        <a:p>
          <a:endParaRPr lang="en-US"/>
        </a:p>
      </dgm:t>
    </dgm:pt>
    <dgm:pt modelId="{D378B2A9-612F-44F5-87C7-943154044E3C}">
      <dgm:prSet phldrT="[Text]" custT="1"/>
      <dgm:spPr/>
      <dgm:t>
        <a:bodyPr/>
        <a:lstStyle/>
        <a:p>
          <a:r>
            <a:rPr lang="cs-CZ" sz="2000" dirty="0" smtClean="0"/>
            <a:t>Ideology</a:t>
          </a:r>
          <a:endParaRPr lang="en-US" sz="2000" dirty="0"/>
        </a:p>
      </dgm:t>
    </dgm:pt>
    <dgm:pt modelId="{26210952-2F93-4FFA-B375-A18924973DB8}" type="parTrans" cxnId="{15DDE485-7C0E-445D-9EF7-E57C4E22608F}">
      <dgm:prSet/>
      <dgm:spPr/>
      <dgm:t>
        <a:bodyPr/>
        <a:lstStyle/>
        <a:p>
          <a:endParaRPr lang="en-US"/>
        </a:p>
      </dgm:t>
    </dgm:pt>
    <dgm:pt modelId="{2B36E5ED-ED87-498D-B439-5F1E1DFA5D67}" type="sibTrans" cxnId="{15DDE485-7C0E-445D-9EF7-E57C4E22608F}">
      <dgm:prSet/>
      <dgm:spPr/>
      <dgm:t>
        <a:bodyPr/>
        <a:lstStyle/>
        <a:p>
          <a:endParaRPr lang="en-US"/>
        </a:p>
      </dgm:t>
    </dgm:pt>
    <dgm:pt modelId="{1285A554-8FE0-451C-9FB7-233933126D4D}">
      <dgm:prSet phldrT="[Text]" custT="1"/>
      <dgm:spPr/>
      <dgm:t>
        <a:bodyPr/>
        <a:lstStyle/>
        <a:p>
          <a:r>
            <a:rPr lang="cs-CZ" sz="2000" dirty="0" err="1" smtClean="0"/>
            <a:t>Organization</a:t>
          </a:r>
          <a:endParaRPr lang="en-US" sz="2000" dirty="0"/>
        </a:p>
      </dgm:t>
    </dgm:pt>
    <dgm:pt modelId="{C16FA900-058A-4BE9-B842-EED084E4D35C}" type="parTrans" cxnId="{E1C99D03-027C-45B5-988B-C6858641F391}">
      <dgm:prSet/>
      <dgm:spPr/>
      <dgm:t>
        <a:bodyPr/>
        <a:lstStyle/>
        <a:p>
          <a:endParaRPr lang="en-US"/>
        </a:p>
      </dgm:t>
    </dgm:pt>
    <dgm:pt modelId="{D66D8AAA-54EC-48F7-8899-45F77315D2F5}" type="sibTrans" cxnId="{E1C99D03-027C-45B5-988B-C6858641F391}">
      <dgm:prSet/>
      <dgm:spPr/>
      <dgm:t>
        <a:bodyPr/>
        <a:lstStyle/>
        <a:p>
          <a:endParaRPr lang="en-US"/>
        </a:p>
      </dgm:t>
    </dgm:pt>
    <dgm:pt modelId="{774EFBD0-904E-4D5B-9CE0-70657107D72C}">
      <dgm:prSet phldrT="[Text]" custT="1"/>
      <dgm:spPr/>
      <dgm:t>
        <a:bodyPr/>
        <a:lstStyle/>
        <a:p>
          <a:r>
            <a:rPr lang="cs-CZ" sz="2000" dirty="0" err="1" smtClean="0"/>
            <a:t>Internationalization</a:t>
          </a:r>
          <a:endParaRPr lang="en-US" sz="2000" dirty="0"/>
        </a:p>
      </dgm:t>
    </dgm:pt>
    <dgm:pt modelId="{924DB229-DFD7-4CD8-BE43-2F9862339495}" type="parTrans" cxnId="{DA31334B-D964-4763-97E5-0246D67485CC}">
      <dgm:prSet/>
      <dgm:spPr/>
      <dgm:t>
        <a:bodyPr/>
        <a:lstStyle/>
        <a:p>
          <a:endParaRPr lang="en-US"/>
        </a:p>
      </dgm:t>
    </dgm:pt>
    <dgm:pt modelId="{653786BB-E1A9-4253-A3F9-2627B6633DDB}" type="sibTrans" cxnId="{DA31334B-D964-4763-97E5-0246D67485CC}">
      <dgm:prSet/>
      <dgm:spPr/>
      <dgm:t>
        <a:bodyPr/>
        <a:lstStyle/>
        <a:p>
          <a:endParaRPr lang="en-US"/>
        </a:p>
      </dgm:t>
    </dgm:pt>
    <dgm:pt modelId="{30CF7712-6C60-4AF2-962F-0AB60E86ED8E}">
      <dgm:prSet phldrT="[Text]" custT="1"/>
      <dgm:spPr/>
      <dgm:t>
        <a:bodyPr/>
        <a:lstStyle/>
        <a:p>
          <a:r>
            <a:rPr lang="cs-CZ" sz="2200" dirty="0" err="1" smtClean="0"/>
            <a:t>Leadership</a:t>
          </a:r>
          <a:endParaRPr lang="en-US" sz="2200" dirty="0"/>
        </a:p>
      </dgm:t>
    </dgm:pt>
    <dgm:pt modelId="{9BAB95BD-B499-497D-BFD0-1477515CB882}" type="parTrans" cxnId="{C35D2F7C-4336-441B-8259-B6830F7045E2}">
      <dgm:prSet/>
      <dgm:spPr/>
      <dgm:t>
        <a:bodyPr/>
        <a:lstStyle/>
        <a:p>
          <a:endParaRPr lang="en-US"/>
        </a:p>
      </dgm:t>
    </dgm:pt>
    <dgm:pt modelId="{AFCF657F-0602-4E18-8FAC-28EFE88D41BB}" type="sibTrans" cxnId="{C35D2F7C-4336-441B-8259-B6830F7045E2}">
      <dgm:prSet/>
      <dgm:spPr/>
      <dgm:t>
        <a:bodyPr/>
        <a:lstStyle/>
        <a:p>
          <a:endParaRPr lang="en-US"/>
        </a:p>
      </dgm:t>
    </dgm:pt>
    <dgm:pt modelId="{A4B9D790-6E9C-4ABD-A798-0568B804F826}" type="pres">
      <dgm:prSet presAssocID="{804A03CC-D4C9-4A2E-BB76-C568C54D98C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80E1FD4-79EC-405A-AFD2-F7423677C442}" type="pres">
      <dgm:prSet presAssocID="{8917D051-13B5-4176-B105-E495D4A0BE7D}" presName="centerShape" presStyleLbl="node0" presStyleIdx="0" presStyleCnt="1" custScaleX="118439" custScaleY="118439"/>
      <dgm:spPr/>
      <dgm:t>
        <a:bodyPr/>
        <a:lstStyle/>
        <a:p>
          <a:endParaRPr lang="cs-CZ"/>
        </a:p>
      </dgm:t>
    </dgm:pt>
    <dgm:pt modelId="{E1C7C1E6-BA47-4679-AEDA-7A28DF724052}" type="pres">
      <dgm:prSet presAssocID="{26210952-2F93-4FFA-B375-A18924973DB8}" presName="Name9" presStyleLbl="parChTrans1D2" presStyleIdx="0" presStyleCnt="4"/>
      <dgm:spPr/>
      <dgm:t>
        <a:bodyPr/>
        <a:lstStyle/>
        <a:p>
          <a:endParaRPr lang="cs-CZ"/>
        </a:p>
      </dgm:t>
    </dgm:pt>
    <dgm:pt modelId="{A6DF66AD-C584-4C90-8F61-6C0D4388BCB1}" type="pres">
      <dgm:prSet presAssocID="{26210952-2F93-4FFA-B375-A18924973DB8}" presName="connTx" presStyleLbl="parChTrans1D2" presStyleIdx="0" presStyleCnt="4"/>
      <dgm:spPr/>
      <dgm:t>
        <a:bodyPr/>
        <a:lstStyle/>
        <a:p>
          <a:endParaRPr lang="cs-CZ"/>
        </a:p>
      </dgm:t>
    </dgm:pt>
    <dgm:pt modelId="{71EB3E18-E6B4-4E1E-8E02-971AE221CC6B}" type="pres">
      <dgm:prSet presAssocID="{D378B2A9-612F-44F5-87C7-943154044E3C}" presName="node" presStyleLbl="node1" presStyleIdx="0" presStyleCnt="4" custScaleX="113484" custScaleY="11348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EEA1BE-FC25-4A2D-A737-B0297C1BF43E}" type="pres">
      <dgm:prSet presAssocID="{C16FA900-058A-4BE9-B842-EED084E4D35C}" presName="Name9" presStyleLbl="parChTrans1D2" presStyleIdx="1" presStyleCnt="4"/>
      <dgm:spPr/>
      <dgm:t>
        <a:bodyPr/>
        <a:lstStyle/>
        <a:p>
          <a:endParaRPr lang="cs-CZ"/>
        </a:p>
      </dgm:t>
    </dgm:pt>
    <dgm:pt modelId="{3C3FAF08-3046-471A-9202-14C849EBA4A7}" type="pres">
      <dgm:prSet presAssocID="{C16FA900-058A-4BE9-B842-EED084E4D35C}" presName="connTx" presStyleLbl="parChTrans1D2" presStyleIdx="1" presStyleCnt="4"/>
      <dgm:spPr/>
      <dgm:t>
        <a:bodyPr/>
        <a:lstStyle/>
        <a:p>
          <a:endParaRPr lang="cs-CZ"/>
        </a:p>
      </dgm:t>
    </dgm:pt>
    <dgm:pt modelId="{900057C2-680D-4E99-B909-537BD8F28C91}" type="pres">
      <dgm:prSet presAssocID="{1285A554-8FE0-451C-9FB7-233933126D4D}" presName="node" presStyleLbl="node1" presStyleIdx="1" presStyleCnt="4" custScaleX="113484" custScaleY="11348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B6023B-25F1-4FE8-8246-88AA0E816003}" type="pres">
      <dgm:prSet presAssocID="{924DB229-DFD7-4CD8-BE43-2F9862339495}" presName="Name9" presStyleLbl="parChTrans1D2" presStyleIdx="2" presStyleCnt="4"/>
      <dgm:spPr/>
      <dgm:t>
        <a:bodyPr/>
        <a:lstStyle/>
        <a:p>
          <a:endParaRPr lang="cs-CZ"/>
        </a:p>
      </dgm:t>
    </dgm:pt>
    <dgm:pt modelId="{530A2C7D-E618-40DB-B832-9407E857F8CD}" type="pres">
      <dgm:prSet presAssocID="{924DB229-DFD7-4CD8-BE43-2F9862339495}" presName="connTx" presStyleLbl="parChTrans1D2" presStyleIdx="2" presStyleCnt="4"/>
      <dgm:spPr/>
      <dgm:t>
        <a:bodyPr/>
        <a:lstStyle/>
        <a:p>
          <a:endParaRPr lang="cs-CZ"/>
        </a:p>
      </dgm:t>
    </dgm:pt>
    <dgm:pt modelId="{2E811B10-17F9-484E-AE42-4197B3AB2E7B}" type="pres">
      <dgm:prSet presAssocID="{774EFBD0-904E-4D5B-9CE0-70657107D72C}" presName="node" presStyleLbl="node1" presStyleIdx="2" presStyleCnt="4" custScaleX="113484" custScaleY="11348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1E8331-7DBE-4728-A79F-5A11D7AB6DE6}" type="pres">
      <dgm:prSet presAssocID="{9BAB95BD-B499-497D-BFD0-1477515CB882}" presName="Name9" presStyleLbl="parChTrans1D2" presStyleIdx="3" presStyleCnt="4"/>
      <dgm:spPr/>
      <dgm:t>
        <a:bodyPr/>
        <a:lstStyle/>
        <a:p>
          <a:endParaRPr lang="cs-CZ"/>
        </a:p>
      </dgm:t>
    </dgm:pt>
    <dgm:pt modelId="{027A7F33-04B0-41F1-9D53-9BA7CB163DBF}" type="pres">
      <dgm:prSet presAssocID="{9BAB95BD-B499-497D-BFD0-1477515CB882}" presName="connTx" presStyleLbl="parChTrans1D2" presStyleIdx="3" presStyleCnt="4"/>
      <dgm:spPr/>
      <dgm:t>
        <a:bodyPr/>
        <a:lstStyle/>
        <a:p>
          <a:endParaRPr lang="cs-CZ"/>
        </a:p>
      </dgm:t>
    </dgm:pt>
    <dgm:pt modelId="{8964D756-747B-42F0-B569-0EDF3801C74C}" type="pres">
      <dgm:prSet presAssocID="{30CF7712-6C60-4AF2-962F-0AB60E86ED8E}" presName="node" presStyleLbl="node1" presStyleIdx="3" presStyleCnt="4" custScaleX="113543" custScaleY="11354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18EF603-85E0-479B-91ED-D0E32DB97BD2}" type="presOf" srcId="{774EFBD0-904E-4D5B-9CE0-70657107D72C}" destId="{2E811B10-17F9-484E-AE42-4197B3AB2E7B}" srcOrd="0" destOrd="0" presId="urn:microsoft.com/office/officeart/2005/8/layout/radial1"/>
    <dgm:cxn modelId="{1AA304D3-7F6E-4D50-AEF1-EF98E3F64129}" type="presOf" srcId="{9BAB95BD-B499-497D-BFD0-1477515CB882}" destId="{027A7F33-04B0-41F1-9D53-9BA7CB163DBF}" srcOrd="1" destOrd="0" presId="urn:microsoft.com/office/officeart/2005/8/layout/radial1"/>
    <dgm:cxn modelId="{EA6EF1C4-A238-4CA0-982E-A62FF44C222E}" type="presOf" srcId="{924DB229-DFD7-4CD8-BE43-2F9862339495}" destId="{18B6023B-25F1-4FE8-8246-88AA0E816003}" srcOrd="0" destOrd="0" presId="urn:microsoft.com/office/officeart/2005/8/layout/radial1"/>
    <dgm:cxn modelId="{C35D2F7C-4336-441B-8259-B6830F7045E2}" srcId="{8917D051-13B5-4176-B105-E495D4A0BE7D}" destId="{30CF7712-6C60-4AF2-962F-0AB60E86ED8E}" srcOrd="3" destOrd="0" parTransId="{9BAB95BD-B499-497D-BFD0-1477515CB882}" sibTransId="{AFCF657F-0602-4E18-8FAC-28EFE88D41BB}"/>
    <dgm:cxn modelId="{B9A457BA-D706-4EAC-B1C4-C8BA5F1CD8E5}" type="presOf" srcId="{C16FA900-058A-4BE9-B842-EED084E4D35C}" destId="{93EEA1BE-FC25-4A2D-A737-B0297C1BF43E}" srcOrd="0" destOrd="0" presId="urn:microsoft.com/office/officeart/2005/8/layout/radial1"/>
    <dgm:cxn modelId="{15DDE485-7C0E-445D-9EF7-E57C4E22608F}" srcId="{8917D051-13B5-4176-B105-E495D4A0BE7D}" destId="{D378B2A9-612F-44F5-87C7-943154044E3C}" srcOrd="0" destOrd="0" parTransId="{26210952-2F93-4FFA-B375-A18924973DB8}" sibTransId="{2B36E5ED-ED87-498D-B439-5F1E1DFA5D67}"/>
    <dgm:cxn modelId="{686A86A6-BD56-426D-BFD3-F94BE996947C}" type="presOf" srcId="{26210952-2F93-4FFA-B375-A18924973DB8}" destId="{A6DF66AD-C584-4C90-8F61-6C0D4388BCB1}" srcOrd="1" destOrd="0" presId="urn:microsoft.com/office/officeart/2005/8/layout/radial1"/>
    <dgm:cxn modelId="{5C0FB287-5649-4B5D-87A7-5242C6DC140E}" type="presOf" srcId="{D378B2A9-612F-44F5-87C7-943154044E3C}" destId="{71EB3E18-E6B4-4E1E-8E02-971AE221CC6B}" srcOrd="0" destOrd="0" presId="urn:microsoft.com/office/officeart/2005/8/layout/radial1"/>
    <dgm:cxn modelId="{9747B80E-5154-4BA6-87A5-CE5237B08458}" type="presOf" srcId="{C16FA900-058A-4BE9-B842-EED084E4D35C}" destId="{3C3FAF08-3046-471A-9202-14C849EBA4A7}" srcOrd="1" destOrd="0" presId="urn:microsoft.com/office/officeart/2005/8/layout/radial1"/>
    <dgm:cxn modelId="{790514B8-85EF-4327-B78A-FDEC215A5980}" srcId="{804A03CC-D4C9-4A2E-BB76-C568C54D98C3}" destId="{8917D051-13B5-4176-B105-E495D4A0BE7D}" srcOrd="0" destOrd="0" parTransId="{EA4C6664-4475-41C5-A363-C865B4B6FA88}" sibTransId="{97AFDA8E-1ECE-4B94-B87A-A6D579A13840}"/>
    <dgm:cxn modelId="{DA31334B-D964-4763-97E5-0246D67485CC}" srcId="{8917D051-13B5-4176-B105-E495D4A0BE7D}" destId="{774EFBD0-904E-4D5B-9CE0-70657107D72C}" srcOrd="2" destOrd="0" parTransId="{924DB229-DFD7-4CD8-BE43-2F9862339495}" sibTransId="{653786BB-E1A9-4253-A3F9-2627B6633DDB}"/>
    <dgm:cxn modelId="{873B57DB-93C8-4B53-97C2-235D286AFAD9}" type="presOf" srcId="{26210952-2F93-4FFA-B375-A18924973DB8}" destId="{E1C7C1E6-BA47-4679-AEDA-7A28DF724052}" srcOrd="0" destOrd="0" presId="urn:microsoft.com/office/officeart/2005/8/layout/radial1"/>
    <dgm:cxn modelId="{AEDD555F-37F7-4DBF-B124-8FC1CEE358CB}" type="presOf" srcId="{9BAB95BD-B499-497D-BFD0-1477515CB882}" destId="{2C1E8331-7DBE-4728-A79F-5A11D7AB6DE6}" srcOrd="0" destOrd="0" presId="urn:microsoft.com/office/officeart/2005/8/layout/radial1"/>
    <dgm:cxn modelId="{E1C99D03-027C-45B5-988B-C6858641F391}" srcId="{8917D051-13B5-4176-B105-E495D4A0BE7D}" destId="{1285A554-8FE0-451C-9FB7-233933126D4D}" srcOrd="1" destOrd="0" parTransId="{C16FA900-058A-4BE9-B842-EED084E4D35C}" sibTransId="{D66D8AAA-54EC-48F7-8899-45F77315D2F5}"/>
    <dgm:cxn modelId="{36E6CFFF-C44C-4A6D-87EE-BF8222B9812F}" type="presOf" srcId="{1285A554-8FE0-451C-9FB7-233933126D4D}" destId="{900057C2-680D-4E99-B909-537BD8F28C91}" srcOrd="0" destOrd="0" presId="urn:microsoft.com/office/officeart/2005/8/layout/radial1"/>
    <dgm:cxn modelId="{8B33C1D4-40A0-4417-A341-F5B5E005CC77}" type="presOf" srcId="{924DB229-DFD7-4CD8-BE43-2F9862339495}" destId="{530A2C7D-E618-40DB-B832-9407E857F8CD}" srcOrd="1" destOrd="0" presId="urn:microsoft.com/office/officeart/2005/8/layout/radial1"/>
    <dgm:cxn modelId="{1674E421-CF21-4B3C-9341-A25502C79E27}" type="presOf" srcId="{8917D051-13B5-4176-B105-E495D4A0BE7D}" destId="{080E1FD4-79EC-405A-AFD2-F7423677C442}" srcOrd="0" destOrd="0" presId="urn:microsoft.com/office/officeart/2005/8/layout/radial1"/>
    <dgm:cxn modelId="{39CD99C7-421B-4360-AD86-7CB9CF2111A7}" type="presOf" srcId="{804A03CC-D4C9-4A2E-BB76-C568C54D98C3}" destId="{A4B9D790-6E9C-4ABD-A798-0568B804F826}" srcOrd="0" destOrd="0" presId="urn:microsoft.com/office/officeart/2005/8/layout/radial1"/>
    <dgm:cxn modelId="{33B2C503-DBCE-46D3-B13F-8E41D6DDFD96}" type="presOf" srcId="{30CF7712-6C60-4AF2-962F-0AB60E86ED8E}" destId="{8964D756-747B-42F0-B569-0EDF3801C74C}" srcOrd="0" destOrd="0" presId="urn:microsoft.com/office/officeart/2005/8/layout/radial1"/>
    <dgm:cxn modelId="{19BD240D-F6D7-4CC9-AC56-5418C54A13AD}" type="presParOf" srcId="{A4B9D790-6E9C-4ABD-A798-0568B804F826}" destId="{080E1FD4-79EC-405A-AFD2-F7423677C442}" srcOrd="0" destOrd="0" presId="urn:microsoft.com/office/officeart/2005/8/layout/radial1"/>
    <dgm:cxn modelId="{0E76BEC0-012D-421E-B3BD-87CEE19AB77C}" type="presParOf" srcId="{A4B9D790-6E9C-4ABD-A798-0568B804F826}" destId="{E1C7C1E6-BA47-4679-AEDA-7A28DF724052}" srcOrd="1" destOrd="0" presId="urn:microsoft.com/office/officeart/2005/8/layout/radial1"/>
    <dgm:cxn modelId="{0898D49B-DA76-4CA5-9499-BDD655496AB6}" type="presParOf" srcId="{E1C7C1E6-BA47-4679-AEDA-7A28DF724052}" destId="{A6DF66AD-C584-4C90-8F61-6C0D4388BCB1}" srcOrd="0" destOrd="0" presId="urn:microsoft.com/office/officeart/2005/8/layout/radial1"/>
    <dgm:cxn modelId="{9F43BC88-6C92-4419-8181-B3BD90FE9E84}" type="presParOf" srcId="{A4B9D790-6E9C-4ABD-A798-0568B804F826}" destId="{71EB3E18-E6B4-4E1E-8E02-971AE221CC6B}" srcOrd="2" destOrd="0" presId="urn:microsoft.com/office/officeart/2005/8/layout/radial1"/>
    <dgm:cxn modelId="{1C1F70DB-566B-4A31-AF7B-A83398CD88F7}" type="presParOf" srcId="{A4B9D790-6E9C-4ABD-A798-0568B804F826}" destId="{93EEA1BE-FC25-4A2D-A737-B0297C1BF43E}" srcOrd="3" destOrd="0" presId="urn:microsoft.com/office/officeart/2005/8/layout/radial1"/>
    <dgm:cxn modelId="{DFDE990D-8E23-4E93-903A-4DEA304A78B0}" type="presParOf" srcId="{93EEA1BE-FC25-4A2D-A737-B0297C1BF43E}" destId="{3C3FAF08-3046-471A-9202-14C849EBA4A7}" srcOrd="0" destOrd="0" presId="urn:microsoft.com/office/officeart/2005/8/layout/radial1"/>
    <dgm:cxn modelId="{53BB0C67-2967-4C5A-ABB0-558842CCB49C}" type="presParOf" srcId="{A4B9D790-6E9C-4ABD-A798-0568B804F826}" destId="{900057C2-680D-4E99-B909-537BD8F28C91}" srcOrd="4" destOrd="0" presId="urn:microsoft.com/office/officeart/2005/8/layout/radial1"/>
    <dgm:cxn modelId="{00F5202D-4F6D-4110-91DE-A830E451A90F}" type="presParOf" srcId="{A4B9D790-6E9C-4ABD-A798-0568B804F826}" destId="{18B6023B-25F1-4FE8-8246-88AA0E816003}" srcOrd="5" destOrd="0" presId="urn:microsoft.com/office/officeart/2005/8/layout/radial1"/>
    <dgm:cxn modelId="{6574EA36-894F-41B3-B894-930E8ADB2145}" type="presParOf" srcId="{18B6023B-25F1-4FE8-8246-88AA0E816003}" destId="{530A2C7D-E618-40DB-B832-9407E857F8CD}" srcOrd="0" destOrd="0" presId="urn:microsoft.com/office/officeart/2005/8/layout/radial1"/>
    <dgm:cxn modelId="{31097F4B-C5C7-45F3-B735-2169E975DB03}" type="presParOf" srcId="{A4B9D790-6E9C-4ABD-A798-0568B804F826}" destId="{2E811B10-17F9-484E-AE42-4197B3AB2E7B}" srcOrd="6" destOrd="0" presId="urn:microsoft.com/office/officeart/2005/8/layout/radial1"/>
    <dgm:cxn modelId="{4B062274-6BFF-44DA-9AE8-3E17A62CED49}" type="presParOf" srcId="{A4B9D790-6E9C-4ABD-A798-0568B804F826}" destId="{2C1E8331-7DBE-4728-A79F-5A11D7AB6DE6}" srcOrd="7" destOrd="0" presId="urn:microsoft.com/office/officeart/2005/8/layout/radial1"/>
    <dgm:cxn modelId="{752FF4F6-2F2B-4109-8BEE-4C1D29BFE1B0}" type="presParOf" srcId="{2C1E8331-7DBE-4728-A79F-5A11D7AB6DE6}" destId="{027A7F33-04B0-41F1-9D53-9BA7CB163DBF}" srcOrd="0" destOrd="0" presId="urn:microsoft.com/office/officeart/2005/8/layout/radial1"/>
    <dgm:cxn modelId="{C048CFAD-73F5-480E-8B8D-8B370C0E8786}" type="presParOf" srcId="{A4B9D790-6E9C-4ABD-A798-0568B804F826}" destId="{8964D756-747B-42F0-B569-0EDF3801C74C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2684F5-69A5-4F6E-A37B-24E725F770C4}">
      <dsp:nvSpPr>
        <dsp:cNvPr id="0" name=""/>
        <dsp:cNvSpPr/>
      </dsp:nvSpPr>
      <dsp:spPr>
        <a:xfrm>
          <a:off x="1768" y="1003703"/>
          <a:ext cx="2343931" cy="23439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Supply </a:t>
          </a:r>
          <a:r>
            <a:rPr lang="cs-CZ" sz="3500" kern="1200" dirty="0" err="1" smtClean="0"/>
            <a:t>side</a:t>
          </a:r>
          <a:endParaRPr lang="en-US" sz="3500" kern="1200" dirty="0"/>
        </a:p>
      </dsp:txBody>
      <dsp:txXfrm>
        <a:off x="345029" y="1346964"/>
        <a:ext cx="1657409" cy="1657409"/>
      </dsp:txXfrm>
    </dsp:sp>
    <dsp:sp modelId="{EE24FDE1-F62B-4B9D-AB72-22E50FAAAFE8}">
      <dsp:nvSpPr>
        <dsp:cNvPr id="0" name=""/>
        <dsp:cNvSpPr/>
      </dsp:nvSpPr>
      <dsp:spPr>
        <a:xfrm>
          <a:off x="2536026" y="1495928"/>
          <a:ext cx="1359480" cy="135948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2716225" y="2015793"/>
        <a:ext cx="999082" cy="319750"/>
      </dsp:txXfrm>
    </dsp:sp>
    <dsp:sp modelId="{47680FD3-032A-44C5-8E2A-4F21BCDBD5C4}">
      <dsp:nvSpPr>
        <dsp:cNvPr id="0" name=""/>
        <dsp:cNvSpPr/>
      </dsp:nvSpPr>
      <dsp:spPr>
        <a:xfrm>
          <a:off x="4085834" y="1003703"/>
          <a:ext cx="2343931" cy="23439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err="1" smtClean="0"/>
            <a:t>Demand</a:t>
          </a:r>
          <a:r>
            <a:rPr lang="cs-CZ" sz="3500" kern="1200" dirty="0" smtClean="0"/>
            <a:t> </a:t>
          </a:r>
          <a:r>
            <a:rPr lang="cs-CZ" sz="3500" kern="1200" dirty="0" err="1" smtClean="0"/>
            <a:t>side</a:t>
          </a:r>
          <a:r>
            <a:rPr lang="cs-CZ" sz="3500" kern="1200" dirty="0" smtClean="0"/>
            <a:t> </a:t>
          </a:r>
          <a:endParaRPr lang="en-US" sz="3500" kern="1200" dirty="0"/>
        </a:p>
      </dsp:txBody>
      <dsp:txXfrm>
        <a:off x="4429095" y="1346964"/>
        <a:ext cx="1657409" cy="1657409"/>
      </dsp:txXfrm>
    </dsp:sp>
    <dsp:sp modelId="{FB6FAD5A-B0B2-4356-9DAA-DA5BAEDA71FA}">
      <dsp:nvSpPr>
        <dsp:cNvPr id="0" name=""/>
        <dsp:cNvSpPr/>
      </dsp:nvSpPr>
      <dsp:spPr>
        <a:xfrm>
          <a:off x="6620092" y="1495928"/>
          <a:ext cx="1359480" cy="1359480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800291" y="1775981"/>
        <a:ext cx="999082" cy="799374"/>
      </dsp:txXfrm>
    </dsp:sp>
    <dsp:sp modelId="{3DD489AB-C917-4D7E-A4D1-1B9E3D9FAE4E}">
      <dsp:nvSpPr>
        <dsp:cNvPr id="0" name=""/>
        <dsp:cNvSpPr/>
      </dsp:nvSpPr>
      <dsp:spPr>
        <a:xfrm>
          <a:off x="8169900" y="1003703"/>
          <a:ext cx="2343931" cy="23439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err="1" smtClean="0"/>
            <a:t>Electoral</a:t>
          </a:r>
          <a:r>
            <a:rPr lang="cs-CZ" sz="3500" kern="1200" dirty="0" smtClean="0"/>
            <a:t> </a:t>
          </a:r>
          <a:r>
            <a:rPr lang="cs-CZ" sz="3500" kern="1200" dirty="0" err="1" smtClean="0"/>
            <a:t>success</a:t>
          </a:r>
          <a:endParaRPr lang="en-US" sz="3500" kern="1200" dirty="0"/>
        </a:p>
      </dsp:txBody>
      <dsp:txXfrm>
        <a:off x="8513161" y="1346964"/>
        <a:ext cx="1657409" cy="16574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FE51DD-17FC-405B-B266-3CA21F6D3C79}">
      <dsp:nvSpPr>
        <dsp:cNvPr id="0" name=""/>
        <dsp:cNvSpPr/>
      </dsp:nvSpPr>
      <dsp:spPr>
        <a:xfrm>
          <a:off x="4457970" y="2106089"/>
          <a:ext cx="1599659" cy="1599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kern="1200" dirty="0" smtClean="0"/>
            <a:t>POS</a:t>
          </a:r>
          <a:endParaRPr lang="en-US" sz="5100" kern="1200" dirty="0"/>
        </a:p>
      </dsp:txBody>
      <dsp:txXfrm>
        <a:off x="4692235" y="2340354"/>
        <a:ext cx="1131129" cy="1131129"/>
      </dsp:txXfrm>
    </dsp:sp>
    <dsp:sp modelId="{8D2669E4-2468-4D31-9661-ED3521D45DBA}">
      <dsp:nvSpPr>
        <dsp:cNvPr id="0" name=""/>
        <dsp:cNvSpPr/>
      </dsp:nvSpPr>
      <dsp:spPr>
        <a:xfrm rot="16200000">
          <a:off x="5016214" y="1850812"/>
          <a:ext cx="483171" cy="27382"/>
        </a:xfrm>
        <a:custGeom>
          <a:avLst/>
          <a:gdLst/>
          <a:ahLst/>
          <a:cxnLst/>
          <a:rect l="0" t="0" r="0" b="0"/>
          <a:pathLst>
            <a:path>
              <a:moveTo>
                <a:pt x="0" y="13691"/>
              </a:moveTo>
              <a:lnTo>
                <a:pt x="483171" y="136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45720" y="1852424"/>
        <a:ext cx="24158" cy="24158"/>
      </dsp:txXfrm>
    </dsp:sp>
    <dsp:sp modelId="{6D9C035B-23BE-400F-957D-4F54377E7860}">
      <dsp:nvSpPr>
        <dsp:cNvPr id="0" name=""/>
        <dsp:cNvSpPr/>
      </dsp:nvSpPr>
      <dsp:spPr>
        <a:xfrm>
          <a:off x="4051304" y="23258"/>
          <a:ext cx="2412990" cy="1599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err="1" smtClean="0"/>
            <a:t>Institutional</a:t>
          </a:r>
          <a:r>
            <a:rPr lang="cs-CZ" sz="2500" kern="1200" dirty="0" smtClean="0"/>
            <a:t> </a:t>
          </a:r>
          <a:r>
            <a:rPr lang="cs-CZ" sz="2500" kern="1200" dirty="0" err="1" smtClean="0"/>
            <a:t>context</a:t>
          </a:r>
          <a:endParaRPr lang="en-US" sz="2500" kern="1200" dirty="0"/>
        </a:p>
      </dsp:txBody>
      <dsp:txXfrm>
        <a:off x="4404678" y="257523"/>
        <a:ext cx="1706242" cy="1131129"/>
      </dsp:txXfrm>
    </dsp:sp>
    <dsp:sp modelId="{F7F571EB-F987-473F-A3A8-F7B79503543E}">
      <dsp:nvSpPr>
        <dsp:cNvPr id="0" name=""/>
        <dsp:cNvSpPr/>
      </dsp:nvSpPr>
      <dsp:spPr>
        <a:xfrm>
          <a:off x="6057629" y="2892227"/>
          <a:ext cx="483171" cy="27382"/>
        </a:xfrm>
        <a:custGeom>
          <a:avLst/>
          <a:gdLst/>
          <a:ahLst/>
          <a:cxnLst/>
          <a:rect l="0" t="0" r="0" b="0"/>
          <a:pathLst>
            <a:path>
              <a:moveTo>
                <a:pt x="0" y="13691"/>
              </a:moveTo>
              <a:lnTo>
                <a:pt x="483171" y="136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287136" y="2893839"/>
        <a:ext cx="24158" cy="24158"/>
      </dsp:txXfrm>
    </dsp:sp>
    <dsp:sp modelId="{436176E4-787D-41FD-B9BD-5BABF90F3A41}">
      <dsp:nvSpPr>
        <dsp:cNvPr id="0" name=""/>
        <dsp:cNvSpPr/>
      </dsp:nvSpPr>
      <dsp:spPr>
        <a:xfrm>
          <a:off x="6540801" y="2106089"/>
          <a:ext cx="1599659" cy="1599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err="1" smtClean="0"/>
            <a:t>Cultural</a:t>
          </a:r>
          <a:r>
            <a:rPr lang="cs-CZ" sz="2700" kern="1200" dirty="0" smtClean="0"/>
            <a:t> </a:t>
          </a:r>
          <a:r>
            <a:rPr lang="cs-CZ" sz="2700" kern="1200" dirty="0" err="1" smtClean="0"/>
            <a:t>context</a:t>
          </a:r>
          <a:endParaRPr lang="en-US" sz="2700" kern="1200" dirty="0"/>
        </a:p>
      </dsp:txBody>
      <dsp:txXfrm>
        <a:off x="6775066" y="2340354"/>
        <a:ext cx="1131129" cy="1131129"/>
      </dsp:txXfrm>
    </dsp:sp>
    <dsp:sp modelId="{086B2E6D-1A54-41F5-B039-6B6138FE1BCA}">
      <dsp:nvSpPr>
        <dsp:cNvPr id="0" name=""/>
        <dsp:cNvSpPr/>
      </dsp:nvSpPr>
      <dsp:spPr>
        <a:xfrm rot="5400000">
          <a:off x="5016214" y="3933643"/>
          <a:ext cx="483171" cy="27382"/>
        </a:xfrm>
        <a:custGeom>
          <a:avLst/>
          <a:gdLst/>
          <a:ahLst/>
          <a:cxnLst/>
          <a:rect l="0" t="0" r="0" b="0"/>
          <a:pathLst>
            <a:path>
              <a:moveTo>
                <a:pt x="0" y="13691"/>
              </a:moveTo>
              <a:lnTo>
                <a:pt x="483171" y="136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45720" y="3935255"/>
        <a:ext cx="24158" cy="24158"/>
      </dsp:txXfrm>
    </dsp:sp>
    <dsp:sp modelId="{DA2D4B9D-96A6-47B8-A235-1311EFFFA309}">
      <dsp:nvSpPr>
        <dsp:cNvPr id="0" name=""/>
        <dsp:cNvSpPr/>
      </dsp:nvSpPr>
      <dsp:spPr>
        <a:xfrm>
          <a:off x="4457970" y="4188920"/>
          <a:ext cx="1599659" cy="1599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Media</a:t>
          </a:r>
          <a:endParaRPr lang="en-US" sz="2700" kern="1200" dirty="0"/>
        </a:p>
      </dsp:txBody>
      <dsp:txXfrm>
        <a:off x="4692235" y="4423185"/>
        <a:ext cx="1131129" cy="1131129"/>
      </dsp:txXfrm>
    </dsp:sp>
    <dsp:sp modelId="{179099F5-02B6-4B70-8035-355C3E3C3646}">
      <dsp:nvSpPr>
        <dsp:cNvPr id="0" name=""/>
        <dsp:cNvSpPr/>
      </dsp:nvSpPr>
      <dsp:spPr>
        <a:xfrm rot="10800000">
          <a:off x="3974798" y="2892227"/>
          <a:ext cx="483171" cy="27382"/>
        </a:xfrm>
        <a:custGeom>
          <a:avLst/>
          <a:gdLst/>
          <a:ahLst/>
          <a:cxnLst/>
          <a:rect l="0" t="0" r="0" b="0"/>
          <a:pathLst>
            <a:path>
              <a:moveTo>
                <a:pt x="0" y="13691"/>
              </a:moveTo>
              <a:lnTo>
                <a:pt x="483171" y="136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204305" y="2893839"/>
        <a:ext cx="24158" cy="24158"/>
      </dsp:txXfrm>
    </dsp:sp>
    <dsp:sp modelId="{3C2B96F4-36C0-42B0-A021-86E0309BB9D9}">
      <dsp:nvSpPr>
        <dsp:cNvPr id="0" name=""/>
        <dsp:cNvSpPr/>
      </dsp:nvSpPr>
      <dsp:spPr>
        <a:xfrm>
          <a:off x="2375139" y="2106089"/>
          <a:ext cx="1599659" cy="1599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err="1" smtClean="0"/>
            <a:t>Political</a:t>
          </a:r>
          <a:r>
            <a:rPr lang="cs-CZ" sz="1700" kern="1200" dirty="0" smtClean="0"/>
            <a:t> </a:t>
          </a:r>
          <a:r>
            <a:rPr lang="cs-CZ" sz="2500" kern="1200" dirty="0" err="1" smtClean="0"/>
            <a:t>context</a:t>
          </a:r>
          <a:endParaRPr lang="en-US" sz="2500" kern="1200" dirty="0"/>
        </a:p>
      </dsp:txBody>
      <dsp:txXfrm>
        <a:off x="2609404" y="2340354"/>
        <a:ext cx="1131129" cy="11311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0E1FD4-79EC-405A-AFD2-F7423677C442}">
      <dsp:nvSpPr>
        <dsp:cNvPr id="0" name=""/>
        <dsp:cNvSpPr/>
      </dsp:nvSpPr>
      <dsp:spPr>
        <a:xfrm>
          <a:off x="4187063" y="2213216"/>
          <a:ext cx="2142007" cy="21420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err="1" smtClean="0"/>
            <a:t>Internal</a:t>
          </a:r>
          <a:r>
            <a:rPr lang="cs-CZ" sz="3400" kern="1200" dirty="0" smtClean="0"/>
            <a:t> </a:t>
          </a:r>
          <a:r>
            <a:rPr lang="cs-CZ" sz="3400" kern="1200" dirty="0" err="1" smtClean="0"/>
            <a:t>supply</a:t>
          </a:r>
          <a:r>
            <a:rPr lang="cs-CZ" sz="3400" kern="1200" dirty="0" smtClean="0"/>
            <a:t> </a:t>
          </a:r>
          <a:r>
            <a:rPr lang="cs-CZ" sz="3400" kern="1200" dirty="0" err="1" smtClean="0"/>
            <a:t>side</a:t>
          </a:r>
          <a:endParaRPr lang="en-US" sz="3400" kern="1200" dirty="0"/>
        </a:p>
      </dsp:txBody>
      <dsp:txXfrm>
        <a:off x="4500753" y="2526906"/>
        <a:ext cx="1514627" cy="1514627"/>
      </dsp:txXfrm>
    </dsp:sp>
    <dsp:sp modelId="{E1C7C1E6-BA47-4679-AEDA-7A28DF724052}">
      <dsp:nvSpPr>
        <dsp:cNvPr id="0" name=""/>
        <dsp:cNvSpPr/>
      </dsp:nvSpPr>
      <dsp:spPr>
        <a:xfrm rot="16200000">
          <a:off x="5129033" y="2068704"/>
          <a:ext cx="258066" cy="30957"/>
        </a:xfrm>
        <a:custGeom>
          <a:avLst/>
          <a:gdLst/>
          <a:ahLst/>
          <a:cxnLst/>
          <a:rect l="0" t="0" r="0" b="0"/>
          <a:pathLst>
            <a:path>
              <a:moveTo>
                <a:pt x="0" y="15478"/>
              </a:moveTo>
              <a:lnTo>
                <a:pt x="258066" y="154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51615" y="2077731"/>
        <a:ext cx="12903" cy="12903"/>
      </dsp:txXfrm>
    </dsp:sp>
    <dsp:sp modelId="{71EB3E18-E6B4-4E1E-8E02-971AE221CC6B}">
      <dsp:nvSpPr>
        <dsp:cNvPr id="0" name=""/>
        <dsp:cNvSpPr/>
      </dsp:nvSpPr>
      <dsp:spPr>
        <a:xfrm>
          <a:off x="4231869" y="-97244"/>
          <a:ext cx="2052394" cy="20523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Ideology</a:t>
          </a:r>
          <a:endParaRPr lang="en-US" sz="2000" kern="1200" dirty="0"/>
        </a:p>
      </dsp:txBody>
      <dsp:txXfrm>
        <a:off x="4532435" y="203322"/>
        <a:ext cx="1451262" cy="1451262"/>
      </dsp:txXfrm>
    </dsp:sp>
    <dsp:sp modelId="{93EEA1BE-FC25-4A2D-A737-B0297C1BF43E}">
      <dsp:nvSpPr>
        <dsp:cNvPr id="0" name=""/>
        <dsp:cNvSpPr/>
      </dsp:nvSpPr>
      <dsp:spPr>
        <a:xfrm>
          <a:off x="6329070" y="3268741"/>
          <a:ext cx="258066" cy="30957"/>
        </a:xfrm>
        <a:custGeom>
          <a:avLst/>
          <a:gdLst/>
          <a:ahLst/>
          <a:cxnLst/>
          <a:rect l="0" t="0" r="0" b="0"/>
          <a:pathLst>
            <a:path>
              <a:moveTo>
                <a:pt x="0" y="15478"/>
              </a:moveTo>
              <a:lnTo>
                <a:pt x="258066" y="154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451651" y="3277768"/>
        <a:ext cx="12903" cy="12903"/>
      </dsp:txXfrm>
    </dsp:sp>
    <dsp:sp modelId="{900057C2-680D-4E99-B909-537BD8F28C91}">
      <dsp:nvSpPr>
        <dsp:cNvPr id="0" name=""/>
        <dsp:cNvSpPr/>
      </dsp:nvSpPr>
      <dsp:spPr>
        <a:xfrm>
          <a:off x="6587136" y="2258022"/>
          <a:ext cx="2052394" cy="20523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Organization</a:t>
          </a:r>
          <a:endParaRPr lang="en-US" sz="2000" kern="1200" dirty="0"/>
        </a:p>
      </dsp:txBody>
      <dsp:txXfrm>
        <a:off x="6887702" y="2558588"/>
        <a:ext cx="1451262" cy="1451262"/>
      </dsp:txXfrm>
    </dsp:sp>
    <dsp:sp modelId="{18B6023B-25F1-4FE8-8246-88AA0E816003}">
      <dsp:nvSpPr>
        <dsp:cNvPr id="0" name=""/>
        <dsp:cNvSpPr/>
      </dsp:nvSpPr>
      <dsp:spPr>
        <a:xfrm rot="5400000">
          <a:off x="5129033" y="4468778"/>
          <a:ext cx="258066" cy="30957"/>
        </a:xfrm>
        <a:custGeom>
          <a:avLst/>
          <a:gdLst/>
          <a:ahLst/>
          <a:cxnLst/>
          <a:rect l="0" t="0" r="0" b="0"/>
          <a:pathLst>
            <a:path>
              <a:moveTo>
                <a:pt x="0" y="15478"/>
              </a:moveTo>
              <a:lnTo>
                <a:pt x="258066" y="154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51615" y="4477805"/>
        <a:ext cx="12903" cy="12903"/>
      </dsp:txXfrm>
    </dsp:sp>
    <dsp:sp modelId="{2E811B10-17F9-484E-AE42-4197B3AB2E7B}">
      <dsp:nvSpPr>
        <dsp:cNvPr id="0" name=""/>
        <dsp:cNvSpPr/>
      </dsp:nvSpPr>
      <dsp:spPr>
        <a:xfrm>
          <a:off x="4231869" y="4613289"/>
          <a:ext cx="2052394" cy="20523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Internationalization</a:t>
          </a:r>
          <a:endParaRPr lang="en-US" sz="2000" kern="1200" dirty="0"/>
        </a:p>
      </dsp:txBody>
      <dsp:txXfrm>
        <a:off x="4532435" y="4913855"/>
        <a:ext cx="1451262" cy="1451262"/>
      </dsp:txXfrm>
    </dsp:sp>
    <dsp:sp modelId="{2C1E8331-7DBE-4728-A79F-5A11D7AB6DE6}">
      <dsp:nvSpPr>
        <dsp:cNvPr id="0" name=""/>
        <dsp:cNvSpPr/>
      </dsp:nvSpPr>
      <dsp:spPr>
        <a:xfrm rot="10800000">
          <a:off x="3929530" y="3268741"/>
          <a:ext cx="257532" cy="30957"/>
        </a:xfrm>
        <a:custGeom>
          <a:avLst/>
          <a:gdLst/>
          <a:ahLst/>
          <a:cxnLst/>
          <a:rect l="0" t="0" r="0" b="0"/>
          <a:pathLst>
            <a:path>
              <a:moveTo>
                <a:pt x="0" y="15478"/>
              </a:moveTo>
              <a:lnTo>
                <a:pt x="257532" y="154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051858" y="3277781"/>
        <a:ext cx="12876" cy="12876"/>
      </dsp:txXfrm>
    </dsp:sp>
    <dsp:sp modelId="{8964D756-747B-42F0-B569-0EDF3801C74C}">
      <dsp:nvSpPr>
        <dsp:cNvPr id="0" name=""/>
        <dsp:cNvSpPr/>
      </dsp:nvSpPr>
      <dsp:spPr>
        <a:xfrm>
          <a:off x="1876068" y="2257489"/>
          <a:ext cx="2053461" cy="20534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Leadership</a:t>
          </a:r>
          <a:endParaRPr lang="en-US" sz="2200" kern="1200" dirty="0"/>
        </a:p>
      </dsp:txBody>
      <dsp:txXfrm>
        <a:off x="2176790" y="2558211"/>
        <a:ext cx="1452017" cy="1452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67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71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508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49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23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877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531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70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364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934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36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C4ED-64A3-4F1E-BDB8-916EF4797859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90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Populists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elections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886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Agenda </a:t>
            </a:r>
            <a:r>
              <a:rPr lang="cs-CZ" dirty="0" err="1" smtClean="0"/>
              <a:t>setters</a:t>
            </a:r>
            <a:endParaRPr lang="cs-CZ" dirty="0" smtClean="0"/>
          </a:p>
          <a:p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(</a:t>
            </a:r>
            <a:r>
              <a:rPr lang="cs-CZ" dirty="0" err="1" smtClean="0"/>
              <a:t>some</a:t>
            </a:r>
            <a:r>
              <a:rPr lang="cs-CZ" dirty="0" smtClean="0"/>
              <a:t>) media – </a:t>
            </a:r>
            <a:r>
              <a:rPr lang="cs-CZ" dirty="0" err="1" smtClean="0"/>
              <a:t>tabloids</a:t>
            </a:r>
            <a:endParaRPr lang="cs-CZ" dirty="0" smtClean="0"/>
          </a:p>
          <a:p>
            <a:r>
              <a:rPr lang="cs-CZ" dirty="0" smtClean="0"/>
              <a:t>Media </a:t>
            </a:r>
            <a:r>
              <a:rPr lang="cs-CZ" dirty="0" err="1" smtClean="0"/>
              <a:t>attention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prominent </a:t>
            </a:r>
            <a:r>
              <a:rPr lang="cs-CZ" dirty="0" err="1" smtClean="0"/>
              <a:t>effects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salience</a:t>
            </a:r>
            <a:endParaRPr lang="cs-CZ" dirty="0" smtClean="0"/>
          </a:p>
          <a:p>
            <a:r>
              <a:rPr lang="cs-CZ" dirty="0" err="1" smtClean="0"/>
              <a:t>Solutions</a:t>
            </a:r>
            <a:r>
              <a:rPr lang="cs-CZ" dirty="0" smtClean="0"/>
              <a:t> </a:t>
            </a:r>
            <a:r>
              <a:rPr lang="cs-CZ" dirty="0" err="1" smtClean="0"/>
              <a:t>close</a:t>
            </a:r>
            <a:r>
              <a:rPr lang="cs-CZ" dirty="0" smtClean="0"/>
              <a:t> to </a:t>
            </a:r>
            <a:r>
              <a:rPr lang="cs-CZ" dirty="0" err="1" smtClean="0"/>
              <a:t>populist</a:t>
            </a:r>
            <a:r>
              <a:rPr lang="cs-CZ" dirty="0" smtClean="0"/>
              <a:t> agenda</a:t>
            </a:r>
          </a:p>
          <a:p>
            <a:endParaRPr lang="cs-CZ" dirty="0" smtClean="0"/>
          </a:p>
          <a:p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owners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media (Italy, Slovakia, </a:t>
            </a:r>
            <a:r>
              <a:rPr lang="cs-CZ" dirty="0" err="1" smtClean="0"/>
              <a:t>the</a:t>
            </a:r>
            <a:r>
              <a:rPr lang="cs-CZ" dirty="0" smtClean="0"/>
              <a:t> Czech Republic)</a:t>
            </a:r>
            <a:endParaRPr lang="cs-CZ" dirty="0"/>
          </a:p>
          <a:p>
            <a:r>
              <a:rPr lang="cs-CZ" dirty="0" err="1" smtClean="0"/>
              <a:t>Specifics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populim</a:t>
            </a:r>
            <a:r>
              <a:rPr lang="cs-CZ" dirty="0"/>
              <a:t>?</a:t>
            </a:r>
            <a:endParaRPr lang="cs-CZ" dirty="0" smtClean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927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supply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endParaRPr lang="en-US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13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01945"/>
              </p:ext>
            </p:extLst>
          </p:nvPr>
        </p:nvGraphicFramePr>
        <p:xfrm>
          <a:off x="838200" y="152400"/>
          <a:ext cx="10515600" cy="6568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4599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Ideology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600" dirty="0" smtClean="0"/>
              <a:t>Flexibility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populism</a:t>
            </a:r>
            <a:r>
              <a:rPr lang="cs-CZ" sz="3600" dirty="0" smtClean="0"/>
              <a:t> (</a:t>
            </a:r>
            <a:r>
              <a:rPr lang="cs-CZ" sz="3600" dirty="0" err="1" smtClean="0"/>
              <a:t>lecture</a:t>
            </a:r>
            <a:r>
              <a:rPr lang="cs-CZ" sz="3600" dirty="0" smtClean="0"/>
              <a:t> </a:t>
            </a:r>
            <a:r>
              <a:rPr lang="cs-CZ" sz="3600" dirty="0" err="1" smtClean="0"/>
              <a:t>about</a:t>
            </a:r>
            <a:r>
              <a:rPr lang="cs-CZ" sz="3600" dirty="0" smtClean="0"/>
              <a:t> </a:t>
            </a:r>
            <a:r>
              <a:rPr lang="cs-CZ" sz="3600" dirty="0" err="1" smtClean="0"/>
              <a:t>definition</a:t>
            </a:r>
            <a:r>
              <a:rPr lang="cs-CZ" sz="3600" dirty="0" smtClean="0"/>
              <a:t>(s)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populism</a:t>
            </a:r>
            <a:r>
              <a:rPr lang="cs-CZ" sz="3600" dirty="0" smtClean="0"/>
              <a:t>) as </a:t>
            </a:r>
            <a:r>
              <a:rPr lang="cs-CZ" sz="3600" dirty="0" err="1" smtClean="0"/>
              <a:t>an</a:t>
            </a:r>
            <a:r>
              <a:rPr lang="cs-CZ" sz="3600" dirty="0" smtClean="0"/>
              <a:t> </a:t>
            </a:r>
            <a:r>
              <a:rPr lang="cs-CZ" sz="3600" dirty="0" err="1" smtClean="0"/>
              <a:t>advantage</a:t>
            </a:r>
            <a:r>
              <a:rPr lang="cs-CZ" sz="3600" dirty="0" smtClean="0"/>
              <a:t>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populist</a:t>
            </a:r>
            <a:r>
              <a:rPr lang="cs-CZ" sz="3600" dirty="0" smtClean="0"/>
              <a:t> </a:t>
            </a:r>
            <a:r>
              <a:rPr lang="cs-CZ" sz="3600" dirty="0" err="1" smtClean="0"/>
              <a:t>parties</a:t>
            </a:r>
            <a:endParaRPr lang="cs-CZ" sz="3600" dirty="0" smtClean="0"/>
          </a:p>
          <a:p>
            <a:r>
              <a:rPr lang="cs-CZ" sz="3600" dirty="0" err="1" smtClean="0"/>
              <a:t>Combination</a:t>
            </a:r>
            <a:r>
              <a:rPr lang="cs-CZ" sz="3600" dirty="0" smtClean="0"/>
              <a:t>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populist</a:t>
            </a:r>
            <a:r>
              <a:rPr lang="cs-CZ" sz="3600" dirty="0" smtClean="0"/>
              <a:t> </a:t>
            </a:r>
            <a:r>
              <a:rPr lang="cs-CZ" sz="3600" dirty="0" err="1" smtClean="0"/>
              <a:t>core</a:t>
            </a:r>
            <a:r>
              <a:rPr lang="cs-CZ" sz="3600" dirty="0" smtClean="0"/>
              <a:t> and a host ideology (</a:t>
            </a:r>
            <a:r>
              <a:rPr lang="cs-CZ" sz="3600" dirty="0" err="1" smtClean="0"/>
              <a:t>salience</a:t>
            </a:r>
            <a:r>
              <a:rPr lang="cs-CZ" sz="3600" dirty="0" smtClean="0"/>
              <a:t>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two</a:t>
            </a:r>
            <a:r>
              <a:rPr lang="cs-CZ" sz="3600" dirty="0" smtClean="0"/>
              <a:t> </a:t>
            </a:r>
            <a:r>
              <a:rPr lang="cs-CZ" sz="3600" dirty="0" err="1" smtClean="0"/>
              <a:t>components</a:t>
            </a:r>
            <a:r>
              <a:rPr lang="cs-CZ" sz="3600" dirty="0" smtClean="0"/>
              <a:t>)</a:t>
            </a:r>
          </a:p>
          <a:p>
            <a:r>
              <a:rPr lang="cs-CZ" sz="3600" dirty="0" err="1" smtClean="0"/>
              <a:t>Strongly</a:t>
            </a:r>
            <a:r>
              <a:rPr lang="cs-CZ" sz="3600" dirty="0" smtClean="0"/>
              <a:t> </a:t>
            </a:r>
            <a:r>
              <a:rPr lang="cs-CZ" sz="3600" dirty="0" err="1" smtClean="0"/>
              <a:t>related</a:t>
            </a:r>
            <a:r>
              <a:rPr lang="cs-CZ" sz="3600" dirty="0" smtClean="0"/>
              <a:t> to </a:t>
            </a:r>
            <a:r>
              <a:rPr lang="cs-CZ" sz="3600" dirty="0" err="1" smtClean="0"/>
              <a:t>issue</a:t>
            </a:r>
            <a:r>
              <a:rPr lang="cs-CZ" sz="3600" dirty="0" smtClean="0"/>
              <a:t> </a:t>
            </a:r>
            <a:r>
              <a:rPr lang="cs-CZ" sz="3600" dirty="0" err="1" smtClean="0"/>
              <a:t>salience</a:t>
            </a:r>
            <a:r>
              <a:rPr lang="cs-CZ" sz="3600" dirty="0" smtClean="0"/>
              <a:t> (</a:t>
            </a:r>
            <a:r>
              <a:rPr lang="cs-CZ" sz="3600" dirty="0" err="1" smtClean="0"/>
              <a:t>external</a:t>
            </a:r>
            <a:r>
              <a:rPr lang="cs-CZ" sz="3600" dirty="0" smtClean="0"/>
              <a:t> </a:t>
            </a:r>
            <a:r>
              <a:rPr lang="cs-CZ" sz="3600" dirty="0" err="1" smtClean="0"/>
              <a:t>supply</a:t>
            </a:r>
            <a:r>
              <a:rPr lang="cs-CZ" sz="3600" dirty="0" smtClean="0"/>
              <a:t> </a:t>
            </a:r>
            <a:r>
              <a:rPr lang="cs-CZ" sz="3600" dirty="0" err="1" smtClean="0"/>
              <a:t>side</a:t>
            </a:r>
            <a:r>
              <a:rPr lang="cs-CZ" sz="3600" dirty="0" smtClean="0"/>
              <a:t>)</a:t>
            </a:r>
          </a:p>
          <a:p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winning</a:t>
            </a:r>
            <a:r>
              <a:rPr lang="cs-CZ" sz="3600" dirty="0" smtClean="0"/>
              <a:t> </a:t>
            </a:r>
            <a:r>
              <a:rPr lang="cs-CZ" sz="3600" dirty="0" err="1" smtClean="0"/>
              <a:t>formula</a:t>
            </a:r>
            <a:r>
              <a:rPr lang="cs-CZ" sz="3600" dirty="0" smtClean="0"/>
              <a:t> (</a:t>
            </a:r>
            <a:r>
              <a:rPr lang="cs-CZ" sz="3600" dirty="0" err="1" smtClean="0"/>
              <a:t>Kitschelt</a:t>
            </a:r>
            <a:r>
              <a:rPr lang="cs-CZ" sz="3600" dirty="0" smtClean="0"/>
              <a:t>) </a:t>
            </a:r>
            <a:r>
              <a:rPr lang="cs-CZ" sz="3600" dirty="0" err="1" smtClean="0"/>
              <a:t>or</a:t>
            </a:r>
            <a:r>
              <a:rPr lang="cs-CZ" sz="3600" dirty="0" smtClean="0"/>
              <a:t> </a:t>
            </a: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winning</a:t>
            </a:r>
            <a:r>
              <a:rPr lang="cs-CZ" sz="3600" dirty="0" smtClean="0"/>
              <a:t> </a:t>
            </a:r>
            <a:r>
              <a:rPr lang="cs-CZ" sz="3600" dirty="0" err="1" smtClean="0"/>
              <a:t>formulae</a:t>
            </a:r>
            <a:r>
              <a:rPr lang="cs-CZ" sz="3600" dirty="0" smtClean="0"/>
              <a:t>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574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Leadership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8076"/>
          </a:xfrm>
        </p:spPr>
        <p:txBody>
          <a:bodyPr>
            <a:normAutofit/>
          </a:bodyPr>
          <a:lstStyle/>
          <a:p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roles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leaders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(</a:t>
            </a:r>
            <a:r>
              <a:rPr lang="cs-CZ" dirty="0" err="1" smtClean="0"/>
              <a:t>dealignment</a:t>
            </a:r>
            <a:r>
              <a:rPr lang="cs-CZ" dirty="0" smtClean="0"/>
              <a:t>, </a:t>
            </a:r>
            <a:r>
              <a:rPr lang="cs-CZ" dirty="0" err="1" smtClean="0"/>
              <a:t>personalization</a:t>
            </a:r>
            <a:r>
              <a:rPr lang="cs-CZ" dirty="0" smtClean="0"/>
              <a:t>, </a:t>
            </a:r>
            <a:r>
              <a:rPr lang="cs-CZ" dirty="0" err="1" smtClean="0"/>
              <a:t>celebritization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External</a:t>
            </a:r>
            <a:r>
              <a:rPr lang="cs-CZ" dirty="0" smtClean="0"/>
              <a:t> and </a:t>
            </a:r>
            <a:r>
              <a:rPr lang="cs-CZ" dirty="0" err="1" smtClean="0"/>
              <a:t>internal</a:t>
            </a:r>
            <a:endParaRPr lang="cs-CZ" dirty="0" smtClean="0"/>
          </a:p>
          <a:p>
            <a:r>
              <a:rPr lang="cs-CZ" dirty="0" err="1" smtClean="0"/>
              <a:t>Charismatic</a:t>
            </a:r>
            <a:r>
              <a:rPr lang="cs-CZ" dirty="0" smtClean="0"/>
              <a:t> </a:t>
            </a:r>
            <a:r>
              <a:rPr lang="cs-CZ" dirty="0" err="1" smtClean="0"/>
              <a:t>leaders</a:t>
            </a:r>
            <a:r>
              <a:rPr lang="cs-CZ" dirty="0" smtClean="0"/>
              <a:t> - </a:t>
            </a:r>
            <a:r>
              <a:rPr lang="cs-CZ" dirty="0" err="1" smtClean="0"/>
              <a:t>ambiguity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term charisma</a:t>
            </a:r>
          </a:p>
          <a:p>
            <a:r>
              <a:rPr lang="cs-CZ" dirty="0" err="1"/>
              <a:t>Polarizing</a:t>
            </a:r>
            <a:r>
              <a:rPr lang="cs-CZ" dirty="0"/>
              <a:t> </a:t>
            </a:r>
            <a:r>
              <a:rPr lang="cs-CZ" dirty="0" err="1"/>
              <a:t>force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strong</a:t>
            </a:r>
            <a:r>
              <a:rPr lang="cs-CZ" dirty="0"/>
              <a:t>/</a:t>
            </a:r>
            <a:r>
              <a:rPr lang="cs-CZ" dirty="0" err="1"/>
              <a:t>controversial</a:t>
            </a:r>
            <a:r>
              <a:rPr lang="cs-CZ" dirty="0"/>
              <a:t> </a:t>
            </a:r>
            <a:r>
              <a:rPr lang="cs-CZ" dirty="0" err="1"/>
              <a:t>leaders</a:t>
            </a:r>
            <a:r>
              <a:rPr lang="cs-CZ" dirty="0"/>
              <a:t> (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Pen</a:t>
            </a:r>
            <a:r>
              <a:rPr lang="cs-CZ" dirty="0"/>
              <a:t>, </a:t>
            </a:r>
            <a:r>
              <a:rPr lang="cs-CZ" dirty="0" err="1"/>
              <a:t>Babiš</a:t>
            </a:r>
            <a:r>
              <a:rPr lang="cs-CZ" dirty="0"/>
              <a:t>, </a:t>
            </a:r>
            <a:r>
              <a:rPr lang="cs-CZ" dirty="0" err="1"/>
              <a:t>Berlusconi</a:t>
            </a:r>
            <a:r>
              <a:rPr lang="cs-CZ" dirty="0"/>
              <a:t>)</a:t>
            </a:r>
          </a:p>
          <a:p>
            <a:r>
              <a:rPr lang="cs-CZ" dirty="0" err="1" smtClean="0"/>
              <a:t>Back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definition</a:t>
            </a:r>
            <a:r>
              <a:rPr lang="cs-CZ" dirty="0" smtClean="0"/>
              <a:t> –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strong</a:t>
            </a:r>
            <a:r>
              <a:rPr lang="cs-CZ" dirty="0" smtClean="0"/>
              <a:t>/</a:t>
            </a:r>
            <a:r>
              <a:rPr lang="cs-CZ" dirty="0" err="1" smtClean="0"/>
              <a:t>charismatic</a:t>
            </a:r>
            <a:r>
              <a:rPr lang="cs-CZ" dirty="0" smtClean="0"/>
              <a:t> leader </a:t>
            </a:r>
            <a:r>
              <a:rPr lang="cs-CZ" dirty="0" err="1" smtClean="0"/>
              <a:t>specific</a:t>
            </a:r>
            <a:r>
              <a:rPr lang="cs-CZ" dirty="0" smtClean="0"/>
              <a:t> to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Leaders</a:t>
            </a:r>
            <a:r>
              <a:rPr lang="cs-CZ" dirty="0" smtClean="0"/>
              <a:t> as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oppositum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technocratic</a:t>
            </a:r>
            <a:r>
              <a:rPr lang="cs-CZ" dirty="0" smtClean="0"/>
              <a:t> </a:t>
            </a:r>
            <a:r>
              <a:rPr lang="cs-CZ" dirty="0" err="1" smtClean="0"/>
              <a:t>structures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(</a:t>
            </a:r>
            <a:r>
              <a:rPr lang="cs-CZ" dirty="0" err="1" smtClean="0"/>
              <a:t>established</a:t>
            </a:r>
            <a:r>
              <a:rPr lang="cs-CZ" dirty="0" smtClean="0"/>
              <a:t>) </a:t>
            </a:r>
            <a:r>
              <a:rPr lang="cs-CZ" dirty="0" err="1" smtClean="0"/>
              <a:t>parties</a:t>
            </a:r>
            <a:r>
              <a:rPr lang="cs-CZ" dirty="0" smtClean="0"/>
              <a:t>; </a:t>
            </a:r>
            <a:r>
              <a:rPr lang="cs-CZ" dirty="0" err="1" smtClean="0"/>
              <a:t>leaders</a:t>
            </a:r>
            <a:r>
              <a:rPr lang="cs-CZ" dirty="0" smtClean="0"/>
              <a:t> as </a:t>
            </a:r>
            <a:r>
              <a:rPr lang="cs-CZ" dirty="0" err="1" smtClean="0"/>
              <a:t>personalization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salvation</a:t>
            </a:r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313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Organization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Crucial</a:t>
            </a:r>
            <a:r>
              <a:rPr lang="cs-CZ" dirty="0" smtClean="0"/>
              <a:t> role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functioning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political</a:t>
            </a:r>
            <a:r>
              <a:rPr lang="cs-CZ" dirty="0" smtClean="0"/>
              <a:t> party – </a:t>
            </a:r>
            <a:r>
              <a:rPr lang="cs-CZ" dirty="0" err="1" smtClean="0"/>
              <a:t>breakthrough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persistence?</a:t>
            </a:r>
          </a:p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a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en-GB" dirty="0" smtClean="0"/>
              <a:t>` </a:t>
            </a:r>
            <a:r>
              <a:rPr lang="cs-CZ" dirty="0" err="1" smtClean="0"/>
              <a:t>organization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Few</a:t>
            </a:r>
            <a:r>
              <a:rPr lang="cs-CZ" dirty="0" smtClean="0"/>
              <a:t> </a:t>
            </a:r>
            <a:r>
              <a:rPr lang="cs-CZ" dirty="0" err="1" smtClean="0"/>
              <a:t>members</a:t>
            </a:r>
            <a:endParaRPr lang="cs-CZ" dirty="0" smtClean="0"/>
          </a:p>
          <a:p>
            <a:pPr lvl="1"/>
            <a:r>
              <a:rPr lang="cs-CZ" dirty="0" err="1" smtClean="0"/>
              <a:t>Movement-like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(X FN, </a:t>
            </a:r>
            <a:r>
              <a:rPr lang="cs-CZ" dirty="0" err="1" smtClean="0"/>
              <a:t>Dawn</a:t>
            </a:r>
            <a:r>
              <a:rPr lang="cs-CZ" dirty="0" smtClean="0"/>
              <a:t>, ANO, </a:t>
            </a:r>
            <a:r>
              <a:rPr lang="cs-CZ" dirty="0" err="1" smtClean="0"/>
              <a:t>OĽaNO</a:t>
            </a:r>
            <a:r>
              <a:rPr lang="cs-CZ" dirty="0"/>
              <a:t>)</a:t>
            </a:r>
            <a:endParaRPr lang="cs-CZ" dirty="0" smtClean="0"/>
          </a:p>
          <a:p>
            <a:r>
              <a:rPr lang="cs-CZ" dirty="0" err="1" smtClean="0"/>
              <a:t>Electorally</a:t>
            </a:r>
            <a:r>
              <a:rPr lang="cs-CZ" dirty="0" smtClean="0"/>
              <a:t> </a:t>
            </a:r>
            <a:r>
              <a:rPr lang="cs-CZ" dirty="0" err="1" smtClean="0"/>
              <a:t>successful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very </a:t>
            </a:r>
            <a:r>
              <a:rPr lang="cs-CZ" dirty="0" err="1" smtClean="0"/>
              <a:t>weak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r>
              <a:rPr lang="cs-CZ" dirty="0" smtClean="0"/>
              <a:t> (PVV, </a:t>
            </a:r>
            <a:r>
              <a:rPr lang="cs-CZ" dirty="0" err="1" smtClean="0"/>
              <a:t>Dawn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Fractionalization</a:t>
            </a:r>
            <a:r>
              <a:rPr lang="cs-CZ" dirty="0" smtClean="0"/>
              <a:t> – </a:t>
            </a:r>
            <a:r>
              <a:rPr lang="cs-CZ" dirty="0" err="1" smtClean="0"/>
              <a:t>electoral</a:t>
            </a:r>
            <a:r>
              <a:rPr lang="cs-CZ" dirty="0" smtClean="0"/>
              <a:t> persistence (</a:t>
            </a:r>
            <a:r>
              <a:rPr lang="cs-CZ" dirty="0" err="1" smtClean="0"/>
              <a:t>FrP</a:t>
            </a:r>
            <a:r>
              <a:rPr lang="en-GB" dirty="0" smtClean="0"/>
              <a:t>[DK] </a:t>
            </a:r>
            <a:r>
              <a:rPr lang="cs-CZ" dirty="0" smtClean="0"/>
              <a:t>X FN)</a:t>
            </a:r>
          </a:p>
          <a:p>
            <a:r>
              <a:rPr lang="cs-CZ" dirty="0" err="1" smtClean="0"/>
              <a:t>Membership</a:t>
            </a:r>
            <a:r>
              <a:rPr lang="cs-CZ" dirty="0" smtClean="0"/>
              <a:t> and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strongholds</a:t>
            </a:r>
            <a:r>
              <a:rPr lang="cs-CZ" dirty="0" smtClean="0"/>
              <a:t> – persistence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 smtClean="0"/>
          </a:p>
          <a:p>
            <a:r>
              <a:rPr lang="cs-CZ" dirty="0" err="1" smtClean="0"/>
              <a:t>Weak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r>
              <a:rPr lang="cs-CZ" dirty="0" smtClean="0"/>
              <a:t> – </a:t>
            </a:r>
            <a:r>
              <a:rPr lang="cs-CZ" dirty="0" err="1" smtClean="0"/>
              <a:t>challenge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in </a:t>
            </a:r>
            <a:r>
              <a:rPr lang="cs-CZ" dirty="0" err="1" smtClean="0"/>
              <a:t>government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611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Internationalization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err="1" smtClean="0"/>
              <a:t>Cross-border</a:t>
            </a:r>
            <a:r>
              <a:rPr lang="cs-CZ" sz="3200" dirty="0" smtClean="0"/>
              <a:t> </a:t>
            </a:r>
            <a:r>
              <a:rPr lang="cs-CZ" sz="3200" dirty="0" err="1" smtClean="0"/>
              <a:t>cooperation</a:t>
            </a:r>
            <a:endParaRPr lang="cs-CZ" sz="3200" dirty="0" smtClean="0"/>
          </a:p>
          <a:p>
            <a:r>
              <a:rPr lang="cs-CZ" sz="3200" dirty="0" err="1" smtClean="0"/>
              <a:t>European</a:t>
            </a:r>
            <a:r>
              <a:rPr lang="cs-CZ" sz="3200" dirty="0" smtClean="0"/>
              <a:t> </a:t>
            </a:r>
            <a:r>
              <a:rPr lang="cs-CZ" sz="3200" dirty="0" err="1" smtClean="0"/>
              <a:t>parties</a:t>
            </a:r>
            <a:r>
              <a:rPr lang="cs-CZ" sz="3200" dirty="0" smtClean="0"/>
              <a:t> + </a:t>
            </a:r>
            <a:r>
              <a:rPr lang="cs-CZ" sz="3200" dirty="0" err="1" smtClean="0"/>
              <a:t>other</a:t>
            </a:r>
            <a:r>
              <a:rPr lang="cs-CZ" sz="3200" dirty="0" smtClean="0"/>
              <a:t> </a:t>
            </a:r>
            <a:r>
              <a:rPr lang="cs-CZ" sz="3200" dirty="0" err="1" smtClean="0"/>
              <a:t>transnational</a:t>
            </a:r>
            <a:r>
              <a:rPr lang="cs-CZ" sz="3200" dirty="0" smtClean="0"/>
              <a:t> </a:t>
            </a:r>
            <a:r>
              <a:rPr lang="cs-CZ" sz="3200" dirty="0" err="1" smtClean="0"/>
              <a:t>forms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cooperation</a:t>
            </a:r>
            <a:endParaRPr lang="cs-CZ" sz="3200" dirty="0" smtClean="0"/>
          </a:p>
          <a:p>
            <a:r>
              <a:rPr lang="cs-CZ" sz="3200" dirty="0" smtClean="0"/>
              <a:t>A </a:t>
            </a:r>
            <a:r>
              <a:rPr lang="cs-CZ" sz="3200" dirty="0" err="1" smtClean="0"/>
              <a:t>way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legitimization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a party, </a:t>
            </a:r>
            <a:r>
              <a:rPr lang="cs-CZ" sz="3200" dirty="0" err="1" smtClean="0"/>
              <a:t>socialization</a:t>
            </a:r>
            <a:endParaRPr lang="cs-CZ" sz="3200" dirty="0" smtClean="0"/>
          </a:p>
          <a:p>
            <a:r>
              <a:rPr lang="cs-CZ" sz="3200" dirty="0" smtClean="0"/>
              <a:t>No </a:t>
            </a:r>
            <a:r>
              <a:rPr lang="cs-CZ" sz="3200" dirty="0" err="1" smtClean="0"/>
              <a:t>populist</a:t>
            </a:r>
            <a:r>
              <a:rPr lang="cs-CZ" sz="3200" dirty="0" smtClean="0"/>
              <a:t> </a:t>
            </a:r>
            <a:r>
              <a:rPr lang="cs-CZ" sz="3200" dirty="0" err="1" smtClean="0"/>
              <a:t>European</a:t>
            </a:r>
            <a:r>
              <a:rPr lang="cs-CZ" sz="3200" dirty="0" smtClean="0"/>
              <a:t> party/</a:t>
            </a:r>
            <a:r>
              <a:rPr lang="cs-CZ" sz="3200" dirty="0" err="1" smtClean="0"/>
              <a:t>transnational</a:t>
            </a:r>
            <a:r>
              <a:rPr lang="cs-CZ" sz="3200" dirty="0" smtClean="0"/>
              <a:t> </a:t>
            </a:r>
            <a:r>
              <a:rPr lang="cs-CZ" sz="3200" dirty="0" err="1" smtClean="0"/>
              <a:t>organization</a:t>
            </a:r>
            <a:endParaRPr lang="cs-CZ" sz="3200" dirty="0" smtClean="0"/>
          </a:p>
          <a:p>
            <a:r>
              <a:rPr lang="cs-CZ" sz="3200" dirty="0" err="1" smtClean="0"/>
              <a:t>Important</a:t>
            </a:r>
            <a:r>
              <a:rPr lang="cs-CZ" sz="3200" dirty="0" smtClean="0"/>
              <a:t> role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host ideology – RRP </a:t>
            </a:r>
            <a:r>
              <a:rPr lang="cs-CZ" sz="3200" dirty="0" err="1" smtClean="0"/>
              <a:t>cooperation</a:t>
            </a:r>
            <a:r>
              <a:rPr lang="cs-CZ" sz="3200" dirty="0" smtClean="0"/>
              <a:t>, </a:t>
            </a:r>
            <a:r>
              <a:rPr lang="cs-CZ" sz="3200" dirty="0" err="1" smtClean="0"/>
              <a:t>left-wing</a:t>
            </a:r>
            <a:r>
              <a:rPr lang="cs-CZ" sz="3200" dirty="0" smtClean="0"/>
              <a:t> </a:t>
            </a:r>
            <a:r>
              <a:rPr lang="cs-CZ" sz="3200" dirty="0" err="1" smtClean="0"/>
              <a:t>parties</a:t>
            </a:r>
            <a:r>
              <a:rPr lang="cs-CZ" sz="3200" dirty="0" smtClean="0"/>
              <a:t>, </a:t>
            </a:r>
            <a:r>
              <a:rPr lang="cs-CZ" sz="3200" dirty="0" err="1" smtClean="0"/>
              <a:t>liberal</a:t>
            </a:r>
            <a:r>
              <a:rPr lang="cs-CZ" sz="3200" dirty="0" smtClean="0"/>
              <a:t> </a:t>
            </a:r>
            <a:r>
              <a:rPr lang="cs-CZ" sz="3200" dirty="0" err="1" smtClean="0"/>
              <a:t>parties</a:t>
            </a:r>
            <a:r>
              <a:rPr lang="cs-CZ" sz="3200" dirty="0" smtClean="0"/>
              <a:t> (</a:t>
            </a:r>
            <a:r>
              <a:rPr lang="cs-CZ" sz="3200" dirty="0" err="1" smtClean="0"/>
              <a:t>centrist</a:t>
            </a:r>
            <a:r>
              <a:rPr lang="cs-CZ" sz="3200" dirty="0" smtClean="0"/>
              <a:t> </a:t>
            </a:r>
            <a:r>
              <a:rPr lang="cs-CZ" sz="3200" dirty="0" err="1" smtClean="0"/>
              <a:t>populism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Role model </a:t>
            </a:r>
            <a:r>
              <a:rPr lang="cs-CZ" sz="3200" dirty="0" err="1" smtClean="0"/>
              <a:t>parties</a:t>
            </a:r>
            <a:r>
              <a:rPr lang="cs-CZ" sz="3200" dirty="0" smtClean="0"/>
              <a:t> </a:t>
            </a:r>
            <a:r>
              <a:rPr lang="cs-CZ" sz="3200" dirty="0" smtClean="0"/>
              <a:t>(</a:t>
            </a:r>
            <a:r>
              <a:rPr lang="cs-CZ" sz="3200" dirty="0" err="1" smtClean="0"/>
              <a:t>populist</a:t>
            </a:r>
            <a:r>
              <a:rPr lang="cs-CZ" sz="3200" dirty="0" smtClean="0"/>
              <a:t> </a:t>
            </a:r>
            <a:r>
              <a:rPr lang="cs-CZ" sz="3200" dirty="0" err="1" smtClean="0"/>
              <a:t>spillover</a:t>
            </a:r>
            <a:r>
              <a:rPr lang="cs-CZ" sz="3200" dirty="0" smtClean="0"/>
              <a:t>) – </a:t>
            </a:r>
            <a:r>
              <a:rPr lang="cs-CZ" sz="3200" dirty="0" smtClean="0"/>
              <a:t>FN, </a:t>
            </a:r>
            <a:r>
              <a:rPr lang="cs-CZ" sz="3200" dirty="0" err="1" smtClean="0"/>
              <a:t>Scandinavia</a:t>
            </a:r>
            <a:endParaRPr lang="cs-CZ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404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supply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- </a:t>
            </a:r>
            <a:r>
              <a:rPr lang="cs-CZ" dirty="0" err="1" smtClean="0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3200" dirty="0" smtClean="0"/>
          </a:p>
          <a:p>
            <a:r>
              <a:rPr lang="cs-CZ" sz="3200" dirty="0" err="1" smtClean="0"/>
              <a:t>The</a:t>
            </a:r>
            <a:r>
              <a:rPr lang="cs-CZ" sz="3200" dirty="0" smtClean="0"/>
              <a:t> role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populist</a:t>
            </a:r>
            <a:r>
              <a:rPr lang="cs-CZ" sz="3200" dirty="0" smtClean="0"/>
              <a:t> </a:t>
            </a:r>
            <a:r>
              <a:rPr lang="cs-CZ" sz="3200" dirty="0" err="1" smtClean="0"/>
              <a:t>parties</a:t>
            </a:r>
            <a:r>
              <a:rPr lang="cs-CZ" sz="3200" dirty="0" smtClean="0"/>
              <a:t> as </a:t>
            </a:r>
            <a:r>
              <a:rPr lang="cs-CZ" sz="3200" dirty="0" err="1" smtClean="0"/>
              <a:t>agents</a:t>
            </a:r>
            <a:endParaRPr lang="cs-CZ" sz="3200" dirty="0" smtClean="0"/>
          </a:p>
          <a:p>
            <a:r>
              <a:rPr lang="cs-CZ" sz="3200" dirty="0" smtClean="0"/>
              <a:t>Determinant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credibility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a party</a:t>
            </a:r>
          </a:p>
          <a:p>
            <a:r>
              <a:rPr lang="cs-CZ" sz="3200" dirty="0" err="1" smtClean="0"/>
              <a:t>Weak</a:t>
            </a:r>
            <a:r>
              <a:rPr lang="cs-CZ" sz="3200" dirty="0" smtClean="0"/>
              <a:t>/</a:t>
            </a:r>
            <a:r>
              <a:rPr lang="cs-CZ" sz="3200" dirty="0" err="1" smtClean="0"/>
              <a:t>incompetent</a:t>
            </a:r>
            <a:r>
              <a:rPr lang="cs-CZ" sz="3200" dirty="0" smtClean="0"/>
              <a:t> </a:t>
            </a:r>
            <a:r>
              <a:rPr lang="cs-CZ" sz="3200" dirty="0" err="1" smtClean="0"/>
              <a:t>leadership</a:t>
            </a:r>
            <a:r>
              <a:rPr lang="cs-CZ" sz="3200" dirty="0" smtClean="0"/>
              <a:t>, </a:t>
            </a:r>
            <a:r>
              <a:rPr lang="cs-CZ" sz="3200" dirty="0" err="1" smtClean="0"/>
              <a:t>factionalization</a:t>
            </a:r>
            <a:r>
              <a:rPr lang="cs-CZ" sz="3200" dirty="0" smtClean="0"/>
              <a:t>, no </a:t>
            </a:r>
            <a:r>
              <a:rPr lang="cs-CZ" sz="3200" dirty="0" err="1" smtClean="0"/>
              <a:t>international</a:t>
            </a:r>
            <a:r>
              <a:rPr lang="cs-CZ" sz="3200" dirty="0" smtClean="0"/>
              <a:t> </a:t>
            </a:r>
            <a:r>
              <a:rPr lang="cs-CZ" sz="3200" dirty="0" err="1" smtClean="0"/>
              <a:t>contacts</a:t>
            </a:r>
            <a:r>
              <a:rPr lang="cs-CZ" sz="3200" dirty="0" smtClean="0"/>
              <a:t>, </a:t>
            </a:r>
            <a:r>
              <a:rPr lang="cs-CZ" sz="3200" dirty="0" err="1" smtClean="0"/>
              <a:t>lack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ideology – </a:t>
            </a:r>
            <a:r>
              <a:rPr lang="cs-CZ" sz="3200" dirty="0" err="1" smtClean="0"/>
              <a:t>low</a:t>
            </a:r>
            <a:r>
              <a:rPr lang="cs-CZ" sz="3200" dirty="0" smtClean="0"/>
              <a:t> </a:t>
            </a:r>
            <a:r>
              <a:rPr lang="cs-CZ" sz="3200" dirty="0" err="1" smtClean="0"/>
              <a:t>credibility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a party</a:t>
            </a:r>
          </a:p>
          <a:p>
            <a:r>
              <a:rPr lang="cs-CZ" sz="3200" dirty="0" err="1" smtClean="0"/>
              <a:t>Important</a:t>
            </a:r>
            <a:r>
              <a:rPr lang="cs-CZ" sz="3200" dirty="0" smtClean="0"/>
              <a:t> „input“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electoral</a:t>
            </a:r>
            <a:r>
              <a:rPr lang="cs-CZ" sz="3200" dirty="0" smtClean="0"/>
              <a:t> </a:t>
            </a:r>
            <a:r>
              <a:rPr lang="cs-CZ" sz="3200" dirty="0" err="1" smtClean="0"/>
              <a:t>success</a:t>
            </a:r>
            <a:endParaRPr lang="cs-CZ" sz="32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6959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–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a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voter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Rich</a:t>
            </a:r>
            <a:r>
              <a:rPr lang="cs-CZ" dirty="0" smtClean="0"/>
              <a:t> </a:t>
            </a:r>
            <a:r>
              <a:rPr lang="cs-CZ" dirty="0" err="1" smtClean="0"/>
              <a:t>literature</a:t>
            </a:r>
            <a:r>
              <a:rPr lang="cs-CZ" dirty="0" smtClean="0"/>
              <a:t> </a:t>
            </a:r>
            <a:r>
              <a:rPr lang="cs-CZ" dirty="0" err="1" smtClean="0"/>
              <a:t>dealing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r>
              <a:rPr lang="cs-CZ" dirty="0" smtClean="0"/>
              <a:t> (</a:t>
            </a:r>
            <a:r>
              <a:rPr lang="cs-CZ" dirty="0" err="1" smtClean="0"/>
              <a:t>Pauwels</a:t>
            </a:r>
            <a:r>
              <a:rPr lang="cs-CZ" dirty="0" smtClean="0"/>
              <a:t> 2015):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sociological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socio-psychological</a:t>
            </a:r>
            <a:r>
              <a:rPr lang="cs-CZ" dirty="0"/>
              <a:t> </a:t>
            </a:r>
            <a:r>
              <a:rPr lang="cs-CZ" dirty="0" smtClean="0"/>
              <a:t>model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 smtClean="0"/>
          </a:p>
          <a:p>
            <a:r>
              <a:rPr lang="cs-CZ" dirty="0" err="1" smtClean="0"/>
              <a:t>Retrospective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 smtClean="0"/>
          </a:p>
          <a:p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 smtClean="0"/>
          </a:p>
          <a:p>
            <a:r>
              <a:rPr lang="cs-CZ" dirty="0" err="1" smtClean="0"/>
              <a:t>Campaign</a:t>
            </a:r>
            <a:r>
              <a:rPr lang="cs-CZ" dirty="0" smtClean="0"/>
              <a:t> </a:t>
            </a:r>
            <a:r>
              <a:rPr lang="cs-CZ" dirty="0" err="1" smtClean="0"/>
              <a:t>effects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770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sociological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The</a:t>
            </a:r>
            <a:r>
              <a:rPr lang="cs-CZ" b="1" dirty="0" smtClean="0"/>
              <a:t> Columbia </a:t>
            </a:r>
            <a:r>
              <a:rPr lang="cs-CZ" b="1" dirty="0" err="1" smtClean="0"/>
              <a:t>school</a:t>
            </a:r>
            <a:r>
              <a:rPr lang="cs-CZ" b="1" dirty="0" smtClean="0"/>
              <a:t> </a:t>
            </a:r>
            <a:r>
              <a:rPr lang="cs-CZ" dirty="0" smtClean="0"/>
              <a:t>(1940s) –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People</a:t>
            </a:r>
            <a:r>
              <a:rPr lang="en-US" i="1" dirty="0" smtClean="0"/>
              <a:t>`s Choice</a:t>
            </a:r>
            <a:endParaRPr lang="en-US" dirty="0" smtClean="0"/>
          </a:p>
          <a:p>
            <a:r>
              <a:rPr lang="en-US" dirty="0" smtClean="0"/>
              <a:t>Social determinism </a:t>
            </a:r>
            <a:r>
              <a:rPr lang="cs-CZ" dirty="0" smtClean="0"/>
              <a:t>–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 influence 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correlation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variables</a:t>
            </a:r>
            <a:r>
              <a:rPr lang="cs-CZ" dirty="0" smtClean="0"/>
              <a:t> and </a:t>
            </a:r>
            <a:r>
              <a:rPr lang="cs-CZ" dirty="0" err="1" smtClean="0"/>
              <a:t>vote</a:t>
            </a:r>
            <a:r>
              <a:rPr lang="cs-CZ" dirty="0" smtClean="0"/>
              <a:t> </a:t>
            </a:r>
            <a:r>
              <a:rPr lang="cs-CZ" dirty="0" err="1" smtClean="0"/>
              <a:t>choice</a:t>
            </a:r>
            <a:endParaRPr lang="cs-CZ" dirty="0" smtClean="0"/>
          </a:p>
          <a:p>
            <a:r>
              <a:rPr lang="cs-CZ" b="1" dirty="0" err="1" smtClean="0"/>
              <a:t>Cleavage</a:t>
            </a:r>
            <a:r>
              <a:rPr lang="cs-CZ" b="1" dirty="0" smtClean="0"/>
              <a:t> </a:t>
            </a:r>
            <a:r>
              <a:rPr lang="cs-CZ" b="1" dirty="0" err="1" smtClean="0"/>
              <a:t>theory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Rokkan</a:t>
            </a:r>
            <a:r>
              <a:rPr lang="cs-CZ" dirty="0" smtClean="0"/>
              <a:t>, </a:t>
            </a:r>
            <a:r>
              <a:rPr lang="cs-CZ" dirty="0" err="1" smtClean="0"/>
              <a:t>Lipset</a:t>
            </a:r>
            <a:endParaRPr lang="cs-CZ" dirty="0" smtClean="0"/>
          </a:p>
          <a:p>
            <a:r>
              <a:rPr lang="cs-CZ" dirty="0" err="1" smtClean="0"/>
              <a:t>Transposition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existing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conflicts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r>
              <a:rPr lang="cs-CZ" dirty="0" smtClean="0"/>
              <a:t> (</a:t>
            </a:r>
            <a:r>
              <a:rPr lang="cs-CZ" dirty="0" err="1" smtClean="0"/>
              <a:t>state</a:t>
            </a:r>
            <a:r>
              <a:rPr lang="cs-CZ" dirty="0" smtClean="0"/>
              <a:t> – </a:t>
            </a:r>
            <a:r>
              <a:rPr lang="cs-CZ" dirty="0" err="1" smtClean="0"/>
              <a:t>church</a:t>
            </a:r>
            <a:r>
              <a:rPr lang="cs-CZ" dirty="0" smtClean="0"/>
              <a:t>, centre – </a:t>
            </a:r>
            <a:r>
              <a:rPr lang="cs-CZ" dirty="0" err="1" smtClean="0"/>
              <a:t>periphery</a:t>
            </a:r>
            <a:r>
              <a:rPr lang="cs-CZ" dirty="0" smtClean="0"/>
              <a:t>, </a:t>
            </a:r>
            <a:r>
              <a:rPr lang="cs-CZ" dirty="0" err="1" smtClean="0"/>
              <a:t>urban</a:t>
            </a:r>
            <a:r>
              <a:rPr lang="cs-CZ" dirty="0" smtClean="0"/>
              <a:t> – </a:t>
            </a:r>
            <a:r>
              <a:rPr lang="cs-CZ" dirty="0" err="1" smtClean="0"/>
              <a:t>rural</a:t>
            </a:r>
            <a:r>
              <a:rPr lang="cs-CZ" dirty="0" smtClean="0"/>
              <a:t>, </a:t>
            </a:r>
            <a:r>
              <a:rPr lang="cs-CZ" dirty="0" err="1" smtClean="0"/>
              <a:t>class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defreezing</a:t>
            </a:r>
            <a:r>
              <a:rPr lang="cs-CZ" dirty="0" smtClean="0"/>
              <a:t>“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party </a:t>
            </a:r>
            <a:r>
              <a:rPr lang="cs-CZ" dirty="0" err="1" smtClean="0"/>
              <a:t>systems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1960s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461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goals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dirty="0" err="1" smtClean="0"/>
              <a:t>Why</a:t>
            </a:r>
            <a:r>
              <a:rPr lang="cs-CZ" dirty="0" smtClean="0"/>
              <a:t> are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</a:t>
            </a:r>
            <a:r>
              <a:rPr lang="cs-CZ" dirty="0" err="1" smtClean="0"/>
              <a:t>successful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2. In </a:t>
            </a:r>
            <a:r>
              <a:rPr lang="cs-CZ" dirty="0" err="1" smtClean="0"/>
              <a:t>search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voter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8216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psychological</a:t>
            </a:r>
            <a:r>
              <a:rPr lang="cs-CZ" dirty="0" smtClean="0"/>
              <a:t>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Party </a:t>
            </a:r>
            <a:r>
              <a:rPr lang="cs-CZ" dirty="0" err="1" smtClean="0"/>
              <a:t>identification</a:t>
            </a:r>
            <a:r>
              <a:rPr lang="cs-CZ" dirty="0" smtClean="0"/>
              <a:t>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crucial</a:t>
            </a:r>
            <a:r>
              <a:rPr lang="cs-CZ" dirty="0" smtClean="0"/>
              <a:t> </a:t>
            </a:r>
            <a:r>
              <a:rPr lang="cs-CZ" dirty="0" err="1" smtClean="0"/>
              <a:t>variable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Related</a:t>
            </a:r>
            <a:r>
              <a:rPr lang="cs-CZ" dirty="0" smtClean="0"/>
              <a:t> to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characteristics</a:t>
            </a:r>
            <a:r>
              <a:rPr lang="cs-CZ" dirty="0" smtClean="0"/>
              <a:t> and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variables</a:t>
            </a:r>
            <a:r>
              <a:rPr lang="cs-CZ" dirty="0" smtClean="0"/>
              <a:t> (</a:t>
            </a:r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opinions</a:t>
            </a:r>
            <a:r>
              <a:rPr lang="cs-CZ" dirty="0" smtClean="0"/>
              <a:t>, </a:t>
            </a:r>
            <a:r>
              <a:rPr lang="cs-CZ" dirty="0" err="1" smtClean="0"/>
              <a:t>candidate</a:t>
            </a:r>
            <a:r>
              <a:rPr lang="cs-CZ" dirty="0" smtClean="0"/>
              <a:t> </a:t>
            </a:r>
            <a:r>
              <a:rPr lang="cs-CZ" dirty="0" err="1" smtClean="0"/>
              <a:t>images</a:t>
            </a:r>
            <a:r>
              <a:rPr lang="cs-CZ" dirty="0" smtClean="0"/>
              <a:t>) – </a:t>
            </a:r>
            <a:r>
              <a:rPr lang="cs-CZ" dirty="0" err="1" smtClean="0"/>
              <a:t>funnel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causality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Party </a:t>
            </a:r>
            <a:r>
              <a:rPr lang="cs-CZ" dirty="0" err="1" smtClean="0"/>
              <a:t>identification</a:t>
            </a:r>
            <a:r>
              <a:rPr lang="cs-CZ" dirty="0" smtClean="0"/>
              <a:t> as a </a:t>
            </a:r>
            <a:r>
              <a:rPr lang="cs-CZ" dirty="0" err="1" smtClean="0"/>
              <a:t>cue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decisions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Overall</a:t>
            </a:r>
            <a:r>
              <a:rPr lang="cs-CZ" dirty="0" smtClean="0"/>
              <a:t> </a:t>
            </a:r>
            <a:r>
              <a:rPr lang="cs-CZ" dirty="0" err="1" smtClean="0"/>
              <a:t>decline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party </a:t>
            </a:r>
            <a:r>
              <a:rPr lang="cs-CZ" dirty="0" err="1" smtClean="0"/>
              <a:t>identification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224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Economic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Closely</a:t>
            </a:r>
            <a:r>
              <a:rPr lang="cs-CZ" dirty="0" smtClean="0"/>
              <a:t> </a:t>
            </a:r>
            <a:r>
              <a:rPr lang="cs-CZ" dirty="0" err="1" smtClean="0"/>
              <a:t>related</a:t>
            </a:r>
            <a:r>
              <a:rPr lang="cs-CZ" dirty="0" smtClean="0"/>
              <a:t> to </a:t>
            </a:r>
            <a:r>
              <a:rPr lang="cs-CZ" dirty="0" err="1" smtClean="0"/>
              <a:t>rational</a:t>
            </a:r>
            <a:r>
              <a:rPr lang="cs-CZ" dirty="0" smtClean="0"/>
              <a:t> </a:t>
            </a:r>
            <a:r>
              <a:rPr lang="cs-CZ" dirty="0" err="1" smtClean="0"/>
              <a:t>choice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Maximization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utility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theoretical</a:t>
            </a:r>
            <a:r>
              <a:rPr lang="cs-CZ" dirty="0" smtClean="0"/>
              <a:t> </a:t>
            </a:r>
            <a:r>
              <a:rPr lang="cs-CZ" dirty="0" err="1" smtClean="0"/>
              <a:t>assumption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Voters</a:t>
            </a:r>
            <a:r>
              <a:rPr lang="cs-CZ" dirty="0" smtClean="0"/>
              <a:t> </a:t>
            </a:r>
            <a:r>
              <a:rPr lang="cs-CZ" dirty="0" err="1" smtClean="0"/>
              <a:t>seeking</a:t>
            </a:r>
            <a:r>
              <a:rPr lang="cs-CZ" dirty="0" smtClean="0"/>
              <a:t> as much </a:t>
            </a:r>
            <a:r>
              <a:rPr lang="cs-CZ" dirty="0" err="1" smtClean="0"/>
              <a:t>information</a:t>
            </a:r>
            <a:r>
              <a:rPr lang="cs-CZ" dirty="0" smtClean="0"/>
              <a:t> as </a:t>
            </a:r>
            <a:r>
              <a:rPr lang="cs-CZ" dirty="0" err="1" smtClean="0"/>
              <a:t>possible</a:t>
            </a:r>
            <a:r>
              <a:rPr lang="cs-CZ" dirty="0" smtClean="0"/>
              <a:t> – „</a:t>
            </a:r>
            <a:r>
              <a:rPr lang="cs-CZ" dirty="0" err="1" smtClean="0"/>
              <a:t>perfectly</a:t>
            </a:r>
            <a:r>
              <a:rPr lang="cs-CZ" dirty="0" smtClean="0"/>
              <a:t> </a:t>
            </a:r>
            <a:r>
              <a:rPr lang="cs-CZ" dirty="0" err="1" smtClean="0"/>
              <a:t>informed</a:t>
            </a:r>
            <a:r>
              <a:rPr lang="cs-CZ" dirty="0" smtClean="0"/>
              <a:t> </a:t>
            </a:r>
            <a:r>
              <a:rPr lang="cs-CZ" dirty="0" err="1" smtClean="0"/>
              <a:t>voter</a:t>
            </a:r>
            <a:r>
              <a:rPr lang="cs-CZ" dirty="0" smtClean="0"/>
              <a:t>“</a:t>
            </a:r>
          </a:p>
          <a:p>
            <a:endParaRPr lang="cs-CZ" dirty="0" smtClean="0"/>
          </a:p>
          <a:p>
            <a:r>
              <a:rPr lang="cs-CZ" dirty="0" err="1" smtClean="0"/>
              <a:t>Proximity</a:t>
            </a:r>
            <a:r>
              <a:rPr lang="cs-CZ" dirty="0" smtClean="0"/>
              <a:t> model – 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party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closest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positions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806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approaches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Declining</a:t>
            </a:r>
            <a:r>
              <a:rPr lang="cs-CZ" dirty="0" smtClean="0"/>
              <a:t> </a:t>
            </a:r>
            <a:r>
              <a:rPr lang="cs-CZ" dirty="0" err="1" smtClean="0"/>
              <a:t>predictability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err="1" smtClean="0"/>
              <a:t>Retrospective</a:t>
            </a:r>
            <a:r>
              <a:rPr lang="cs-CZ" b="1" dirty="0" smtClean="0"/>
              <a:t> </a:t>
            </a:r>
            <a:r>
              <a:rPr lang="cs-CZ" b="1" dirty="0" err="1" smtClean="0"/>
              <a:t>voting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evaluation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performance</a:t>
            </a:r>
          </a:p>
          <a:p>
            <a:endParaRPr lang="cs-CZ" dirty="0"/>
          </a:p>
          <a:p>
            <a:r>
              <a:rPr lang="cs-CZ" b="1" dirty="0" err="1" smtClean="0"/>
              <a:t>Issue</a:t>
            </a:r>
            <a:r>
              <a:rPr lang="cs-CZ" b="1" dirty="0" smtClean="0"/>
              <a:t> </a:t>
            </a:r>
            <a:r>
              <a:rPr lang="cs-CZ" b="1" dirty="0" err="1" smtClean="0"/>
              <a:t>voting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reaction</a:t>
            </a:r>
            <a:r>
              <a:rPr lang="cs-CZ" dirty="0" smtClean="0"/>
              <a:t> to </a:t>
            </a:r>
            <a:r>
              <a:rPr lang="cs-CZ" dirty="0" err="1" smtClean="0"/>
              <a:t>decreasing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social-structural</a:t>
            </a:r>
            <a:r>
              <a:rPr lang="cs-CZ" dirty="0" smtClean="0"/>
              <a:t> </a:t>
            </a:r>
            <a:r>
              <a:rPr lang="cs-CZ" dirty="0" err="1" smtClean="0"/>
              <a:t>models</a:t>
            </a:r>
            <a:endParaRPr lang="cs-CZ" dirty="0" smtClean="0"/>
          </a:p>
          <a:p>
            <a:pPr lvl="1"/>
            <a:r>
              <a:rPr lang="cs-CZ" dirty="0" err="1" smtClean="0"/>
              <a:t>Voters</a:t>
            </a:r>
            <a:r>
              <a:rPr lang="cs-CZ" dirty="0" smtClean="0"/>
              <a:t> </a:t>
            </a:r>
            <a:r>
              <a:rPr lang="cs-CZ" dirty="0" err="1" smtClean="0"/>
              <a:t>choose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in </a:t>
            </a:r>
            <a:r>
              <a:rPr lang="cs-CZ" dirty="0" err="1" smtClean="0"/>
              <a:t>accordance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competency</a:t>
            </a:r>
            <a:r>
              <a:rPr lang="cs-CZ" dirty="0" smtClean="0"/>
              <a:t> to </a:t>
            </a:r>
            <a:r>
              <a:rPr lang="cs-CZ" dirty="0" err="1" smtClean="0"/>
              <a:t>solve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endParaRPr lang="cs-CZ" dirty="0" smtClean="0"/>
          </a:p>
          <a:p>
            <a:r>
              <a:rPr lang="cs-CZ" b="1" dirty="0" err="1" smtClean="0"/>
              <a:t>Candidates</a:t>
            </a:r>
            <a:r>
              <a:rPr lang="cs-CZ" b="1" dirty="0" smtClean="0"/>
              <a:t>/</a:t>
            </a:r>
            <a:r>
              <a:rPr lang="cs-CZ" b="1" dirty="0" err="1" smtClean="0"/>
              <a:t>leaders</a:t>
            </a:r>
            <a:r>
              <a:rPr lang="cs-CZ" b="1" dirty="0" smtClean="0"/>
              <a:t> </a:t>
            </a:r>
            <a:r>
              <a:rPr lang="cs-CZ" b="1" dirty="0" err="1" smtClean="0"/>
              <a:t>effects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personalization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863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Theory</a:t>
            </a:r>
            <a:r>
              <a:rPr lang="cs-CZ" dirty="0" smtClean="0"/>
              <a:t> and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structural</a:t>
            </a:r>
            <a:r>
              <a:rPr lang="cs-CZ" dirty="0" smtClean="0"/>
              <a:t> model vis-a-vis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realignment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Economic</a:t>
            </a:r>
            <a:r>
              <a:rPr lang="cs-CZ" dirty="0" smtClean="0"/>
              <a:t> model –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positioning</a:t>
            </a:r>
            <a:r>
              <a:rPr lang="cs-CZ" dirty="0" smtClean="0"/>
              <a:t>/</a:t>
            </a:r>
            <a:r>
              <a:rPr lang="cs-CZ" dirty="0" err="1" smtClean="0"/>
              <a:t>proximity</a:t>
            </a:r>
            <a:endParaRPr lang="cs-CZ" dirty="0" smtClean="0"/>
          </a:p>
          <a:p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 smtClean="0"/>
          </a:p>
          <a:p>
            <a:r>
              <a:rPr lang="cs-CZ" dirty="0" smtClean="0"/>
              <a:t>Party </a:t>
            </a:r>
            <a:r>
              <a:rPr lang="cs-CZ" dirty="0" err="1" smtClean="0"/>
              <a:t>identification</a:t>
            </a:r>
            <a:r>
              <a:rPr lang="cs-CZ" dirty="0" smtClean="0"/>
              <a:t> (a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Michigan </a:t>
            </a:r>
            <a:r>
              <a:rPr lang="cs-CZ" dirty="0" err="1" smtClean="0"/>
              <a:t>school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err="1" smtClean="0"/>
              <a:t>Strongly</a:t>
            </a:r>
            <a:r>
              <a:rPr lang="cs-CZ" dirty="0" smtClean="0"/>
              <a:t> </a:t>
            </a:r>
            <a:r>
              <a:rPr lang="cs-CZ" dirty="0" err="1" smtClean="0"/>
              <a:t>linked</a:t>
            </a:r>
            <a:r>
              <a:rPr lang="cs-CZ" dirty="0" smtClean="0"/>
              <a:t> to </a:t>
            </a:r>
            <a:r>
              <a:rPr lang="cs-CZ" dirty="0" err="1" smtClean="0"/>
              <a:t>supply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(ideology, </a:t>
            </a:r>
            <a:r>
              <a:rPr lang="cs-CZ" dirty="0" err="1" smtClean="0"/>
              <a:t>organizational</a:t>
            </a:r>
            <a:r>
              <a:rPr lang="cs-CZ" dirty="0" smtClean="0"/>
              <a:t> </a:t>
            </a:r>
            <a:r>
              <a:rPr lang="cs-CZ" dirty="0" err="1" smtClean="0"/>
              <a:t>structure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Problems</a:t>
            </a:r>
            <a:r>
              <a:rPr lang="cs-CZ" dirty="0" smtClean="0"/>
              <a:t> – </a:t>
            </a:r>
            <a:r>
              <a:rPr lang="cs-CZ" dirty="0" err="1" smtClean="0"/>
              <a:t>chameleonic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populism</a:t>
            </a:r>
            <a:r>
              <a:rPr lang="cs-CZ" dirty="0" smtClean="0"/>
              <a:t> (host ideology </a:t>
            </a:r>
            <a:r>
              <a:rPr lang="cs-CZ" dirty="0" err="1" smtClean="0"/>
              <a:t>matters</a:t>
            </a:r>
            <a:r>
              <a:rPr lang="cs-CZ" dirty="0" smtClean="0"/>
              <a:t>), </a:t>
            </a:r>
            <a:r>
              <a:rPr lang="cs-CZ" dirty="0" err="1" smtClean="0"/>
              <a:t>survey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X </a:t>
            </a:r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comparable</a:t>
            </a:r>
            <a:r>
              <a:rPr lang="cs-CZ" dirty="0" smtClean="0"/>
              <a:t> data (case </a:t>
            </a:r>
            <a:r>
              <a:rPr lang="cs-CZ" dirty="0" err="1" smtClean="0"/>
              <a:t>studies</a:t>
            </a:r>
            <a:r>
              <a:rPr lang="cs-CZ" dirty="0" smtClean="0"/>
              <a:t>, </a:t>
            </a:r>
            <a:r>
              <a:rPr lang="cs-CZ" dirty="0" err="1" smtClean="0"/>
              <a:t>small</a:t>
            </a:r>
            <a:r>
              <a:rPr lang="cs-CZ" dirty="0" smtClean="0"/>
              <a:t> N </a:t>
            </a:r>
            <a:r>
              <a:rPr lang="cs-CZ" dirty="0" err="1" smtClean="0"/>
              <a:t>comparative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6177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structural</a:t>
            </a:r>
            <a:r>
              <a:rPr lang="cs-CZ" dirty="0" smtClean="0"/>
              <a:t> </a:t>
            </a:r>
            <a:r>
              <a:rPr lang="cs-CZ" dirty="0" err="1" smtClean="0"/>
              <a:t>models</a:t>
            </a:r>
            <a:r>
              <a:rPr lang="cs-CZ" dirty="0" smtClean="0"/>
              <a:t> – </a:t>
            </a:r>
            <a:r>
              <a:rPr lang="cs-CZ" dirty="0" err="1" smtClean="0"/>
              <a:t>modernization</a:t>
            </a:r>
            <a:r>
              <a:rPr lang="cs-CZ" dirty="0" smtClean="0"/>
              <a:t> thesis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539749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Support </a:t>
            </a:r>
            <a:r>
              <a:rPr lang="cs-CZ" dirty="0" err="1" smtClean="0"/>
              <a:t>for</a:t>
            </a:r>
            <a:r>
              <a:rPr lang="cs-CZ" dirty="0" smtClean="0"/>
              <a:t> RRP </a:t>
            </a:r>
            <a:r>
              <a:rPr lang="cs-CZ" dirty="0" err="1" smtClean="0"/>
              <a:t>among</a:t>
            </a:r>
            <a:r>
              <a:rPr lang="cs-CZ" dirty="0" smtClean="0"/>
              <a:t> so-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losers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modernization</a:t>
            </a:r>
            <a:endParaRPr lang="cs-CZ" dirty="0" smtClean="0"/>
          </a:p>
          <a:p>
            <a:r>
              <a:rPr lang="cs-CZ" dirty="0" err="1" smtClean="0"/>
              <a:t>Based</a:t>
            </a:r>
            <a:r>
              <a:rPr lang="cs-CZ" dirty="0" smtClean="0"/>
              <a:t> on negative </a:t>
            </a:r>
            <a:r>
              <a:rPr lang="cs-CZ" dirty="0" err="1" smtClean="0"/>
              <a:t>perception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transformation</a:t>
            </a:r>
            <a:r>
              <a:rPr lang="cs-CZ" dirty="0" smtClean="0"/>
              <a:t> </a:t>
            </a:r>
            <a:r>
              <a:rPr lang="cs-CZ" dirty="0" err="1" smtClean="0"/>
              <a:t>processes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breakdown</a:t>
            </a:r>
            <a:r>
              <a:rPr lang="cs-CZ" dirty="0" smtClean="0"/>
              <a:t> and </a:t>
            </a:r>
            <a:r>
              <a:rPr lang="cs-CZ" dirty="0" err="1" smtClean="0"/>
              <a:t>deprivation</a:t>
            </a:r>
            <a:r>
              <a:rPr lang="cs-CZ" dirty="0" smtClean="0"/>
              <a:t> thesis –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industrial</a:t>
            </a:r>
            <a:r>
              <a:rPr lang="cs-CZ" dirty="0" smtClean="0"/>
              <a:t> to </a:t>
            </a:r>
            <a:r>
              <a:rPr lang="cs-CZ" dirty="0" err="1" smtClean="0"/>
              <a:t>postindustrial</a:t>
            </a:r>
            <a:r>
              <a:rPr lang="cs-CZ" dirty="0" smtClean="0"/>
              <a:t> society; </a:t>
            </a:r>
            <a:r>
              <a:rPr lang="cs-CZ" dirty="0" err="1" smtClean="0"/>
              <a:t>individualization</a:t>
            </a:r>
            <a:r>
              <a:rPr lang="cs-CZ" dirty="0" smtClean="0"/>
              <a:t> + </a:t>
            </a:r>
            <a:r>
              <a:rPr lang="cs-CZ" dirty="0" err="1" smtClean="0"/>
              <a:t>erosion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collective</a:t>
            </a:r>
            <a:r>
              <a:rPr lang="cs-CZ" dirty="0" smtClean="0"/>
              <a:t> </a:t>
            </a:r>
            <a:r>
              <a:rPr lang="cs-CZ" dirty="0" err="1" smtClean="0"/>
              <a:t>identities</a:t>
            </a:r>
            <a:endParaRPr lang="cs-CZ" dirty="0" smtClean="0"/>
          </a:p>
          <a:p>
            <a:r>
              <a:rPr lang="cs-CZ" dirty="0" smtClean="0"/>
              <a:t>New </a:t>
            </a:r>
            <a:r>
              <a:rPr lang="cs-CZ" dirty="0" err="1" smtClean="0"/>
              <a:t>skills</a:t>
            </a:r>
            <a:r>
              <a:rPr lang="cs-CZ" dirty="0" smtClean="0"/>
              <a:t> </a:t>
            </a:r>
            <a:r>
              <a:rPr lang="cs-CZ" dirty="0" err="1" smtClean="0"/>
              <a:t>needed</a:t>
            </a:r>
            <a:r>
              <a:rPr lang="cs-CZ" dirty="0" smtClean="0"/>
              <a:t> to cope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modern</a:t>
            </a:r>
            <a:r>
              <a:rPr lang="cs-CZ" dirty="0" smtClean="0"/>
              <a:t> society (flexibility, </a:t>
            </a:r>
            <a:r>
              <a:rPr lang="cs-CZ" dirty="0" err="1" smtClean="0"/>
              <a:t>entrepreuneurship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RRP: </a:t>
            </a:r>
          </a:p>
          <a:p>
            <a:pPr lvl="1"/>
            <a:r>
              <a:rPr lang="cs-CZ" dirty="0" smtClean="0"/>
              <a:t>return to </a:t>
            </a:r>
            <a:r>
              <a:rPr lang="cs-CZ" dirty="0" err="1" smtClean="0"/>
              <a:t>traditional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endParaRPr lang="cs-CZ" dirty="0" smtClean="0"/>
          </a:p>
          <a:p>
            <a:pPr lvl="1"/>
            <a:r>
              <a:rPr lang="cs-CZ" dirty="0" smtClean="0"/>
              <a:t>protest </a:t>
            </a:r>
            <a:r>
              <a:rPr lang="cs-CZ" dirty="0" err="1" smtClean="0"/>
              <a:t>vote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incompetent</a:t>
            </a:r>
            <a:r>
              <a:rPr lang="cs-CZ" dirty="0" smtClean="0"/>
              <a:t> </a:t>
            </a:r>
            <a:r>
              <a:rPr lang="cs-CZ" dirty="0" err="1" smtClean="0"/>
              <a:t>established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 smtClean="0"/>
          </a:p>
          <a:p>
            <a:pPr lvl="1"/>
            <a:r>
              <a:rPr lang="cs-CZ" dirty="0" err="1" smtClean="0"/>
              <a:t>dealignment</a:t>
            </a:r>
            <a:r>
              <a:rPr lang="cs-CZ" dirty="0" smtClean="0"/>
              <a:t> and </a:t>
            </a:r>
            <a:r>
              <a:rPr lang="cs-CZ" dirty="0" err="1" smtClean="0"/>
              <a:t>increasing</a:t>
            </a:r>
            <a:r>
              <a:rPr lang="cs-CZ" dirty="0" smtClean="0"/>
              <a:t> </a:t>
            </a:r>
            <a:r>
              <a:rPr lang="cs-CZ" dirty="0" err="1" smtClean="0"/>
              <a:t>importance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immigration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Results</a:t>
            </a:r>
            <a:r>
              <a:rPr lang="cs-CZ" dirty="0" smtClean="0"/>
              <a:t>: </a:t>
            </a:r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educated</a:t>
            </a:r>
            <a:r>
              <a:rPr lang="cs-CZ" dirty="0" smtClean="0"/>
              <a:t>, </a:t>
            </a:r>
            <a:r>
              <a:rPr lang="cs-CZ" dirty="0" err="1" smtClean="0"/>
              <a:t>unemployed</a:t>
            </a:r>
            <a:r>
              <a:rPr lang="cs-CZ" dirty="0" smtClean="0"/>
              <a:t>, </a:t>
            </a:r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qualiffied</a:t>
            </a:r>
            <a:r>
              <a:rPr lang="cs-CZ" dirty="0" smtClean="0"/>
              <a:t> male </a:t>
            </a:r>
            <a:r>
              <a:rPr lang="cs-CZ" dirty="0" err="1" smtClean="0"/>
              <a:t>workers</a:t>
            </a:r>
            <a:r>
              <a:rPr lang="cs-CZ" dirty="0" smtClean="0"/>
              <a:t> </a:t>
            </a:r>
            <a:r>
              <a:rPr lang="cs-CZ" dirty="0" err="1" smtClean="0"/>
              <a:t>supporting</a:t>
            </a:r>
            <a:r>
              <a:rPr lang="cs-CZ" dirty="0" smtClean="0"/>
              <a:t> RRP (</a:t>
            </a:r>
            <a:r>
              <a:rPr lang="cs-CZ" dirty="0" err="1" smtClean="0"/>
              <a:t>Bezt</a:t>
            </a:r>
            <a:r>
              <a:rPr lang="cs-CZ" dirty="0" smtClean="0"/>
              <a:t>, </a:t>
            </a:r>
            <a:r>
              <a:rPr lang="cs-CZ" dirty="0" err="1" smtClean="0"/>
              <a:t>Luebbers</a:t>
            </a:r>
            <a:r>
              <a:rPr lang="cs-CZ" dirty="0" smtClean="0"/>
              <a:t>, </a:t>
            </a:r>
            <a:r>
              <a:rPr lang="cs-CZ" dirty="0" err="1" smtClean="0"/>
              <a:t>Ivarsflaten</a:t>
            </a:r>
            <a:r>
              <a:rPr lang="cs-CZ" dirty="0" smtClean="0"/>
              <a:t>…) </a:t>
            </a:r>
          </a:p>
        </p:txBody>
      </p:sp>
    </p:spTree>
    <p:extLst>
      <p:ext uri="{BB962C8B-B14F-4D97-AF65-F5344CB8AC3E}">
        <p14:creationId xmlns:p14="http://schemas.microsoft.com/office/powerpoint/2010/main" val="3794193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Economic</a:t>
            </a:r>
            <a:r>
              <a:rPr lang="cs-CZ" dirty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, </a:t>
            </a:r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5675"/>
          </a:xfrm>
        </p:spPr>
        <p:txBody>
          <a:bodyPr/>
          <a:lstStyle/>
          <a:p>
            <a:r>
              <a:rPr lang="cs-CZ" dirty="0" smtClean="0"/>
              <a:t>A </a:t>
            </a:r>
            <a:r>
              <a:rPr lang="cs-CZ" dirty="0" err="1" smtClean="0"/>
              <a:t>comparative</a:t>
            </a:r>
            <a:r>
              <a:rPr lang="cs-CZ" dirty="0" smtClean="0"/>
              <a:t> study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Netherlands</a:t>
            </a:r>
            <a:r>
              <a:rPr lang="cs-CZ" dirty="0" smtClean="0"/>
              <a:t>, </a:t>
            </a:r>
            <a:r>
              <a:rPr lang="cs-CZ" dirty="0" err="1" smtClean="0"/>
              <a:t>Germany</a:t>
            </a:r>
            <a:r>
              <a:rPr lang="cs-CZ" dirty="0" smtClean="0"/>
              <a:t> and </a:t>
            </a:r>
            <a:r>
              <a:rPr lang="cs-CZ" dirty="0" err="1" smtClean="0"/>
              <a:t>Belgium</a:t>
            </a:r>
            <a:r>
              <a:rPr lang="cs-CZ" dirty="0" smtClean="0"/>
              <a:t> (</a:t>
            </a:r>
            <a:r>
              <a:rPr lang="cs-CZ" dirty="0" err="1" smtClean="0"/>
              <a:t>Pauwels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Including</a:t>
            </a:r>
            <a:r>
              <a:rPr lang="cs-CZ" dirty="0" smtClean="0"/>
              <a:t> protest </a:t>
            </a:r>
            <a:r>
              <a:rPr lang="cs-CZ" dirty="0" err="1" smtClean="0"/>
              <a:t>voting</a:t>
            </a:r>
            <a:r>
              <a:rPr lang="cs-CZ" dirty="0" smtClean="0"/>
              <a:t>, </a:t>
            </a:r>
            <a:r>
              <a:rPr lang="cs-CZ" dirty="0" err="1" smtClean="0"/>
              <a:t>economic</a:t>
            </a:r>
            <a:r>
              <a:rPr lang="cs-CZ" dirty="0" smtClean="0"/>
              <a:t>, </a:t>
            </a:r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 smtClean="0"/>
          </a:p>
          <a:p>
            <a:r>
              <a:rPr lang="cs-CZ" dirty="0" err="1" smtClean="0"/>
              <a:t>Dissatisfaction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r>
              <a:rPr lang="cs-CZ" dirty="0" smtClean="0"/>
              <a:t> </a:t>
            </a:r>
            <a:r>
              <a:rPr lang="cs-CZ" dirty="0" err="1" smtClean="0"/>
              <a:t>explaining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</a:t>
            </a:r>
            <a:r>
              <a:rPr lang="cs-CZ" dirty="0" err="1" smtClean="0"/>
              <a:t>regardless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host ideology (</a:t>
            </a:r>
            <a:r>
              <a:rPr lang="cs-CZ" dirty="0" err="1" smtClean="0"/>
              <a:t>confirmed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by Hawkins /2010/ - </a:t>
            </a:r>
            <a:r>
              <a:rPr lang="cs-CZ" dirty="0" err="1" smtClean="0"/>
              <a:t>Chavez</a:t>
            </a:r>
            <a:r>
              <a:rPr lang="cs-CZ" dirty="0" smtClean="0"/>
              <a:t> in Venezuela)</a:t>
            </a:r>
          </a:p>
          <a:p>
            <a:r>
              <a:rPr lang="cs-CZ" dirty="0" smtClean="0"/>
              <a:t> support </a:t>
            </a:r>
            <a:r>
              <a:rPr lang="cs-CZ" dirty="0" err="1" smtClean="0"/>
              <a:t>for</a:t>
            </a:r>
            <a:r>
              <a:rPr lang="cs-CZ" dirty="0" smtClean="0"/>
              <a:t> direct </a:t>
            </a:r>
            <a:r>
              <a:rPr lang="cs-CZ" dirty="0" err="1" smtClean="0"/>
              <a:t>democracy</a:t>
            </a:r>
            <a:r>
              <a:rPr lang="cs-CZ" dirty="0"/>
              <a:t> </a:t>
            </a:r>
            <a:r>
              <a:rPr lang="cs-CZ" dirty="0" smtClean="0"/>
              <a:t>as </a:t>
            </a:r>
            <a:r>
              <a:rPr lang="cs-CZ" dirty="0" err="1" smtClean="0"/>
              <a:t>underlying</a:t>
            </a:r>
            <a:r>
              <a:rPr lang="cs-CZ" dirty="0" smtClean="0"/>
              <a:t> </a:t>
            </a:r>
            <a:r>
              <a:rPr lang="cs-CZ" dirty="0" err="1" smtClean="0"/>
              <a:t>factor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support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 smtClean="0"/>
          </a:p>
          <a:p>
            <a:r>
              <a:rPr lang="cs-CZ" dirty="0" err="1" smtClean="0"/>
              <a:t>Less-educated</a:t>
            </a:r>
            <a:r>
              <a:rPr lang="cs-CZ" dirty="0" smtClean="0"/>
              <a:t> </a:t>
            </a:r>
            <a:r>
              <a:rPr lang="cs-CZ" dirty="0" err="1" smtClean="0"/>
              <a:t>voted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(</a:t>
            </a:r>
            <a:r>
              <a:rPr lang="cs-CZ" dirty="0" err="1" smtClean="0"/>
              <a:t>exception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SP and PDS), </a:t>
            </a:r>
            <a:r>
              <a:rPr lang="cs-CZ" dirty="0" err="1" smtClean="0"/>
              <a:t>confirmed</a:t>
            </a:r>
            <a:r>
              <a:rPr lang="cs-CZ" dirty="0" smtClean="0"/>
              <a:t> in Venezuela and </a:t>
            </a:r>
            <a:r>
              <a:rPr lang="cs-CZ" dirty="0" err="1" smtClean="0"/>
              <a:t>Kriesi</a:t>
            </a:r>
            <a:r>
              <a:rPr lang="cs-CZ" dirty="0" smtClean="0"/>
              <a:t> (2008) – </a:t>
            </a:r>
            <a:r>
              <a:rPr lang="cs-CZ" dirty="0" err="1" smtClean="0"/>
              <a:t>losers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globalization</a:t>
            </a:r>
            <a:endParaRPr lang="cs-CZ" dirty="0" smtClean="0"/>
          </a:p>
          <a:p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confirmed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616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Leadership</a:t>
            </a:r>
            <a:r>
              <a:rPr lang="cs-CZ" dirty="0" smtClean="0"/>
              <a:t> </a:t>
            </a:r>
            <a:r>
              <a:rPr lang="cs-CZ" dirty="0" err="1" smtClean="0"/>
              <a:t>effects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Van der </a:t>
            </a:r>
            <a:r>
              <a:rPr lang="cs-CZ" b="1" dirty="0" err="1" smtClean="0"/>
              <a:t>Brug</a:t>
            </a:r>
            <a:r>
              <a:rPr lang="cs-CZ" b="1" dirty="0" smtClean="0"/>
              <a:t>, </a:t>
            </a:r>
            <a:r>
              <a:rPr lang="cs-CZ" b="1" dirty="0" err="1" smtClean="0"/>
              <a:t>Mughan</a:t>
            </a:r>
            <a:r>
              <a:rPr lang="cs-CZ" b="1" dirty="0" smtClean="0"/>
              <a:t> (2007)</a:t>
            </a:r>
          </a:p>
          <a:p>
            <a:r>
              <a:rPr lang="cs-CZ" dirty="0" err="1" smtClean="0"/>
              <a:t>Testing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effects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charisma on </a:t>
            </a:r>
            <a:r>
              <a:rPr lang="cs-CZ" dirty="0" err="1" smtClean="0"/>
              <a:t>electoral</a:t>
            </a:r>
            <a:r>
              <a:rPr lang="cs-CZ" dirty="0" smtClean="0"/>
              <a:t> support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(</a:t>
            </a:r>
            <a:r>
              <a:rPr lang="cs-CZ" dirty="0" err="1" smtClean="0"/>
              <a:t>populist</a:t>
            </a:r>
            <a:r>
              <a:rPr lang="cs-CZ" dirty="0" smtClean="0"/>
              <a:t> X </a:t>
            </a:r>
            <a:r>
              <a:rPr lang="cs-CZ" dirty="0" err="1" smtClean="0"/>
              <a:t>others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socio-demographic</a:t>
            </a:r>
            <a:r>
              <a:rPr lang="cs-CZ" dirty="0" smtClean="0"/>
              <a:t> </a:t>
            </a:r>
            <a:r>
              <a:rPr lang="cs-CZ" dirty="0" err="1" smtClean="0"/>
              <a:t>variables</a:t>
            </a:r>
            <a:r>
              <a:rPr lang="cs-CZ" dirty="0" smtClean="0"/>
              <a:t> and </a:t>
            </a:r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 smtClean="0"/>
          </a:p>
          <a:p>
            <a:r>
              <a:rPr lang="cs-CZ" dirty="0" smtClean="0"/>
              <a:t>Not </a:t>
            </a:r>
            <a:r>
              <a:rPr lang="cs-CZ" dirty="0" err="1" smtClean="0"/>
              <a:t>significantly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impact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leaders</a:t>
            </a:r>
            <a:r>
              <a:rPr lang="cs-CZ" dirty="0" smtClean="0"/>
              <a:t> on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1514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 err="1" smtClean="0"/>
              <a:t>Chameleonic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populism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/>
              <a:t>o</a:t>
            </a:r>
            <a:r>
              <a:rPr lang="cs-CZ" dirty="0" err="1" smtClean="0"/>
              <a:t>f</a:t>
            </a:r>
            <a:r>
              <a:rPr lang="cs-CZ" dirty="0" smtClean="0"/>
              <a:t> </a:t>
            </a:r>
            <a:r>
              <a:rPr lang="cs-CZ" dirty="0" err="1" smtClean="0"/>
              <a:t>explanatory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r>
              <a:rPr lang="cs-CZ" dirty="0" smtClean="0"/>
              <a:t> – a </a:t>
            </a:r>
            <a:r>
              <a:rPr lang="cs-CZ" dirty="0" err="1" smtClean="0"/>
              <a:t>complex</a:t>
            </a:r>
            <a:r>
              <a:rPr lang="cs-CZ" dirty="0" smtClean="0"/>
              <a:t> </a:t>
            </a:r>
            <a:r>
              <a:rPr lang="cs-CZ" dirty="0" err="1" smtClean="0"/>
              <a:t>explanation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dirty="0" err="1" smtClean="0"/>
              <a:t>Demand</a:t>
            </a:r>
            <a:r>
              <a:rPr lang="cs-CZ" dirty="0" smtClean="0"/>
              <a:t> and </a:t>
            </a:r>
            <a:r>
              <a:rPr lang="cs-CZ" dirty="0" err="1" smtClean="0"/>
              <a:t>supply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dirty="0" smtClean="0"/>
              <a:t>Host ideology </a:t>
            </a:r>
            <a:r>
              <a:rPr lang="cs-CZ" dirty="0" err="1" smtClean="0"/>
              <a:t>matters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0595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906855"/>
              </p:ext>
            </p:extLst>
          </p:nvPr>
        </p:nvGraphicFramePr>
        <p:xfrm>
          <a:off x="838200" y="83395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6940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sz="3800" dirty="0" err="1" smtClean="0"/>
              <a:t>External</a:t>
            </a:r>
            <a:r>
              <a:rPr lang="cs-CZ" sz="3800" dirty="0" smtClean="0"/>
              <a:t> and </a:t>
            </a:r>
            <a:r>
              <a:rPr lang="cs-CZ" sz="3800" dirty="0" err="1" smtClean="0"/>
              <a:t>internal</a:t>
            </a:r>
            <a:r>
              <a:rPr lang="cs-CZ" sz="3800" dirty="0" smtClean="0"/>
              <a:t> </a:t>
            </a:r>
            <a:r>
              <a:rPr lang="cs-CZ" sz="3800" dirty="0" err="1" smtClean="0"/>
              <a:t>supply</a:t>
            </a:r>
            <a:r>
              <a:rPr lang="cs-CZ" sz="3800" dirty="0" smtClean="0"/>
              <a:t> </a:t>
            </a:r>
            <a:r>
              <a:rPr lang="cs-CZ" sz="3800" dirty="0" err="1" smtClean="0"/>
              <a:t>side</a:t>
            </a:r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1460744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supply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opportunity</a:t>
            </a:r>
            <a:r>
              <a:rPr lang="cs-CZ" dirty="0" smtClean="0"/>
              <a:t> </a:t>
            </a:r>
            <a:r>
              <a:rPr lang="cs-CZ" dirty="0" err="1" smtClean="0"/>
              <a:t>structures</a:t>
            </a:r>
            <a:r>
              <a:rPr lang="cs-CZ" dirty="0" smtClean="0"/>
              <a:t>: „</a:t>
            </a:r>
            <a:r>
              <a:rPr lang="cs-CZ" dirty="0" err="1" smtClean="0"/>
              <a:t>consistent</a:t>
            </a:r>
            <a:r>
              <a:rPr lang="cs-CZ" dirty="0" smtClean="0"/>
              <a:t>, but not </a:t>
            </a:r>
            <a:r>
              <a:rPr lang="cs-CZ" dirty="0" err="1" smtClean="0"/>
              <a:t>necessarily</a:t>
            </a:r>
            <a:r>
              <a:rPr lang="cs-CZ" dirty="0" smtClean="0"/>
              <a:t> </a:t>
            </a:r>
            <a:r>
              <a:rPr lang="cs-CZ" dirty="0" err="1" smtClean="0"/>
              <a:t>formal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permanent, </a:t>
            </a:r>
            <a:r>
              <a:rPr lang="cs-CZ" dirty="0" err="1" smtClean="0"/>
              <a:t>dimensions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provide</a:t>
            </a:r>
            <a:r>
              <a:rPr lang="cs-CZ" dirty="0" smtClean="0"/>
              <a:t> </a:t>
            </a:r>
            <a:r>
              <a:rPr lang="cs-CZ" dirty="0" err="1" smtClean="0"/>
              <a:t>incentives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to </a:t>
            </a:r>
            <a:r>
              <a:rPr lang="cs-CZ" dirty="0" err="1" smtClean="0"/>
              <a:t>undertake</a:t>
            </a:r>
            <a:r>
              <a:rPr lang="cs-CZ" dirty="0" smtClean="0"/>
              <a:t> </a:t>
            </a:r>
            <a:r>
              <a:rPr lang="cs-CZ" dirty="0" err="1" smtClean="0"/>
              <a:t>collective</a:t>
            </a:r>
            <a:r>
              <a:rPr lang="cs-CZ" dirty="0" smtClean="0"/>
              <a:t> </a:t>
            </a:r>
            <a:r>
              <a:rPr lang="cs-CZ" dirty="0" err="1" smtClean="0"/>
              <a:t>action</a:t>
            </a:r>
            <a:r>
              <a:rPr lang="cs-CZ" dirty="0" smtClean="0"/>
              <a:t> by </a:t>
            </a:r>
            <a:r>
              <a:rPr lang="cs-CZ" dirty="0" err="1" smtClean="0"/>
              <a:t>affecting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expectations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and </a:t>
            </a:r>
            <a:r>
              <a:rPr lang="cs-CZ" dirty="0" err="1" smtClean="0"/>
              <a:t>failure</a:t>
            </a:r>
            <a:r>
              <a:rPr lang="cs-CZ" dirty="0" smtClean="0"/>
              <a:t>“ (</a:t>
            </a:r>
            <a:r>
              <a:rPr lang="cs-CZ" dirty="0" err="1" smtClean="0"/>
              <a:t>Tarrow</a:t>
            </a:r>
            <a:r>
              <a:rPr lang="cs-CZ" dirty="0" smtClean="0"/>
              <a:t> 1988)</a:t>
            </a:r>
          </a:p>
          <a:p>
            <a:endParaRPr lang="cs-CZ" dirty="0" smtClean="0"/>
          </a:p>
          <a:p>
            <a:r>
              <a:rPr lang="cs-CZ" dirty="0" smtClean="0"/>
              <a:t>Study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movements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„</a:t>
            </a:r>
            <a:r>
              <a:rPr lang="cs-CZ" dirty="0" err="1" smtClean="0"/>
              <a:t>Translation</a:t>
            </a:r>
            <a:r>
              <a:rPr lang="cs-CZ" dirty="0" smtClean="0"/>
              <a:t>“ </a:t>
            </a:r>
            <a:r>
              <a:rPr lang="cs-CZ" dirty="0" err="1" smtClean="0"/>
              <a:t>into</a:t>
            </a:r>
            <a:r>
              <a:rPr lang="cs-CZ" dirty="0" smtClean="0"/>
              <a:t> party </a:t>
            </a:r>
            <a:r>
              <a:rPr lang="cs-CZ" dirty="0" err="1" smtClean="0"/>
              <a:t>politics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913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531149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8162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Institutional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r>
              <a:rPr lang="cs-CZ" dirty="0" smtClean="0"/>
              <a:t>,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opportunities</a:t>
            </a:r>
            <a:r>
              <a:rPr lang="cs-CZ" dirty="0" smtClean="0"/>
              <a:t> and </a:t>
            </a:r>
            <a:r>
              <a:rPr lang="cs-CZ" dirty="0" err="1" smtClean="0"/>
              <a:t>limitations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(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applicability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Electoral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– plurality/majority </a:t>
            </a:r>
            <a:r>
              <a:rPr lang="cs-CZ" dirty="0" err="1" smtClean="0"/>
              <a:t>systems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PR </a:t>
            </a:r>
          </a:p>
          <a:p>
            <a:pPr lvl="1"/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two-round</a:t>
            </a:r>
            <a:r>
              <a:rPr lang="cs-CZ" dirty="0" smtClean="0"/>
              <a:t> majority </a:t>
            </a:r>
            <a:r>
              <a:rPr lang="cs-CZ" dirty="0" err="1" smtClean="0"/>
              <a:t>system</a:t>
            </a:r>
            <a:r>
              <a:rPr lang="cs-CZ" dirty="0" smtClean="0"/>
              <a:t> on „</a:t>
            </a:r>
            <a:r>
              <a:rPr lang="cs-CZ" dirty="0" err="1" smtClean="0"/>
              <a:t>pariah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“</a:t>
            </a:r>
          </a:p>
          <a:p>
            <a:pPr lvl="1"/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clear</a:t>
            </a:r>
            <a:r>
              <a:rPr lang="cs-CZ" dirty="0" smtClean="0"/>
              <a:t> evidence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effects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electoral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endParaRPr lang="cs-CZ" dirty="0" smtClean="0"/>
          </a:p>
          <a:p>
            <a:r>
              <a:rPr lang="cs-CZ" dirty="0" smtClean="0"/>
              <a:t>Party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Federalism</a:t>
            </a:r>
            <a:r>
              <a:rPr lang="cs-CZ" dirty="0" smtClean="0"/>
              <a:t> – </a:t>
            </a: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SOE </a:t>
            </a:r>
            <a:r>
              <a:rPr lang="cs-CZ" dirty="0" err="1" smtClean="0"/>
              <a:t>theory</a:t>
            </a:r>
            <a:endParaRPr lang="cs-CZ" dirty="0" smtClean="0"/>
          </a:p>
          <a:p>
            <a:r>
              <a:rPr lang="cs-CZ" dirty="0" err="1" smtClean="0"/>
              <a:t>Corporativism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evidence</a:t>
            </a:r>
          </a:p>
          <a:p>
            <a:r>
              <a:rPr lang="cs-CZ" dirty="0" err="1" smtClean="0"/>
              <a:t>Conclusion</a:t>
            </a:r>
            <a:r>
              <a:rPr lang="cs-CZ" dirty="0" smtClean="0"/>
              <a:t>: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opportunity</a:t>
            </a:r>
            <a:r>
              <a:rPr lang="cs-CZ" dirty="0" smtClean="0"/>
              <a:t>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a </a:t>
            </a:r>
            <a:r>
              <a:rPr lang="cs-CZ" dirty="0" err="1" smtClean="0"/>
              <a:t>persuasive</a:t>
            </a:r>
            <a:r>
              <a:rPr lang="cs-CZ" dirty="0" smtClean="0"/>
              <a:t> </a:t>
            </a:r>
            <a:r>
              <a:rPr lang="cs-CZ" dirty="0" err="1" smtClean="0"/>
              <a:t>explanation</a:t>
            </a:r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50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13548"/>
            <a:ext cx="10515600" cy="4976812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Context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party </a:t>
            </a:r>
            <a:r>
              <a:rPr lang="cs-CZ" dirty="0" err="1" smtClean="0"/>
              <a:t>politics</a:t>
            </a:r>
            <a:r>
              <a:rPr lang="cs-CZ" dirty="0" smtClean="0"/>
              <a:t> – </a:t>
            </a:r>
            <a:r>
              <a:rPr lang="cs-CZ" dirty="0" err="1" smtClean="0"/>
              <a:t>relationship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and </a:t>
            </a:r>
            <a:r>
              <a:rPr lang="cs-CZ" dirty="0" err="1" smtClean="0"/>
              <a:t>among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 smtClean="0"/>
          </a:p>
          <a:p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volatility –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supply</a:t>
            </a:r>
            <a:r>
              <a:rPr lang="cs-CZ" dirty="0" smtClean="0"/>
              <a:t> and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sides</a:t>
            </a:r>
            <a:endParaRPr lang="cs-CZ" dirty="0" smtClean="0"/>
          </a:p>
          <a:p>
            <a:r>
              <a:rPr lang="cs-CZ" dirty="0" err="1" smtClean="0"/>
              <a:t>Neglecting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 (</a:t>
            </a:r>
            <a:r>
              <a:rPr lang="cs-CZ" dirty="0" err="1" smtClean="0"/>
              <a:t>corruption</a:t>
            </a:r>
            <a:r>
              <a:rPr lang="cs-CZ" dirty="0" smtClean="0"/>
              <a:t>, </a:t>
            </a:r>
            <a:r>
              <a:rPr lang="cs-CZ" dirty="0" err="1" smtClean="0"/>
              <a:t>transparency</a:t>
            </a:r>
            <a:r>
              <a:rPr lang="cs-CZ" dirty="0" smtClean="0"/>
              <a:t>, host ideology </a:t>
            </a:r>
            <a:r>
              <a:rPr lang="cs-CZ" dirty="0" err="1" smtClean="0"/>
              <a:t>related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Convergence</a:t>
            </a:r>
            <a:r>
              <a:rPr lang="cs-CZ" dirty="0" smtClean="0"/>
              <a:t> in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NPD and </a:t>
            </a:r>
            <a:r>
              <a:rPr lang="cs-CZ" i="1" dirty="0" err="1" smtClean="0"/>
              <a:t>Grosscoalition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Ignazi</a:t>
            </a:r>
            <a:r>
              <a:rPr lang="cs-CZ" dirty="0" smtClean="0"/>
              <a:t> – a </a:t>
            </a:r>
            <a:r>
              <a:rPr lang="cs-CZ" dirty="0" err="1" smtClean="0"/>
              <a:t>two</a:t>
            </a:r>
            <a:r>
              <a:rPr lang="cs-CZ" dirty="0" smtClean="0"/>
              <a:t> step </a:t>
            </a:r>
            <a:r>
              <a:rPr lang="cs-CZ" dirty="0" err="1" smtClean="0"/>
              <a:t>process</a:t>
            </a:r>
            <a:r>
              <a:rPr lang="cs-CZ" dirty="0" smtClean="0"/>
              <a:t>: </a:t>
            </a:r>
            <a:r>
              <a:rPr lang="cs-CZ" dirty="0" err="1" smtClean="0"/>
              <a:t>convergence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polarization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sz="2800" dirty="0" err="1" smtClean="0"/>
              <a:t>Creation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niches</a:t>
            </a:r>
            <a:r>
              <a:rPr lang="cs-CZ" sz="2800" dirty="0" smtClean="0"/>
              <a:t> in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political</a:t>
            </a:r>
            <a:r>
              <a:rPr lang="cs-CZ" sz="2800" dirty="0" smtClean="0"/>
              <a:t> </a:t>
            </a:r>
            <a:r>
              <a:rPr lang="cs-CZ" sz="2800" dirty="0" err="1" smtClean="0"/>
              <a:t>space</a:t>
            </a:r>
            <a:endParaRPr lang="cs-CZ" sz="2800" dirty="0" smtClean="0"/>
          </a:p>
          <a:p>
            <a:r>
              <a:rPr lang="cs-CZ" dirty="0" err="1" smtClean="0"/>
              <a:t>Copying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 – </a:t>
            </a:r>
            <a:r>
              <a:rPr lang="cs-CZ" dirty="0" err="1" smtClean="0"/>
              <a:t>legitimization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+ </a:t>
            </a:r>
            <a:r>
              <a:rPr lang="cs-CZ" dirty="0" err="1" smtClean="0"/>
              <a:t>question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ownership</a:t>
            </a:r>
            <a:r>
              <a:rPr lang="cs-CZ" dirty="0" smtClean="0"/>
              <a:t> (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Pen</a:t>
            </a:r>
            <a:r>
              <a:rPr lang="cs-CZ" dirty="0" smtClean="0"/>
              <a:t> – „</a:t>
            </a:r>
            <a:r>
              <a:rPr lang="cs-CZ" dirty="0" err="1" smtClean="0"/>
              <a:t>voters</a:t>
            </a:r>
            <a:r>
              <a:rPr lang="cs-CZ" dirty="0" smtClean="0"/>
              <a:t> </a:t>
            </a:r>
            <a:r>
              <a:rPr lang="cs-CZ" dirty="0" err="1" smtClean="0"/>
              <a:t>prefer</a:t>
            </a:r>
            <a:r>
              <a:rPr lang="cs-CZ" dirty="0" smtClean="0"/>
              <a:t> </a:t>
            </a:r>
            <a:r>
              <a:rPr lang="cs-CZ" dirty="0" err="1" smtClean="0"/>
              <a:t>original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copy“), </a:t>
            </a:r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salience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en-US" dirty="0"/>
          </a:p>
        </p:txBody>
      </p:sp>
      <p:sp>
        <p:nvSpPr>
          <p:cNvPr id="4" name="Šipka doprava 3"/>
          <p:cNvSpPr/>
          <p:nvPr/>
        </p:nvSpPr>
        <p:spPr>
          <a:xfrm>
            <a:off x="541020" y="4663440"/>
            <a:ext cx="59436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06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characteristics</a:t>
            </a:r>
            <a:r>
              <a:rPr lang="cs-CZ" dirty="0" smtClean="0"/>
              <a:t> </a:t>
            </a:r>
            <a:r>
              <a:rPr lang="cs-CZ" dirty="0" err="1" smtClean="0"/>
              <a:t>across</a:t>
            </a:r>
            <a:r>
              <a:rPr lang="cs-CZ" dirty="0" smtClean="0"/>
              <a:t> </a:t>
            </a:r>
            <a:r>
              <a:rPr lang="cs-CZ" dirty="0" err="1" smtClean="0"/>
              <a:t>nations</a:t>
            </a:r>
            <a:endParaRPr lang="cs-CZ" dirty="0" smtClean="0"/>
          </a:p>
          <a:p>
            <a:r>
              <a:rPr lang="cs-CZ" dirty="0" err="1" smtClean="0"/>
              <a:t>Intellectual</a:t>
            </a:r>
            <a:r>
              <a:rPr lang="cs-CZ" dirty="0" smtClean="0"/>
              <a:t> background (</a:t>
            </a:r>
            <a:r>
              <a:rPr lang="cs-CZ" i="1" dirty="0" err="1" smtClean="0"/>
              <a:t>nouvelle</a:t>
            </a:r>
            <a:r>
              <a:rPr lang="cs-CZ" i="1" dirty="0" smtClean="0"/>
              <a:t> </a:t>
            </a:r>
            <a:r>
              <a:rPr lang="cs-CZ" i="1" dirty="0" err="1" smtClean="0"/>
              <a:t>droit</a:t>
            </a:r>
            <a:r>
              <a:rPr lang="cs-CZ" i="1" dirty="0" smtClean="0"/>
              <a:t> </a:t>
            </a:r>
            <a:r>
              <a:rPr lang="cs-CZ" dirty="0" smtClean="0"/>
              <a:t>in France, anti-</a:t>
            </a:r>
            <a:r>
              <a:rPr lang="cs-CZ" dirty="0" err="1" smtClean="0"/>
              <a:t>partyism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Czech Republic)</a:t>
            </a:r>
          </a:p>
          <a:p>
            <a:r>
              <a:rPr lang="cs-CZ" dirty="0" err="1" smtClean="0"/>
              <a:t>Ideational</a:t>
            </a:r>
            <a:r>
              <a:rPr lang="cs-CZ" dirty="0" smtClean="0"/>
              <a:t> </a:t>
            </a:r>
            <a:r>
              <a:rPr lang="cs-CZ" dirty="0" err="1" smtClean="0"/>
              <a:t>scheme</a:t>
            </a:r>
            <a:r>
              <a:rPr lang="cs-CZ" dirty="0" smtClean="0"/>
              <a:t> as a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culture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salience</a:t>
            </a:r>
            <a:r>
              <a:rPr lang="cs-CZ" dirty="0" smtClean="0"/>
              <a:t>, </a:t>
            </a:r>
            <a:r>
              <a:rPr lang="cs-CZ" dirty="0" err="1" smtClean="0"/>
              <a:t>organizational</a:t>
            </a:r>
            <a:r>
              <a:rPr lang="cs-CZ" dirty="0" smtClean="0"/>
              <a:t> </a:t>
            </a:r>
            <a:r>
              <a:rPr lang="cs-CZ" dirty="0" err="1" smtClean="0"/>
              <a:t>resources</a:t>
            </a:r>
            <a:endParaRPr lang="cs-CZ" dirty="0" smtClean="0"/>
          </a:p>
          <a:p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atmospere</a:t>
            </a:r>
            <a:r>
              <a:rPr lang="cs-CZ" dirty="0" smtClean="0"/>
              <a:t> </a:t>
            </a:r>
            <a:r>
              <a:rPr lang="cs-CZ" dirty="0" err="1" smtClean="0"/>
              <a:t>hostile</a:t>
            </a:r>
            <a:r>
              <a:rPr lang="cs-CZ" dirty="0" smtClean="0"/>
              <a:t> to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ideas</a:t>
            </a:r>
            <a:r>
              <a:rPr lang="cs-CZ" dirty="0" smtClean="0"/>
              <a:t> (post-</a:t>
            </a:r>
            <a:r>
              <a:rPr lang="cs-CZ" dirty="0" err="1" smtClean="0"/>
              <a:t>Frankist</a:t>
            </a:r>
            <a:r>
              <a:rPr lang="cs-CZ" dirty="0" smtClean="0"/>
              <a:t> </a:t>
            </a:r>
            <a:r>
              <a:rPr lang="cs-CZ" dirty="0" err="1" smtClean="0"/>
              <a:t>Spain</a:t>
            </a:r>
            <a:r>
              <a:rPr lang="cs-CZ" dirty="0" smtClean="0"/>
              <a:t>, </a:t>
            </a:r>
            <a:r>
              <a:rPr lang="cs-CZ" dirty="0" err="1" smtClean="0"/>
              <a:t>left-wing</a:t>
            </a:r>
            <a:r>
              <a:rPr lang="cs-CZ" dirty="0" smtClean="0"/>
              <a:t> ideology in CEE)</a:t>
            </a:r>
          </a:p>
          <a:p>
            <a:r>
              <a:rPr lang="cs-CZ" dirty="0" err="1" smtClean="0"/>
              <a:t>Ambivalent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stigmatization</a:t>
            </a:r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3866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1231</Words>
  <Application>Microsoft Office PowerPoint</Application>
  <PresentationFormat>Širokoúhlá obrazovka</PresentationFormat>
  <Paragraphs>181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Motiv Office</vt:lpstr>
      <vt:lpstr>Populists at elections</vt:lpstr>
      <vt:lpstr>Main goals</vt:lpstr>
      <vt:lpstr>Prezentace aplikace PowerPoint</vt:lpstr>
      <vt:lpstr>Prezentace aplikace PowerPoint</vt:lpstr>
      <vt:lpstr>External supply side</vt:lpstr>
      <vt:lpstr>Prezentace aplikace PowerPoint</vt:lpstr>
      <vt:lpstr>Institutional context</vt:lpstr>
      <vt:lpstr>Political context</vt:lpstr>
      <vt:lpstr>Cultural context</vt:lpstr>
      <vt:lpstr>Media</vt:lpstr>
      <vt:lpstr>Internal supply side</vt:lpstr>
      <vt:lpstr>Prezentace aplikace PowerPoint</vt:lpstr>
      <vt:lpstr>Ideology</vt:lpstr>
      <vt:lpstr>Leadership</vt:lpstr>
      <vt:lpstr>Organization</vt:lpstr>
      <vt:lpstr>Internationalization</vt:lpstr>
      <vt:lpstr>Internal supply side - conclusion</vt:lpstr>
      <vt:lpstr>Demand side – is there a populist voter?</vt:lpstr>
      <vt:lpstr>The sociological approach</vt:lpstr>
      <vt:lpstr>The social psychological model</vt:lpstr>
      <vt:lpstr>Economic model of voting</vt:lpstr>
      <vt:lpstr>Other approaches</vt:lpstr>
      <vt:lpstr>Theory and populist voting</vt:lpstr>
      <vt:lpstr>Social structural models – modernization thesis</vt:lpstr>
      <vt:lpstr>Economic voting, issue voting</vt:lpstr>
      <vt:lpstr>Leadership effects</vt:lpstr>
      <vt:lpstr>Conclusion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Populist at elections</dc:title>
  <dc:creator>Vlastimil Havlík</dc:creator>
  <cp:lastModifiedBy>Vlastimil Havlík</cp:lastModifiedBy>
  <cp:revision>53</cp:revision>
  <dcterms:created xsi:type="dcterms:W3CDTF">2015-10-16T11:35:38Z</dcterms:created>
  <dcterms:modified xsi:type="dcterms:W3CDTF">2016-10-18T11:24:05Z</dcterms:modified>
</cp:coreProperties>
</file>