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59" r:id="rId6"/>
    <p:sldId id="264" r:id="rId7"/>
    <p:sldId id="273" r:id="rId8"/>
    <p:sldId id="274" r:id="rId9"/>
    <p:sldId id="260" r:id="rId10"/>
    <p:sldId id="261" r:id="rId11"/>
    <p:sldId id="262" r:id="rId12"/>
    <p:sldId id="263" r:id="rId13"/>
    <p:sldId id="265" r:id="rId14"/>
    <p:sldId id="266" r:id="rId15"/>
    <p:sldId id="268" r:id="rId16"/>
    <p:sldId id="269" r:id="rId17"/>
    <p:sldId id="270" r:id="rId18"/>
    <p:sldId id="271" r:id="rId19"/>
    <p:sldId id="267" r:id="rId20"/>
    <p:sldId id="272"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65862F4-6D7D-44F5-A2D4-E106E53268C9}" type="datetimeFigureOut">
              <a:rPr lang="cs-CZ" smtClean="0"/>
              <a:t>11.10.2016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391347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5862F4-6D7D-44F5-A2D4-E106E53268C9}" type="datetimeFigureOut">
              <a:rPr lang="cs-CZ" smtClean="0"/>
              <a:t>11.10.2016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2577312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5862F4-6D7D-44F5-A2D4-E106E53268C9}" type="datetimeFigureOut">
              <a:rPr lang="cs-CZ" smtClean="0"/>
              <a:t>11.10.2016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312467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5862F4-6D7D-44F5-A2D4-E106E53268C9}" type="datetimeFigureOut">
              <a:rPr lang="cs-CZ" smtClean="0"/>
              <a:t>11.10.2016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27892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65862F4-6D7D-44F5-A2D4-E106E53268C9}" type="datetimeFigureOut">
              <a:rPr lang="cs-CZ" smtClean="0"/>
              <a:t>11.10.2016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1630621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65862F4-6D7D-44F5-A2D4-E106E53268C9}" type="datetimeFigureOut">
              <a:rPr lang="cs-CZ" smtClean="0"/>
              <a:t>11.10.2016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65992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65862F4-6D7D-44F5-A2D4-E106E53268C9}" type="datetimeFigureOut">
              <a:rPr lang="cs-CZ" smtClean="0"/>
              <a:t>11.10.2016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370800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65862F4-6D7D-44F5-A2D4-E106E53268C9}" type="datetimeFigureOut">
              <a:rPr lang="cs-CZ" smtClean="0"/>
              <a:t>11.10.2016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567411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65862F4-6D7D-44F5-A2D4-E106E53268C9}" type="datetimeFigureOut">
              <a:rPr lang="cs-CZ" smtClean="0"/>
              <a:t>11.10.2016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1497628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65862F4-6D7D-44F5-A2D4-E106E53268C9}" type="datetimeFigureOut">
              <a:rPr lang="cs-CZ" smtClean="0"/>
              <a:t>11.10.2016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3893383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65862F4-6D7D-44F5-A2D4-E106E53268C9}" type="datetimeFigureOut">
              <a:rPr lang="cs-CZ" smtClean="0"/>
              <a:t>11.10.2016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83A4137-6590-4655-9F2E-C6DC13427A8A}" type="slidenum">
              <a:rPr lang="cs-CZ" smtClean="0"/>
              <a:t>‹#›</a:t>
            </a:fld>
            <a:endParaRPr lang="cs-CZ"/>
          </a:p>
        </p:txBody>
      </p:sp>
    </p:spTree>
    <p:extLst>
      <p:ext uri="{BB962C8B-B14F-4D97-AF65-F5344CB8AC3E}">
        <p14:creationId xmlns:p14="http://schemas.microsoft.com/office/powerpoint/2010/main" val="3645472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862F4-6D7D-44F5-A2D4-E106E53268C9}" type="datetimeFigureOut">
              <a:rPr lang="cs-CZ" smtClean="0"/>
              <a:t>11.10.2016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A4137-6590-4655-9F2E-C6DC13427A8A}" type="slidenum">
              <a:rPr lang="cs-CZ" smtClean="0"/>
              <a:t>‹#›</a:t>
            </a:fld>
            <a:endParaRPr lang="cs-CZ"/>
          </a:p>
        </p:txBody>
      </p:sp>
    </p:spTree>
    <p:extLst>
      <p:ext uri="{BB962C8B-B14F-4D97-AF65-F5344CB8AC3E}">
        <p14:creationId xmlns:p14="http://schemas.microsoft.com/office/powerpoint/2010/main" val="39198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Democracy</a:t>
            </a:r>
            <a:r>
              <a:rPr lang="cs-CZ" dirty="0" smtClean="0"/>
              <a:t> and </a:t>
            </a:r>
            <a:r>
              <a:rPr lang="cs-CZ" dirty="0" err="1" smtClean="0"/>
              <a:t>populism</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778484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Liberal</a:t>
            </a:r>
            <a:r>
              <a:rPr lang="cs-CZ" dirty="0" smtClean="0"/>
              <a:t> </a:t>
            </a:r>
            <a:r>
              <a:rPr lang="cs-CZ" dirty="0" err="1" smtClean="0"/>
              <a:t>democracy</a:t>
            </a:r>
            <a:endParaRPr lang="cs-CZ" dirty="0"/>
          </a:p>
        </p:txBody>
      </p:sp>
      <p:sp>
        <p:nvSpPr>
          <p:cNvPr id="3" name="Zástupný symbol pro obsah 2"/>
          <p:cNvSpPr>
            <a:spLocks noGrp="1"/>
          </p:cNvSpPr>
          <p:nvPr>
            <p:ph idx="1"/>
          </p:nvPr>
        </p:nvSpPr>
        <p:spPr/>
        <p:txBody>
          <a:bodyPr/>
          <a:lstStyle/>
          <a:p>
            <a:r>
              <a:rPr lang="cs-CZ" dirty="0" err="1" smtClean="0"/>
              <a:t>Contested</a:t>
            </a:r>
            <a:r>
              <a:rPr lang="cs-CZ" dirty="0" smtClean="0"/>
              <a:t> </a:t>
            </a:r>
            <a:r>
              <a:rPr lang="cs-CZ" dirty="0" err="1" smtClean="0"/>
              <a:t>concept</a:t>
            </a:r>
            <a:endParaRPr lang="cs-CZ" dirty="0" smtClean="0"/>
          </a:p>
          <a:p>
            <a:r>
              <a:rPr lang="cs-CZ" dirty="0" smtClean="0"/>
              <a:t>Robert </a:t>
            </a:r>
            <a:r>
              <a:rPr lang="cs-CZ" dirty="0" err="1" smtClean="0"/>
              <a:t>Dahl</a:t>
            </a:r>
            <a:r>
              <a:rPr lang="en-US" dirty="0" smtClean="0"/>
              <a:t>`s approach </a:t>
            </a:r>
            <a:r>
              <a:rPr lang="cs-CZ" dirty="0" smtClean="0"/>
              <a:t>– </a:t>
            </a:r>
            <a:r>
              <a:rPr lang="cs-CZ" dirty="0" err="1" smtClean="0"/>
              <a:t>widely</a:t>
            </a:r>
            <a:r>
              <a:rPr lang="cs-CZ" dirty="0" smtClean="0"/>
              <a:t> </a:t>
            </a:r>
            <a:r>
              <a:rPr lang="cs-CZ" dirty="0" err="1" smtClean="0"/>
              <a:t>accepted</a:t>
            </a:r>
            <a:endParaRPr lang="cs-CZ" dirty="0" smtClean="0"/>
          </a:p>
          <a:p>
            <a:r>
              <a:rPr lang="cs-CZ" dirty="0" err="1" smtClean="0"/>
              <a:t>Democracy</a:t>
            </a:r>
            <a:r>
              <a:rPr lang="cs-CZ" dirty="0" smtClean="0"/>
              <a:t> X </a:t>
            </a:r>
            <a:r>
              <a:rPr lang="cs-CZ" dirty="0" err="1" smtClean="0"/>
              <a:t>polyarchy</a:t>
            </a:r>
            <a:endParaRPr lang="cs-CZ" dirty="0" smtClean="0"/>
          </a:p>
          <a:p>
            <a:r>
              <a:rPr lang="cs-CZ" dirty="0" err="1" smtClean="0"/>
              <a:t>Two</a:t>
            </a:r>
            <a:r>
              <a:rPr lang="cs-CZ" dirty="0" smtClean="0"/>
              <a:t> </a:t>
            </a:r>
            <a:r>
              <a:rPr lang="cs-CZ" dirty="0" err="1" smtClean="0"/>
              <a:t>key</a:t>
            </a:r>
            <a:r>
              <a:rPr lang="cs-CZ" dirty="0" smtClean="0"/>
              <a:t> </a:t>
            </a:r>
            <a:r>
              <a:rPr lang="cs-CZ" dirty="0" err="1" smtClean="0"/>
              <a:t>dimensions</a:t>
            </a:r>
            <a:r>
              <a:rPr lang="cs-CZ" dirty="0" smtClean="0"/>
              <a:t> </a:t>
            </a:r>
            <a:r>
              <a:rPr lang="cs-CZ" dirty="0" err="1" smtClean="0"/>
              <a:t>of</a:t>
            </a:r>
            <a:r>
              <a:rPr lang="cs-CZ" dirty="0" smtClean="0"/>
              <a:t> </a:t>
            </a:r>
            <a:r>
              <a:rPr lang="cs-CZ" dirty="0" err="1" smtClean="0"/>
              <a:t>polyarchies</a:t>
            </a:r>
            <a:r>
              <a:rPr lang="cs-CZ" dirty="0" smtClean="0"/>
              <a:t>: </a:t>
            </a:r>
          </a:p>
          <a:p>
            <a:pPr lvl="1"/>
            <a:r>
              <a:rPr lang="cs-CZ" dirty="0" smtClean="0"/>
              <a:t>Public </a:t>
            </a:r>
            <a:r>
              <a:rPr lang="cs-CZ" dirty="0" err="1" smtClean="0"/>
              <a:t>contestation</a:t>
            </a:r>
            <a:endParaRPr lang="cs-CZ" dirty="0" smtClean="0"/>
          </a:p>
          <a:p>
            <a:pPr lvl="1"/>
            <a:r>
              <a:rPr lang="cs-CZ" dirty="0" err="1" smtClean="0"/>
              <a:t>Political</a:t>
            </a:r>
            <a:r>
              <a:rPr lang="cs-CZ" dirty="0" smtClean="0"/>
              <a:t> </a:t>
            </a:r>
            <a:r>
              <a:rPr lang="cs-CZ" dirty="0" err="1" smtClean="0"/>
              <a:t>participation</a:t>
            </a:r>
            <a:endParaRPr lang="cs-CZ" dirty="0" smtClean="0"/>
          </a:p>
          <a:p>
            <a:r>
              <a:rPr lang="cs-CZ" dirty="0" err="1" smtClean="0"/>
              <a:t>Emphasis</a:t>
            </a:r>
            <a:r>
              <a:rPr lang="cs-CZ" dirty="0" smtClean="0"/>
              <a:t> </a:t>
            </a:r>
            <a:r>
              <a:rPr lang="cs-CZ" dirty="0" err="1" smtClean="0"/>
              <a:t>put</a:t>
            </a:r>
            <a:r>
              <a:rPr lang="cs-CZ" dirty="0" smtClean="0"/>
              <a:t> on </a:t>
            </a:r>
            <a:r>
              <a:rPr lang="en-US" dirty="0" smtClean="0"/>
              <a:t>‘checks and balances’ </a:t>
            </a:r>
            <a:r>
              <a:rPr lang="cs-CZ" dirty="0" smtClean="0"/>
              <a:t>– </a:t>
            </a:r>
            <a:r>
              <a:rPr lang="cs-CZ" dirty="0" err="1" smtClean="0"/>
              <a:t>separation</a:t>
            </a:r>
            <a:r>
              <a:rPr lang="cs-CZ" dirty="0" smtClean="0"/>
              <a:t> </a:t>
            </a:r>
            <a:r>
              <a:rPr lang="cs-CZ" dirty="0" err="1" smtClean="0"/>
              <a:t>of</a:t>
            </a:r>
            <a:r>
              <a:rPr lang="cs-CZ" dirty="0" smtClean="0"/>
              <a:t> </a:t>
            </a:r>
            <a:r>
              <a:rPr lang="cs-CZ" dirty="0" err="1" smtClean="0"/>
              <a:t>powers</a:t>
            </a:r>
            <a:r>
              <a:rPr lang="cs-CZ" dirty="0" smtClean="0"/>
              <a:t> and </a:t>
            </a:r>
            <a:r>
              <a:rPr lang="cs-CZ" dirty="0" err="1" smtClean="0"/>
              <a:t>gaurantee</a:t>
            </a:r>
            <a:r>
              <a:rPr lang="cs-CZ" dirty="0" smtClean="0"/>
              <a:t> </a:t>
            </a:r>
            <a:r>
              <a:rPr lang="cs-CZ" dirty="0" err="1" smtClean="0"/>
              <a:t>against</a:t>
            </a:r>
            <a:r>
              <a:rPr lang="cs-CZ" dirty="0" smtClean="0"/>
              <a:t> a </a:t>
            </a:r>
            <a:r>
              <a:rPr lang="cs-CZ" dirty="0" err="1" smtClean="0"/>
              <a:t>tyranny</a:t>
            </a:r>
            <a:r>
              <a:rPr lang="cs-CZ" dirty="0" smtClean="0"/>
              <a:t> by </a:t>
            </a:r>
            <a:r>
              <a:rPr lang="cs-CZ" dirty="0" err="1" smtClean="0"/>
              <a:t>majorities</a:t>
            </a:r>
            <a:endParaRPr lang="cs-CZ" dirty="0" smtClean="0"/>
          </a:p>
          <a:p>
            <a:r>
              <a:rPr lang="cs-CZ" dirty="0" err="1" smtClean="0"/>
              <a:t>Inclusion</a:t>
            </a:r>
            <a:r>
              <a:rPr lang="cs-CZ" dirty="0" smtClean="0"/>
              <a:t> and </a:t>
            </a:r>
            <a:r>
              <a:rPr lang="cs-CZ" dirty="0" err="1" smtClean="0"/>
              <a:t>political</a:t>
            </a:r>
            <a:r>
              <a:rPr lang="cs-CZ" dirty="0" smtClean="0"/>
              <a:t> </a:t>
            </a:r>
            <a:r>
              <a:rPr lang="cs-CZ" dirty="0" err="1" smtClean="0"/>
              <a:t>participation</a:t>
            </a:r>
            <a:r>
              <a:rPr lang="cs-CZ" dirty="0" smtClean="0"/>
              <a:t> as </a:t>
            </a:r>
            <a:r>
              <a:rPr lang="cs-CZ" dirty="0" err="1" smtClean="0"/>
              <a:t>important</a:t>
            </a:r>
            <a:r>
              <a:rPr lang="cs-CZ" dirty="0" smtClean="0"/>
              <a:t> </a:t>
            </a:r>
            <a:r>
              <a:rPr lang="cs-CZ" dirty="0" err="1" smtClean="0"/>
              <a:t>elements</a:t>
            </a:r>
            <a:r>
              <a:rPr lang="cs-CZ" dirty="0" smtClean="0"/>
              <a:t> </a:t>
            </a:r>
            <a:r>
              <a:rPr lang="cs-CZ" dirty="0" err="1" smtClean="0"/>
              <a:t>of</a:t>
            </a:r>
            <a:r>
              <a:rPr lang="cs-CZ" dirty="0" smtClean="0"/>
              <a:t> p.</a:t>
            </a:r>
          </a:p>
          <a:p>
            <a:endParaRPr lang="cs-CZ" dirty="0"/>
          </a:p>
        </p:txBody>
      </p:sp>
    </p:spTree>
    <p:extLst>
      <p:ext uri="{BB962C8B-B14F-4D97-AF65-F5344CB8AC3E}">
        <p14:creationId xmlns:p14="http://schemas.microsoft.com/office/powerpoint/2010/main" val="3024243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Polyarchy</a:t>
            </a:r>
            <a:endParaRPr lang="cs-CZ" dirty="0"/>
          </a:p>
        </p:txBody>
      </p:sp>
      <p:sp>
        <p:nvSpPr>
          <p:cNvPr id="3" name="Zástupný symbol pro obsah 2"/>
          <p:cNvSpPr>
            <a:spLocks noGrp="1"/>
          </p:cNvSpPr>
          <p:nvPr>
            <p:ph idx="1"/>
          </p:nvPr>
        </p:nvSpPr>
        <p:spPr>
          <a:xfrm>
            <a:off x="838200" y="1473200"/>
            <a:ext cx="10515600" cy="5181599"/>
          </a:xfrm>
        </p:spPr>
        <p:txBody>
          <a:bodyPr>
            <a:normAutofit/>
          </a:bodyPr>
          <a:lstStyle/>
          <a:p>
            <a:pPr marL="514350" indent="-514350">
              <a:buFont typeface="+mj-lt"/>
              <a:buAutoNum type="arabicPeriod"/>
            </a:pPr>
            <a:r>
              <a:rPr lang="cs-CZ" dirty="0" err="1" smtClean="0"/>
              <a:t>Freedom</a:t>
            </a:r>
            <a:r>
              <a:rPr lang="cs-CZ" dirty="0" smtClean="0"/>
              <a:t> to </a:t>
            </a:r>
            <a:r>
              <a:rPr lang="cs-CZ" dirty="0" err="1" smtClean="0"/>
              <a:t>form</a:t>
            </a:r>
            <a:r>
              <a:rPr lang="cs-CZ" dirty="0" smtClean="0"/>
              <a:t> and </a:t>
            </a:r>
            <a:r>
              <a:rPr lang="cs-CZ" dirty="0" err="1" smtClean="0"/>
              <a:t>join</a:t>
            </a:r>
            <a:r>
              <a:rPr lang="cs-CZ" dirty="0" smtClean="0"/>
              <a:t> </a:t>
            </a:r>
            <a:r>
              <a:rPr lang="cs-CZ" dirty="0" err="1" smtClean="0"/>
              <a:t>organization</a:t>
            </a:r>
            <a:endParaRPr lang="cs-CZ" dirty="0" smtClean="0"/>
          </a:p>
          <a:p>
            <a:pPr marL="514350" indent="-514350">
              <a:buFont typeface="+mj-lt"/>
              <a:buAutoNum type="arabicPeriod"/>
            </a:pPr>
            <a:r>
              <a:rPr lang="cs-CZ" dirty="0" err="1" smtClean="0"/>
              <a:t>Freedom</a:t>
            </a:r>
            <a:r>
              <a:rPr lang="cs-CZ" dirty="0" smtClean="0"/>
              <a:t> </a:t>
            </a:r>
            <a:r>
              <a:rPr lang="cs-CZ" dirty="0" err="1" smtClean="0"/>
              <a:t>of</a:t>
            </a:r>
            <a:r>
              <a:rPr lang="cs-CZ" dirty="0" smtClean="0"/>
              <a:t> </a:t>
            </a:r>
            <a:r>
              <a:rPr lang="cs-CZ" dirty="0" err="1" smtClean="0"/>
              <a:t>expression</a:t>
            </a:r>
            <a:endParaRPr lang="cs-CZ" dirty="0" smtClean="0"/>
          </a:p>
          <a:p>
            <a:pPr marL="514350" indent="-514350">
              <a:buFont typeface="+mj-lt"/>
              <a:buAutoNum type="arabicPeriod"/>
            </a:pPr>
            <a:r>
              <a:rPr lang="cs-CZ" dirty="0" err="1" smtClean="0"/>
              <a:t>Right</a:t>
            </a:r>
            <a:r>
              <a:rPr lang="cs-CZ" dirty="0" smtClean="0"/>
              <a:t> to </a:t>
            </a:r>
            <a:r>
              <a:rPr lang="cs-CZ" dirty="0" err="1" smtClean="0"/>
              <a:t>vote</a:t>
            </a:r>
            <a:endParaRPr lang="cs-CZ" dirty="0" smtClean="0"/>
          </a:p>
          <a:p>
            <a:pPr marL="514350" indent="-514350">
              <a:buFont typeface="+mj-lt"/>
              <a:buAutoNum type="arabicPeriod"/>
            </a:pPr>
            <a:r>
              <a:rPr lang="cs-CZ" dirty="0" err="1" smtClean="0"/>
              <a:t>Right</a:t>
            </a:r>
            <a:r>
              <a:rPr lang="cs-CZ" dirty="0" smtClean="0"/>
              <a:t> </a:t>
            </a:r>
            <a:r>
              <a:rPr lang="cs-CZ" dirty="0" err="1" smtClean="0"/>
              <a:t>of</a:t>
            </a:r>
            <a:r>
              <a:rPr lang="cs-CZ" dirty="0" smtClean="0"/>
              <a:t> </a:t>
            </a:r>
            <a:r>
              <a:rPr lang="cs-CZ" dirty="0" err="1" smtClean="0"/>
              <a:t>political</a:t>
            </a:r>
            <a:r>
              <a:rPr lang="cs-CZ" dirty="0" smtClean="0"/>
              <a:t> </a:t>
            </a:r>
            <a:r>
              <a:rPr lang="cs-CZ" dirty="0" err="1" smtClean="0"/>
              <a:t>leaders</a:t>
            </a:r>
            <a:r>
              <a:rPr lang="cs-CZ" dirty="0" smtClean="0"/>
              <a:t> to </a:t>
            </a:r>
            <a:r>
              <a:rPr lang="cs-CZ" dirty="0" err="1" smtClean="0"/>
              <a:t>compete</a:t>
            </a:r>
            <a:r>
              <a:rPr lang="cs-CZ" dirty="0" smtClean="0"/>
              <a:t> </a:t>
            </a:r>
            <a:r>
              <a:rPr lang="cs-CZ" dirty="0" err="1" smtClean="0"/>
              <a:t>for</a:t>
            </a:r>
            <a:r>
              <a:rPr lang="cs-CZ" dirty="0" smtClean="0"/>
              <a:t> </a:t>
            </a:r>
            <a:r>
              <a:rPr lang="cs-CZ" dirty="0" err="1" smtClean="0"/>
              <a:t>votes</a:t>
            </a:r>
            <a:endParaRPr lang="cs-CZ" dirty="0" smtClean="0"/>
          </a:p>
          <a:p>
            <a:pPr marL="514350" indent="-514350">
              <a:buFont typeface="+mj-lt"/>
              <a:buAutoNum type="arabicPeriod"/>
            </a:pPr>
            <a:r>
              <a:rPr lang="cs-CZ" dirty="0" err="1" smtClean="0"/>
              <a:t>Eligibility</a:t>
            </a:r>
            <a:r>
              <a:rPr lang="cs-CZ" dirty="0" smtClean="0"/>
              <a:t> </a:t>
            </a:r>
            <a:r>
              <a:rPr lang="cs-CZ" dirty="0" err="1" smtClean="0"/>
              <a:t>for</a:t>
            </a:r>
            <a:r>
              <a:rPr lang="cs-CZ" dirty="0" smtClean="0"/>
              <a:t> public </a:t>
            </a:r>
            <a:r>
              <a:rPr lang="cs-CZ" dirty="0" err="1" smtClean="0"/>
              <a:t>office</a:t>
            </a:r>
            <a:endParaRPr lang="cs-CZ" dirty="0" smtClean="0"/>
          </a:p>
          <a:p>
            <a:pPr marL="514350" indent="-514350">
              <a:buFont typeface="+mj-lt"/>
              <a:buAutoNum type="arabicPeriod"/>
            </a:pPr>
            <a:r>
              <a:rPr lang="cs-CZ" dirty="0" err="1" smtClean="0"/>
              <a:t>Alternative</a:t>
            </a:r>
            <a:r>
              <a:rPr lang="cs-CZ" dirty="0" smtClean="0"/>
              <a:t> </a:t>
            </a:r>
            <a:r>
              <a:rPr lang="cs-CZ" dirty="0" err="1" smtClean="0"/>
              <a:t>sources</a:t>
            </a:r>
            <a:r>
              <a:rPr lang="cs-CZ" dirty="0" smtClean="0"/>
              <a:t> </a:t>
            </a:r>
            <a:r>
              <a:rPr lang="cs-CZ" dirty="0" err="1" smtClean="0"/>
              <a:t>of</a:t>
            </a:r>
            <a:r>
              <a:rPr lang="cs-CZ" dirty="0" smtClean="0"/>
              <a:t> </a:t>
            </a:r>
            <a:r>
              <a:rPr lang="cs-CZ" dirty="0" err="1" smtClean="0"/>
              <a:t>information</a:t>
            </a:r>
            <a:endParaRPr lang="cs-CZ" dirty="0" smtClean="0"/>
          </a:p>
          <a:p>
            <a:pPr marL="514350" indent="-514350">
              <a:buFont typeface="+mj-lt"/>
              <a:buAutoNum type="arabicPeriod"/>
            </a:pPr>
            <a:r>
              <a:rPr lang="cs-CZ" dirty="0" smtClean="0"/>
              <a:t>Free and fair </a:t>
            </a:r>
            <a:r>
              <a:rPr lang="cs-CZ" dirty="0" err="1" smtClean="0"/>
              <a:t>elections</a:t>
            </a:r>
            <a:endParaRPr lang="cs-CZ" dirty="0" smtClean="0"/>
          </a:p>
          <a:p>
            <a:pPr marL="514350" indent="-514350">
              <a:buFont typeface="+mj-lt"/>
              <a:buAutoNum type="arabicPeriod"/>
            </a:pPr>
            <a:r>
              <a:rPr lang="cs-CZ" dirty="0" err="1" smtClean="0"/>
              <a:t>Institutions</a:t>
            </a:r>
            <a:r>
              <a:rPr lang="cs-CZ" dirty="0" smtClean="0"/>
              <a:t> </a:t>
            </a:r>
            <a:r>
              <a:rPr lang="cs-CZ" dirty="0" err="1" smtClean="0"/>
              <a:t>for</a:t>
            </a:r>
            <a:r>
              <a:rPr lang="cs-CZ" dirty="0" smtClean="0"/>
              <a:t> </a:t>
            </a:r>
            <a:r>
              <a:rPr lang="cs-CZ" dirty="0" err="1" smtClean="0"/>
              <a:t>making</a:t>
            </a:r>
            <a:r>
              <a:rPr lang="cs-CZ" dirty="0" smtClean="0"/>
              <a:t> </a:t>
            </a:r>
            <a:r>
              <a:rPr lang="cs-CZ" dirty="0" err="1" smtClean="0"/>
              <a:t>govenment</a:t>
            </a:r>
            <a:r>
              <a:rPr lang="cs-CZ" dirty="0" smtClean="0"/>
              <a:t> </a:t>
            </a:r>
            <a:r>
              <a:rPr lang="cs-CZ" dirty="0" err="1" smtClean="0"/>
              <a:t>policies</a:t>
            </a:r>
            <a:r>
              <a:rPr lang="cs-CZ" dirty="0" smtClean="0"/>
              <a:t> </a:t>
            </a:r>
            <a:r>
              <a:rPr lang="cs-CZ" dirty="0" err="1" smtClean="0"/>
              <a:t>dependent</a:t>
            </a:r>
            <a:r>
              <a:rPr lang="cs-CZ" dirty="0" smtClean="0"/>
              <a:t> on </a:t>
            </a:r>
            <a:r>
              <a:rPr lang="cs-CZ" dirty="0" err="1" smtClean="0"/>
              <a:t>votes</a:t>
            </a:r>
            <a:r>
              <a:rPr lang="cs-CZ" dirty="0" smtClean="0"/>
              <a:t> and </a:t>
            </a:r>
            <a:r>
              <a:rPr lang="cs-CZ" dirty="0" err="1" smtClean="0"/>
              <a:t>other</a:t>
            </a:r>
            <a:r>
              <a:rPr lang="cs-CZ" dirty="0" smtClean="0"/>
              <a:t> </a:t>
            </a:r>
            <a:r>
              <a:rPr lang="cs-CZ" dirty="0" err="1" smtClean="0"/>
              <a:t>expressions</a:t>
            </a:r>
            <a:r>
              <a:rPr lang="cs-CZ" dirty="0" smtClean="0"/>
              <a:t> </a:t>
            </a:r>
            <a:r>
              <a:rPr lang="cs-CZ" dirty="0" err="1" smtClean="0"/>
              <a:t>of</a:t>
            </a:r>
            <a:r>
              <a:rPr lang="cs-CZ" dirty="0" smtClean="0"/>
              <a:t> preference</a:t>
            </a:r>
          </a:p>
          <a:p>
            <a:endParaRPr lang="cs-CZ" dirty="0"/>
          </a:p>
        </p:txBody>
      </p:sp>
    </p:spTree>
    <p:extLst>
      <p:ext uri="{BB962C8B-B14F-4D97-AF65-F5344CB8AC3E}">
        <p14:creationId xmlns:p14="http://schemas.microsoft.com/office/powerpoint/2010/main" val="1847226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Key</a:t>
            </a:r>
            <a:r>
              <a:rPr lang="cs-CZ" dirty="0" smtClean="0"/>
              <a:t> </a:t>
            </a:r>
            <a:r>
              <a:rPr lang="cs-CZ" dirty="0" err="1" smtClean="0"/>
              <a:t>features</a:t>
            </a:r>
            <a:r>
              <a:rPr lang="cs-CZ" dirty="0" smtClean="0"/>
              <a:t> </a:t>
            </a:r>
            <a:r>
              <a:rPr lang="cs-CZ" dirty="0" err="1" smtClean="0"/>
              <a:t>of</a:t>
            </a:r>
            <a:r>
              <a:rPr lang="cs-CZ" dirty="0" smtClean="0"/>
              <a:t> </a:t>
            </a:r>
            <a:r>
              <a:rPr lang="cs-CZ" dirty="0" err="1" smtClean="0"/>
              <a:t>liberal</a:t>
            </a:r>
            <a:r>
              <a:rPr lang="cs-CZ" dirty="0" smtClean="0"/>
              <a:t> </a:t>
            </a:r>
            <a:r>
              <a:rPr lang="cs-CZ" dirty="0" err="1" smtClean="0"/>
              <a:t>democracy</a:t>
            </a:r>
            <a:endParaRPr lang="cs-CZ" dirty="0"/>
          </a:p>
        </p:txBody>
      </p:sp>
      <p:sp>
        <p:nvSpPr>
          <p:cNvPr id="3" name="Zástupný symbol pro obsah 2"/>
          <p:cNvSpPr>
            <a:spLocks noGrp="1"/>
          </p:cNvSpPr>
          <p:nvPr>
            <p:ph idx="1"/>
          </p:nvPr>
        </p:nvSpPr>
        <p:spPr/>
        <p:txBody>
          <a:bodyPr/>
          <a:lstStyle/>
          <a:p>
            <a:r>
              <a:rPr lang="cs-CZ" dirty="0" smtClean="0"/>
              <a:t>Free and fair </a:t>
            </a:r>
            <a:r>
              <a:rPr lang="cs-CZ" dirty="0" err="1" smtClean="0"/>
              <a:t>elections</a:t>
            </a:r>
            <a:endParaRPr lang="cs-CZ" dirty="0" smtClean="0"/>
          </a:p>
          <a:p>
            <a:r>
              <a:rPr lang="cs-CZ" dirty="0" err="1" smtClean="0"/>
              <a:t>Popular</a:t>
            </a:r>
            <a:r>
              <a:rPr lang="cs-CZ" dirty="0" smtClean="0"/>
              <a:t> </a:t>
            </a:r>
            <a:r>
              <a:rPr lang="cs-CZ" dirty="0" err="1" smtClean="0"/>
              <a:t>sovereignty</a:t>
            </a:r>
            <a:endParaRPr lang="cs-CZ" dirty="0" smtClean="0"/>
          </a:p>
          <a:p>
            <a:r>
              <a:rPr lang="cs-CZ" dirty="0" smtClean="0"/>
              <a:t>Majority rule</a:t>
            </a:r>
          </a:p>
          <a:p>
            <a:pPr marL="0" indent="0">
              <a:buNone/>
            </a:pPr>
            <a:r>
              <a:rPr lang="cs-CZ" dirty="0" smtClean="0"/>
              <a:t>+</a:t>
            </a:r>
          </a:p>
          <a:p>
            <a:r>
              <a:rPr lang="cs-CZ" dirty="0" err="1" smtClean="0"/>
              <a:t>Checks</a:t>
            </a:r>
            <a:r>
              <a:rPr lang="cs-CZ" dirty="0" smtClean="0"/>
              <a:t> and </a:t>
            </a:r>
            <a:r>
              <a:rPr lang="cs-CZ" dirty="0" err="1" smtClean="0"/>
              <a:t>balances</a:t>
            </a:r>
            <a:r>
              <a:rPr lang="cs-CZ" dirty="0" smtClean="0"/>
              <a:t> and </a:t>
            </a:r>
            <a:r>
              <a:rPr lang="cs-CZ" dirty="0" err="1" smtClean="0"/>
              <a:t>the</a:t>
            </a:r>
            <a:r>
              <a:rPr lang="cs-CZ" dirty="0" smtClean="0"/>
              <a:t> </a:t>
            </a:r>
            <a:r>
              <a:rPr lang="cs-CZ" dirty="0" err="1" smtClean="0"/>
              <a:t>constitutional</a:t>
            </a:r>
            <a:r>
              <a:rPr lang="cs-CZ" dirty="0" smtClean="0"/>
              <a:t> </a:t>
            </a:r>
            <a:r>
              <a:rPr lang="cs-CZ" dirty="0" err="1" smtClean="0"/>
              <a:t>protection</a:t>
            </a:r>
            <a:r>
              <a:rPr lang="cs-CZ" dirty="0" smtClean="0"/>
              <a:t> </a:t>
            </a:r>
            <a:r>
              <a:rPr lang="cs-CZ" dirty="0" err="1" smtClean="0"/>
              <a:t>of</a:t>
            </a:r>
            <a:r>
              <a:rPr lang="cs-CZ" dirty="0" smtClean="0"/>
              <a:t> minority </a:t>
            </a:r>
            <a:r>
              <a:rPr lang="cs-CZ" dirty="0" err="1" smtClean="0"/>
              <a:t>rights</a:t>
            </a:r>
            <a:endParaRPr lang="cs-CZ" dirty="0" smtClean="0"/>
          </a:p>
          <a:p>
            <a:endParaRPr lang="cs-CZ" dirty="0"/>
          </a:p>
          <a:p>
            <a:r>
              <a:rPr lang="cs-CZ" dirty="0" err="1"/>
              <a:t>Democracy</a:t>
            </a:r>
            <a:r>
              <a:rPr lang="cs-CZ" dirty="0"/>
              <a:t> as a set </a:t>
            </a:r>
            <a:r>
              <a:rPr lang="cs-CZ" dirty="0" err="1"/>
              <a:t>of</a:t>
            </a:r>
            <a:r>
              <a:rPr lang="cs-CZ" dirty="0"/>
              <a:t> </a:t>
            </a:r>
            <a:r>
              <a:rPr lang="cs-CZ" dirty="0" err="1"/>
              <a:t>ideas</a:t>
            </a:r>
            <a:r>
              <a:rPr lang="cs-CZ" dirty="0"/>
              <a:t> </a:t>
            </a:r>
            <a:r>
              <a:rPr lang="cs-CZ" dirty="0" smtClean="0"/>
              <a:t>AND/OR </a:t>
            </a:r>
            <a:r>
              <a:rPr lang="cs-CZ" dirty="0" err="1"/>
              <a:t>rules</a:t>
            </a:r>
            <a:r>
              <a:rPr lang="cs-CZ" dirty="0"/>
              <a:t> </a:t>
            </a:r>
            <a:r>
              <a:rPr lang="cs-CZ" dirty="0" err="1"/>
              <a:t>of</a:t>
            </a:r>
            <a:r>
              <a:rPr lang="cs-CZ" dirty="0"/>
              <a:t> game</a:t>
            </a:r>
          </a:p>
          <a:p>
            <a:endParaRPr lang="cs-CZ" dirty="0" smtClean="0"/>
          </a:p>
          <a:p>
            <a:endParaRPr lang="cs-CZ" dirty="0"/>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684565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Two</a:t>
            </a:r>
            <a:r>
              <a:rPr lang="cs-CZ" dirty="0" smtClean="0"/>
              <a:t> </a:t>
            </a:r>
            <a:r>
              <a:rPr lang="cs-CZ" dirty="0" err="1" smtClean="0"/>
              <a:t>faces</a:t>
            </a:r>
            <a:r>
              <a:rPr lang="cs-CZ" dirty="0" smtClean="0"/>
              <a:t> </a:t>
            </a:r>
            <a:r>
              <a:rPr lang="cs-CZ" dirty="0" err="1" smtClean="0"/>
              <a:t>of</a:t>
            </a:r>
            <a:r>
              <a:rPr lang="cs-CZ" dirty="0" smtClean="0"/>
              <a:t> </a:t>
            </a:r>
            <a:r>
              <a:rPr lang="cs-CZ" dirty="0" err="1" smtClean="0"/>
              <a:t>democracy</a:t>
            </a:r>
            <a:endParaRPr lang="cs-CZ" dirty="0"/>
          </a:p>
        </p:txBody>
      </p:sp>
      <p:sp>
        <p:nvSpPr>
          <p:cNvPr id="3" name="Zástupný symbol pro obsah 2"/>
          <p:cNvSpPr>
            <a:spLocks noGrp="1"/>
          </p:cNvSpPr>
          <p:nvPr>
            <p:ph idx="1"/>
          </p:nvPr>
        </p:nvSpPr>
        <p:spPr>
          <a:xfrm>
            <a:off x="838200" y="1825625"/>
            <a:ext cx="10515600" cy="4716844"/>
          </a:xfrm>
        </p:spPr>
        <p:txBody>
          <a:bodyPr>
            <a:normAutofit/>
          </a:bodyPr>
          <a:lstStyle/>
          <a:p>
            <a:r>
              <a:rPr lang="cs-CZ" dirty="0" err="1" smtClean="0"/>
              <a:t>Canovan</a:t>
            </a:r>
            <a:r>
              <a:rPr lang="cs-CZ" dirty="0" smtClean="0"/>
              <a:t> (1999) – </a:t>
            </a:r>
            <a:r>
              <a:rPr lang="cs-CZ" dirty="0" err="1" smtClean="0"/>
              <a:t>two</a:t>
            </a:r>
            <a:r>
              <a:rPr lang="cs-CZ" dirty="0" smtClean="0"/>
              <a:t> </a:t>
            </a:r>
            <a:r>
              <a:rPr lang="cs-CZ" dirty="0" err="1" smtClean="0"/>
              <a:t>faces</a:t>
            </a:r>
            <a:r>
              <a:rPr lang="cs-CZ" dirty="0" smtClean="0"/>
              <a:t> </a:t>
            </a:r>
            <a:r>
              <a:rPr lang="cs-CZ" dirty="0" err="1" smtClean="0"/>
              <a:t>of</a:t>
            </a:r>
            <a:r>
              <a:rPr lang="cs-CZ" dirty="0" smtClean="0"/>
              <a:t> </a:t>
            </a:r>
            <a:r>
              <a:rPr lang="cs-CZ" dirty="0" err="1" smtClean="0"/>
              <a:t>democracy</a:t>
            </a:r>
            <a:r>
              <a:rPr lang="cs-CZ" dirty="0"/>
              <a:t>:</a:t>
            </a:r>
            <a:endParaRPr lang="cs-CZ" dirty="0" smtClean="0"/>
          </a:p>
          <a:p>
            <a:pPr lvl="1"/>
            <a:r>
              <a:rPr lang="cs-CZ" dirty="0" err="1" smtClean="0"/>
              <a:t>Oakeshott</a:t>
            </a:r>
            <a:r>
              <a:rPr lang="cs-CZ" dirty="0" smtClean="0"/>
              <a:t>: </a:t>
            </a:r>
            <a:r>
              <a:rPr lang="cs-CZ" dirty="0" err="1" smtClean="0"/>
              <a:t>politics</a:t>
            </a:r>
            <a:r>
              <a:rPr lang="cs-CZ" dirty="0" smtClean="0"/>
              <a:t> </a:t>
            </a:r>
            <a:r>
              <a:rPr lang="cs-CZ" dirty="0" err="1" smtClean="0"/>
              <a:t>of</a:t>
            </a:r>
            <a:r>
              <a:rPr lang="cs-CZ" dirty="0" smtClean="0"/>
              <a:t> </a:t>
            </a:r>
            <a:r>
              <a:rPr lang="cs-CZ" dirty="0" err="1" smtClean="0"/>
              <a:t>faith</a:t>
            </a:r>
            <a:r>
              <a:rPr lang="cs-CZ" dirty="0" smtClean="0"/>
              <a:t> and </a:t>
            </a:r>
            <a:r>
              <a:rPr lang="cs-CZ" dirty="0" err="1" smtClean="0"/>
              <a:t>politics</a:t>
            </a:r>
            <a:r>
              <a:rPr lang="cs-CZ" dirty="0" smtClean="0"/>
              <a:t> </a:t>
            </a:r>
            <a:r>
              <a:rPr lang="cs-CZ" dirty="0" err="1" smtClean="0"/>
              <a:t>of</a:t>
            </a:r>
            <a:r>
              <a:rPr lang="cs-CZ" dirty="0" smtClean="0"/>
              <a:t> </a:t>
            </a:r>
            <a:r>
              <a:rPr lang="cs-CZ" dirty="0" err="1" smtClean="0"/>
              <a:t>scepticism</a:t>
            </a:r>
            <a:r>
              <a:rPr lang="cs-CZ" dirty="0" smtClean="0"/>
              <a:t> -</a:t>
            </a:r>
            <a:r>
              <a:rPr lang="en-US" dirty="0" smtClean="0"/>
              <a:t>&gt; redemptive and pragmatic face of democracy</a:t>
            </a:r>
          </a:p>
          <a:p>
            <a:pPr lvl="1"/>
            <a:r>
              <a:rPr lang="en-US" dirty="0" smtClean="0"/>
              <a:t>Redemptive face </a:t>
            </a:r>
            <a:r>
              <a:rPr lang="cs-CZ" dirty="0" smtClean="0"/>
              <a:t>– </a:t>
            </a:r>
            <a:r>
              <a:rPr lang="en-US" dirty="0" smtClean="0"/>
              <a:t>‘salvation through politics’, direct exercise of power</a:t>
            </a:r>
          </a:p>
          <a:p>
            <a:pPr lvl="1"/>
            <a:r>
              <a:rPr lang="en-US" dirty="0" smtClean="0"/>
              <a:t>Pragmatic face </a:t>
            </a:r>
            <a:r>
              <a:rPr lang="cs-CZ" dirty="0" smtClean="0"/>
              <a:t>–</a:t>
            </a:r>
            <a:r>
              <a:rPr lang="en-US" dirty="0" smtClean="0"/>
              <a:t> ‘ballots, not bullets’</a:t>
            </a:r>
            <a:r>
              <a:rPr lang="cs-CZ" dirty="0" smtClean="0"/>
              <a:t>, a </a:t>
            </a:r>
            <a:r>
              <a:rPr lang="cs-CZ" dirty="0" err="1"/>
              <a:t>way</a:t>
            </a:r>
            <a:r>
              <a:rPr lang="cs-CZ" dirty="0"/>
              <a:t> </a:t>
            </a:r>
            <a:r>
              <a:rPr lang="cs-CZ" dirty="0" err="1"/>
              <a:t>of</a:t>
            </a:r>
            <a:r>
              <a:rPr lang="cs-CZ" dirty="0"/>
              <a:t> </a:t>
            </a:r>
            <a:r>
              <a:rPr lang="cs-CZ" dirty="0" err="1"/>
              <a:t>peaceful</a:t>
            </a:r>
            <a:r>
              <a:rPr lang="cs-CZ" dirty="0"/>
              <a:t> </a:t>
            </a:r>
            <a:r>
              <a:rPr lang="cs-CZ" dirty="0" err="1"/>
              <a:t>resolution</a:t>
            </a:r>
            <a:r>
              <a:rPr lang="cs-CZ" dirty="0"/>
              <a:t> </a:t>
            </a:r>
            <a:r>
              <a:rPr lang="cs-CZ" dirty="0" err="1"/>
              <a:t>of</a:t>
            </a:r>
            <a:r>
              <a:rPr lang="cs-CZ" dirty="0"/>
              <a:t> </a:t>
            </a:r>
            <a:r>
              <a:rPr lang="cs-CZ" dirty="0" err="1" smtClean="0"/>
              <a:t>conflicts</a:t>
            </a:r>
            <a:r>
              <a:rPr lang="cs-CZ" dirty="0" smtClean="0"/>
              <a:t>, a </a:t>
            </a:r>
            <a:r>
              <a:rPr lang="cs-CZ" dirty="0" err="1"/>
              <a:t>form</a:t>
            </a:r>
            <a:r>
              <a:rPr lang="cs-CZ" dirty="0"/>
              <a:t> </a:t>
            </a:r>
            <a:r>
              <a:rPr lang="cs-CZ" dirty="0" err="1"/>
              <a:t>of</a:t>
            </a:r>
            <a:r>
              <a:rPr lang="cs-CZ" dirty="0"/>
              <a:t> </a:t>
            </a:r>
            <a:r>
              <a:rPr lang="cs-CZ" dirty="0" err="1"/>
              <a:t>government</a:t>
            </a:r>
            <a:r>
              <a:rPr lang="cs-CZ" dirty="0"/>
              <a:t>, and </a:t>
            </a:r>
            <a:r>
              <a:rPr lang="cs-CZ" dirty="0" err="1" smtClean="0"/>
              <a:t>institutions</a:t>
            </a:r>
            <a:r>
              <a:rPr lang="cs-CZ" dirty="0" smtClean="0"/>
              <a:t> </a:t>
            </a:r>
            <a:r>
              <a:rPr lang="cs-CZ" dirty="0"/>
              <a:t>and </a:t>
            </a:r>
            <a:r>
              <a:rPr lang="cs-CZ" dirty="0" err="1" smtClean="0"/>
              <a:t>rules</a:t>
            </a:r>
            <a:endParaRPr lang="cs-CZ" dirty="0"/>
          </a:p>
          <a:p>
            <a:r>
              <a:rPr lang="cs-CZ" dirty="0" smtClean="0"/>
              <a:t>C. </a:t>
            </a:r>
            <a:r>
              <a:rPr lang="cs-CZ" dirty="0" err="1" smtClean="0"/>
              <a:t>Mouffe</a:t>
            </a:r>
            <a:r>
              <a:rPr lang="cs-CZ" dirty="0" smtClean="0"/>
              <a:t> – a </a:t>
            </a:r>
            <a:r>
              <a:rPr lang="cs-CZ" dirty="0" err="1" smtClean="0"/>
              <a:t>liberal</a:t>
            </a:r>
            <a:r>
              <a:rPr lang="cs-CZ" dirty="0" smtClean="0"/>
              <a:t>/</a:t>
            </a:r>
            <a:r>
              <a:rPr lang="cs-CZ" dirty="0" err="1" smtClean="0"/>
              <a:t>constitutional</a:t>
            </a:r>
            <a:r>
              <a:rPr lang="cs-CZ" dirty="0" smtClean="0"/>
              <a:t> </a:t>
            </a:r>
            <a:r>
              <a:rPr lang="cs-CZ" dirty="0" err="1" smtClean="0"/>
              <a:t>pillar</a:t>
            </a:r>
            <a:r>
              <a:rPr lang="cs-CZ" dirty="0" smtClean="0"/>
              <a:t> </a:t>
            </a:r>
            <a:r>
              <a:rPr lang="en-US" dirty="0" smtClean="0"/>
              <a:t>&amp;</a:t>
            </a:r>
            <a:r>
              <a:rPr lang="cs-CZ" dirty="0" smtClean="0"/>
              <a:t> </a:t>
            </a:r>
            <a:r>
              <a:rPr lang="cs-CZ" dirty="0" err="1" smtClean="0"/>
              <a:t>democratic</a:t>
            </a:r>
            <a:r>
              <a:rPr lang="cs-CZ" dirty="0" smtClean="0"/>
              <a:t> </a:t>
            </a:r>
            <a:r>
              <a:rPr lang="cs-CZ" dirty="0" err="1" smtClean="0"/>
              <a:t>pillar</a:t>
            </a:r>
            <a:endParaRPr lang="cs-CZ" dirty="0" smtClean="0"/>
          </a:p>
          <a:p>
            <a:r>
              <a:rPr lang="cs-CZ" dirty="0" err="1" smtClean="0"/>
              <a:t>Ideal</a:t>
            </a:r>
            <a:r>
              <a:rPr lang="cs-CZ" dirty="0" smtClean="0"/>
              <a:t> </a:t>
            </a:r>
            <a:r>
              <a:rPr lang="cs-CZ" dirty="0" err="1" smtClean="0"/>
              <a:t>of</a:t>
            </a:r>
            <a:r>
              <a:rPr lang="cs-CZ" dirty="0" smtClean="0"/>
              <a:t> </a:t>
            </a:r>
            <a:r>
              <a:rPr lang="cs-CZ" dirty="0" err="1" smtClean="0"/>
              <a:t>democracy</a:t>
            </a:r>
            <a:r>
              <a:rPr lang="cs-CZ" dirty="0" smtClean="0"/>
              <a:t> vs. Real </a:t>
            </a:r>
            <a:r>
              <a:rPr lang="cs-CZ" dirty="0" err="1" smtClean="0"/>
              <a:t>functioning</a:t>
            </a:r>
            <a:r>
              <a:rPr lang="cs-CZ" dirty="0" smtClean="0"/>
              <a:t> – </a:t>
            </a:r>
            <a:r>
              <a:rPr lang="cs-CZ" i="1" dirty="0" smtClean="0"/>
              <a:t>permanent </a:t>
            </a:r>
            <a:r>
              <a:rPr lang="cs-CZ" dirty="0" err="1" smtClean="0"/>
              <a:t>internal</a:t>
            </a:r>
            <a:r>
              <a:rPr lang="cs-CZ" dirty="0" smtClean="0"/>
              <a:t> </a:t>
            </a:r>
            <a:r>
              <a:rPr lang="cs-CZ" dirty="0" err="1" smtClean="0"/>
              <a:t>tension</a:t>
            </a:r>
            <a:r>
              <a:rPr lang="cs-CZ" dirty="0" smtClean="0"/>
              <a:t> </a:t>
            </a:r>
            <a:r>
              <a:rPr lang="cs-CZ" dirty="0" err="1" smtClean="0"/>
              <a:t>between</a:t>
            </a:r>
            <a:r>
              <a:rPr lang="cs-CZ" dirty="0" smtClean="0"/>
              <a:t> </a:t>
            </a:r>
            <a:r>
              <a:rPr lang="cs-CZ" dirty="0" err="1" smtClean="0"/>
              <a:t>the</a:t>
            </a:r>
            <a:r>
              <a:rPr lang="cs-CZ" dirty="0" smtClean="0"/>
              <a:t> </a:t>
            </a:r>
            <a:r>
              <a:rPr lang="cs-CZ" dirty="0" err="1" smtClean="0"/>
              <a:t>two</a:t>
            </a:r>
            <a:r>
              <a:rPr lang="cs-CZ" dirty="0" smtClean="0"/>
              <a:t> </a:t>
            </a:r>
            <a:r>
              <a:rPr lang="cs-CZ" dirty="0" err="1" smtClean="0"/>
              <a:t>faces</a:t>
            </a:r>
            <a:r>
              <a:rPr lang="cs-CZ" dirty="0" smtClean="0"/>
              <a:t> </a:t>
            </a:r>
            <a:r>
              <a:rPr lang="cs-CZ" dirty="0" err="1" smtClean="0"/>
              <a:t>of</a:t>
            </a:r>
            <a:r>
              <a:rPr lang="cs-CZ" dirty="0" smtClean="0"/>
              <a:t> </a:t>
            </a:r>
            <a:r>
              <a:rPr lang="cs-CZ" dirty="0" err="1" smtClean="0"/>
              <a:t>democracy</a:t>
            </a:r>
            <a:endParaRPr lang="cs-CZ" dirty="0" smtClean="0"/>
          </a:p>
          <a:p>
            <a:r>
              <a:rPr lang="cs-CZ" dirty="0" err="1" smtClean="0"/>
              <a:t>Populist</a:t>
            </a:r>
            <a:r>
              <a:rPr lang="cs-CZ" dirty="0" smtClean="0"/>
              <a:t> appeal </a:t>
            </a:r>
            <a:r>
              <a:rPr lang="cs-CZ" dirty="0" err="1" smtClean="0"/>
              <a:t>refers</a:t>
            </a:r>
            <a:r>
              <a:rPr lang="cs-CZ" dirty="0" smtClean="0"/>
              <a:t> (</a:t>
            </a:r>
            <a:r>
              <a:rPr lang="cs-CZ" dirty="0" err="1" smtClean="0"/>
              <a:t>only</a:t>
            </a:r>
            <a:r>
              <a:rPr lang="cs-CZ" dirty="0" smtClean="0"/>
              <a:t>) to </a:t>
            </a:r>
            <a:r>
              <a:rPr lang="cs-CZ" dirty="0" err="1" smtClean="0"/>
              <a:t>the</a:t>
            </a:r>
            <a:r>
              <a:rPr lang="cs-CZ" dirty="0" smtClean="0"/>
              <a:t> </a:t>
            </a:r>
            <a:r>
              <a:rPr lang="cs-CZ" dirty="0" err="1" smtClean="0"/>
              <a:t>redemptive</a:t>
            </a:r>
            <a:r>
              <a:rPr lang="cs-CZ" dirty="0" smtClean="0"/>
              <a:t> face </a:t>
            </a:r>
            <a:r>
              <a:rPr lang="cs-CZ" dirty="0" err="1" smtClean="0"/>
              <a:t>of</a:t>
            </a:r>
            <a:r>
              <a:rPr lang="cs-CZ" dirty="0" smtClean="0"/>
              <a:t> </a:t>
            </a:r>
            <a:r>
              <a:rPr lang="cs-CZ" dirty="0" err="1" smtClean="0"/>
              <a:t>democracy</a:t>
            </a:r>
            <a:r>
              <a:rPr lang="cs-CZ" dirty="0" smtClean="0"/>
              <a:t> vs. </a:t>
            </a:r>
            <a:r>
              <a:rPr lang="cs-CZ" dirty="0" err="1"/>
              <a:t>p</a:t>
            </a:r>
            <a:r>
              <a:rPr lang="cs-CZ" dirty="0" err="1" smtClean="0"/>
              <a:t>rinciples</a:t>
            </a:r>
            <a:r>
              <a:rPr lang="cs-CZ" dirty="0" smtClean="0"/>
              <a:t> </a:t>
            </a:r>
            <a:r>
              <a:rPr lang="cs-CZ" dirty="0" err="1" smtClean="0"/>
              <a:t>of</a:t>
            </a:r>
            <a:r>
              <a:rPr lang="cs-CZ" dirty="0" smtClean="0"/>
              <a:t> </a:t>
            </a:r>
            <a:r>
              <a:rPr lang="cs-CZ" i="1" dirty="0" err="1" smtClean="0">
                <a:solidFill>
                  <a:srgbClr val="FF0000"/>
                </a:solidFill>
              </a:rPr>
              <a:t>liberal</a:t>
            </a:r>
            <a:r>
              <a:rPr lang="cs-CZ" i="1" dirty="0" smtClean="0">
                <a:solidFill>
                  <a:srgbClr val="FF0000"/>
                </a:solidFill>
              </a:rPr>
              <a:t> </a:t>
            </a:r>
            <a:r>
              <a:rPr lang="cs-CZ" dirty="0" err="1" smtClean="0"/>
              <a:t>democracy</a:t>
            </a:r>
            <a:r>
              <a:rPr lang="cs-CZ" dirty="0" smtClean="0"/>
              <a:t> </a:t>
            </a:r>
          </a:p>
          <a:p>
            <a:endParaRPr lang="cs-CZ" dirty="0" smtClean="0"/>
          </a:p>
          <a:p>
            <a:endParaRPr lang="cs-CZ" dirty="0" smtClean="0"/>
          </a:p>
          <a:p>
            <a:pPr lvl="1"/>
            <a:endParaRPr lang="cs-CZ" dirty="0"/>
          </a:p>
        </p:txBody>
      </p:sp>
    </p:spTree>
    <p:extLst>
      <p:ext uri="{BB962C8B-B14F-4D97-AF65-F5344CB8AC3E}">
        <p14:creationId xmlns:p14="http://schemas.microsoft.com/office/powerpoint/2010/main" val="4076026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60337"/>
            <a:ext cx="10515600" cy="1325563"/>
          </a:xfrm>
        </p:spPr>
        <p:txBody>
          <a:bodyPr/>
          <a:lstStyle/>
          <a:p>
            <a:r>
              <a:rPr lang="cs-CZ" dirty="0" err="1" smtClean="0"/>
              <a:t>Democratic</a:t>
            </a:r>
            <a:r>
              <a:rPr lang="cs-CZ" dirty="0" smtClean="0"/>
              <a:t> </a:t>
            </a:r>
            <a:r>
              <a:rPr lang="cs-CZ" dirty="0" err="1" smtClean="0"/>
              <a:t>tension</a:t>
            </a:r>
            <a:r>
              <a:rPr lang="cs-CZ" dirty="0" smtClean="0"/>
              <a:t> as a </a:t>
            </a:r>
            <a:r>
              <a:rPr lang="cs-CZ" dirty="0" err="1" smtClean="0"/>
              <a:t>breeding</a:t>
            </a:r>
            <a:r>
              <a:rPr lang="cs-CZ" dirty="0" smtClean="0"/>
              <a:t> </a:t>
            </a:r>
            <a:r>
              <a:rPr lang="cs-CZ" dirty="0" err="1" smtClean="0"/>
              <a:t>ground</a:t>
            </a:r>
            <a:r>
              <a:rPr lang="cs-CZ" dirty="0" smtClean="0"/>
              <a:t> </a:t>
            </a:r>
            <a:r>
              <a:rPr lang="cs-CZ" dirty="0" err="1" smtClean="0"/>
              <a:t>for</a:t>
            </a:r>
            <a:r>
              <a:rPr lang="cs-CZ" dirty="0" smtClean="0"/>
              <a:t> </a:t>
            </a:r>
            <a:r>
              <a:rPr lang="cs-CZ" dirty="0" err="1" smtClean="0"/>
              <a:t>populism</a:t>
            </a:r>
            <a:endParaRPr lang="cs-CZ" dirty="0"/>
          </a:p>
        </p:txBody>
      </p:sp>
      <p:sp>
        <p:nvSpPr>
          <p:cNvPr id="3" name="Zástupný symbol pro obsah 2"/>
          <p:cNvSpPr>
            <a:spLocks noGrp="1"/>
          </p:cNvSpPr>
          <p:nvPr>
            <p:ph idx="1"/>
          </p:nvPr>
        </p:nvSpPr>
        <p:spPr>
          <a:xfrm>
            <a:off x="444500" y="1384300"/>
            <a:ext cx="11341100" cy="5473700"/>
          </a:xfrm>
        </p:spPr>
        <p:txBody>
          <a:bodyPr>
            <a:normAutofit/>
          </a:bodyPr>
          <a:lstStyle/>
          <a:p>
            <a:pPr algn="just">
              <a:lnSpc>
                <a:spcPct val="100000"/>
              </a:lnSpc>
            </a:pPr>
            <a:r>
              <a:rPr lang="cs-CZ" dirty="0" smtClean="0"/>
              <a:t>„A </a:t>
            </a:r>
            <a:r>
              <a:rPr lang="cs-CZ" dirty="0" err="1"/>
              <a:t>broad</a:t>
            </a:r>
            <a:r>
              <a:rPr lang="cs-CZ" dirty="0"/>
              <a:t> </a:t>
            </a:r>
            <a:r>
              <a:rPr lang="cs-CZ" dirty="0" err="1"/>
              <a:t>tendency</a:t>
            </a:r>
            <a:r>
              <a:rPr lang="cs-CZ" dirty="0"/>
              <a:t> </a:t>
            </a:r>
            <a:r>
              <a:rPr lang="cs-CZ" dirty="0" err="1"/>
              <a:t>that</a:t>
            </a:r>
            <a:r>
              <a:rPr lang="cs-CZ" dirty="0"/>
              <a:t> </a:t>
            </a:r>
            <a:r>
              <a:rPr lang="cs-CZ" dirty="0" err="1"/>
              <a:t>is</a:t>
            </a:r>
            <a:r>
              <a:rPr lang="cs-CZ" dirty="0"/>
              <a:t> </a:t>
            </a:r>
            <a:r>
              <a:rPr lang="cs-CZ" dirty="0" err="1"/>
              <a:t>always</a:t>
            </a:r>
            <a:r>
              <a:rPr lang="cs-CZ" dirty="0"/>
              <a:t> </a:t>
            </a:r>
            <a:r>
              <a:rPr lang="cs-CZ" dirty="0" err="1"/>
              <a:t>latent</a:t>
            </a:r>
            <a:r>
              <a:rPr lang="cs-CZ" dirty="0"/>
              <a:t> to </a:t>
            </a:r>
            <a:r>
              <a:rPr lang="cs-CZ" dirty="0" err="1"/>
              <a:t>some</a:t>
            </a:r>
            <a:r>
              <a:rPr lang="cs-CZ" dirty="0"/>
              <a:t> </a:t>
            </a:r>
            <a:r>
              <a:rPr lang="cs-CZ" dirty="0" err="1"/>
              <a:t>degree</a:t>
            </a:r>
            <a:r>
              <a:rPr lang="cs-CZ" dirty="0"/>
              <a:t> in </a:t>
            </a:r>
            <a:r>
              <a:rPr lang="cs-CZ" dirty="0" err="1"/>
              <a:t>modern</a:t>
            </a:r>
            <a:r>
              <a:rPr lang="cs-CZ" dirty="0"/>
              <a:t> </a:t>
            </a:r>
            <a:r>
              <a:rPr lang="cs-CZ" dirty="0" err="1"/>
              <a:t>democracies</a:t>
            </a:r>
            <a:r>
              <a:rPr lang="cs-CZ" dirty="0"/>
              <a:t>“ (</a:t>
            </a:r>
            <a:r>
              <a:rPr lang="cs-CZ" dirty="0" err="1"/>
              <a:t>Plattner</a:t>
            </a:r>
            <a:r>
              <a:rPr lang="cs-CZ" dirty="0"/>
              <a:t>, 2010)</a:t>
            </a:r>
          </a:p>
          <a:p>
            <a:pPr algn="just">
              <a:lnSpc>
                <a:spcPct val="100000"/>
              </a:lnSpc>
            </a:pPr>
            <a:r>
              <a:rPr lang="cs-CZ" dirty="0" smtClean="0"/>
              <a:t>„</a:t>
            </a:r>
            <a:r>
              <a:rPr lang="cs-CZ" dirty="0" err="1"/>
              <a:t>If</a:t>
            </a:r>
            <a:r>
              <a:rPr lang="cs-CZ" dirty="0"/>
              <a:t> </a:t>
            </a:r>
            <a:r>
              <a:rPr lang="cs-CZ" dirty="0" err="1"/>
              <a:t>it</a:t>
            </a:r>
            <a:r>
              <a:rPr lang="cs-CZ" dirty="0"/>
              <a:t> </a:t>
            </a:r>
            <a:r>
              <a:rPr lang="cs-CZ" dirty="0" err="1"/>
              <a:t>becomes</a:t>
            </a:r>
            <a:r>
              <a:rPr lang="cs-CZ" dirty="0"/>
              <a:t> </a:t>
            </a:r>
            <a:r>
              <a:rPr lang="cs-CZ" dirty="0" err="1"/>
              <a:t>clear</a:t>
            </a:r>
            <a:r>
              <a:rPr lang="cs-CZ" dirty="0"/>
              <a:t> </a:t>
            </a:r>
            <a:r>
              <a:rPr lang="cs-CZ" dirty="0" err="1"/>
              <a:t>that</a:t>
            </a:r>
            <a:r>
              <a:rPr lang="cs-CZ" dirty="0"/>
              <a:t> </a:t>
            </a:r>
            <a:r>
              <a:rPr lang="cs-CZ" dirty="0" err="1"/>
              <a:t>those</a:t>
            </a:r>
            <a:r>
              <a:rPr lang="cs-CZ" dirty="0"/>
              <a:t> </a:t>
            </a:r>
            <a:r>
              <a:rPr lang="cs-CZ" dirty="0" err="1"/>
              <a:t>involved</a:t>
            </a:r>
            <a:r>
              <a:rPr lang="cs-CZ" dirty="0"/>
              <a:t> </a:t>
            </a:r>
            <a:r>
              <a:rPr lang="cs-CZ" dirty="0" err="1"/>
              <a:t>see</a:t>
            </a:r>
            <a:r>
              <a:rPr lang="cs-CZ" dirty="0"/>
              <a:t> in </a:t>
            </a:r>
            <a:r>
              <a:rPr lang="cs-CZ" dirty="0" err="1"/>
              <a:t>democracy</a:t>
            </a:r>
            <a:r>
              <a:rPr lang="cs-CZ" dirty="0"/>
              <a:t> </a:t>
            </a:r>
            <a:r>
              <a:rPr lang="cs-CZ" dirty="0" err="1"/>
              <a:t>nothing</a:t>
            </a:r>
            <a:r>
              <a:rPr lang="cs-CZ" dirty="0"/>
              <a:t> but </a:t>
            </a:r>
            <a:r>
              <a:rPr lang="cs-CZ" dirty="0" err="1"/>
              <a:t>horsetrading</a:t>
            </a:r>
            <a:r>
              <a:rPr lang="cs-CZ" dirty="0"/>
              <a:t>, </a:t>
            </a:r>
            <a:r>
              <a:rPr lang="cs-CZ" dirty="0" err="1"/>
              <a:t>they</a:t>
            </a:r>
            <a:r>
              <a:rPr lang="cs-CZ" dirty="0"/>
              <a:t>, and </a:t>
            </a:r>
            <a:r>
              <a:rPr lang="cs-CZ" dirty="0" err="1"/>
              <a:t>eventually</a:t>
            </a:r>
            <a:r>
              <a:rPr lang="cs-CZ" dirty="0"/>
              <a:t> </a:t>
            </a:r>
            <a:r>
              <a:rPr lang="cs-CZ" dirty="0" err="1"/>
              <a:t>the</a:t>
            </a:r>
            <a:r>
              <a:rPr lang="cs-CZ" dirty="0"/>
              <a:t> </a:t>
            </a:r>
            <a:r>
              <a:rPr lang="cs-CZ" dirty="0" err="1"/>
              <a:t>system</a:t>
            </a:r>
            <a:r>
              <a:rPr lang="cs-CZ" dirty="0"/>
              <a:t> </a:t>
            </a:r>
            <a:r>
              <a:rPr lang="cs-CZ" dirty="0" err="1"/>
              <a:t>itself</a:t>
            </a:r>
            <a:r>
              <a:rPr lang="cs-CZ" dirty="0"/>
              <a:t>, are </a:t>
            </a:r>
            <a:r>
              <a:rPr lang="cs-CZ" dirty="0" err="1"/>
              <a:t>liable</a:t>
            </a:r>
            <a:r>
              <a:rPr lang="cs-CZ" dirty="0"/>
              <a:t> to lose </a:t>
            </a:r>
            <a:r>
              <a:rPr lang="cs-CZ" dirty="0" err="1"/>
              <a:t>their</a:t>
            </a:r>
            <a:r>
              <a:rPr lang="cs-CZ" dirty="0"/>
              <a:t> </a:t>
            </a:r>
            <a:r>
              <a:rPr lang="cs-CZ" dirty="0" err="1"/>
              <a:t>legitimacy</a:t>
            </a:r>
            <a:r>
              <a:rPr lang="cs-CZ" dirty="0"/>
              <a:t>. </a:t>
            </a:r>
            <a:r>
              <a:rPr lang="cs-CZ" dirty="0" err="1"/>
              <a:t>When</a:t>
            </a:r>
            <a:r>
              <a:rPr lang="cs-CZ" dirty="0"/>
              <a:t> </a:t>
            </a:r>
            <a:r>
              <a:rPr lang="cs-CZ" dirty="0" err="1"/>
              <a:t>too</a:t>
            </a:r>
            <a:r>
              <a:rPr lang="cs-CZ" dirty="0"/>
              <a:t> </a:t>
            </a:r>
            <a:r>
              <a:rPr lang="cs-CZ" b="1" dirty="0" err="1"/>
              <a:t>great</a:t>
            </a:r>
            <a:r>
              <a:rPr lang="cs-CZ" b="1" dirty="0"/>
              <a:t> a gap </a:t>
            </a:r>
            <a:r>
              <a:rPr lang="cs-CZ" b="1" dirty="0" err="1"/>
              <a:t>opens</a:t>
            </a:r>
            <a:r>
              <a:rPr lang="cs-CZ" b="1" dirty="0"/>
              <a:t> up </a:t>
            </a:r>
            <a:r>
              <a:rPr lang="cs-CZ" b="1" dirty="0" err="1"/>
              <a:t>between</a:t>
            </a:r>
            <a:r>
              <a:rPr lang="cs-CZ" b="1" dirty="0"/>
              <a:t> </a:t>
            </a:r>
            <a:r>
              <a:rPr lang="cs-CZ" b="1" dirty="0" err="1"/>
              <a:t>haloed</a:t>
            </a:r>
            <a:r>
              <a:rPr lang="cs-CZ" b="1" dirty="0"/>
              <a:t> </a:t>
            </a:r>
            <a:r>
              <a:rPr lang="cs-CZ" b="1" dirty="0" err="1"/>
              <a:t>democracy</a:t>
            </a:r>
            <a:r>
              <a:rPr lang="cs-CZ" b="1" dirty="0"/>
              <a:t> and </a:t>
            </a:r>
            <a:r>
              <a:rPr lang="cs-CZ" b="1" dirty="0" err="1"/>
              <a:t>the</a:t>
            </a:r>
            <a:r>
              <a:rPr lang="cs-CZ" b="1" dirty="0"/>
              <a:t> </a:t>
            </a:r>
            <a:r>
              <a:rPr lang="cs-CZ" b="1" dirty="0" err="1"/>
              <a:t>grubby</a:t>
            </a:r>
            <a:r>
              <a:rPr lang="cs-CZ" b="1" dirty="0"/>
              <a:t> business </a:t>
            </a:r>
            <a:r>
              <a:rPr lang="cs-CZ" b="1" dirty="0" err="1"/>
              <a:t>of</a:t>
            </a:r>
            <a:r>
              <a:rPr lang="cs-CZ" b="1" dirty="0"/>
              <a:t> </a:t>
            </a:r>
            <a:r>
              <a:rPr lang="cs-CZ" b="1" dirty="0" err="1"/>
              <a:t>politics</a:t>
            </a:r>
            <a:r>
              <a:rPr lang="cs-CZ" dirty="0"/>
              <a:t>, </a:t>
            </a:r>
            <a:r>
              <a:rPr lang="cs-CZ" dirty="0" err="1"/>
              <a:t>populists</a:t>
            </a:r>
            <a:r>
              <a:rPr lang="cs-CZ" dirty="0"/>
              <a:t> </a:t>
            </a:r>
            <a:r>
              <a:rPr lang="cs-CZ" dirty="0" err="1"/>
              <a:t>tend</a:t>
            </a:r>
            <a:r>
              <a:rPr lang="cs-CZ" dirty="0"/>
              <a:t> to </a:t>
            </a:r>
            <a:r>
              <a:rPr lang="cs-CZ" dirty="0" err="1"/>
              <a:t>move</a:t>
            </a:r>
            <a:r>
              <a:rPr lang="cs-CZ" dirty="0"/>
              <a:t> on to </a:t>
            </a:r>
            <a:r>
              <a:rPr lang="cs-CZ" dirty="0" err="1"/>
              <a:t>the</a:t>
            </a:r>
            <a:r>
              <a:rPr lang="cs-CZ" dirty="0"/>
              <a:t> </a:t>
            </a:r>
            <a:r>
              <a:rPr lang="cs-CZ" dirty="0" err="1"/>
              <a:t>vacant</a:t>
            </a:r>
            <a:r>
              <a:rPr lang="cs-CZ" dirty="0"/>
              <a:t> </a:t>
            </a:r>
            <a:r>
              <a:rPr lang="cs-CZ" dirty="0" err="1"/>
              <a:t>territory</a:t>
            </a:r>
            <a:r>
              <a:rPr lang="cs-CZ" dirty="0"/>
              <a:t>, </a:t>
            </a:r>
            <a:r>
              <a:rPr lang="cs-CZ" dirty="0" err="1"/>
              <a:t>promising</a:t>
            </a:r>
            <a:r>
              <a:rPr lang="cs-CZ" dirty="0"/>
              <a:t> in place </a:t>
            </a:r>
            <a:r>
              <a:rPr lang="cs-CZ" dirty="0" err="1"/>
              <a:t>of</a:t>
            </a:r>
            <a:r>
              <a:rPr lang="cs-CZ" dirty="0"/>
              <a:t> </a:t>
            </a:r>
            <a:r>
              <a:rPr lang="cs-CZ" dirty="0" err="1"/>
              <a:t>the</a:t>
            </a:r>
            <a:r>
              <a:rPr lang="cs-CZ" dirty="0"/>
              <a:t> </a:t>
            </a:r>
            <a:r>
              <a:rPr lang="cs-CZ" dirty="0" err="1"/>
              <a:t>dirty</a:t>
            </a:r>
            <a:r>
              <a:rPr lang="cs-CZ" dirty="0"/>
              <a:t> </a:t>
            </a:r>
            <a:r>
              <a:rPr lang="cs-CZ" dirty="0" err="1"/>
              <a:t>world</a:t>
            </a:r>
            <a:r>
              <a:rPr lang="cs-CZ" dirty="0"/>
              <a:t> </a:t>
            </a:r>
            <a:r>
              <a:rPr lang="cs-CZ" dirty="0" err="1"/>
              <a:t>of</a:t>
            </a:r>
            <a:r>
              <a:rPr lang="cs-CZ" dirty="0"/>
              <a:t> party </a:t>
            </a:r>
            <a:r>
              <a:rPr lang="cs-CZ" dirty="0" err="1"/>
              <a:t>monoevring</a:t>
            </a:r>
            <a:r>
              <a:rPr lang="cs-CZ" dirty="0"/>
              <a:t> </a:t>
            </a:r>
            <a:r>
              <a:rPr lang="cs-CZ" dirty="0" err="1"/>
              <a:t>the</a:t>
            </a:r>
            <a:r>
              <a:rPr lang="cs-CZ" dirty="0"/>
              <a:t> </a:t>
            </a:r>
            <a:r>
              <a:rPr lang="cs-CZ" dirty="0" err="1"/>
              <a:t>shining</a:t>
            </a:r>
            <a:r>
              <a:rPr lang="cs-CZ" dirty="0"/>
              <a:t> </a:t>
            </a:r>
            <a:r>
              <a:rPr lang="cs-CZ" dirty="0" err="1"/>
              <a:t>ideal</a:t>
            </a:r>
            <a:r>
              <a:rPr lang="cs-CZ" dirty="0"/>
              <a:t> </a:t>
            </a:r>
            <a:r>
              <a:rPr lang="cs-CZ" dirty="0" err="1"/>
              <a:t>of</a:t>
            </a:r>
            <a:r>
              <a:rPr lang="cs-CZ" dirty="0"/>
              <a:t> </a:t>
            </a:r>
            <a:r>
              <a:rPr lang="cs-CZ" dirty="0" err="1"/>
              <a:t>democracy</a:t>
            </a:r>
            <a:r>
              <a:rPr lang="cs-CZ" dirty="0"/>
              <a:t> </a:t>
            </a:r>
            <a:r>
              <a:rPr lang="cs-CZ" dirty="0" err="1"/>
              <a:t>renewed</a:t>
            </a:r>
            <a:r>
              <a:rPr lang="cs-CZ" dirty="0"/>
              <a:t>.“ (</a:t>
            </a:r>
            <a:r>
              <a:rPr lang="cs-CZ" dirty="0" err="1"/>
              <a:t>Canovan</a:t>
            </a:r>
            <a:r>
              <a:rPr lang="cs-CZ" dirty="0"/>
              <a:t> 1999: 11</a:t>
            </a:r>
            <a:r>
              <a:rPr lang="cs-CZ" dirty="0" smtClean="0"/>
              <a:t>).</a:t>
            </a:r>
          </a:p>
          <a:p>
            <a:pPr algn="just">
              <a:lnSpc>
                <a:spcPct val="120000"/>
              </a:lnSpc>
            </a:pPr>
            <a:r>
              <a:rPr lang="cs-CZ" dirty="0" err="1" smtClean="0"/>
              <a:t>Populism</a:t>
            </a:r>
            <a:r>
              <a:rPr lang="cs-CZ" dirty="0" smtClean="0"/>
              <a:t> as a </a:t>
            </a:r>
            <a:r>
              <a:rPr lang="en-US" dirty="0" smtClean="0"/>
              <a:t>‘shadow of </a:t>
            </a:r>
            <a:r>
              <a:rPr lang="en-US" dirty="0" err="1" smtClean="0"/>
              <a:t>democrac</a:t>
            </a:r>
            <a:r>
              <a:rPr lang="cs-CZ" dirty="0" smtClean="0"/>
              <a:t>y</a:t>
            </a:r>
            <a:r>
              <a:rPr lang="en-US" dirty="0" smtClean="0"/>
              <a:t>’, democracy</a:t>
            </a:r>
            <a:r>
              <a:rPr lang="cs-CZ" dirty="0" smtClean="0"/>
              <a:t>/</a:t>
            </a:r>
            <a:r>
              <a:rPr lang="cs-CZ" dirty="0" err="1" smtClean="0"/>
              <a:t>political</a:t>
            </a:r>
            <a:r>
              <a:rPr lang="cs-CZ" dirty="0" smtClean="0"/>
              <a:t> </a:t>
            </a:r>
            <a:r>
              <a:rPr lang="cs-CZ" dirty="0" err="1" smtClean="0"/>
              <a:t>crisis</a:t>
            </a:r>
            <a:r>
              <a:rPr lang="cs-CZ" dirty="0" smtClean="0"/>
              <a:t> as a (</a:t>
            </a:r>
            <a:r>
              <a:rPr lang="cs-CZ" dirty="0" err="1" smtClean="0"/>
              <a:t>possible</a:t>
            </a:r>
            <a:r>
              <a:rPr lang="cs-CZ" dirty="0" smtClean="0"/>
              <a:t> </a:t>
            </a:r>
            <a:r>
              <a:rPr lang="cs-CZ" dirty="0" err="1" smtClean="0"/>
              <a:t>explanation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rise</a:t>
            </a:r>
            <a:r>
              <a:rPr lang="cs-CZ" dirty="0" smtClean="0"/>
              <a:t> </a:t>
            </a:r>
            <a:r>
              <a:rPr lang="cs-CZ" dirty="0" err="1" smtClean="0"/>
              <a:t>of</a:t>
            </a:r>
            <a:r>
              <a:rPr lang="cs-CZ" dirty="0" smtClean="0"/>
              <a:t> </a:t>
            </a:r>
            <a:r>
              <a:rPr lang="cs-CZ" dirty="0" err="1" smtClean="0"/>
              <a:t>populism</a:t>
            </a:r>
            <a:r>
              <a:rPr lang="cs-CZ" dirty="0" smtClean="0"/>
              <a:t> x </a:t>
            </a:r>
            <a:r>
              <a:rPr lang="cs-CZ" dirty="0" err="1" smtClean="0"/>
              <a:t>different</a:t>
            </a:r>
            <a:r>
              <a:rPr lang="cs-CZ" dirty="0" smtClean="0"/>
              <a:t> </a:t>
            </a:r>
            <a:r>
              <a:rPr lang="cs-CZ" dirty="0" err="1" smtClean="0"/>
              <a:t>kind</a:t>
            </a:r>
            <a:r>
              <a:rPr lang="cs-CZ" dirty="0" smtClean="0"/>
              <a:t> </a:t>
            </a:r>
            <a:r>
              <a:rPr lang="cs-CZ" dirty="0" err="1" smtClean="0"/>
              <a:t>of</a:t>
            </a:r>
            <a:r>
              <a:rPr lang="cs-CZ" dirty="0" smtClean="0"/>
              <a:t> </a:t>
            </a:r>
            <a:r>
              <a:rPr lang="cs-CZ" dirty="0" err="1" smtClean="0"/>
              <a:t>populisms</a:t>
            </a:r>
            <a:r>
              <a:rPr lang="cs-CZ" dirty="0" smtClean="0"/>
              <a:t>)</a:t>
            </a:r>
            <a:endParaRPr lang="cs-CZ" dirty="0"/>
          </a:p>
          <a:p>
            <a:endParaRPr lang="cs-CZ" dirty="0"/>
          </a:p>
        </p:txBody>
      </p:sp>
    </p:spTree>
    <p:extLst>
      <p:ext uri="{BB962C8B-B14F-4D97-AF65-F5344CB8AC3E}">
        <p14:creationId xmlns:p14="http://schemas.microsoft.com/office/powerpoint/2010/main" val="2128375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Populism</a:t>
            </a:r>
            <a:r>
              <a:rPr lang="cs-CZ" dirty="0" smtClean="0"/>
              <a:t> as a </a:t>
            </a:r>
            <a:r>
              <a:rPr lang="cs-CZ" dirty="0" err="1" smtClean="0"/>
              <a:t>threat</a:t>
            </a:r>
            <a:r>
              <a:rPr lang="cs-CZ" dirty="0" smtClean="0"/>
              <a:t> to </a:t>
            </a:r>
            <a:r>
              <a:rPr lang="cs-CZ" dirty="0" err="1" smtClean="0"/>
              <a:t>democracy</a:t>
            </a:r>
            <a:r>
              <a:rPr lang="cs-CZ" dirty="0" smtClean="0"/>
              <a:t> I.</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Democracy seen by populist only as the ‘power of the people’</a:t>
            </a:r>
            <a:r>
              <a:rPr lang="cs-CZ" dirty="0" smtClean="0"/>
              <a:t> – </a:t>
            </a:r>
            <a:r>
              <a:rPr lang="cs-CZ" dirty="0" err="1" smtClean="0"/>
              <a:t>reductionist</a:t>
            </a:r>
            <a:r>
              <a:rPr lang="cs-CZ" dirty="0" smtClean="0"/>
              <a:t> </a:t>
            </a:r>
            <a:r>
              <a:rPr lang="cs-CZ" dirty="0" err="1" smtClean="0"/>
              <a:t>definition</a:t>
            </a:r>
            <a:r>
              <a:rPr lang="cs-CZ" dirty="0" smtClean="0"/>
              <a:t> </a:t>
            </a:r>
            <a:r>
              <a:rPr lang="cs-CZ" dirty="0" err="1" smtClean="0"/>
              <a:t>of</a:t>
            </a:r>
            <a:r>
              <a:rPr lang="cs-CZ" dirty="0" smtClean="0"/>
              <a:t> </a:t>
            </a:r>
            <a:r>
              <a:rPr lang="cs-CZ" dirty="0" err="1" smtClean="0"/>
              <a:t>democracy</a:t>
            </a:r>
            <a:r>
              <a:rPr lang="cs-CZ" dirty="0" smtClean="0"/>
              <a:t> (</a:t>
            </a:r>
            <a:r>
              <a:rPr lang="cs-CZ" dirty="0" err="1" smtClean="0"/>
              <a:t>Mény</a:t>
            </a:r>
            <a:r>
              <a:rPr lang="cs-CZ" dirty="0" smtClean="0"/>
              <a:t>, </a:t>
            </a:r>
            <a:r>
              <a:rPr lang="cs-CZ" dirty="0" err="1" smtClean="0"/>
              <a:t>Surel</a:t>
            </a:r>
            <a:r>
              <a:rPr lang="cs-CZ" dirty="0" smtClean="0"/>
              <a:t>, 2002)</a:t>
            </a:r>
            <a:r>
              <a:rPr lang="en-US" dirty="0" smtClean="0"/>
              <a:t> </a:t>
            </a:r>
          </a:p>
          <a:p>
            <a:r>
              <a:rPr lang="en-US" dirty="0" smtClean="0"/>
              <a:t>‘democratic illiberalism’ </a:t>
            </a:r>
            <a:r>
              <a:rPr lang="cs-CZ" dirty="0" smtClean="0"/>
              <a:t>(</a:t>
            </a:r>
            <a:r>
              <a:rPr lang="cs-CZ" dirty="0" err="1" smtClean="0"/>
              <a:t>Pappas</a:t>
            </a:r>
            <a:r>
              <a:rPr lang="cs-CZ" dirty="0" smtClean="0"/>
              <a:t>, 2012)</a:t>
            </a:r>
          </a:p>
          <a:p>
            <a:r>
              <a:rPr lang="en-US" dirty="0" smtClean="0"/>
              <a:t>‘pure populist democracy vs. the practice of </a:t>
            </a:r>
            <a:r>
              <a:rPr lang="en-US" i="1" dirty="0" smtClean="0"/>
              <a:t>constitutional </a:t>
            </a:r>
            <a:r>
              <a:rPr lang="en-US" dirty="0" smtClean="0"/>
              <a:t>democracy</a:t>
            </a:r>
            <a:r>
              <a:rPr lang="en-US" i="1" dirty="0" smtClean="0"/>
              <a:t>’</a:t>
            </a:r>
            <a:r>
              <a:rPr lang="cs-CZ" dirty="0"/>
              <a:t> </a:t>
            </a:r>
            <a:r>
              <a:rPr lang="cs-CZ" dirty="0" smtClean="0"/>
              <a:t>(</a:t>
            </a:r>
            <a:r>
              <a:rPr lang="cs-CZ" dirty="0" err="1" smtClean="0"/>
              <a:t>Abts</a:t>
            </a:r>
            <a:r>
              <a:rPr lang="cs-CZ" dirty="0" smtClean="0"/>
              <a:t>, </a:t>
            </a:r>
            <a:r>
              <a:rPr lang="cs-CZ" dirty="0" err="1" smtClean="0"/>
              <a:t>Rummens</a:t>
            </a:r>
            <a:r>
              <a:rPr lang="cs-CZ" dirty="0" smtClean="0"/>
              <a:t>, 2007)</a:t>
            </a:r>
          </a:p>
          <a:p>
            <a:r>
              <a:rPr lang="en-US" dirty="0" smtClean="0"/>
              <a:t>‘</a:t>
            </a:r>
            <a:r>
              <a:rPr lang="cs-CZ" dirty="0" err="1" smtClean="0"/>
              <a:t>little</a:t>
            </a:r>
            <a:r>
              <a:rPr lang="cs-CZ" dirty="0" smtClean="0"/>
              <a:t> </a:t>
            </a:r>
            <a:r>
              <a:rPr lang="cs-CZ" dirty="0" err="1"/>
              <a:t>patience</a:t>
            </a:r>
            <a:r>
              <a:rPr lang="cs-CZ" dirty="0"/>
              <a:t> </a:t>
            </a:r>
            <a:r>
              <a:rPr lang="cs-CZ" dirty="0" err="1"/>
              <a:t>with</a:t>
            </a:r>
            <a:r>
              <a:rPr lang="cs-CZ" dirty="0"/>
              <a:t> </a:t>
            </a:r>
            <a:r>
              <a:rPr lang="cs-CZ" dirty="0" err="1"/>
              <a:t>liberalism</a:t>
            </a:r>
            <a:r>
              <a:rPr lang="en-US" dirty="0"/>
              <a:t>`s emphasis on procedural niceties and protections for individual </a:t>
            </a:r>
            <a:r>
              <a:rPr lang="en-US" dirty="0" smtClean="0"/>
              <a:t>rights’ </a:t>
            </a:r>
            <a:r>
              <a:rPr lang="cs-CZ" dirty="0" smtClean="0"/>
              <a:t>(</a:t>
            </a:r>
            <a:r>
              <a:rPr lang="cs-CZ" dirty="0" err="1" smtClean="0"/>
              <a:t>Plattner</a:t>
            </a:r>
            <a:r>
              <a:rPr lang="cs-CZ" dirty="0" smtClean="0"/>
              <a:t>, 2010)</a:t>
            </a:r>
          </a:p>
          <a:p>
            <a:endParaRPr lang="cs-CZ" dirty="0"/>
          </a:p>
          <a:p>
            <a:r>
              <a:rPr lang="cs-CZ" dirty="0" err="1" smtClean="0"/>
              <a:t>Populism</a:t>
            </a:r>
            <a:r>
              <a:rPr lang="cs-CZ" dirty="0" smtClean="0"/>
              <a:t> </a:t>
            </a:r>
            <a:r>
              <a:rPr lang="cs-CZ" dirty="0" err="1" smtClean="0"/>
              <a:t>is</a:t>
            </a:r>
            <a:r>
              <a:rPr lang="cs-CZ" dirty="0" smtClean="0"/>
              <a:t> not </a:t>
            </a:r>
            <a:r>
              <a:rPr lang="cs-CZ" dirty="0" err="1" smtClean="0"/>
              <a:t>against</a:t>
            </a:r>
            <a:r>
              <a:rPr lang="cs-CZ" dirty="0" smtClean="0"/>
              <a:t> </a:t>
            </a:r>
            <a:r>
              <a:rPr lang="cs-CZ" dirty="0" err="1" smtClean="0"/>
              <a:t>democracy</a:t>
            </a:r>
            <a:r>
              <a:rPr lang="cs-CZ" dirty="0" smtClean="0"/>
              <a:t> </a:t>
            </a:r>
            <a:r>
              <a:rPr lang="cs-CZ" i="1" dirty="0" smtClean="0"/>
              <a:t>per se</a:t>
            </a:r>
            <a:r>
              <a:rPr lang="cs-CZ" dirty="0" smtClean="0"/>
              <a:t>, but </a:t>
            </a:r>
            <a:r>
              <a:rPr lang="cs-CZ" dirty="0" err="1" smtClean="0"/>
              <a:t>against</a:t>
            </a:r>
            <a:r>
              <a:rPr lang="cs-CZ" dirty="0" smtClean="0"/>
              <a:t> </a:t>
            </a:r>
            <a:r>
              <a:rPr lang="cs-CZ" dirty="0" err="1" smtClean="0"/>
              <a:t>the</a:t>
            </a:r>
            <a:r>
              <a:rPr lang="cs-CZ" dirty="0" smtClean="0"/>
              <a:t> </a:t>
            </a:r>
            <a:r>
              <a:rPr lang="cs-CZ" dirty="0" err="1" smtClean="0"/>
              <a:t>principles</a:t>
            </a:r>
            <a:r>
              <a:rPr lang="cs-CZ" dirty="0" smtClean="0"/>
              <a:t> </a:t>
            </a:r>
            <a:r>
              <a:rPr lang="cs-CZ" dirty="0" err="1" smtClean="0"/>
              <a:t>of</a:t>
            </a:r>
            <a:r>
              <a:rPr lang="cs-CZ" dirty="0" smtClean="0"/>
              <a:t> </a:t>
            </a:r>
            <a:r>
              <a:rPr lang="cs-CZ" dirty="0" err="1" smtClean="0"/>
              <a:t>liberal</a:t>
            </a:r>
            <a:r>
              <a:rPr lang="cs-CZ" dirty="0" smtClean="0"/>
              <a:t>/</a:t>
            </a:r>
            <a:r>
              <a:rPr lang="cs-CZ" dirty="0" err="1" smtClean="0"/>
              <a:t>representative</a:t>
            </a:r>
            <a:r>
              <a:rPr lang="cs-CZ" dirty="0" smtClean="0"/>
              <a:t> </a:t>
            </a:r>
            <a:r>
              <a:rPr lang="cs-CZ" dirty="0" err="1" smtClean="0"/>
              <a:t>democracy</a:t>
            </a:r>
            <a:endParaRPr lang="cs-CZ" dirty="0"/>
          </a:p>
        </p:txBody>
      </p:sp>
    </p:spTree>
    <p:extLst>
      <p:ext uri="{BB962C8B-B14F-4D97-AF65-F5344CB8AC3E}">
        <p14:creationId xmlns:p14="http://schemas.microsoft.com/office/powerpoint/2010/main" val="654373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threat</a:t>
            </a:r>
            <a:r>
              <a:rPr lang="cs-CZ" dirty="0"/>
              <a:t> to </a:t>
            </a:r>
            <a:r>
              <a:rPr lang="cs-CZ" dirty="0" err="1"/>
              <a:t>democracy</a:t>
            </a:r>
            <a:r>
              <a:rPr lang="cs-CZ" dirty="0"/>
              <a:t> </a:t>
            </a:r>
            <a:r>
              <a:rPr lang="cs-CZ" dirty="0" smtClean="0"/>
              <a:t>I</a:t>
            </a:r>
            <a:r>
              <a:rPr lang="en-US" dirty="0" smtClean="0"/>
              <a:t>I</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Negative </a:t>
            </a:r>
            <a:r>
              <a:rPr lang="cs-CZ" dirty="0" err="1" smtClean="0"/>
              <a:t>effects</a:t>
            </a:r>
            <a:r>
              <a:rPr lang="cs-CZ" dirty="0" smtClean="0"/>
              <a:t> on </a:t>
            </a:r>
            <a:r>
              <a:rPr lang="cs-CZ" dirty="0" err="1" smtClean="0"/>
              <a:t>different</a:t>
            </a:r>
            <a:r>
              <a:rPr lang="cs-CZ" dirty="0" smtClean="0"/>
              <a:t> </a:t>
            </a:r>
            <a:r>
              <a:rPr lang="cs-CZ" dirty="0" err="1" smtClean="0"/>
              <a:t>aspects</a:t>
            </a:r>
            <a:r>
              <a:rPr lang="cs-CZ" dirty="0" smtClean="0"/>
              <a:t> </a:t>
            </a:r>
            <a:r>
              <a:rPr lang="cs-CZ" dirty="0" err="1" smtClean="0"/>
              <a:t>of</a:t>
            </a:r>
            <a:r>
              <a:rPr lang="cs-CZ" dirty="0" smtClean="0"/>
              <a:t> </a:t>
            </a:r>
            <a:r>
              <a:rPr lang="cs-CZ" dirty="0" err="1" smtClean="0"/>
              <a:t>democracy</a:t>
            </a:r>
            <a:r>
              <a:rPr lang="cs-CZ" dirty="0" smtClean="0"/>
              <a:t>:</a:t>
            </a:r>
            <a:endParaRPr lang="en-US" dirty="0" smtClean="0"/>
          </a:p>
          <a:p>
            <a:endParaRPr lang="cs-CZ" dirty="0" smtClean="0"/>
          </a:p>
          <a:p>
            <a:pPr marL="514350" indent="-514350">
              <a:buFont typeface="+mj-lt"/>
              <a:buAutoNum type="arabicPeriod"/>
            </a:pPr>
            <a:r>
              <a:rPr lang="cs-CZ" b="1" dirty="0" err="1" smtClean="0"/>
              <a:t>Position</a:t>
            </a:r>
            <a:r>
              <a:rPr lang="cs-CZ" b="1" dirty="0" smtClean="0"/>
              <a:t> </a:t>
            </a:r>
            <a:r>
              <a:rPr lang="cs-CZ" b="1" dirty="0" err="1" smtClean="0"/>
              <a:t>of</a:t>
            </a:r>
            <a:r>
              <a:rPr lang="cs-CZ" b="1" dirty="0" smtClean="0"/>
              <a:t> </a:t>
            </a:r>
            <a:r>
              <a:rPr lang="cs-CZ" b="1" dirty="0" err="1" smtClean="0"/>
              <a:t>individuals</a:t>
            </a:r>
            <a:r>
              <a:rPr lang="cs-CZ" b="1" dirty="0" smtClean="0"/>
              <a:t> and </a:t>
            </a:r>
            <a:r>
              <a:rPr lang="cs-CZ" b="1" dirty="0" err="1" smtClean="0"/>
              <a:t>social</a:t>
            </a:r>
            <a:r>
              <a:rPr lang="cs-CZ" b="1" dirty="0" smtClean="0"/>
              <a:t> </a:t>
            </a:r>
            <a:r>
              <a:rPr lang="cs-CZ" b="1" dirty="0" err="1" smtClean="0"/>
              <a:t>groups</a:t>
            </a:r>
            <a:endParaRPr lang="cs-CZ" b="1" dirty="0" smtClean="0"/>
          </a:p>
          <a:p>
            <a:r>
              <a:rPr lang="cs-CZ" dirty="0" err="1" smtClean="0"/>
              <a:t>Rejection</a:t>
            </a:r>
            <a:r>
              <a:rPr lang="cs-CZ" dirty="0" smtClean="0"/>
              <a:t> </a:t>
            </a:r>
            <a:r>
              <a:rPr lang="cs-CZ" dirty="0" err="1" smtClean="0"/>
              <a:t>of</a:t>
            </a:r>
            <a:r>
              <a:rPr lang="cs-CZ" dirty="0" smtClean="0"/>
              <a:t> </a:t>
            </a:r>
            <a:r>
              <a:rPr lang="cs-CZ" dirty="0" err="1" smtClean="0"/>
              <a:t>the</a:t>
            </a:r>
            <a:r>
              <a:rPr lang="cs-CZ" dirty="0" smtClean="0"/>
              <a:t> </a:t>
            </a:r>
            <a:r>
              <a:rPr lang="cs-CZ" i="1" dirty="0" err="1" smtClean="0"/>
              <a:t>unified</a:t>
            </a:r>
            <a:r>
              <a:rPr lang="cs-CZ" i="1" dirty="0" smtClean="0"/>
              <a:t>-in-diversity</a:t>
            </a:r>
            <a:r>
              <a:rPr lang="cs-CZ" dirty="0" smtClean="0"/>
              <a:t> vision </a:t>
            </a:r>
            <a:r>
              <a:rPr lang="cs-CZ" dirty="0" err="1" smtClean="0"/>
              <a:t>of</a:t>
            </a:r>
            <a:r>
              <a:rPr lang="cs-CZ" dirty="0" smtClean="0"/>
              <a:t> society</a:t>
            </a:r>
          </a:p>
          <a:p>
            <a:r>
              <a:rPr lang="cs-CZ" dirty="0" err="1" smtClean="0"/>
              <a:t>Circumvention</a:t>
            </a:r>
            <a:r>
              <a:rPr lang="cs-CZ" dirty="0" smtClean="0"/>
              <a:t> </a:t>
            </a:r>
            <a:r>
              <a:rPr lang="cs-CZ" dirty="0" err="1" smtClean="0"/>
              <a:t>of</a:t>
            </a:r>
            <a:r>
              <a:rPr lang="cs-CZ" dirty="0" smtClean="0"/>
              <a:t> minority </a:t>
            </a:r>
            <a:r>
              <a:rPr lang="cs-CZ" dirty="0" err="1" smtClean="0"/>
              <a:t>rights</a:t>
            </a:r>
            <a:r>
              <a:rPr lang="cs-CZ" dirty="0" smtClean="0"/>
              <a:t> in </a:t>
            </a:r>
            <a:r>
              <a:rPr lang="cs-CZ" dirty="0" err="1" smtClean="0"/>
              <a:t>the</a:t>
            </a:r>
            <a:r>
              <a:rPr lang="cs-CZ" dirty="0" smtClean="0"/>
              <a:t> </a:t>
            </a:r>
            <a:r>
              <a:rPr lang="cs-CZ" dirty="0" err="1" smtClean="0"/>
              <a:t>name</a:t>
            </a:r>
            <a:r>
              <a:rPr lang="cs-CZ" dirty="0" smtClean="0"/>
              <a:t> </a:t>
            </a:r>
            <a:r>
              <a:rPr lang="cs-CZ" dirty="0" err="1" smtClean="0"/>
              <a:t>of</a:t>
            </a:r>
            <a:r>
              <a:rPr lang="cs-CZ" dirty="0" smtClean="0"/>
              <a:t> majority rule</a:t>
            </a:r>
            <a:r>
              <a:rPr lang="en-US" dirty="0" smtClean="0"/>
              <a:t>/majority rights</a:t>
            </a:r>
          </a:p>
          <a:p>
            <a:r>
              <a:rPr lang="en-US" dirty="0" smtClean="0"/>
              <a:t>Ignorance of </a:t>
            </a:r>
            <a:r>
              <a:rPr lang="cs-CZ" dirty="0" err="1" smtClean="0"/>
              <a:t>constitutional</a:t>
            </a:r>
            <a:r>
              <a:rPr lang="cs-CZ" dirty="0" smtClean="0"/>
              <a:t> </a:t>
            </a:r>
            <a:r>
              <a:rPr lang="cs-CZ" dirty="0" err="1"/>
              <a:t>guarantees</a:t>
            </a:r>
            <a:r>
              <a:rPr lang="cs-CZ" dirty="0"/>
              <a:t> </a:t>
            </a:r>
            <a:r>
              <a:rPr lang="cs-CZ" dirty="0" err="1"/>
              <a:t>for</a:t>
            </a:r>
            <a:r>
              <a:rPr lang="cs-CZ" dirty="0"/>
              <a:t> </a:t>
            </a:r>
            <a:r>
              <a:rPr lang="cs-CZ" dirty="0" err="1"/>
              <a:t>the</a:t>
            </a:r>
            <a:r>
              <a:rPr lang="cs-CZ" dirty="0"/>
              <a:t> </a:t>
            </a:r>
            <a:r>
              <a:rPr lang="cs-CZ" dirty="0" err="1"/>
              <a:t>individual</a:t>
            </a:r>
            <a:r>
              <a:rPr lang="cs-CZ" dirty="0"/>
              <a:t> </a:t>
            </a:r>
            <a:r>
              <a:rPr lang="cs-CZ" dirty="0" err="1" smtClean="0"/>
              <a:t>rights</a:t>
            </a:r>
            <a:r>
              <a:rPr lang="cs-CZ" dirty="0" smtClean="0"/>
              <a:t> </a:t>
            </a:r>
            <a:r>
              <a:rPr lang="cs-CZ" dirty="0" err="1"/>
              <a:t>of</a:t>
            </a:r>
            <a:r>
              <a:rPr lang="cs-CZ" dirty="0"/>
              <a:t> </a:t>
            </a:r>
            <a:r>
              <a:rPr lang="cs-CZ" dirty="0" err="1" smtClean="0"/>
              <a:t>citizens</a:t>
            </a:r>
            <a:endParaRPr lang="en-US" dirty="0" smtClean="0"/>
          </a:p>
          <a:p>
            <a:r>
              <a:rPr lang="en-US" dirty="0" smtClean="0"/>
              <a:t>Pluralism at stake with populism</a:t>
            </a:r>
          </a:p>
          <a:p>
            <a:endParaRPr lang="cs-CZ" dirty="0"/>
          </a:p>
        </p:txBody>
      </p:sp>
    </p:spTree>
    <p:extLst>
      <p:ext uri="{BB962C8B-B14F-4D97-AF65-F5344CB8AC3E}">
        <p14:creationId xmlns:p14="http://schemas.microsoft.com/office/powerpoint/2010/main" val="1688376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threat</a:t>
            </a:r>
            <a:r>
              <a:rPr lang="cs-CZ" dirty="0"/>
              <a:t> to </a:t>
            </a:r>
            <a:r>
              <a:rPr lang="cs-CZ" dirty="0" err="1"/>
              <a:t>democracy</a:t>
            </a:r>
            <a:r>
              <a:rPr lang="cs-CZ" dirty="0"/>
              <a:t> I</a:t>
            </a:r>
            <a:r>
              <a:rPr lang="en-US" dirty="0" smtClean="0"/>
              <a:t>II</a:t>
            </a:r>
            <a:r>
              <a:rPr lang="cs-CZ" dirty="0" smtClean="0"/>
              <a:t>.</a:t>
            </a:r>
            <a:endParaRPr lang="cs-CZ" dirty="0"/>
          </a:p>
        </p:txBody>
      </p:sp>
      <p:sp>
        <p:nvSpPr>
          <p:cNvPr id="3" name="Zástupný symbol pro obsah 2"/>
          <p:cNvSpPr>
            <a:spLocks noGrp="1"/>
          </p:cNvSpPr>
          <p:nvPr>
            <p:ph idx="1"/>
          </p:nvPr>
        </p:nvSpPr>
        <p:spPr/>
        <p:txBody>
          <a:bodyPr/>
          <a:lstStyle/>
          <a:p>
            <a:pPr marL="0" indent="0">
              <a:buNone/>
            </a:pPr>
            <a:r>
              <a:rPr lang="en-US" b="1" dirty="0" smtClean="0"/>
              <a:t>2. Institutions and rules of liberal democracy</a:t>
            </a:r>
          </a:p>
          <a:p>
            <a:r>
              <a:rPr lang="en-US" dirty="0" smtClean="0"/>
              <a:t>System of ‘checks and balances’, a complex model of bargaining, compromises in contrast with populist vision of democracy</a:t>
            </a:r>
            <a:endParaRPr lang="cs-CZ" dirty="0" smtClean="0"/>
          </a:p>
          <a:p>
            <a:r>
              <a:rPr lang="cs-CZ" dirty="0" err="1" smtClean="0"/>
              <a:t>Delegitimization</a:t>
            </a:r>
            <a:r>
              <a:rPr lang="cs-CZ" dirty="0" smtClean="0"/>
              <a:t> </a:t>
            </a:r>
            <a:r>
              <a:rPr lang="cs-CZ" dirty="0" err="1" smtClean="0"/>
              <a:t>of</a:t>
            </a:r>
            <a:r>
              <a:rPr lang="cs-CZ" dirty="0" smtClean="0"/>
              <a:t> </a:t>
            </a:r>
            <a:r>
              <a:rPr lang="cs-CZ" dirty="0" err="1" smtClean="0"/>
              <a:t>institutions</a:t>
            </a:r>
            <a:r>
              <a:rPr lang="cs-CZ" dirty="0" smtClean="0"/>
              <a:t> </a:t>
            </a:r>
            <a:r>
              <a:rPr lang="cs-CZ" dirty="0" err="1" smtClean="0"/>
              <a:t>necessary</a:t>
            </a:r>
            <a:r>
              <a:rPr lang="cs-CZ" dirty="0" smtClean="0"/>
              <a:t> </a:t>
            </a:r>
            <a:r>
              <a:rPr lang="cs-CZ" dirty="0" err="1" smtClean="0"/>
              <a:t>for</a:t>
            </a:r>
            <a:r>
              <a:rPr lang="cs-CZ" dirty="0" smtClean="0"/>
              <a:t> </a:t>
            </a:r>
            <a:r>
              <a:rPr lang="en-US" dirty="0" smtClean="0"/>
              <a:t>‘good governance’</a:t>
            </a:r>
          </a:p>
          <a:p>
            <a:r>
              <a:rPr lang="en-US" dirty="0" smtClean="0"/>
              <a:t>‘Solutions’</a:t>
            </a:r>
            <a:r>
              <a:rPr lang="cs-CZ" dirty="0" smtClean="0"/>
              <a:t>:</a:t>
            </a:r>
          </a:p>
          <a:p>
            <a:pPr lvl="1"/>
            <a:r>
              <a:rPr lang="cs-CZ" dirty="0" smtClean="0"/>
              <a:t>By-</a:t>
            </a:r>
            <a:r>
              <a:rPr lang="cs-CZ" dirty="0" err="1" smtClean="0"/>
              <a:t>passing</a:t>
            </a:r>
            <a:r>
              <a:rPr lang="cs-CZ" dirty="0" smtClean="0"/>
              <a:t> </a:t>
            </a:r>
            <a:r>
              <a:rPr lang="cs-CZ" dirty="0" err="1" smtClean="0"/>
              <a:t>of</a:t>
            </a:r>
            <a:r>
              <a:rPr lang="cs-CZ" dirty="0" smtClean="0"/>
              <a:t> </a:t>
            </a:r>
            <a:r>
              <a:rPr lang="cs-CZ" dirty="0" err="1" smtClean="0"/>
              <a:t>representative</a:t>
            </a:r>
            <a:r>
              <a:rPr lang="cs-CZ" dirty="0" smtClean="0"/>
              <a:t> </a:t>
            </a:r>
            <a:r>
              <a:rPr lang="cs-CZ" dirty="0" err="1" smtClean="0"/>
              <a:t>principles</a:t>
            </a:r>
            <a:r>
              <a:rPr lang="cs-CZ" dirty="0" smtClean="0"/>
              <a:t> </a:t>
            </a:r>
            <a:r>
              <a:rPr lang="cs-CZ" dirty="0" err="1" smtClean="0"/>
              <a:t>of</a:t>
            </a:r>
            <a:r>
              <a:rPr lang="cs-CZ" dirty="0" smtClean="0"/>
              <a:t> </a:t>
            </a:r>
            <a:r>
              <a:rPr lang="cs-CZ" dirty="0" err="1" smtClean="0"/>
              <a:t>liberal</a:t>
            </a:r>
            <a:r>
              <a:rPr lang="cs-CZ" dirty="0" smtClean="0"/>
              <a:t> </a:t>
            </a:r>
            <a:r>
              <a:rPr lang="cs-CZ" dirty="0" err="1" smtClean="0"/>
              <a:t>democracy</a:t>
            </a:r>
            <a:r>
              <a:rPr lang="cs-CZ" dirty="0" smtClean="0"/>
              <a:t> by </a:t>
            </a:r>
            <a:r>
              <a:rPr lang="cs-CZ" dirty="0" err="1" smtClean="0"/>
              <a:t>promotion</a:t>
            </a:r>
            <a:r>
              <a:rPr lang="cs-CZ" dirty="0" smtClean="0"/>
              <a:t> </a:t>
            </a:r>
            <a:r>
              <a:rPr lang="cs-CZ" dirty="0" err="1" smtClean="0"/>
              <a:t>of</a:t>
            </a:r>
            <a:r>
              <a:rPr lang="cs-CZ" dirty="0" smtClean="0"/>
              <a:t> </a:t>
            </a:r>
            <a:r>
              <a:rPr lang="cs-CZ" dirty="0" err="1" smtClean="0"/>
              <a:t>elements</a:t>
            </a:r>
            <a:r>
              <a:rPr lang="cs-CZ" dirty="0" smtClean="0"/>
              <a:t> </a:t>
            </a:r>
            <a:r>
              <a:rPr lang="cs-CZ" dirty="0" err="1" smtClean="0"/>
              <a:t>of</a:t>
            </a:r>
            <a:r>
              <a:rPr lang="cs-CZ" dirty="0" smtClean="0"/>
              <a:t> direct </a:t>
            </a:r>
            <a:r>
              <a:rPr lang="cs-CZ" dirty="0" err="1" smtClean="0"/>
              <a:t>democracy</a:t>
            </a:r>
            <a:endParaRPr lang="cs-CZ" dirty="0" smtClean="0"/>
          </a:p>
          <a:p>
            <a:pPr lvl="1"/>
            <a:r>
              <a:rPr lang="en-US" dirty="0" smtClean="0"/>
              <a:t>Limitation of </a:t>
            </a:r>
            <a:r>
              <a:rPr lang="en-US" dirty="0" err="1" smtClean="0"/>
              <a:t>separaration</a:t>
            </a:r>
            <a:r>
              <a:rPr lang="en-US" dirty="0" smtClean="0"/>
              <a:t> of powers, weakening of ‘pluralist’ institutions </a:t>
            </a:r>
            <a:r>
              <a:rPr lang="cs-CZ" dirty="0" smtClean="0"/>
              <a:t>(</a:t>
            </a:r>
            <a:r>
              <a:rPr lang="cs-CZ" dirty="0" err="1" smtClean="0"/>
              <a:t>parliaments</a:t>
            </a:r>
            <a:r>
              <a:rPr lang="cs-CZ" dirty="0" smtClean="0"/>
              <a:t>, </a:t>
            </a:r>
            <a:r>
              <a:rPr lang="cs-CZ" dirty="0" err="1" smtClean="0"/>
              <a:t>opposition</a:t>
            </a:r>
            <a:r>
              <a:rPr lang="cs-CZ" dirty="0" smtClean="0"/>
              <a:t> </a:t>
            </a:r>
            <a:r>
              <a:rPr lang="cs-CZ" dirty="0" err="1" smtClean="0"/>
              <a:t>rights</a:t>
            </a:r>
            <a:r>
              <a:rPr lang="cs-CZ" dirty="0" smtClean="0"/>
              <a:t>, </a:t>
            </a:r>
            <a:r>
              <a:rPr lang="cs-CZ" dirty="0" err="1" smtClean="0"/>
              <a:t>discussion</a:t>
            </a:r>
            <a:r>
              <a:rPr lang="cs-CZ" dirty="0" smtClean="0"/>
              <a:t>, </a:t>
            </a:r>
            <a:r>
              <a:rPr lang="cs-CZ" dirty="0" err="1" smtClean="0"/>
              <a:t>constitutional</a:t>
            </a:r>
            <a:r>
              <a:rPr lang="cs-CZ" dirty="0" smtClean="0"/>
              <a:t> </a:t>
            </a:r>
            <a:r>
              <a:rPr lang="cs-CZ" dirty="0" err="1" smtClean="0"/>
              <a:t>courts</a:t>
            </a:r>
            <a:r>
              <a:rPr lang="cs-CZ" dirty="0" smtClean="0"/>
              <a:t>…)</a:t>
            </a:r>
          </a:p>
          <a:p>
            <a:pPr lvl="1"/>
            <a:r>
              <a:rPr lang="cs-CZ" dirty="0" err="1" smtClean="0"/>
              <a:t>Delegimisation</a:t>
            </a:r>
            <a:r>
              <a:rPr lang="cs-CZ" dirty="0" smtClean="0"/>
              <a:t> </a:t>
            </a:r>
            <a:r>
              <a:rPr lang="cs-CZ" dirty="0" err="1" smtClean="0"/>
              <a:t>of</a:t>
            </a:r>
            <a:r>
              <a:rPr lang="cs-CZ" dirty="0" smtClean="0"/>
              <a:t> </a:t>
            </a:r>
            <a:r>
              <a:rPr lang="cs-CZ" dirty="0" err="1" smtClean="0"/>
              <a:t>elected</a:t>
            </a:r>
            <a:r>
              <a:rPr lang="cs-CZ" dirty="0" smtClean="0"/>
              <a:t> </a:t>
            </a:r>
            <a:r>
              <a:rPr lang="cs-CZ" dirty="0" err="1" smtClean="0"/>
              <a:t>bodies</a:t>
            </a:r>
            <a:r>
              <a:rPr lang="cs-CZ" dirty="0" smtClean="0"/>
              <a:t>, </a:t>
            </a:r>
            <a:r>
              <a:rPr lang="cs-CZ" dirty="0" err="1" smtClean="0"/>
              <a:t>replacing</a:t>
            </a:r>
            <a:r>
              <a:rPr lang="cs-CZ" dirty="0" smtClean="0"/>
              <a:t> by </a:t>
            </a:r>
            <a:r>
              <a:rPr lang="en-US" dirty="0" smtClean="0"/>
              <a:t>‘non</a:t>
            </a:r>
            <a:r>
              <a:rPr lang="cs-CZ" dirty="0" smtClean="0"/>
              <a:t>-</a:t>
            </a:r>
            <a:r>
              <a:rPr lang="cs-CZ" dirty="0" err="1" smtClean="0"/>
              <a:t>political</a:t>
            </a:r>
            <a:r>
              <a:rPr lang="en-US" dirty="0" smtClean="0"/>
              <a:t>’ principles </a:t>
            </a:r>
          </a:p>
          <a:p>
            <a:endParaRPr lang="en-US" dirty="0" smtClean="0"/>
          </a:p>
          <a:p>
            <a:endParaRPr lang="en-US" dirty="0"/>
          </a:p>
          <a:p>
            <a:endParaRPr lang="cs-CZ" dirty="0"/>
          </a:p>
        </p:txBody>
      </p:sp>
    </p:spTree>
    <p:extLst>
      <p:ext uri="{BB962C8B-B14F-4D97-AF65-F5344CB8AC3E}">
        <p14:creationId xmlns:p14="http://schemas.microsoft.com/office/powerpoint/2010/main" val="2736654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threat</a:t>
            </a:r>
            <a:r>
              <a:rPr lang="cs-CZ" dirty="0"/>
              <a:t> to </a:t>
            </a:r>
            <a:r>
              <a:rPr lang="cs-CZ" dirty="0" err="1"/>
              <a:t>democracy</a:t>
            </a:r>
            <a:r>
              <a:rPr lang="cs-CZ" dirty="0"/>
              <a:t> </a:t>
            </a:r>
            <a:r>
              <a:rPr lang="cs-CZ" dirty="0" smtClean="0"/>
              <a:t>I</a:t>
            </a:r>
            <a:r>
              <a:rPr lang="en-US" dirty="0" smtClean="0"/>
              <a:t>V</a:t>
            </a:r>
            <a:r>
              <a:rPr lang="cs-CZ" dirty="0" smtClean="0"/>
              <a:t>.</a:t>
            </a:r>
            <a:endParaRPr lang="cs-CZ" dirty="0"/>
          </a:p>
        </p:txBody>
      </p:sp>
      <p:sp>
        <p:nvSpPr>
          <p:cNvPr id="3" name="Zástupný symbol pro obsah 2"/>
          <p:cNvSpPr>
            <a:spLocks noGrp="1"/>
          </p:cNvSpPr>
          <p:nvPr>
            <p:ph idx="1"/>
          </p:nvPr>
        </p:nvSpPr>
        <p:spPr>
          <a:xfrm>
            <a:off x="838200" y="1825624"/>
            <a:ext cx="10515600" cy="4829175"/>
          </a:xfrm>
        </p:spPr>
        <p:txBody>
          <a:bodyPr>
            <a:normAutofit fontScale="92500" lnSpcReduction="20000"/>
          </a:bodyPr>
          <a:lstStyle/>
          <a:p>
            <a:pPr marL="0" indent="0">
              <a:buNone/>
            </a:pPr>
            <a:r>
              <a:rPr lang="en-US" b="1" dirty="0" smtClean="0"/>
              <a:t>3. </a:t>
            </a:r>
            <a:r>
              <a:rPr lang="en-US" b="1" dirty="0" err="1" smtClean="0"/>
              <a:t>Effectiv</a:t>
            </a:r>
            <a:r>
              <a:rPr lang="cs-CZ" b="1" dirty="0" smtClean="0"/>
              <a:t>e</a:t>
            </a:r>
            <a:r>
              <a:rPr lang="en-US" b="1" dirty="0" smtClean="0"/>
              <a:t>ness of political processes</a:t>
            </a:r>
          </a:p>
          <a:p>
            <a:r>
              <a:rPr lang="en-US" dirty="0" smtClean="0"/>
              <a:t>Indirect effect related mostly to democracy support</a:t>
            </a:r>
          </a:p>
          <a:p>
            <a:r>
              <a:rPr lang="en-US" dirty="0" smtClean="0"/>
              <a:t>Limited coalition potential of populist parties </a:t>
            </a:r>
            <a:r>
              <a:rPr lang="cs-CZ" dirty="0" smtClean="0"/>
              <a:t>– </a:t>
            </a:r>
            <a:r>
              <a:rPr lang="cs-CZ" dirty="0" err="1" smtClean="0"/>
              <a:t>formation</a:t>
            </a:r>
            <a:r>
              <a:rPr lang="cs-CZ" dirty="0" smtClean="0"/>
              <a:t> </a:t>
            </a:r>
            <a:r>
              <a:rPr lang="cs-CZ" dirty="0" err="1" smtClean="0"/>
              <a:t>of</a:t>
            </a:r>
            <a:r>
              <a:rPr lang="cs-CZ" dirty="0" smtClean="0"/>
              <a:t> </a:t>
            </a:r>
            <a:r>
              <a:rPr lang="cs-CZ" dirty="0" err="1" smtClean="0"/>
              <a:t>ideologically</a:t>
            </a:r>
            <a:r>
              <a:rPr lang="cs-CZ" dirty="0" smtClean="0"/>
              <a:t> non-</a:t>
            </a:r>
            <a:r>
              <a:rPr lang="cs-CZ" dirty="0" err="1" smtClean="0"/>
              <a:t>connected</a:t>
            </a:r>
            <a:r>
              <a:rPr lang="cs-CZ" dirty="0" smtClean="0"/>
              <a:t> </a:t>
            </a:r>
            <a:r>
              <a:rPr lang="cs-CZ" dirty="0" err="1" smtClean="0"/>
              <a:t>coalitions</a:t>
            </a:r>
            <a:r>
              <a:rPr lang="en-US" dirty="0" smtClean="0"/>
              <a:t> </a:t>
            </a:r>
            <a:r>
              <a:rPr lang="cs-CZ" dirty="0" smtClean="0"/>
              <a:t>(a </a:t>
            </a:r>
            <a:r>
              <a:rPr lang="cs-CZ" dirty="0" err="1" smtClean="0"/>
              <a:t>new</a:t>
            </a:r>
            <a:r>
              <a:rPr lang="cs-CZ" dirty="0" smtClean="0"/>
              <a:t> </a:t>
            </a:r>
            <a:r>
              <a:rPr lang="cs-CZ" dirty="0" err="1" smtClean="0"/>
              <a:t>political</a:t>
            </a:r>
            <a:r>
              <a:rPr lang="cs-CZ" dirty="0" smtClean="0"/>
              <a:t> </a:t>
            </a:r>
            <a:r>
              <a:rPr lang="cs-CZ" dirty="0" err="1" smtClean="0"/>
              <a:t>cleavage</a:t>
            </a:r>
            <a:r>
              <a:rPr lang="cs-CZ" dirty="0" smtClean="0"/>
              <a:t> - </a:t>
            </a:r>
            <a:r>
              <a:rPr lang="cs-CZ" dirty="0" err="1" smtClean="0"/>
              <a:t>Greece</a:t>
            </a:r>
            <a:r>
              <a:rPr lang="cs-CZ" dirty="0" smtClean="0"/>
              <a:t>) – </a:t>
            </a:r>
            <a:r>
              <a:rPr lang="cs-CZ" dirty="0" err="1" smtClean="0"/>
              <a:t>convergence</a:t>
            </a:r>
            <a:r>
              <a:rPr lang="cs-CZ" dirty="0" smtClean="0"/>
              <a:t> </a:t>
            </a:r>
            <a:r>
              <a:rPr lang="cs-CZ" dirty="0" err="1" smtClean="0"/>
              <a:t>of</a:t>
            </a:r>
            <a:r>
              <a:rPr lang="cs-CZ" dirty="0" smtClean="0"/>
              <a:t> </a:t>
            </a:r>
            <a:r>
              <a:rPr lang="cs-CZ" dirty="0" err="1" smtClean="0"/>
              <a:t>political</a:t>
            </a:r>
            <a:r>
              <a:rPr lang="cs-CZ" dirty="0" smtClean="0"/>
              <a:t> </a:t>
            </a:r>
            <a:r>
              <a:rPr lang="cs-CZ" dirty="0" err="1" smtClean="0"/>
              <a:t>space</a:t>
            </a:r>
            <a:r>
              <a:rPr lang="cs-CZ" dirty="0" smtClean="0"/>
              <a:t> – </a:t>
            </a:r>
            <a:r>
              <a:rPr lang="cs-CZ" dirty="0" err="1" smtClean="0"/>
              <a:t>growing</a:t>
            </a:r>
            <a:r>
              <a:rPr lang="cs-CZ" dirty="0" smtClean="0"/>
              <a:t> </a:t>
            </a:r>
            <a:r>
              <a:rPr lang="cs-CZ" dirty="0" err="1" smtClean="0"/>
              <a:t>dissatisfaction</a:t>
            </a:r>
            <a:r>
              <a:rPr lang="cs-CZ" dirty="0" smtClean="0"/>
              <a:t> </a:t>
            </a:r>
            <a:r>
              <a:rPr lang="cs-CZ" dirty="0" err="1" smtClean="0"/>
              <a:t>with</a:t>
            </a:r>
            <a:r>
              <a:rPr lang="cs-CZ" dirty="0" smtClean="0"/>
              <a:t> </a:t>
            </a:r>
            <a:r>
              <a:rPr lang="cs-CZ" dirty="0" err="1" smtClean="0"/>
              <a:t>democracy</a:t>
            </a:r>
            <a:r>
              <a:rPr lang="cs-CZ" dirty="0" smtClean="0"/>
              <a:t> (</a:t>
            </a:r>
            <a:r>
              <a:rPr lang="cs-CZ" dirty="0" err="1" smtClean="0"/>
              <a:t>lack</a:t>
            </a:r>
            <a:r>
              <a:rPr lang="cs-CZ" dirty="0" smtClean="0"/>
              <a:t> </a:t>
            </a:r>
            <a:r>
              <a:rPr lang="cs-CZ" dirty="0" err="1" smtClean="0"/>
              <a:t>of</a:t>
            </a:r>
            <a:r>
              <a:rPr lang="cs-CZ" dirty="0" smtClean="0"/>
              <a:t> </a:t>
            </a:r>
            <a:r>
              <a:rPr lang="cs-CZ" dirty="0" err="1" smtClean="0"/>
              <a:t>representativeness</a:t>
            </a:r>
            <a:r>
              <a:rPr lang="cs-CZ" dirty="0" smtClean="0"/>
              <a:t>)</a:t>
            </a:r>
          </a:p>
          <a:p>
            <a:r>
              <a:rPr lang="en-US" dirty="0" smtClean="0"/>
              <a:t>Formation </a:t>
            </a:r>
            <a:r>
              <a:rPr lang="en-US" dirty="0"/>
              <a:t>of ‘populist democracies’ </a:t>
            </a:r>
            <a:r>
              <a:rPr lang="cs-CZ" dirty="0"/>
              <a:t>(</a:t>
            </a:r>
            <a:r>
              <a:rPr lang="cs-CZ" dirty="0" err="1"/>
              <a:t>Pappas</a:t>
            </a:r>
            <a:r>
              <a:rPr lang="cs-CZ" dirty="0"/>
              <a:t>) – </a:t>
            </a:r>
            <a:r>
              <a:rPr lang="cs-CZ" dirty="0" err="1"/>
              <a:t>reaction</a:t>
            </a:r>
            <a:r>
              <a:rPr lang="cs-CZ" dirty="0"/>
              <a:t> to </a:t>
            </a:r>
            <a:r>
              <a:rPr lang="cs-CZ" dirty="0" err="1"/>
              <a:t>success</a:t>
            </a:r>
            <a:r>
              <a:rPr lang="cs-CZ" dirty="0"/>
              <a:t> </a:t>
            </a:r>
            <a:r>
              <a:rPr lang="cs-CZ" dirty="0" err="1"/>
              <a:t>of</a:t>
            </a:r>
            <a:r>
              <a:rPr lang="cs-CZ" dirty="0"/>
              <a:t> </a:t>
            </a:r>
            <a:r>
              <a:rPr lang="cs-CZ" dirty="0" err="1"/>
              <a:t>populist</a:t>
            </a:r>
            <a:r>
              <a:rPr lang="cs-CZ" dirty="0"/>
              <a:t> </a:t>
            </a:r>
            <a:r>
              <a:rPr lang="cs-CZ" dirty="0" err="1"/>
              <a:t>rhetoric</a:t>
            </a:r>
            <a:r>
              <a:rPr lang="cs-CZ" dirty="0"/>
              <a:t>, </a:t>
            </a:r>
            <a:r>
              <a:rPr lang="cs-CZ" dirty="0" err="1"/>
              <a:t>populist</a:t>
            </a:r>
            <a:r>
              <a:rPr lang="cs-CZ" dirty="0"/>
              <a:t> </a:t>
            </a:r>
            <a:r>
              <a:rPr lang="cs-CZ" dirty="0" err="1"/>
              <a:t>inflation</a:t>
            </a:r>
            <a:r>
              <a:rPr lang="en-US" dirty="0"/>
              <a:t> </a:t>
            </a:r>
            <a:endParaRPr lang="cs-CZ" dirty="0"/>
          </a:p>
          <a:p>
            <a:r>
              <a:rPr lang="cs-CZ" dirty="0" err="1" smtClean="0"/>
              <a:t>Populists</a:t>
            </a:r>
            <a:r>
              <a:rPr lang="cs-CZ" dirty="0" smtClean="0"/>
              <a:t> in </a:t>
            </a:r>
            <a:r>
              <a:rPr lang="cs-CZ" dirty="0" err="1" smtClean="0"/>
              <a:t>government</a:t>
            </a:r>
            <a:r>
              <a:rPr lang="cs-CZ" dirty="0" smtClean="0"/>
              <a:t> – </a:t>
            </a:r>
            <a:r>
              <a:rPr lang="en-US" dirty="0" smtClean="0"/>
              <a:t>‘</a:t>
            </a:r>
            <a:r>
              <a:rPr lang="en-US" dirty="0" err="1" smtClean="0"/>
              <a:t>mainstreami</a:t>
            </a:r>
            <a:r>
              <a:rPr lang="cs-CZ" dirty="0" smtClean="0"/>
              <a:t>z</a:t>
            </a:r>
            <a:r>
              <a:rPr lang="en-US" dirty="0" err="1" smtClean="0"/>
              <a:t>ation</a:t>
            </a:r>
            <a:r>
              <a:rPr lang="en-US" dirty="0" smtClean="0"/>
              <a:t>’, lack of trust, ‘spiral of discontent’</a:t>
            </a:r>
            <a:r>
              <a:rPr lang="cs-CZ" dirty="0" smtClean="0"/>
              <a:t> – </a:t>
            </a:r>
            <a:r>
              <a:rPr lang="cs-CZ" dirty="0" err="1" smtClean="0"/>
              <a:t>clash</a:t>
            </a:r>
            <a:r>
              <a:rPr lang="cs-CZ" dirty="0" smtClean="0"/>
              <a:t> </a:t>
            </a:r>
            <a:r>
              <a:rPr lang="cs-CZ" dirty="0" err="1" smtClean="0"/>
              <a:t>of</a:t>
            </a:r>
            <a:r>
              <a:rPr lang="cs-CZ" dirty="0" smtClean="0"/>
              <a:t> a </a:t>
            </a:r>
            <a:r>
              <a:rPr lang="cs-CZ" dirty="0" err="1" smtClean="0"/>
              <a:t>programme</a:t>
            </a:r>
            <a:r>
              <a:rPr lang="cs-CZ" dirty="0" smtClean="0"/>
              <a:t> </a:t>
            </a:r>
            <a:r>
              <a:rPr lang="cs-CZ" dirty="0" err="1" smtClean="0"/>
              <a:t>of</a:t>
            </a:r>
            <a:r>
              <a:rPr lang="cs-CZ" dirty="0" smtClean="0"/>
              <a:t> </a:t>
            </a:r>
            <a:r>
              <a:rPr lang="cs-CZ" dirty="0" err="1" smtClean="0"/>
              <a:t>redemptive</a:t>
            </a:r>
            <a:r>
              <a:rPr lang="cs-CZ" dirty="0" smtClean="0"/>
              <a:t> </a:t>
            </a:r>
            <a:r>
              <a:rPr lang="cs-CZ" dirty="0" err="1" smtClean="0"/>
              <a:t>democracy</a:t>
            </a:r>
            <a:r>
              <a:rPr lang="cs-CZ" dirty="0" smtClean="0"/>
              <a:t> and </a:t>
            </a:r>
            <a:r>
              <a:rPr lang="cs-CZ" dirty="0" err="1" smtClean="0"/>
              <a:t>the</a:t>
            </a:r>
            <a:r>
              <a:rPr lang="cs-CZ" dirty="0" smtClean="0"/>
              <a:t> </a:t>
            </a:r>
            <a:r>
              <a:rPr lang="cs-CZ" dirty="0" err="1" smtClean="0"/>
              <a:t>practice</a:t>
            </a:r>
            <a:r>
              <a:rPr lang="cs-CZ" dirty="0" smtClean="0"/>
              <a:t> </a:t>
            </a:r>
            <a:r>
              <a:rPr lang="cs-CZ" dirty="0" err="1" smtClean="0"/>
              <a:t>of</a:t>
            </a:r>
            <a:r>
              <a:rPr lang="cs-CZ" dirty="0" smtClean="0"/>
              <a:t> </a:t>
            </a:r>
            <a:r>
              <a:rPr lang="cs-CZ" dirty="0" err="1" smtClean="0"/>
              <a:t>pragmatic</a:t>
            </a:r>
            <a:r>
              <a:rPr lang="cs-CZ" dirty="0" smtClean="0"/>
              <a:t> </a:t>
            </a:r>
            <a:r>
              <a:rPr lang="cs-CZ" dirty="0" err="1" smtClean="0"/>
              <a:t>democracy</a:t>
            </a:r>
            <a:endParaRPr lang="en-US" dirty="0" smtClean="0"/>
          </a:p>
          <a:p>
            <a:r>
              <a:rPr lang="cs-CZ" dirty="0" smtClean="0"/>
              <a:t>Drop </a:t>
            </a:r>
            <a:r>
              <a:rPr lang="cs-CZ" dirty="0" err="1" smtClean="0"/>
              <a:t>of</a:t>
            </a:r>
            <a:r>
              <a:rPr lang="cs-CZ" dirty="0" smtClean="0"/>
              <a:t> legitimity </a:t>
            </a:r>
            <a:r>
              <a:rPr lang="cs-CZ" dirty="0" err="1" smtClean="0"/>
              <a:t>of</a:t>
            </a:r>
            <a:r>
              <a:rPr lang="cs-CZ" dirty="0" smtClean="0"/>
              <a:t> standard </a:t>
            </a:r>
            <a:r>
              <a:rPr lang="cs-CZ" dirty="0" err="1" smtClean="0"/>
              <a:t>institutions</a:t>
            </a:r>
            <a:r>
              <a:rPr lang="cs-CZ" dirty="0" smtClean="0"/>
              <a:t> </a:t>
            </a:r>
            <a:r>
              <a:rPr lang="cs-CZ" dirty="0" err="1" smtClean="0"/>
              <a:t>of</a:t>
            </a:r>
            <a:r>
              <a:rPr lang="cs-CZ" dirty="0" smtClean="0"/>
              <a:t> </a:t>
            </a:r>
            <a:r>
              <a:rPr lang="cs-CZ" dirty="0" err="1" smtClean="0"/>
              <a:t>liberal</a:t>
            </a:r>
            <a:r>
              <a:rPr lang="cs-CZ" dirty="0" smtClean="0"/>
              <a:t> </a:t>
            </a:r>
            <a:r>
              <a:rPr lang="cs-CZ" dirty="0" err="1" smtClean="0"/>
              <a:t>democracy</a:t>
            </a:r>
            <a:r>
              <a:rPr lang="cs-CZ" dirty="0" smtClean="0"/>
              <a:t> (</a:t>
            </a:r>
            <a:r>
              <a:rPr lang="cs-CZ" dirty="0" err="1" smtClean="0"/>
              <a:t>intentional</a:t>
            </a:r>
            <a:r>
              <a:rPr lang="cs-CZ" dirty="0" smtClean="0"/>
              <a:t> </a:t>
            </a:r>
            <a:r>
              <a:rPr lang="cs-CZ" dirty="0" err="1" smtClean="0"/>
              <a:t>delegimisation</a:t>
            </a:r>
            <a:r>
              <a:rPr lang="cs-CZ" dirty="0" smtClean="0"/>
              <a:t>)</a:t>
            </a:r>
          </a:p>
          <a:p>
            <a:endParaRPr lang="cs-CZ" dirty="0"/>
          </a:p>
        </p:txBody>
      </p:sp>
    </p:spTree>
    <p:extLst>
      <p:ext uri="{BB962C8B-B14F-4D97-AF65-F5344CB8AC3E}">
        <p14:creationId xmlns:p14="http://schemas.microsoft.com/office/powerpoint/2010/main" val="1876528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Populism</a:t>
            </a:r>
            <a:r>
              <a:rPr lang="cs-CZ" dirty="0" smtClean="0"/>
              <a:t> as a </a:t>
            </a:r>
            <a:r>
              <a:rPr lang="cs-CZ" dirty="0" err="1" smtClean="0"/>
              <a:t>corrective</a:t>
            </a:r>
            <a:r>
              <a:rPr lang="cs-CZ" dirty="0" smtClean="0"/>
              <a:t> to </a:t>
            </a:r>
            <a:r>
              <a:rPr lang="cs-CZ" dirty="0" err="1" smtClean="0"/>
              <a:t>democracy</a:t>
            </a:r>
            <a:endParaRPr lang="cs-CZ" dirty="0"/>
          </a:p>
        </p:txBody>
      </p:sp>
      <p:sp>
        <p:nvSpPr>
          <p:cNvPr id="3" name="Zástupný symbol pro obsah 2"/>
          <p:cNvSpPr>
            <a:spLocks noGrp="1"/>
          </p:cNvSpPr>
          <p:nvPr>
            <p:ph idx="1"/>
          </p:nvPr>
        </p:nvSpPr>
        <p:spPr>
          <a:xfrm>
            <a:off x="838200" y="1465943"/>
            <a:ext cx="10515600" cy="4711020"/>
          </a:xfrm>
        </p:spPr>
        <p:txBody>
          <a:bodyPr>
            <a:normAutofit lnSpcReduction="10000"/>
          </a:bodyPr>
          <a:lstStyle/>
          <a:p>
            <a:r>
              <a:rPr lang="cs-CZ" dirty="0" err="1" smtClean="0"/>
              <a:t>Populist</a:t>
            </a:r>
            <a:r>
              <a:rPr lang="cs-CZ" dirty="0" smtClean="0"/>
              <a:t> </a:t>
            </a:r>
            <a:r>
              <a:rPr lang="cs-CZ" dirty="0" err="1" smtClean="0"/>
              <a:t>success</a:t>
            </a:r>
            <a:r>
              <a:rPr lang="cs-CZ" dirty="0" smtClean="0"/>
              <a:t> as a </a:t>
            </a:r>
            <a:r>
              <a:rPr lang="cs-CZ" dirty="0" err="1" smtClean="0"/>
              <a:t>litmus</a:t>
            </a:r>
            <a:r>
              <a:rPr lang="cs-CZ" dirty="0" smtClean="0"/>
              <a:t> </a:t>
            </a:r>
            <a:r>
              <a:rPr lang="cs-CZ" dirty="0" err="1" smtClean="0"/>
              <a:t>paper</a:t>
            </a:r>
            <a:r>
              <a:rPr lang="cs-CZ" dirty="0" smtClean="0"/>
              <a:t> </a:t>
            </a:r>
            <a:r>
              <a:rPr lang="cs-CZ" dirty="0" err="1" smtClean="0"/>
              <a:t>of</a:t>
            </a:r>
            <a:r>
              <a:rPr lang="cs-CZ" dirty="0" smtClean="0"/>
              <a:t> </a:t>
            </a:r>
            <a:r>
              <a:rPr lang="cs-CZ" dirty="0" err="1" smtClean="0"/>
              <a:t>pragmatism</a:t>
            </a:r>
            <a:r>
              <a:rPr lang="cs-CZ" dirty="0" smtClean="0"/>
              <a:t> </a:t>
            </a:r>
            <a:r>
              <a:rPr lang="cs-CZ" dirty="0" err="1" smtClean="0"/>
              <a:t>of</a:t>
            </a:r>
            <a:r>
              <a:rPr lang="cs-CZ" dirty="0" smtClean="0"/>
              <a:t> </a:t>
            </a:r>
            <a:r>
              <a:rPr lang="cs-CZ" dirty="0" err="1" smtClean="0"/>
              <a:t>democracy</a:t>
            </a:r>
            <a:endParaRPr lang="cs-CZ" dirty="0" smtClean="0"/>
          </a:p>
          <a:p>
            <a:r>
              <a:rPr lang="cs-CZ" dirty="0" err="1" smtClean="0"/>
              <a:t>Corrective</a:t>
            </a:r>
            <a:r>
              <a:rPr lang="cs-CZ" dirty="0" smtClean="0"/>
              <a:t> </a:t>
            </a:r>
            <a:r>
              <a:rPr lang="cs-CZ" dirty="0" err="1" smtClean="0"/>
              <a:t>function</a:t>
            </a:r>
            <a:r>
              <a:rPr lang="cs-CZ" dirty="0" smtClean="0"/>
              <a:t> </a:t>
            </a:r>
            <a:r>
              <a:rPr lang="cs-CZ" dirty="0" err="1" smtClean="0"/>
              <a:t>of</a:t>
            </a:r>
            <a:r>
              <a:rPr lang="cs-CZ" dirty="0" smtClean="0"/>
              <a:t> </a:t>
            </a:r>
            <a:r>
              <a:rPr lang="cs-CZ" dirty="0" err="1" smtClean="0"/>
              <a:t>populism</a:t>
            </a:r>
            <a:r>
              <a:rPr lang="cs-CZ" dirty="0" smtClean="0"/>
              <a:t> (</a:t>
            </a:r>
            <a:r>
              <a:rPr lang="cs-CZ" dirty="0" err="1" smtClean="0"/>
              <a:t>Mudde</a:t>
            </a:r>
            <a:r>
              <a:rPr lang="cs-CZ" dirty="0" smtClean="0"/>
              <a:t>, </a:t>
            </a:r>
            <a:r>
              <a:rPr lang="cs-CZ" dirty="0" err="1" smtClean="0"/>
              <a:t>Rovira</a:t>
            </a:r>
            <a:r>
              <a:rPr lang="cs-CZ" dirty="0" smtClean="0"/>
              <a:t> </a:t>
            </a:r>
            <a:r>
              <a:rPr lang="cs-CZ" dirty="0" err="1" smtClean="0"/>
              <a:t>Kaltwasser</a:t>
            </a:r>
            <a:r>
              <a:rPr lang="cs-CZ" dirty="0" smtClean="0"/>
              <a:t>, 2012)</a:t>
            </a:r>
          </a:p>
          <a:p>
            <a:r>
              <a:rPr lang="cs-CZ" dirty="0" err="1" smtClean="0"/>
              <a:t>Mostly</a:t>
            </a:r>
            <a:r>
              <a:rPr lang="cs-CZ" dirty="0" smtClean="0"/>
              <a:t> </a:t>
            </a:r>
            <a:r>
              <a:rPr lang="cs-CZ" dirty="0" err="1" smtClean="0"/>
              <a:t>related</a:t>
            </a:r>
            <a:r>
              <a:rPr lang="cs-CZ" dirty="0" smtClean="0"/>
              <a:t> to </a:t>
            </a:r>
            <a:r>
              <a:rPr lang="cs-CZ" dirty="0" err="1" smtClean="0"/>
              <a:t>the</a:t>
            </a:r>
            <a:r>
              <a:rPr lang="cs-CZ" dirty="0" smtClean="0"/>
              <a:t> </a:t>
            </a:r>
            <a:r>
              <a:rPr lang="cs-CZ" dirty="0" err="1" smtClean="0"/>
              <a:t>inclusionist</a:t>
            </a:r>
            <a:r>
              <a:rPr lang="cs-CZ" dirty="0" smtClean="0"/>
              <a:t> face </a:t>
            </a:r>
            <a:r>
              <a:rPr lang="cs-CZ" dirty="0" err="1" smtClean="0"/>
              <a:t>of</a:t>
            </a:r>
            <a:r>
              <a:rPr lang="cs-CZ" dirty="0" smtClean="0"/>
              <a:t> </a:t>
            </a:r>
            <a:r>
              <a:rPr lang="cs-CZ" dirty="0" err="1" smtClean="0"/>
              <a:t>populism</a:t>
            </a:r>
            <a:r>
              <a:rPr lang="cs-CZ" dirty="0" smtClean="0"/>
              <a:t>:</a:t>
            </a:r>
          </a:p>
          <a:p>
            <a:pPr marL="514350" indent="-514350">
              <a:buFont typeface="+mj-lt"/>
              <a:buAutoNum type="arabicPeriod"/>
            </a:pPr>
            <a:r>
              <a:rPr lang="cs-CZ" dirty="0" err="1" smtClean="0"/>
              <a:t>Representation</a:t>
            </a:r>
            <a:r>
              <a:rPr lang="cs-CZ" dirty="0" smtClean="0"/>
              <a:t> </a:t>
            </a:r>
            <a:r>
              <a:rPr lang="cs-CZ" dirty="0" err="1" smtClean="0"/>
              <a:t>of</a:t>
            </a:r>
            <a:r>
              <a:rPr lang="cs-CZ" dirty="0" smtClean="0"/>
              <a:t> </a:t>
            </a:r>
            <a:r>
              <a:rPr lang="en-US" dirty="0" smtClean="0"/>
              <a:t>‘silent majority’</a:t>
            </a:r>
          </a:p>
          <a:p>
            <a:pPr marL="514350" indent="-514350">
              <a:buFont typeface="+mj-lt"/>
              <a:buAutoNum type="arabicPeriod"/>
            </a:pPr>
            <a:r>
              <a:rPr lang="en-US" dirty="0" smtClean="0"/>
              <a:t>Mobilization and representation of excluded sections of population </a:t>
            </a:r>
            <a:r>
              <a:rPr lang="cs-CZ" dirty="0" smtClean="0"/>
              <a:t>(</a:t>
            </a:r>
            <a:r>
              <a:rPr lang="cs-CZ" dirty="0" err="1" smtClean="0"/>
              <a:t>issues</a:t>
            </a:r>
            <a:r>
              <a:rPr lang="cs-CZ" dirty="0" smtClean="0"/>
              <a:t> </a:t>
            </a:r>
            <a:r>
              <a:rPr lang="cs-CZ" dirty="0" err="1" smtClean="0"/>
              <a:t>important</a:t>
            </a:r>
            <a:r>
              <a:rPr lang="cs-CZ" dirty="0" smtClean="0"/>
              <a:t> </a:t>
            </a:r>
            <a:r>
              <a:rPr lang="cs-CZ" dirty="0" err="1" smtClean="0"/>
              <a:t>for</a:t>
            </a:r>
            <a:r>
              <a:rPr lang="cs-CZ" dirty="0" smtClean="0"/>
              <a:t> </a:t>
            </a:r>
            <a:r>
              <a:rPr lang="cs-CZ" dirty="0" err="1" smtClean="0"/>
              <a:t>this</a:t>
            </a:r>
            <a:r>
              <a:rPr lang="cs-CZ" dirty="0" smtClean="0"/>
              <a:t> part </a:t>
            </a:r>
            <a:r>
              <a:rPr lang="cs-CZ" dirty="0" err="1" smtClean="0"/>
              <a:t>of</a:t>
            </a:r>
            <a:r>
              <a:rPr lang="cs-CZ" dirty="0" smtClean="0"/>
              <a:t> society but </a:t>
            </a:r>
            <a:r>
              <a:rPr lang="cs-CZ" dirty="0" err="1" smtClean="0"/>
              <a:t>neglected</a:t>
            </a:r>
            <a:r>
              <a:rPr lang="cs-CZ" dirty="0" smtClean="0"/>
              <a:t> by </a:t>
            </a:r>
            <a:r>
              <a:rPr lang="cs-CZ" dirty="0" err="1" smtClean="0"/>
              <a:t>political</a:t>
            </a:r>
            <a:r>
              <a:rPr lang="cs-CZ" dirty="0" smtClean="0"/>
              <a:t> </a:t>
            </a:r>
            <a:r>
              <a:rPr lang="cs-CZ" dirty="0" err="1" smtClean="0"/>
              <a:t>representation</a:t>
            </a:r>
            <a:r>
              <a:rPr lang="cs-CZ" dirty="0" smtClean="0"/>
              <a:t>)</a:t>
            </a:r>
          </a:p>
          <a:p>
            <a:pPr marL="514350" indent="-514350">
              <a:buFont typeface="+mj-lt"/>
              <a:buAutoNum type="arabicPeriod"/>
            </a:pPr>
            <a:r>
              <a:rPr lang="cs-CZ" dirty="0" err="1" smtClean="0"/>
              <a:t>Increase</a:t>
            </a:r>
            <a:r>
              <a:rPr lang="cs-CZ" dirty="0" smtClean="0"/>
              <a:t> </a:t>
            </a:r>
            <a:r>
              <a:rPr lang="cs-CZ" dirty="0" err="1" smtClean="0"/>
              <a:t>of</a:t>
            </a:r>
            <a:r>
              <a:rPr lang="cs-CZ" dirty="0" smtClean="0"/>
              <a:t> </a:t>
            </a:r>
            <a:r>
              <a:rPr lang="cs-CZ" dirty="0" err="1" smtClean="0"/>
              <a:t>democratic</a:t>
            </a:r>
            <a:r>
              <a:rPr lang="cs-CZ" dirty="0" smtClean="0"/>
              <a:t> </a:t>
            </a:r>
            <a:r>
              <a:rPr lang="cs-CZ" dirty="0" err="1" smtClean="0"/>
              <a:t>accountability</a:t>
            </a:r>
            <a:r>
              <a:rPr lang="cs-CZ" dirty="0" smtClean="0"/>
              <a:t> – </a:t>
            </a:r>
            <a:r>
              <a:rPr lang="cs-CZ" dirty="0" err="1" smtClean="0"/>
              <a:t>new</a:t>
            </a:r>
            <a:r>
              <a:rPr lang="cs-CZ" dirty="0" smtClean="0"/>
              <a:t> </a:t>
            </a:r>
            <a:r>
              <a:rPr lang="cs-CZ" dirty="0" err="1" smtClean="0"/>
              <a:t>issues</a:t>
            </a:r>
            <a:r>
              <a:rPr lang="cs-CZ" dirty="0" smtClean="0"/>
              <a:t> in </a:t>
            </a:r>
            <a:r>
              <a:rPr lang="cs-CZ" dirty="0" err="1" smtClean="0"/>
              <a:t>the</a:t>
            </a:r>
            <a:r>
              <a:rPr lang="cs-CZ" dirty="0" smtClean="0"/>
              <a:t> </a:t>
            </a:r>
            <a:r>
              <a:rPr lang="cs-CZ" i="1" dirty="0" err="1" smtClean="0"/>
              <a:t>political</a:t>
            </a:r>
            <a:r>
              <a:rPr lang="cs-CZ" i="1" dirty="0" smtClean="0"/>
              <a:t> </a:t>
            </a:r>
            <a:r>
              <a:rPr lang="cs-CZ" dirty="0" smtClean="0"/>
              <a:t>agenda</a:t>
            </a:r>
          </a:p>
          <a:p>
            <a:pPr marL="514350" indent="-514350">
              <a:buFont typeface="+mj-lt"/>
              <a:buAutoNum type="arabicPeriod"/>
            </a:pPr>
            <a:r>
              <a:rPr lang="en-US" dirty="0" smtClean="0"/>
              <a:t>‘</a:t>
            </a:r>
            <a:r>
              <a:rPr lang="en-US" dirty="0" err="1" smtClean="0"/>
              <a:t>Democratisation</a:t>
            </a:r>
            <a:r>
              <a:rPr lang="en-US" dirty="0" smtClean="0"/>
              <a:t> of democracy’</a:t>
            </a:r>
            <a:r>
              <a:rPr lang="cs-CZ" dirty="0" smtClean="0"/>
              <a:t> – </a:t>
            </a:r>
            <a:r>
              <a:rPr lang="cs-CZ" dirty="0" err="1" smtClean="0"/>
              <a:t>related</a:t>
            </a:r>
            <a:r>
              <a:rPr lang="cs-CZ" dirty="0" smtClean="0"/>
              <a:t> to </a:t>
            </a:r>
            <a:r>
              <a:rPr lang="cs-CZ" dirty="0" err="1" smtClean="0"/>
              <a:t>mobilization</a:t>
            </a:r>
            <a:r>
              <a:rPr lang="cs-CZ" dirty="0" smtClean="0"/>
              <a:t>, </a:t>
            </a:r>
            <a:r>
              <a:rPr lang="cs-CZ" dirty="0" err="1" smtClean="0"/>
              <a:t>revitalization</a:t>
            </a:r>
            <a:r>
              <a:rPr lang="cs-CZ" dirty="0" smtClean="0"/>
              <a:t>/</a:t>
            </a:r>
            <a:r>
              <a:rPr lang="cs-CZ" dirty="0" err="1" smtClean="0"/>
              <a:t>intensification</a:t>
            </a:r>
            <a:r>
              <a:rPr lang="cs-CZ" dirty="0" smtClean="0"/>
              <a:t> </a:t>
            </a:r>
            <a:r>
              <a:rPr lang="cs-CZ" dirty="0" err="1" smtClean="0"/>
              <a:t>of</a:t>
            </a:r>
            <a:r>
              <a:rPr lang="cs-CZ" dirty="0" smtClean="0"/>
              <a:t> </a:t>
            </a:r>
            <a:r>
              <a:rPr lang="cs-CZ" dirty="0" err="1" smtClean="0"/>
              <a:t>political</a:t>
            </a:r>
            <a:r>
              <a:rPr lang="cs-CZ" dirty="0" smtClean="0"/>
              <a:t> </a:t>
            </a:r>
            <a:r>
              <a:rPr lang="cs-CZ" dirty="0" err="1" smtClean="0"/>
              <a:t>conflicts</a:t>
            </a:r>
            <a:endParaRPr lang="en-US" dirty="0" smtClean="0"/>
          </a:p>
          <a:p>
            <a:pPr marL="514350" indent="-514350">
              <a:buFont typeface="+mj-lt"/>
              <a:buAutoNum type="arabicPeriod"/>
            </a:pPr>
            <a:endParaRPr lang="cs-CZ" dirty="0" smtClean="0"/>
          </a:p>
          <a:p>
            <a:endParaRPr lang="cs-CZ" dirty="0" smtClean="0"/>
          </a:p>
          <a:p>
            <a:endParaRPr lang="cs-CZ" dirty="0"/>
          </a:p>
        </p:txBody>
      </p:sp>
    </p:spTree>
    <p:extLst>
      <p:ext uri="{BB962C8B-B14F-4D97-AF65-F5344CB8AC3E}">
        <p14:creationId xmlns:p14="http://schemas.microsoft.com/office/powerpoint/2010/main" val="2096455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Main</a:t>
            </a:r>
            <a:r>
              <a:rPr lang="cs-CZ" dirty="0" smtClean="0"/>
              <a:t> </a:t>
            </a:r>
            <a:r>
              <a:rPr lang="cs-CZ" dirty="0" err="1" smtClean="0"/>
              <a:t>questions</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What</a:t>
            </a:r>
            <a:r>
              <a:rPr lang="cs-CZ" dirty="0" smtClean="0"/>
              <a:t> </a:t>
            </a:r>
            <a:r>
              <a:rPr lang="cs-CZ" dirty="0" err="1" smtClean="0"/>
              <a:t>is</a:t>
            </a:r>
            <a:r>
              <a:rPr lang="cs-CZ" dirty="0" smtClean="0"/>
              <a:t> </a:t>
            </a:r>
            <a:r>
              <a:rPr lang="cs-CZ" dirty="0" err="1" smtClean="0"/>
              <a:t>the</a:t>
            </a:r>
            <a:r>
              <a:rPr lang="cs-CZ" dirty="0" smtClean="0"/>
              <a:t> </a:t>
            </a:r>
            <a:r>
              <a:rPr lang="cs-CZ" dirty="0" err="1" smtClean="0"/>
              <a:t>relationship</a:t>
            </a:r>
            <a:r>
              <a:rPr lang="cs-CZ" dirty="0" smtClean="0"/>
              <a:t> </a:t>
            </a:r>
            <a:r>
              <a:rPr lang="cs-CZ" dirty="0" err="1" smtClean="0"/>
              <a:t>of</a:t>
            </a:r>
            <a:r>
              <a:rPr lang="cs-CZ" dirty="0" smtClean="0"/>
              <a:t> </a:t>
            </a:r>
            <a:r>
              <a:rPr lang="cs-CZ" dirty="0" err="1" smtClean="0"/>
              <a:t>populism</a:t>
            </a:r>
            <a:r>
              <a:rPr lang="cs-CZ" dirty="0" smtClean="0"/>
              <a:t> and </a:t>
            </a:r>
            <a:r>
              <a:rPr lang="cs-CZ" dirty="0" err="1" smtClean="0"/>
              <a:t>democracy</a:t>
            </a:r>
            <a:r>
              <a:rPr lang="cs-CZ" dirty="0" smtClean="0"/>
              <a:t>?</a:t>
            </a:r>
          </a:p>
          <a:p>
            <a:endParaRPr lang="cs-CZ" dirty="0"/>
          </a:p>
          <a:p>
            <a:endParaRPr lang="cs-CZ" dirty="0" smtClean="0"/>
          </a:p>
          <a:p>
            <a:r>
              <a:rPr lang="cs-CZ" dirty="0" err="1" smtClean="0"/>
              <a:t>Is</a:t>
            </a:r>
            <a:r>
              <a:rPr lang="cs-CZ" dirty="0" smtClean="0"/>
              <a:t> </a:t>
            </a:r>
            <a:r>
              <a:rPr lang="cs-CZ" dirty="0" err="1" smtClean="0"/>
              <a:t>populism</a:t>
            </a:r>
            <a:r>
              <a:rPr lang="cs-CZ" dirty="0" smtClean="0"/>
              <a:t> </a:t>
            </a:r>
            <a:r>
              <a:rPr lang="cs-CZ" dirty="0" err="1" smtClean="0"/>
              <a:t>dangerous</a:t>
            </a:r>
            <a:r>
              <a:rPr lang="cs-CZ" dirty="0" smtClean="0"/>
              <a:t> to </a:t>
            </a:r>
            <a:r>
              <a:rPr lang="cs-CZ" dirty="0" err="1" smtClean="0"/>
              <a:t>democracy</a:t>
            </a:r>
            <a:r>
              <a:rPr lang="cs-CZ" dirty="0" smtClean="0"/>
              <a:t>?</a:t>
            </a:r>
          </a:p>
          <a:p>
            <a:endParaRPr lang="cs-CZ" dirty="0"/>
          </a:p>
        </p:txBody>
      </p:sp>
    </p:spTree>
    <p:extLst>
      <p:ext uri="{BB962C8B-B14F-4D97-AF65-F5344CB8AC3E}">
        <p14:creationId xmlns:p14="http://schemas.microsoft.com/office/powerpoint/2010/main" val="13060170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Conclusion</a:t>
            </a:r>
            <a:endParaRPr lang="cs-CZ" dirty="0"/>
          </a:p>
        </p:txBody>
      </p:sp>
      <p:sp>
        <p:nvSpPr>
          <p:cNvPr id="3" name="Zástupný symbol pro obsah 2"/>
          <p:cNvSpPr>
            <a:spLocks noGrp="1"/>
          </p:cNvSpPr>
          <p:nvPr>
            <p:ph idx="1"/>
          </p:nvPr>
        </p:nvSpPr>
        <p:spPr/>
        <p:txBody>
          <a:bodyPr/>
          <a:lstStyle/>
          <a:p>
            <a:r>
              <a:rPr lang="cs-CZ" dirty="0" err="1" smtClean="0"/>
              <a:t>Populism</a:t>
            </a:r>
            <a:r>
              <a:rPr lang="cs-CZ" dirty="0" smtClean="0"/>
              <a:t> </a:t>
            </a:r>
            <a:r>
              <a:rPr lang="cs-CZ" dirty="0" err="1" smtClean="0"/>
              <a:t>based</a:t>
            </a:r>
            <a:r>
              <a:rPr lang="cs-CZ" dirty="0" smtClean="0"/>
              <a:t> on basic </a:t>
            </a:r>
            <a:r>
              <a:rPr lang="cs-CZ" dirty="0" err="1" smtClean="0"/>
              <a:t>principles</a:t>
            </a:r>
            <a:r>
              <a:rPr lang="cs-CZ" dirty="0" smtClean="0"/>
              <a:t> </a:t>
            </a:r>
            <a:r>
              <a:rPr lang="cs-CZ" dirty="0" err="1" smtClean="0"/>
              <a:t>of</a:t>
            </a:r>
            <a:r>
              <a:rPr lang="cs-CZ" dirty="0" smtClean="0"/>
              <a:t> </a:t>
            </a:r>
            <a:r>
              <a:rPr lang="cs-CZ" dirty="0" err="1" smtClean="0"/>
              <a:t>democracy</a:t>
            </a:r>
            <a:r>
              <a:rPr lang="cs-CZ" dirty="0"/>
              <a:t> </a:t>
            </a:r>
            <a:r>
              <a:rPr lang="cs-CZ" dirty="0" smtClean="0"/>
              <a:t>(</a:t>
            </a:r>
            <a:r>
              <a:rPr lang="cs-CZ" dirty="0" err="1" smtClean="0"/>
              <a:t>the</a:t>
            </a:r>
            <a:r>
              <a:rPr lang="cs-CZ" dirty="0" smtClean="0"/>
              <a:t> </a:t>
            </a:r>
            <a:r>
              <a:rPr lang="cs-CZ" dirty="0" err="1" smtClean="0"/>
              <a:t>essence</a:t>
            </a:r>
            <a:r>
              <a:rPr lang="cs-CZ" dirty="0" smtClean="0"/>
              <a:t> </a:t>
            </a:r>
            <a:r>
              <a:rPr lang="cs-CZ" dirty="0" err="1" smtClean="0"/>
              <a:t>of</a:t>
            </a:r>
            <a:r>
              <a:rPr lang="cs-CZ" dirty="0" smtClean="0"/>
              <a:t> </a:t>
            </a:r>
            <a:r>
              <a:rPr lang="cs-CZ" dirty="0" err="1" smtClean="0"/>
              <a:t>populism</a:t>
            </a:r>
            <a:r>
              <a:rPr lang="cs-CZ" dirty="0" smtClean="0"/>
              <a:t> </a:t>
            </a:r>
            <a:r>
              <a:rPr lang="cs-CZ" i="1" dirty="0" err="1" smtClean="0"/>
              <a:t>is</a:t>
            </a:r>
            <a:r>
              <a:rPr lang="cs-CZ" i="1" dirty="0" smtClean="0"/>
              <a:t> </a:t>
            </a:r>
            <a:r>
              <a:rPr lang="cs-CZ" dirty="0" err="1" smtClean="0"/>
              <a:t>democratic</a:t>
            </a:r>
            <a:r>
              <a:rPr lang="cs-CZ" dirty="0" smtClean="0"/>
              <a:t>)</a:t>
            </a:r>
          </a:p>
          <a:p>
            <a:r>
              <a:rPr lang="cs-CZ" dirty="0" err="1" smtClean="0"/>
              <a:t>Different</a:t>
            </a:r>
            <a:r>
              <a:rPr lang="cs-CZ" dirty="0" smtClean="0"/>
              <a:t> </a:t>
            </a:r>
            <a:r>
              <a:rPr lang="cs-CZ" dirty="0" err="1" smtClean="0"/>
              <a:t>faces</a:t>
            </a:r>
            <a:r>
              <a:rPr lang="cs-CZ" dirty="0" smtClean="0"/>
              <a:t> </a:t>
            </a:r>
            <a:r>
              <a:rPr lang="cs-CZ" dirty="0" err="1" smtClean="0"/>
              <a:t>of</a:t>
            </a:r>
            <a:r>
              <a:rPr lang="cs-CZ" dirty="0" smtClean="0"/>
              <a:t> </a:t>
            </a:r>
            <a:r>
              <a:rPr lang="cs-CZ" dirty="0" err="1" smtClean="0"/>
              <a:t>democracy</a:t>
            </a:r>
            <a:r>
              <a:rPr lang="cs-CZ" dirty="0" smtClean="0"/>
              <a:t>: idea/</a:t>
            </a:r>
            <a:r>
              <a:rPr lang="cs-CZ" dirty="0" err="1" smtClean="0"/>
              <a:t>practice</a:t>
            </a:r>
            <a:r>
              <a:rPr lang="cs-CZ" dirty="0" smtClean="0"/>
              <a:t> </a:t>
            </a:r>
            <a:r>
              <a:rPr lang="cs-CZ" dirty="0" err="1" smtClean="0"/>
              <a:t>of</a:t>
            </a:r>
            <a:r>
              <a:rPr lang="cs-CZ" dirty="0" smtClean="0"/>
              <a:t> </a:t>
            </a:r>
            <a:r>
              <a:rPr lang="cs-CZ" dirty="0" err="1" smtClean="0"/>
              <a:t>democracy</a:t>
            </a:r>
            <a:r>
              <a:rPr lang="cs-CZ" dirty="0" smtClean="0"/>
              <a:t> – </a:t>
            </a:r>
            <a:r>
              <a:rPr lang="cs-CZ" dirty="0" err="1" smtClean="0"/>
              <a:t>liberal</a:t>
            </a:r>
            <a:r>
              <a:rPr lang="cs-CZ" dirty="0" smtClean="0"/>
              <a:t> </a:t>
            </a:r>
            <a:r>
              <a:rPr lang="cs-CZ" dirty="0" err="1" smtClean="0"/>
              <a:t>democracy</a:t>
            </a:r>
            <a:endParaRPr lang="cs-CZ" dirty="0" smtClean="0"/>
          </a:p>
          <a:p>
            <a:r>
              <a:rPr lang="cs-CZ" dirty="0" err="1" smtClean="0"/>
              <a:t>Three</a:t>
            </a:r>
            <a:r>
              <a:rPr lang="cs-CZ" dirty="0" smtClean="0"/>
              <a:t> </a:t>
            </a:r>
            <a:r>
              <a:rPr lang="cs-CZ" dirty="0" err="1" smtClean="0"/>
              <a:t>faces</a:t>
            </a:r>
            <a:r>
              <a:rPr lang="cs-CZ" dirty="0" smtClean="0"/>
              <a:t> </a:t>
            </a:r>
            <a:r>
              <a:rPr lang="cs-CZ" dirty="0" err="1" smtClean="0"/>
              <a:t>of</a:t>
            </a:r>
            <a:r>
              <a:rPr lang="cs-CZ" dirty="0" smtClean="0"/>
              <a:t> </a:t>
            </a:r>
            <a:r>
              <a:rPr lang="cs-CZ" dirty="0" err="1" smtClean="0"/>
              <a:t>populism</a:t>
            </a:r>
            <a:r>
              <a:rPr lang="cs-CZ" dirty="0" smtClean="0"/>
              <a:t>:</a:t>
            </a:r>
          </a:p>
          <a:p>
            <a:pPr marL="514350" indent="-514350">
              <a:buFont typeface="+mj-lt"/>
              <a:buAutoNum type="arabicPeriod"/>
            </a:pPr>
            <a:r>
              <a:rPr lang="cs-CZ" i="1" dirty="0" err="1" smtClean="0"/>
              <a:t>Latent</a:t>
            </a:r>
            <a:r>
              <a:rPr lang="cs-CZ" i="1" dirty="0"/>
              <a:t> </a:t>
            </a:r>
            <a:r>
              <a:rPr lang="cs-CZ" dirty="0" smtClean="0"/>
              <a:t>and </a:t>
            </a:r>
            <a:r>
              <a:rPr lang="cs-CZ" i="1" dirty="0" smtClean="0"/>
              <a:t>permanent </a:t>
            </a:r>
            <a:r>
              <a:rPr lang="cs-CZ" dirty="0" err="1" smtClean="0"/>
              <a:t>danger</a:t>
            </a:r>
            <a:r>
              <a:rPr lang="cs-CZ" dirty="0" smtClean="0"/>
              <a:t> to </a:t>
            </a:r>
            <a:r>
              <a:rPr lang="cs-CZ" i="1" dirty="0" err="1" smtClean="0"/>
              <a:t>liberal</a:t>
            </a:r>
            <a:r>
              <a:rPr lang="cs-CZ" dirty="0" smtClean="0"/>
              <a:t> </a:t>
            </a:r>
            <a:r>
              <a:rPr lang="cs-CZ" dirty="0" err="1" smtClean="0"/>
              <a:t>democracy</a:t>
            </a:r>
            <a:endParaRPr lang="cs-CZ" dirty="0" smtClean="0"/>
          </a:p>
          <a:p>
            <a:pPr marL="514350" indent="-514350">
              <a:buFont typeface="+mj-lt"/>
              <a:buAutoNum type="arabicPeriod"/>
            </a:pPr>
            <a:r>
              <a:rPr lang="cs-CZ" i="1" dirty="0" err="1" smtClean="0"/>
              <a:t>Possible</a:t>
            </a:r>
            <a:r>
              <a:rPr lang="cs-CZ" i="1" dirty="0" smtClean="0"/>
              <a:t> </a:t>
            </a:r>
            <a:r>
              <a:rPr lang="cs-CZ" dirty="0" err="1" smtClean="0"/>
              <a:t>corrective</a:t>
            </a:r>
            <a:r>
              <a:rPr lang="cs-CZ" dirty="0" smtClean="0"/>
              <a:t> to </a:t>
            </a:r>
            <a:r>
              <a:rPr lang="cs-CZ" dirty="0" err="1" smtClean="0"/>
              <a:t>liberal</a:t>
            </a:r>
            <a:r>
              <a:rPr lang="cs-CZ" dirty="0" smtClean="0"/>
              <a:t> </a:t>
            </a:r>
            <a:r>
              <a:rPr lang="cs-CZ" dirty="0" err="1" smtClean="0"/>
              <a:t>democracy</a:t>
            </a:r>
            <a:endParaRPr lang="cs-CZ" dirty="0" smtClean="0"/>
          </a:p>
          <a:p>
            <a:pPr marL="514350" indent="-514350">
              <a:buFont typeface="+mj-lt"/>
              <a:buAutoNum type="arabicPeriod"/>
            </a:pPr>
            <a:r>
              <a:rPr lang="cs-CZ" dirty="0" err="1" smtClean="0"/>
              <a:t>Litmus</a:t>
            </a:r>
            <a:r>
              <a:rPr lang="cs-CZ" dirty="0" smtClean="0"/>
              <a:t> </a:t>
            </a:r>
            <a:r>
              <a:rPr lang="cs-CZ" dirty="0" err="1" smtClean="0"/>
              <a:t>paper</a:t>
            </a:r>
            <a:r>
              <a:rPr lang="cs-CZ" dirty="0" smtClean="0"/>
              <a:t> </a:t>
            </a:r>
            <a:r>
              <a:rPr lang="cs-CZ" dirty="0" err="1" smtClean="0"/>
              <a:t>of</a:t>
            </a:r>
            <a:r>
              <a:rPr lang="cs-CZ" dirty="0" smtClean="0"/>
              <a:t> </a:t>
            </a:r>
            <a:r>
              <a:rPr lang="cs-CZ" dirty="0" err="1" smtClean="0"/>
              <a:t>functioning</a:t>
            </a:r>
            <a:r>
              <a:rPr lang="cs-CZ" dirty="0" smtClean="0"/>
              <a:t> </a:t>
            </a:r>
            <a:r>
              <a:rPr lang="cs-CZ" dirty="0" err="1" smtClean="0"/>
              <a:t>of</a:t>
            </a:r>
            <a:r>
              <a:rPr lang="cs-CZ" dirty="0" smtClean="0"/>
              <a:t> </a:t>
            </a:r>
            <a:r>
              <a:rPr lang="cs-CZ" dirty="0" err="1" smtClean="0"/>
              <a:t>democracy</a:t>
            </a:r>
            <a:r>
              <a:rPr lang="cs-CZ" dirty="0" smtClean="0"/>
              <a:t> (</a:t>
            </a:r>
            <a:r>
              <a:rPr lang="cs-CZ" dirty="0" err="1" smtClean="0"/>
              <a:t>demand</a:t>
            </a:r>
            <a:r>
              <a:rPr lang="cs-CZ" dirty="0" smtClean="0"/>
              <a:t>)</a:t>
            </a:r>
          </a:p>
          <a:p>
            <a:r>
              <a:rPr lang="cs-CZ" dirty="0" err="1" smtClean="0"/>
              <a:t>Empirical</a:t>
            </a:r>
            <a:r>
              <a:rPr lang="cs-CZ" dirty="0" smtClean="0"/>
              <a:t> </a:t>
            </a:r>
            <a:r>
              <a:rPr lang="cs-CZ" dirty="0" err="1" smtClean="0"/>
              <a:t>investigation</a:t>
            </a:r>
            <a:r>
              <a:rPr lang="cs-CZ" dirty="0" smtClean="0"/>
              <a:t> </a:t>
            </a:r>
            <a:r>
              <a:rPr lang="cs-CZ" dirty="0" err="1" smtClean="0"/>
              <a:t>needed</a:t>
            </a:r>
            <a:r>
              <a:rPr lang="cs-CZ" dirty="0" smtClean="0"/>
              <a:t>, case </a:t>
            </a:r>
            <a:r>
              <a:rPr lang="cs-CZ" dirty="0" err="1" smtClean="0"/>
              <a:t>studies</a:t>
            </a:r>
            <a:r>
              <a:rPr lang="cs-CZ" dirty="0" smtClean="0"/>
              <a:t> (</a:t>
            </a:r>
            <a:r>
              <a:rPr lang="cs-CZ" dirty="0" err="1" smtClean="0"/>
              <a:t>presentations</a:t>
            </a:r>
            <a:r>
              <a:rPr lang="cs-CZ" dirty="0" smtClean="0"/>
              <a:t>?)  </a:t>
            </a:r>
            <a:endParaRPr lang="cs-CZ" dirty="0"/>
          </a:p>
        </p:txBody>
      </p:sp>
    </p:spTree>
    <p:extLst>
      <p:ext uri="{BB962C8B-B14F-4D97-AF65-F5344CB8AC3E}">
        <p14:creationId xmlns:p14="http://schemas.microsoft.com/office/powerpoint/2010/main" val="1532732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Outline</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a:pPr>
            <a:endParaRPr lang="cs-CZ" dirty="0" smtClean="0"/>
          </a:p>
          <a:p>
            <a:pPr marL="514350" indent="-514350">
              <a:buFont typeface="+mj-lt"/>
              <a:buAutoNum type="arabicPeriod"/>
            </a:pPr>
            <a:r>
              <a:rPr lang="cs-CZ" dirty="0" err="1" smtClean="0"/>
              <a:t>What</a:t>
            </a:r>
            <a:r>
              <a:rPr lang="cs-CZ" dirty="0" smtClean="0"/>
              <a:t> </a:t>
            </a:r>
            <a:r>
              <a:rPr lang="cs-CZ" dirty="0" err="1" smtClean="0"/>
              <a:t>is</a:t>
            </a:r>
            <a:r>
              <a:rPr lang="cs-CZ" dirty="0" smtClean="0"/>
              <a:t> </a:t>
            </a:r>
            <a:r>
              <a:rPr lang="cs-CZ" dirty="0" err="1" smtClean="0"/>
              <a:t>democracy</a:t>
            </a:r>
            <a:r>
              <a:rPr lang="cs-CZ" dirty="0" smtClean="0"/>
              <a:t>?</a:t>
            </a:r>
          </a:p>
          <a:p>
            <a:pPr marL="514350" indent="-514350">
              <a:buFont typeface="+mj-lt"/>
              <a:buAutoNum type="arabicPeriod"/>
            </a:pPr>
            <a:endParaRPr lang="cs-CZ" dirty="0"/>
          </a:p>
          <a:p>
            <a:pPr marL="514350" indent="-514350">
              <a:buFont typeface="+mj-lt"/>
              <a:buAutoNum type="arabicPeriod"/>
            </a:pPr>
            <a:r>
              <a:rPr lang="cs-CZ" dirty="0" err="1" smtClean="0"/>
              <a:t>The</a:t>
            </a:r>
            <a:r>
              <a:rPr lang="cs-CZ" dirty="0" smtClean="0"/>
              <a:t> </a:t>
            </a:r>
            <a:r>
              <a:rPr lang="cs-CZ" dirty="0" err="1" smtClean="0"/>
              <a:t>two</a:t>
            </a:r>
            <a:r>
              <a:rPr lang="cs-CZ" dirty="0" smtClean="0"/>
              <a:t> </a:t>
            </a:r>
            <a:r>
              <a:rPr lang="cs-CZ" dirty="0" err="1" smtClean="0"/>
              <a:t>faces</a:t>
            </a:r>
            <a:r>
              <a:rPr lang="cs-CZ" dirty="0" smtClean="0"/>
              <a:t> </a:t>
            </a:r>
            <a:r>
              <a:rPr lang="cs-CZ" dirty="0" err="1" smtClean="0"/>
              <a:t>of</a:t>
            </a:r>
            <a:r>
              <a:rPr lang="cs-CZ" dirty="0" smtClean="0"/>
              <a:t> </a:t>
            </a:r>
            <a:r>
              <a:rPr lang="cs-CZ" dirty="0" err="1" smtClean="0"/>
              <a:t>democracy</a:t>
            </a:r>
            <a:endParaRPr lang="cs-CZ" dirty="0" smtClean="0"/>
          </a:p>
          <a:p>
            <a:pPr marL="514350" indent="-514350">
              <a:buFont typeface="+mj-lt"/>
              <a:buAutoNum type="arabicPeriod"/>
            </a:pPr>
            <a:endParaRPr lang="cs-CZ" dirty="0"/>
          </a:p>
          <a:p>
            <a:pPr marL="514350" indent="-514350">
              <a:buFont typeface="+mj-lt"/>
              <a:buAutoNum type="arabicPeriod"/>
            </a:pPr>
            <a:r>
              <a:rPr lang="cs-CZ" dirty="0" err="1" smtClean="0"/>
              <a:t>Populism</a:t>
            </a:r>
            <a:r>
              <a:rPr lang="cs-CZ" dirty="0" smtClean="0"/>
              <a:t> – </a:t>
            </a:r>
            <a:r>
              <a:rPr lang="cs-CZ" dirty="0" err="1" smtClean="0"/>
              <a:t>threat</a:t>
            </a:r>
            <a:r>
              <a:rPr lang="cs-CZ" dirty="0" smtClean="0"/>
              <a:t> </a:t>
            </a:r>
            <a:r>
              <a:rPr lang="cs-CZ" dirty="0" err="1" smtClean="0"/>
              <a:t>or</a:t>
            </a:r>
            <a:r>
              <a:rPr lang="cs-CZ" dirty="0" smtClean="0"/>
              <a:t> </a:t>
            </a:r>
            <a:r>
              <a:rPr lang="cs-CZ" dirty="0" err="1" smtClean="0"/>
              <a:t>corrective</a:t>
            </a:r>
            <a:r>
              <a:rPr lang="cs-CZ" dirty="0" smtClean="0"/>
              <a:t> to </a:t>
            </a:r>
            <a:r>
              <a:rPr lang="cs-CZ" dirty="0" err="1" smtClean="0"/>
              <a:t>democracy</a:t>
            </a:r>
            <a:r>
              <a:rPr lang="cs-CZ" dirty="0" smtClean="0"/>
              <a:t>?</a:t>
            </a:r>
            <a:endParaRPr lang="cs-CZ" dirty="0"/>
          </a:p>
        </p:txBody>
      </p:sp>
    </p:spTree>
    <p:extLst>
      <p:ext uri="{BB962C8B-B14F-4D97-AF65-F5344CB8AC3E}">
        <p14:creationId xmlns:p14="http://schemas.microsoft.com/office/powerpoint/2010/main" val="709143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smtClean="0"/>
          </a:p>
          <a:p>
            <a:pPr marL="0" indent="0">
              <a:buNone/>
            </a:pPr>
            <a:endParaRPr lang="cs-CZ" dirty="0"/>
          </a:p>
          <a:p>
            <a:pPr marL="0" indent="0" algn="ctr">
              <a:buNone/>
            </a:pPr>
            <a:r>
              <a:rPr lang="cs-CZ" sz="4500" dirty="0" err="1" smtClean="0"/>
              <a:t>What</a:t>
            </a:r>
            <a:r>
              <a:rPr lang="cs-CZ" sz="4500" dirty="0" smtClean="0"/>
              <a:t> </a:t>
            </a:r>
            <a:r>
              <a:rPr lang="cs-CZ" sz="4500" dirty="0" err="1" smtClean="0"/>
              <a:t>is</a:t>
            </a:r>
            <a:r>
              <a:rPr lang="cs-CZ" sz="4500" dirty="0" smtClean="0"/>
              <a:t> </a:t>
            </a:r>
            <a:r>
              <a:rPr lang="cs-CZ" sz="4500" dirty="0" err="1" smtClean="0"/>
              <a:t>democracy</a:t>
            </a:r>
            <a:r>
              <a:rPr lang="cs-CZ" sz="4500" dirty="0" smtClean="0"/>
              <a:t>? </a:t>
            </a:r>
            <a:endParaRPr lang="cs-CZ" sz="4500" dirty="0"/>
          </a:p>
        </p:txBody>
      </p:sp>
    </p:spTree>
    <p:extLst>
      <p:ext uri="{BB962C8B-B14F-4D97-AF65-F5344CB8AC3E}">
        <p14:creationId xmlns:p14="http://schemas.microsoft.com/office/powerpoint/2010/main" val="1443594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Democracy</a:t>
            </a:r>
            <a:endParaRPr lang="cs-CZ" dirty="0"/>
          </a:p>
        </p:txBody>
      </p:sp>
      <p:sp>
        <p:nvSpPr>
          <p:cNvPr id="3" name="Zástupný symbol pro obsah 2"/>
          <p:cNvSpPr>
            <a:spLocks noGrp="1"/>
          </p:cNvSpPr>
          <p:nvPr>
            <p:ph idx="1"/>
          </p:nvPr>
        </p:nvSpPr>
        <p:spPr/>
        <p:txBody>
          <a:bodyPr/>
          <a:lstStyle/>
          <a:p>
            <a:r>
              <a:rPr lang="cs-CZ" dirty="0" err="1" smtClean="0"/>
              <a:t>Popular</a:t>
            </a:r>
            <a:r>
              <a:rPr lang="cs-CZ" dirty="0" smtClean="0"/>
              <a:t> </a:t>
            </a:r>
            <a:r>
              <a:rPr lang="cs-CZ" dirty="0" err="1" smtClean="0"/>
              <a:t>sovereignty</a:t>
            </a:r>
            <a:endParaRPr lang="cs-CZ" dirty="0"/>
          </a:p>
          <a:p>
            <a:endParaRPr lang="cs-CZ" dirty="0" smtClean="0"/>
          </a:p>
          <a:p>
            <a:r>
              <a:rPr lang="cs-CZ" dirty="0" smtClean="0"/>
              <a:t>Majority rule</a:t>
            </a:r>
          </a:p>
          <a:p>
            <a:endParaRPr lang="cs-CZ" dirty="0" smtClean="0"/>
          </a:p>
          <a:p>
            <a:r>
              <a:rPr lang="cs-CZ" dirty="0" err="1" smtClean="0"/>
              <a:t>Schumpeter</a:t>
            </a:r>
            <a:r>
              <a:rPr lang="en-US" dirty="0" smtClean="0"/>
              <a:t> </a:t>
            </a:r>
            <a:r>
              <a:rPr lang="cs-CZ" dirty="0" smtClean="0"/>
              <a:t>(1949: 250): </a:t>
            </a:r>
            <a:r>
              <a:rPr lang="en-US" dirty="0" smtClean="0"/>
              <a:t>‘</a:t>
            </a:r>
            <a:r>
              <a:rPr lang="en-US" dirty="0"/>
              <a:t>institutional arrangement for arriving at </a:t>
            </a:r>
            <a:r>
              <a:rPr lang="en-US" dirty="0" smtClean="0"/>
              <a:t>political</a:t>
            </a:r>
            <a:r>
              <a:rPr lang="cs-CZ" dirty="0" smtClean="0"/>
              <a:t> </a:t>
            </a:r>
            <a:r>
              <a:rPr lang="en-US" dirty="0" smtClean="0"/>
              <a:t>decisions </a:t>
            </a:r>
            <a:r>
              <a:rPr lang="en-US" dirty="0"/>
              <a:t>in which individuals acquire the power to decide by means of </a:t>
            </a:r>
            <a:r>
              <a:rPr lang="en-US" dirty="0" smtClean="0"/>
              <a:t>a competitive </a:t>
            </a:r>
            <a:r>
              <a:rPr lang="en-US" dirty="0"/>
              <a:t>struggle for the people’s </a:t>
            </a:r>
            <a:r>
              <a:rPr lang="en-US" dirty="0" smtClean="0"/>
              <a:t>vote’</a:t>
            </a:r>
            <a:r>
              <a:rPr lang="cs-CZ" dirty="0" smtClean="0"/>
              <a:t>; </a:t>
            </a:r>
            <a:r>
              <a:rPr lang="cs-CZ" i="1" dirty="0" err="1" smtClean="0"/>
              <a:t>representative</a:t>
            </a:r>
            <a:r>
              <a:rPr lang="cs-CZ" i="1" dirty="0" smtClean="0"/>
              <a:t> </a:t>
            </a:r>
            <a:r>
              <a:rPr lang="cs-CZ" dirty="0" err="1" smtClean="0"/>
              <a:t>democracy</a:t>
            </a:r>
            <a:r>
              <a:rPr lang="cs-CZ" dirty="0" smtClean="0"/>
              <a:t>, a </a:t>
            </a:r>
            <a:r>
              <a:rPr lang="cs-CZ" i="1" dirty="0" err="1" smtClean="0"/>
              <a:t>method</a:t>
            </a:r>
            <a:r>
              <a:rPr lang="cs-CZ" i="1" dirty="0" smtClean="0"/>
              <a:t> </a:t>
            </a:r>
            <a:r>
              <a:rPr lang="cs-CZ" dirty="0" err="1" smtClean="0"/>
              <a:t>of</a:t>
            </a:r>
            <a:r>
              <a:rPr lang="cs-CZ" dirty="0" smtClean="0"/>
              <a:t> </a:t>
            </a:r>
            <a:r>
              <a:rPr lang="cs-CZ" dirty="0" err="1" smtClean="0"/>
              <a:t>selection</a:t>
            </a:r>
            <a:r>
              <a:rPr lang="cs-CZ" dirty="0" smtClean="0"/>
              <a:t> </a:t>
            </a:r>
            <a:r>
              <a:rPr lang="cs-CZ" dirty="0" err="1" smtClean="0"/>
              <a:t>of</a:t>
            </a:r>
            <a:r>
              <a:rPr lang="cs-CZ" dirty="0" smtClean="0"/>
              <a:t> </a:t>
            </a:r>
            <a:r>
              <a:rPr lang="cs-CZ" dirty="0" err="1" smtClean="0"/>
              <a:t>rulers</a:t>
            </a:r>
            <a:r>
              <a:rPr lang="cs-CZ" dirty="0" smtClean="0"/>
              <a:t>, free and fair </a:t>
            </a:r>
            <a:r>
              <a:rPr lang="cs-CZ" dirty="0" err="1" smtClean="0"/>
              <a:t>elections</a:t>
            </a:r>
            <a:endParaRPr lang="cs-CZ" dirty="0" smtClean="0"/>
          </a:p>
        </p:txBody>
      </p:sp>
    </p:spTree>
    <p:extLst>
      <p:ext uri="{BB962C8B-B14F-4D97-AF65-F5344CB8AC3E}">
        <p14:creationId xmlns:p14="http://schemas.microsoft.com/office/powerpoint/2010/main" val="1429401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Populism</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smtClean="0"/>
          </a:p>
          <a:p>
            <a:pPr marL="0" indent="0">
              <a:buNone/>
            </a:pPr>
            <a:r>
              <a:rPr lang="en-US" dirty="0" smtClean="0"/>
              <a:t>“</a:t>
            </a:r>
            <a:r>
              <a:rPr lang="en-US" dirty="0"/>
              <a:t>populism as </a:t>
            </a:r>
            <a:r>
              <a:rPr lang="en-US" dirty="0" smtClean="0"/>
              <a:t>a</a:t>
            </a:r>
            <a:r>
              <a:rPr lang="cs-CZ" dirty="0" smtClean="0"/>
              <a:t> </a:t>
            </a:r>
            <a:r>
              <a:rPr lang="cs-CZ" dirty="0" err="1" smtClean="0"/>
              <a:t>thin-centered</a:t>
            </a:r>
            <a:r>
              <a:rPr lang="en-US" dirty="0" smtClean="0"/>
              <a:t> </a:t>
            </a:r>
            <a:r>
              <a:rPr lang="en-US" dirty="0"/>
              <a:t>ideology that considers society to be ultimately separated into two homogeneous and antagonistic groups, ‘the pure people’ versus ‘the corrupt elite’, and which argues that politics should be an expression of the </a:t>
            </a:r>
            <a:r>
              <a:rPr lang="en-US" i="1" dirty="0" err="1"/>
              <a:t>volonté</a:t>
            </a:r>
            <a:r>
              <a:rPr lang="en-US" i="1" dirty="0"/>
              <a:t> </a:t>
            </a:r>
            <a:r>
              <a:rPr lang="en-US" i="1" dirty="0" err="1"/>
              <a:t>générale</a:t>
            </a:r>
            <a:r>
              <a:rPr lang="en-US" dirty="0"/>
              <a:t> (general will) of the people</a:t>
            </a:r>
            <a:r>
              <a:rPr lang="en-US" dirty="0" smtClean="0"/>
              <a:t>”</a:t>
            </a:r>
            <a:r>
              <a:rPr lang="cs-CZ" dirty="0" smtClean="0"/>
              <a:t> (</a:t>
            </a:r>
            <a:r>
              <a:rPr lang="cs-CZ" dirty="0" err="1" smtClean="0"/>
              <a:t>Mudde</a:t>
            </a:r>
            <a:r>
              <a:rPr lang="cs-CZ" dirty="0" smtClean="0"/>
              <a:t>, 2007)</a:t>
            </a:r>
          </a:p>
          <a:p>
            <a:pPr marL="0" indent="0">
              <a:buNone/>
            </a:pPr>
            <a:endParaRPr lang="cs-CZ" dirty="0"/>
          </a:p>
          <a:p>
            <a:r>
              <a:rPr lang="cs-CZ" dirty="0" err="1"/>
              <a:t>Populism</a:t>
            </a:r>
            <a:r>
              <a:rPr lang="cs-CZ" dirty="0"/>
              <a:t> </a:t>
            </a:r>
            <a:r>
              <a:rPr lang="cs-CZ" dirty="0" err="1"/>
              <a:t>supports</a:t>
            </a:r>
            <a:r>
              <a:rPr lang="cs-CZ" dirty="0"/>
              <a:t> </a:t>
            </a:r>
            <a:r>
              <a:rPr lang="cs-CZ" dirty="0" err="1"/>
              <a:t>popular</a:t>
            </a:r>
            <a:r>
              <a:rPr lang="cs-CZ" dirty="0"/>
              <a:t> </a:t>
            </a:r>
            <a:r>
              <a:rPr lang="cs-CZ" dirty="0" err="1"/>
              <a:t>sovereignty</a:t>
            </a:r>
            <a:r>
              <a:rPr lang="cs-CZ" dirty="0"/>
              <a:t> and majority </a:t>
            </a:r>
            <a:r>
              <a:rPr lang="cs-CZ" dirty="0" smtClean="0"/>
              <a:t>rule</a:t>
            </a:r>
          </a:p>
          <a:p>
            <a:pPr marL="0" indent="0">
              <a:buNone/>
            </a:pPr>
            <a:endParaRPr lang="cs-CZ" dirty="0"/>
          </a:p>
          <a:p>
            <a:pPr marL="0" indent="0">
              <a:buNone/>
            </a:pPr>
            <a:endParaRPr lang="cs-CZ" dirty="0"/>
          </a:p>
          <a:p>
            <a:endParaRPr lang="cs-CZ" dirty="0"/>
          </a:p>
          <a:p>
            <a:pPr marL="0" indent="0">
              <a:buNone/>
            </a:pPr>
            <a:endParaRPr lang="cs-CZ" dirty="0"/>
          </a:p>
        </p:txBody>
      </p:sp>
    </p:spTree>
    <p:extLst>
      <p:ext uri="{BB962C8B-B14F-4D97-AF65-F5344CB8AC3E}">
        <p14:creationId xmlns:p14="http://schemas.microsoft.com/office/powerpoint/2010/main" val="187410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Populism</a:t>
            </a:r>
            <a:r>
              <a:rPr lang="cs-CZ" dirty="0" smtClean="0"/>
              <a:t> and </a:t>
            </a:r>
            <a:r>
              <a:rPr lang="cs-CZ" dirty="0" err="1" smtClean="0"/>
              <a:t>democracy</a:t>
            </a:r>
            <a:r>
              <a:rPr lang="cs-CZ" dirty="0" smtClean="0"/>
              <a:t> - </a:t>
            </a:r>
            <a:r>
              <a:rPr lang="cs-CZ" dirty="0" err="1" smtClean="0"/>
              <a:t>discussion</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pPr marL="0" indent="0">
              <a:buNone/>
            </a:pPr>
            <a:r>
              <a:rPr lang="cs-CZ" dirty="0" err="1" smtClean="0"/>
              <a:t>Why</a:t>
            </a:r>
            <a:r>
              <a:rPr lang="cs-CZ" dirty="0" smtClean="0"/>
              <a:t> </a:t>
            </a:r>
            <a:r>
              <a:rPr lang="cs-CZ" dirty="0"/>
              <a:t>so much </a:t>
            </a:r>
            <a:r>
              <a:rPr lang="cs-CZ" dirty="0" err="1"/>
              <a:t>discussion</a:t>
            </a:r>
            <a:r>
              <a:rPr lang="cs-CZ" dirty="0"/>
              <a:t> on </a:t>
            </a:r>
            <a:r>
              <a:rPr lang="cs-CZ" dirty="0" err="1"/>
              <a:t>the</a:t>
            </a:r>
            <a:r>
              <a:rPr lang="cs-CZ" dirty="0"/>
              <a:t> </a:t>
            </a:r>
            <a:r>
              <a:rPr lang="cs-CZ" dirty="0" err="1"/>
              <a:t>relationship</a:t>
            </a:r>
            <a:r>
              <a:rPr lang="cs-CZ" dirty="0"/>
              <a:t> </a:t>
            </a:r>
            <a:r>
              <a:rPr lang="cs-CZ" dirty="0" err="1"/>
              <a:t>between</a:t>
            </a:r>
            <a:r>
              <a:rPr lang="cs-CZ" dirty="0"/>
              <a:t> </a:t>
            </a:r>
            <a:r>
              <a:rPr lang="cs-CZ" dirty="0" err="1"/>
              <a:t>populism</a:t>
            </a:r>
            <a:r>
              <a:rPr lang="cs-CZ" dirty="0"/>
              <a:t> and </a:t>
            </a:r>
            <a:r>
              <a:rPr lang="cs-CZ" dirty="0" err="1"/>
              <a:t>democracy</a:t>
            </a:r>
            <a:r>
              <a:rPr lang="cs-CZ" dirty="0" smtClean="0"/>
              <a:t>?</a:t>
            </a:r>
          </a:p>
          <a:p>
            <a:pPr marL="0" indent="0">
              <a:buNone/>
            </a:pPr>
            <a:endParaRPr lang="cs-CZ" dirty="0"/>
          </a:p>
          <a:p>
            <a:pPr marL="0" indent="0">
              <a:buNone/>
            </a:pPr>
            <a:r>
              <a:rPr lang="cs-CZ" dirty="0" err="1" smtClean="0"/>
              <a:t>Is</a:t>
            </a:r>
            <a:r>
              <a:rPr lang="cs-CZ" dirty="0" smtClean="0"/>
              <a:t> </a:t>
            </a:r>
            <a:r>
              <a:rPr lang="cs-CZ" dirty="0" err="1" smtClean="0"/>
              <a:t>populism</a:t>
            </a:r>
            <a:r>
              <a:rPr lang="cs-CZ" dirty="0" smtClean="0"/>
              <a:t> </a:t>
            </a:r>
            <a:r>
              <a:rPr lang="cs-CZ" dirty="0" err="1" smtClean="0"/>
              <a:t>dangerous</a:t>
            </a:r>
            <a:r>
              <a:rPr lang="cs-CZ" dirty="0" smtClean="0"/>
              <a:t> to </a:t>
            </a:r>
            <a:r>
              <a:rPr lang="cs-CZ" dirty="0" err="1" smtClean="0"/>
              <a:t>democracy</a:t>
            </a:r>
            <a:r>
              <a:rPr lang="cs-CZ" dirty="0" smtClean="0"/>
              <a:t>? </a:t>
            </a:r>
            <a:r>
              <a:rPr lang="cs-CZ" dirty="0" err="1" smtClean="0"/>
              <a:t>Why</a:t>
            </a:r>
            <a:r>
              <a:rPr lang="cs-CZ" dirty="0" smtClean="0"/>
              <a:t>?</a:t>
            </a:r>
          </a:p>
          <a:p>
            <a:endParaRPr lang="cs-CZ" dirty="0"/>
          </a:p>
          <a:p>
            <a:endParaRPr lang="cs-CZ" dirty="0" smtClean="0"/>
          </a:p>
          <a:p>
            <a:endParaRPr lang="cs-CZ" dirty="0"/>
          </a:p>
          <a:p>
            <a:endParaRPr lang="cs-CZ" dirty="0"/>
          </a:p>
        </p:txBody>
      </p:sp>
    </p:spTree>
    <p:extLst>
      <p:ext uri="{BB962C8B-B14F-4D97-AF65-F5344CB8AC3E}">
        <p14:creationId xmlns:p14="http://schemas.microsoft.com/office/powerpoint/2010/main" val="796491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Democracy</a:t>
            </a:r>
            <a:endParaRPr lang="cs-CZ" dirty="0"/>
          </a:p>
        </p:txBody>
      </p:sp>
      <p:sp>
        <p:nvSpPr>
          <p:cNvPr id="3" name="Zástupný symbol pro obsah 2"/>
          <p:cNvSpPr>
            <a:spLocks noGrp="1"/>
          </p:cNvSpPr>
          <p:nvPr>
            <p:ph idx="1"/>
          </p:nvPr>
        </p:nvSpPr>
        <p:spPr/>
        <p:txBody>
          <a:bodyPr>
            <a:normAutofit/>
          </a:bodyPr>
          <a:lstStyle/>
          <a:p>
            <a:r>
              <a:rPr lang="cs-CZ" dirty="0" err="1" smtClean="0"/>
              <a:t>Popular</a:t>
            </a:r>
            <a:r>
              <a:rPr lang="cs-CZ" dirty="0" smtClean="0"/>
              <a:t> </a:t>
            </a:r>
            <a:r>
              <a:rPr lang="cs-CZ" dirty="0" err="1" smtClean="0"/>
              <a:t>sovereignty</a:t>
            </a:r>
            <a:endParaRPr lang="cs-CZ" dirty="0"/>
          </a:p>
          <a:p>
            <a:r>
              <a:rPr lang="cs-CZ" dirty="0" smtClean="0"/>
              <a:t>Majority rule</a:t>
            </a:r>
          </a:p>
          <a:p>
            <a:endParaRPr lang="cs-CZ" dirty="0" smtClean="0"/>
          </a:p>
          <a:p>
            <a:r>
              <a:rPr lang="cs-CZ" dirty="0" err="1" smtClean="0"/>
              <a:t>Schumpeter</a:t>
            </a:r>
            <a:r>
              <a:rPr lang="en-US" dirty="0" smtClean="0"/>
              <a:t> </a:t>
            </a:r>
            <a:r>
              <a:rPr lang="cs-CZ" dirty="0" smtClean="0"/>
              <a:t>(1949: 250): </a:t>
            </a:r>
            <a:r>
              <a:rPr lang="en-US" dirty="0" smtClean="0"/>
              <a:t>‘</a:t>
            </a:r>
            <a:r>
              <a:rPr lang="en-US" dirty="0"/>
              <a:t>institutional arrangement for arriving at </a:t>
            </a:r>
            <a:r>
              <a:rPr lang="en-US" dirty="0" smtClean="0"/>
              <a:t>political</a:t>
            </a:r>
            <a:r>
              <a:rPr lang="cs-CZ" dirty="0" smtClean="0"/>
              <a:t> </a:t>
            </a:r>
            <a:r>
              <a:rPr lang="en-US" dirty="0" smtClean="0"/>
              <a:t>decisions </a:t>
            </a:r>
            <a:r>
              <a:rPr lang="en-US" dirty="0"/>
              <a:t>in which individuals acquire the power to decide by means of </a:t>
            </a:r>
            <a:r>
              <a:rPr lang="en-US" dirty="0" smtClean="0"/>
              <a:t>a competitive </a:t>
            </a:r>
            <a:r>
              <a:rPr lang="en-US" dirty="0"/>
              <a:t>struggle for the people’s </a:t>
            </a:r>
            <a:r>
              <a:rPr lang="en-US" dirty="0" smtClean="0"/>
              <a:t>vote’</a:t>
            </a:r>
            <a:r>
              <a:rPr lang="cs-CZ" dirty="0" smtClean="0"/>
              <a:t>; </a:t>
            </a:r>
            <a:r>
              <a:rPr lang="cs-CZ" i="1" dirty="0" err="1"/>
              <a:t>representative</a:t>
            </a:r>
            <a:r>
              <a:rPr lang="cs-CZ" i="1" dirty="0"/>
              <a:t> </a:t>
            </a:r>
            <a:r>
              <a:rPr lang="cs-CZ" dirty="0" err="1"/>
              <a:t>democracy</a:t>
            </a:r>
            <a:r>
              <a:rPr lang="cs-CZ" dirty="0"/>
              <a:t>, a </a:t>
            </a:r>
            <a:r>
              <a:rPr lang="cs-CZ" i="1" dirty="0" err="1"/>
              <a:t>method</a:t>
            </a:r>
            <a:r>
              <a:rPr lang="cs-CZ" i="1" dirty="0"/>
              <a:t> </a:t>
            </a:r>
            <a:r>
              <a:rPr lang="cs-CZ" dirty="0" err="1"/>
              <a:t>of</a:t>
            </a:r>
            <a:r>
              <a:rPr lang="cs-CZ" dirty="0"/>
              <a:t> </a:t>
            </a:r>
            <a:r>
              <a:rPr lang="cs-CZ" dirty="0" err="1"/>
              <a:t>selection</a:t>
            </a:r>
            <a:r>
              <a:rPr lang="cs-CZ" dirty="0"/>
              <a:t> </a:t>
            </a:r>
            <a:r>
              <a:rPr lang="cs-CZ" dirty="0" err="1"/>
              <a:t>of</a:t>
            </a:r>
            <a:r>
              <a:rPr lang="cs-CZ" dirty="0"/>
              <a:t> </a:t>
            </a:r>
            <a:r>
              <a:rPr lang="cs-CZ" dirty="0" err="1"/>
              <a:t>rulers</a:t>
            </a:r>
            <a:r>
              <a:rPr lang="cs-CZ" dirty="0"/>
              <a:t>, free and fair </a:t>
            </a:r>
            <a:r>
              <a:rPr lang="cs-CZ" dirty="0" err="1"/>
              <a:t>elections</a:t>
            </a:r>
            <a:endParaRPr lang="cs-CZ" dirty="0"/>
          </a:p>
          <a:p>
            <a:r>
              <a:rPr lang="cs-CZ" dirty="0" smtClean="0"/>
              <a:t>Most </a:t>
            </a:r>
            <a:r>
              <a:rPr lang="cs-CZ" dirty="0" err="1" smtClean="0"/>
              <a:t>contemporary</a:t>
            </a:r>
            <a:r>
              <a:rPr lang="cs-CZ" dirty="0" smtClean="0"/>
              <a:t> </a:t>
            </a:r>
            <a:r>
              <a:rPr lang="cs-CZ" dirty="0" err="1" smtClean="0"/>
              <a:t>democracies</a:t>
            </a:r>
            <a:r>
              <a:rPr lang="cs-CZ" dirty="0" smtClean="0"/>
              <a:t> are </a:t>
            </a:r>
            <a:r>
              <a:rPr lang="cs-CZ" i="1" dirty="0" err="1" smtClean="0">
                <a:solidFill>
                  <a:srgbClr val="FF0000"/>
                </a:solidFill>
              </a:rPr>
              <a:t>liberal</a:t>
            </a:r>
            <a:endParaRPr lang="cs-CZ" dirty="0" smtClean="0">
              <a:solidFill>
                <a:srgbClr val="FF0000"/>
              </a:solidFill>
            </a:endParaRPr>
          </a:p>
          <a:p>
            <a:endParaRPr lang="cs-CZ" dirty="0"/>
          </a:p>
          <a:p>
            <a:endParaRPr lang="cs-CZ" dirty="0" smtClean="0"/>
          </a:p>
        </p:txBody>
      </p:sp>
    </p:spTree>
    <p:extLst>
      <p:ext uri="{BB962C8B-B14F-4D97-AF65-F5344CB8AC3E}">
        <p14:creationId xmlns:p14="http://schemas.microsoft.com/office/powerpoint/2010/main" val="872534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smtClean="0"/>
          </a:p>
          <a:p>
            <a:endParaRPr lang="cs-CZ" dirty="0"/>
          </a:p>
          <a:p>
            <a:pPr marL="0" indent="0" algn="ctr">
              <a:buNone/>
            </a:pPr>
            <a:r>
              <a:rPr lang="cs-CZ" sz="3200" dirty="0" err="1" smtClean="0"/>
              <a:t>What</a:t>
            </a:r>
            <a:r>
              <a:rPr lang="cs-CZ" sz="3200" dirty="0" smtClean="0"/>
              <a:t> </a:t>
            </a:r>
            <a:r>
              <a:rPr lang="cs-CZ" sz="3200" dirty="0" err="1" smtClean="0"/>
              <a:t>makes</a:t>
            </a:r>
            <a:r>
              <a:rPr lang="cs-CZ" sz="3200" dirty="0" smtClean="0"/>
              <a:t> a </a:t>
            </a:r>
            <a:r>
              <a:rPr lang="cs-CZ" sz="3200" dirty="0" err="1" smtClean="0"/>
              <a:t>democracy</a:t>
            </a:r>
            <a:r>
              <a:rPr lang="cs-CZ" sz="3200" dirty="0" smtClean="0"/>
              <a:t> to </a:t>
            </a:r>
            <a:r>
              <a:rPr lang="cs-CZ" sz="3200" dirty="0" err="1" smtClean="0"/>
              <a:t>be</a:t>
            </a:r>
            <a:r>
              <a:rPr lang="cs-CZ" sz="3200" dirty="0" smtClean="0"/>
              <a:t> a </a:t>
            </a:r>
            <a:r>
              <a:rPr lang="cs-CZ" sz="3200" dirty="0" err="1" smtClean="0"/>
              <a:t>liberal</a:t>
            </a:r>
            <a:r>
              <a:rPr lang="cs-CZ" sz="3200" dirty="0" smtClean="0"/>
              <a:t> </a:t>
            </a:r>
            <a:r>
              <a:rPr lang="cs-CZ" sz="3200" dirty="0" err="1" smtClean="0"/>
              <a:t>one</a:t>
            </a:r>
            <a:r>
              <a:rPr lang="cs-CZ" sz="3200" dirty="0" smtClean="0"/>
              <a:t>?</a:t>
            </a:r>
            <a:endParaRPr lang="cs-CZ" sz="3200" dirty="0"/>
          </a:p>
        </p:txBody>
      </p:sp>
    </p:spTree>
    <p:extLst>
      <p:ext uri="{BB962C8B-B14F-4D97-AF65-F5344CB8AC3E}">
        <p14:creationId xmlns:p14="http://schemas.microsoft.com/office/powerpoint/2010/main" val="838117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TotalTime>
  <Words>1166</Words>
  <Application>Microsoft Office PowerPoint</Application>
  <PresentationFormat>Širokoúhlá obrazovka</PresentationFormat>
  <Paragraphs>137</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Democracy and populism</vt:lpstr>
      <vt:lpstr>Main questions</vt:lpstr>
      <vt:lpstr>Outline</vt:lpstr>
      <vt:lpstr>Prezentace aplikace PowerPoint</vt:lpstr>
      <vt:lpstr>Democracy</vt:lpstr>
      <vt:lpstr>Populism</vt:lpstr>
      <vt:lpstr>Populism and democracy - discussion</vt:lpstr>
      <vt:lpstr>Democracy</vt:lpstr>
      <vt:lpstr>Prezentace aplikace PowerPoint</vt:lpstr>
      <vt:lpstr>Liberal democracy</vt:lpstr>
      <vt:lpstr>Polyarchy</vt:lpstr>
      <vt:lpstr>Key features of liberal democracy</vt:lpstr>
      <vt:lpstr>Two faces of democracy</vt:lpstr>
      <vt:lpstr>Democratic tension as a breeding ground for populism</vt:lpstr>
      <vt:lpstr>Populism as a threat to democracy I.</vt:lpstr>
      <vt:lpstr>Populism as a threat to democracy II.</vt:lpstr>
      <vt:lpstr>Populism as a threat to democracy III.</vt:lpstr>
      <vt:lpstr>Populism as a threat to democracy IV.</vt:lpstr>
      <vt:lpstr>Populism as a corrective to democracy</vt:lpstr>
      <vt:lpstr>Conclusion</vt:lpstr>
    </vt:vector>
  </TitlesOfParts>
  <Company>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Democracy and populism</dc:title>
  <dc:creator>Vlastimil Havlík</dc:creator>
  <cp:lastModifiedBy>Vlastimil Havlík</cp:lastModifiedBy>
  <cp:revision>50</cp:revision>
  <dcterms:created xsi:type="dcterms:W3CDTF">2014-09-24T06:40:13Z</dcterms:created>
  <dcterms:modified xsi:type="dcterms:W3CDTF">2016-10-11T11:19:34Z</dcterms:modified>
</cp:coreProperties>
</file>