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2" r:id="rId5"/>
    <p:sldMasterId id="2147483736" r:id="rId6"/>
    <p:sldMasterId id="2147483750" r:id="rId7"/>
    <p:sldMasterId id="2147483762" r:id="rId8"/>
    <p:sldMasterId id="2147483774" r:id="rId9"/>
    <p:sldMasterId id="2147483786" r:id="rId10"/>
    <p:sldMasterId id="2147483798" r:id="rId11"/>
    <p:sldMasterId id="2147483810" r:id="rId12"/>
    <p:sldMasterId id="2147483822" r:id="rId13"/>
    <p:sldMasterId id="2147483858" r:id="rId14"/>
  </p:sldMasterIdLst>
  <p:sldIdLst>
    <p:sldId id="256" r:id="rId15"/>
    <p:sldId id="258" r:id="rId16"/>
    <p:sldId id="293" r:id="rId17"/>
    <p:sldId id="260" r:id="rId18"/>
    <p:sldId id="261" r:id="rId19"/>
    <p:sldId id="262" r:id="rId20"/>
    <p:sldId id="298" r:id="rId21"/>
    <p:sldId id="280" r:id="rId22"/>
    <p:sldId id="263" r:id="rId23"/>
    <p:sldId id="264" r:id="rId24"/>
    <p:sldId id="266" r:id="rId25"/>
    <p:sldId id="267" r:id="rId26"/>
    <p:sldId id="268" r:id="rId27"/>
    <p:sldId id="299" r:id="rId28"/>
    <p:sldId id="269" r:id="rId29"/>
    <p:sldId id="270" r:id="rId30"/>
    <p:sldId id="271" r:id="rId31"/>
    <p:sldId id="294" r:id="rId32"/>
    <p:sldId id="272" r:id="rId33"/>
    <p:sldId id="295" r:id="rId34"/>
    <p:sldId id="273" r:id="rId35"/>
    <p:sldId id="274" r:id="rId36"/>
    <p:sldId id="300" r:id="rId37"/>
    <p:sldId id="275" r:id="rId38"/>
    <p:sldId id="282" r:id="rId39"/>
    <p:sldId id="283" r:id="rId40"/>
    <p:sldId id="277" r:id="rId41"/>
    <p:sldId id="278" r:id="rId42"/>
    <p:sldId id="279" r:id="rId43"/>
    <p:sldId id="286" r:id="rId44"/>
    <p:sldId id="288" r:id="rId45"/>
    <p:sldId id="289" r:id="rId46"/>
    <p:sldId id="290" r:id="rId47"/>
    <p:sldId id="287" r:id="rId48"/>
    <p:sldId id="291" r:id="rId49"/>
    <p:sldId id="292" r:id="rId50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5493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5797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4514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7455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1592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966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29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3137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767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90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06759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45531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79697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7251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53159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3803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2777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303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2187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02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6174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9221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4130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1726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33167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86215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29804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3149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971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80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471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26919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77326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0973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119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462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2259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78162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26487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14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12117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070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4326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3174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3269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3022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6272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9536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0133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094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787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9100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982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4714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94697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6090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32745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5276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9353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091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435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60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97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892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4004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0468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74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915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468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7952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07421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0872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0842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616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00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745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229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4198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806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1220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9637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539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109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390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3336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1278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2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B380-9717-4AE3-978D-F5E6D6A8903E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75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C5B0-EE9D-4869-865D-EEA013BBB3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939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25ACA-6348-45D1-8348-B59F4FAFC5DC}" type="slidenum">
              <a:rPr lang="cs-CZ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83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BA4CD-4CDE-441D-8E28-B37687850EC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6851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DA288-C293-4EAA-9A79-40D2303C26BF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3033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2719-2AB1-4C72-961A-D2812D8CB276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4235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C06D6-2C1A-4D97-99F6-6217253B5EF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211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76DC-443E-4E62-942B-FA6639E7A77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427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FC702-B66F-47CD-A497-EDBFC564A3E7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4326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663F-D45A-4F1C-935C-E428D492DBEE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80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FF042-FCF5-492E-A32F-ED05A4803282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993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Nadpis a text nad obsah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7693025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3EF6-C2EF-4AED-A453-A12063F6046A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594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Nadpis a dva obsahy nad tex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cs-CZ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half" idx="3"/>
          </p:nvPr>
        </p:nvSpPr>
        <p:spPr>
          <a:xfrm>
            <a:off x="838200" y="4300538"/>
            <a:ext cx="7693025" cy="178593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305-4985-4D21-ABF1-9C04E2AC8D4B}" type="slidenum">
              <a:rPr lang="cs-CZ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8973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056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0977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093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5369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17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26.11.2016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3104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093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3339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5453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080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8351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styl.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Kliknutím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dirty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5A230-C7D7-490D-B669-F086F3636F08}" type="slidenum">
              <a:rPr lang="cs-CZ">
                <a:solidFill>
                  <a:srgbClr val="04617B">
                    <a:shade val="9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2961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26.11.2016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3716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851648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7200" dirty="0" smtClean="0">
                <a:solidFill>
                  <a:schemeClr val="bg1"/>
                </a:solidFill>
              </a:rPr>
              <a:t>Hranice volebních obvodů</a:t>
            </a:r>
            <a:r>
              <a:rPr lang="cs-CZ" sz="4400" dirty="0" smtClean="0">
                <a:solidFill>
                  <a:schemeClr val="bg1"/>
                </a:solidFill>
              </a:rPr>
              <a:t/>
            </a:r>
            <a:br>
              <a:rPr lang="cs-CZ" sz="4400" dirty="0" smtClean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14.11.2016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1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 smtClean="0"/>
              <a:t>Současná situace..</a:t>
            </a:r>
          </a:p>
          <a:p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pPr>
              <a:buFont typeface="Wingdings" pitchFamily="2" charset="2"/>
              <a:buNone/>
            </a:pPr>
            <a:r>
              <a:rPr lang="sk-SK" altLang="en-US" dirty="0" smtClean="0"/>
              <a:t>                      </a:t>
            </a:r>
            <a:endParaRPr lang="cs-CZ" altLang="en-US" dirty="0" smtClean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30163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554163"/>
            <a:ext cx="8229600" cy="4389437"/>
          </a:xfrm>
        </p:spPr>
        <p:txBody>
          <a:bodyPr/>
          <a:lstStyle/>
          <a:p>
            <a:r>
              <a:rPr lang="sk-SK" altLang="en-US" dirty="0"/>
              <a:t>..a po úpravě </a:t>
            </a:r>
            <a:endParaRPr lang="cs-CZ" altLang="en-US" dirty="0"/>
          </a:p>
          <a:p>
            <a:pPr marL="0" indent="0">
              <a:buNone/>
            </a:pPr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endParaRPr lang="sk-SK" altLang="en-US" dirty="0" smtClean="0"/>
          </a:p>
          <a:p>
            <a:pPr>
              <a:buFont typeface="Wingdings" pitchFamily="2" charset="2"/>
              <a:buNone/>
            </a:pPr>
            <a:r>
              <a:rPr lang="sk-SK" altLang="en-US" dirty="0" smtClean="0"/>
              <a:t>                      </a:t>
            </a:r>
            <a:endParaRPr lang="cs-CZ" altLang="en-US" dirty="0" smtClean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2909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2285999"/>
            <a:ext cx="1172065" cy="14768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4419600" y="4495800"/>
            <a:ext cx="1905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5076337" y="3363926"/>
            <a:ext cx="1705463" cy="6746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271745" y="3200400"/>
            <a:ext cx="474501" cy="500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6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2743200" y="52601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14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610465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343401" y="3762864"/>
            <a:ext cx="732936" cy="73293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7" name="WordArt 43"/>
          <p:cNvSpPr>
            <a:spLocks noChangeArrowheads="1" noChangeShapeType="1" noTextEdit="1"/>
          </p:cNvSpPr>
          <p:nvPr/>
        </p:nvSpPr>
        <p:spPr bwMode="auto">
          <a:xfrm>
            <a:off x="4454941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8" name="WordArt 43"/>
          <p:cNvSpPr>
            <a:spLocks noChangeArrowheads="1" noChangeShapeType="1" noTextEdit="1"/>
          </p:cNvSpPr>
          <p:nvPr/>
        </p:nvSpPr>
        <p:spPr bwMode="auto">
          <a:xfrm>
            <a:off x="3722005" y="3860242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2</a:t>
            </a: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0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19" name="WordArt 43"/>
          <p:cNvSpPr>
            <a:spLocks noChangeArrowheads="1" noChangeShapeType="1" noTextEdit="1"/>
          </p:cNvSpPr>
          <p:nvPr/>
        </p:nvSpPr>
        <p:spPr bwMode="auto">
          <a:xfrm>
            <a:off x="50292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0" name="WordArt 43"/>
          <p:cNvSpPr>
            <a:spLocks noChangeArrowheads="1" noChangeShapeType="1" noTextEdit="1"/>
          </p:cNvSpPr>
          <p:nvPr/>
        </p:nvSpPr>
        <p:spPr bwMode="auto">
          <a:xfrm>
            <a:off x="3733800" y="4648200"/>
            <a:ext cx="4331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7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1" name="WordArt 51"/>
          <p:cNvSpPr>
            <a:spLocks noChangeArrowheads="1" noChangeShapeType="1" noTextEdit="1"/>
          </p:cNvSpPr>
          <p:nvPr/>
        </p:nvSpPr>
        <p:spPr bwMode="auto">
          <a:xfrm>
            <a:off x="5929068" y="54864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  <p:sp>
        <p:nvSpPr>
          <p:cNvPr id="22" name="WordArt 51"/>
          <p:cNvSpPr>
            <a:spLocks noChangeArrowheads="1" noChangeShapeType="1" noTextEdit="1"/>
          </p:cNvSpPr>
          <p:nvPr/>
        </p:nvSpPr>
        <p:spPr bwMode="auto">
          <a:xfrm>
            <a:off x="5076337" y="244538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13</a:t>
            </a:r>
            <a:endParaRPr lang="en-US" sz="2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229600" cy="4846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2400" b="1" dirty="0" smtClean="0"/>
              <a:t>Důsledky úpravy:</a:t>
            </a:r>
          </a:p>
          <a:p>
            <a:pPr lvl="1">
              <a:lnSpc>
                <a:spcPct val="90000"/>
              </a:lnSpc>
            </a:pPr>
            <a:endParaRPr lang="cs-CZ" altLang="en-US" sz="2200" dirty="0" smtClean="0"/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Obvody jsou nadále rovnoměrně zalidněny (20 obyv.)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Vznikly 2 městské obvody, kde žije 40 městských voličů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Vznikly 3 obvody s početní převahou venk. voličů</a:t>
            </a:r>
          </a:p>
          <a:p>
            <a:pPr marL="393700" lvl="1" indent="0">
              <a:lnSpc>
                <a:spcPct val="90000"/>
              </a:lnSpc>
              <a:buNone/>
            </a:pPr>
            <a:endParaRPr lang="cs-CZ" altLang="en-US" dirty="0" smtClean="0"/>
          </a:p>
          <a:p>
            <a:pPr>
              <a:lnSpc>
                <a:spcPct val="90000"/>
              </a:lnSpc>
            </a:pPr>
            <a:r>
              <a:rPr lang="cs-CZ" altLang="en-US" sz="2400" b="1" dirty="0" smtClean="0"/>
              <a:t>Výsledek: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Strana A </a:t>
            </a:r>
            <a:r>
              <a:rPr lang="cs-CZ" altLang="en-US" sz="2200" u="sng" dirty="0" smtClean="0"/>
              <a:t>zbytečně výrazně</a:t>
            </a:r>
            <a:r>
              <a:rPr lang="cs-CZ" altLang="en-US" sz="2200" dirty="0" smtClean="0"/>
              <a:t> vyhraje ve 2 městských obvodech a prohraje ve 3 zbývajících</a:t>
            </a:r>
          </a:p>
          <a:p>
            <a:pPr lvl="1">
              <a:lnSpc>
                <a:spcPct val="90000"/>
              </a:lnSpc>
            </a:pPr>
            <a:r>
              <a:rPr lang="cs-CZ" altLang="en-US" sz="2200" dirty="0" smtClean="0"/>
              <a:t>Poměr mandátů A:B se z 5:0 mění na 2:3 (navzdory tomu, že strana B má celkově méně voličů než strana A)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Zástupný symbol textu 6"/>
          <p:cNvSpPr>
            <a:spLocks noGrp="1"/>
          </p:cNvSpPr>
          <p:nvPr>
            <p:ph type="body" sz="half" idx="1"/>
          </p:nvPr>
        </p:nvSpPr>
        <p:spPr>
          <a:xfrm>
            <a:off x="838200" y="304800"/>
            <a:ext cx="7693025" cy="2667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en-US" dirty="0" smtClean="0"/>
              <a:t>	   Před úpravou			      Po úpravě</a:t>
            </a:r>
          </a:p>
        </p:txBody>
      </p:sp>
      <p:graphicFrame>
        <p:nvGraphicFramePr>
          <p:cNvPr id="10" name="Zástupný symbol obsahu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770853594"/>
              </p:ext>
            </p:extLst>
          </p:nvPr>
        </p:nvGraphicFramePr>
        <p:xfrm>
          <a:off x="838200" y="1066800"/>
          <a:ext cx="7693029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/>
                <a:gridCol w="795162"/>
                <a:gridCol w="805038"/>
                <a:gridCol w="904524"/>
                <a:gridCol w="854781"/>
                <a:gridCol w="907695"/>
                <a:gridCol w="801867"/>
                <a:gridCol w="798333"/>
                <a:gridCol w="911229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Obvod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Obvod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Zástupný symbol obsah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1201573"/>
              </p:ext>
            </p:extLst>
          </p:nvPr>
        </p:nvGraphicFramePr>
        <p:xfrm>
          <a:off x="838200" y="4800600"/>
          <a:ext cx="7693029" cy="160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"/>
                <a:gridCol w="838200"/>
                <a:gridCol w="914400"/>
                <a:gridCol w="752124"/>
                <a:gridCol w="854781"/>
                <a:gridCol w="907695"/>
                <a:gridCol w="801867"/>
                <a:gridCol w="950733"/>
                <a:gridCol w="758829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Voliči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Křesla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b="1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Strana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Voliči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Křesla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 smtClean="0">
                          <a:solidFill>
                            <a:schemeClr val="tx1"/>
                          </a:solidFill>
                        </a:rPr>
                        <a:t>Vítěz</a:t>
                      </a:r>
                      <a:endParaRPr lang="cs-CZ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60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2400" dirty="0"/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33" marB="457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10332"/>
            <a:ext cx="9144000" cy="545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6768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.pjmedia.com/zombie/files/2010/11/nc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172200" cy="65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492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.pjmedia.com/zombie/files/2010/11/fl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4578"/>
            <a:ext cx="5486400" cy="626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538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pjmedia.com/zombie/files/2010/11/pa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341810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76250"/>
            <a:ext cx="70389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7154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dn.pjmedia.com/zombie/files/2010/11/il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962525" cy="664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Jeden z klíčových parametrů volebních systémů</a:t>
            </a:r>
          </a:p>
          <a:p>
            <a:endParaRPr lang="cs-CZ" dirty="0" smtClean="0"/>
          </a:p>
          <a:p>
            <a:r>
              <a:rPr lang="cs-CZ" dirty="0" smtClean="0"/>
              <a:t>Nevyhnutelné dělení na více obvodů v některých systémech (většinové, jeden přenosný hlas)</a:t>
            </a:r>
          </a:p>
          <a:p>
            <a:endParaRPr lang="cs-CZ" dirty="0" smtClean="0"/>
          </a:p>
          <a:p>
            <a:r>
              <a:rPr lang="cs-CZ" dirty="0" smtClean="0"/>
              <a:t>Listinné poměrné systémy:</a:t>
            </a:r>
          </a:p>
          <a:p>
            <a:pPr lvl="1"/>
            <a:r>
              <a:rPr lang="cs-CZ" dirty="0" smtClean="0"/>
              <a:t>Volební obvody jako volba</a:t>
            </a:r>
          </a:p>
          <a:p>
            <a:pPr lvl="1"/>
            <a:r>
              <a:rPr lang="cs-CZ" dirty="0" smtClean="0"/>
              <a:t>1 celostátní obvod vs. více obvodů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ightyheaton.com/wp-content/uploads/2012/04/il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671"/>
            <a:ext cx="910590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530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pjmedia.com/zombie/files/2010/11/fl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4099993" cy="651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.pjmedia.com/zombie/files/2010/11/az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8388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jamasmed.hs.llnwd.net/e1/zombie/user-content/28/files/2010/11/md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23862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5721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pjmedia.com/zombie/files/2010/11/il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890684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049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7186"/>
            <a:ext cx="8131622" cy="681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303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464496" cy="68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07280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Někdy může být výsledek i kontroverzní</a:t>
            </a:r>
          </a:p>
          <a:p>
            <a:endParaRPr lang="cs-CZ" dirty="0" smtClean="0"/>
          </a:p>
          <a:p>
            <a:r>
              <a:rPr lang="cs-CZ" dirty="0" err="1" smtClean="0"/>
              <a:t>Bernstein</a:t>
            </a:r>
            <a:r>
              <a:rPr lang="cs-CZ" dirty="0" smtClean="0"/>
              <a:t> (1996): </a:t>
            </a:r>
            <a:r>
              <a:rPr lang="cs-CZ" i="1" dirty="0" err="1" smtClean="0"/>
              <a:t>Racial</a:t>
            </a:r>
            <a:r>
              <a:rPr lang="cs-CZ" i="1" dirty="0" smtClean="0"/>
              <a:t> </a:t>
            </a:r>
            <a:r>
              <a:rPr lang="cs-CZ" i="1" dirty="0" err="1" smtClean="0"/>
              <a:t>Gerrymandering</a:t>
            </a:r>
            <a:endParaRPr lang="cs-CZ" dirty="0" smtClean="0"/>
          </a:p>
          <a:p>
            <a:endParaRPr lang="cs-CZ" i="1" dirty="0" smtClean="0"/>
          </a:p>
          <a:p>
            <a:r>
              <a:rPr lang="cs-CZ" dirty="0" smtClean="0"/>
              <a:t>Jižní státy USA na začátku 90. let:</a:t>
            </a:r>
          </a:p>
          <a:p>
            <a:pPr lvl="1"/>
            <a:r>
              <a:rPr lang="cs-CZ" dirty="0" smtClean="0"/>
              <a:t>Disproporce mezi rasovým složením obyvatelstva a jeho politickou reprezentací</a:t>
            </a:r>
          </a:p>
          <a:p>
            <a:pPr lvl="1"/>
            <a:r>
              <a:rPr lang="cs-CZ" dirty="0" smtClean="0"/>
              <a:t>Relevantní podíl obyvatelstva černé pleti, zato pouze minimum černošských poslanců</a:t>
            </a:r>
          </a:p>
          <a:p>
            <a:pPr lvl="1"/>
            <a:r>
              <a:rPr lang="cs-CZ" dirty="0" smtClean="0"/>
              <a:t>Snaha napravit daný stav pomocí úpravy hranic obvodů</a:t>
            </a:r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Demokrati – masivní podpora od černošských voličů a klesající podpora u bělochů</a:t>
            </a:r>
          </a:p>
          <a:p>
            <a:endParaRPr lang="cs-CZ" dirty="0" smtClean="0"/>
          </a:p>
          <a:p>
            <a:r>
              <a:rPr lang="cs-CZ" dirty="0" smtClean="0"/>
              <a:t>Zajištění černošské reprezentace prostřednictvím vytvoření obvodů s převahou černošského obyvatelstva</a:t>
            </a:r>
          </a:p>
          <a:p>
            <a:endParaRPr lang="cs-CZ" dirty="0" smtClean="0"/>
          </a:p>
          <a:p>
            <a:r>
              <a:rPr lang="cs-CZ" dirty="0" smtClean="0"/>
              <a:t>Výsledek?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V nových obvodech dokázali vítězit Demokrati černé pleti</a:t>
            </a:r>
          </a:p>
          <a:p>
            <a:endParaRPr lang="cs-CZ" dirty="0" smtClean="0"/>
          </a:p>
          <a:p>
            <a:r>
              <a:rPr lang="cs-CZ" dirty="0" smtClean="0"/>
              <a:t>Samotná Demokratická strana ale oslabila, protože nebyla schopna vítězit v obvodech </a:t>
            </a:r>
            <a:r>
              <a:rPr lang="cs-CZ" smtClean="0"/>
              <a:t>s výraznou </a:t>
            </a:r>
            <a:r>
              <a:rPr lang="cs-CZ" dirty="0" smtClean="0"/>
              <a:t>převahou bílé populace</a:t>
            </a:r>
          </a:p>
          <a:p>
            <a:endParaRPr lang="cs-CZ" dirty="0" smtClean="0"/>
          </a:p>
          <a:p>
            <a:r>
              <a:rPr lang="cs-CZ" dirty="0" smtClean="0"/>
              <a:t>Kdo získal:</a:t>
            </a:r>
          </a:p>
          <a:p>
            <a:pPr lvl="1"/>
            <a:r>
              <a:rPr lang="cs-CZ" dirty="0" smtClean="0"/>
              <a:t>Kandidáti Demokratů černé pleti</a:t>
            </a:r>
          </a:p>
          <a:p>
            <a:pPr lvl="1"/>
            <a:r>
              <a:rPr lang="cs-CZ" dirty="0" smtClean="0"/>
              <a:t>Republikáni</a:t>
            </a:r>
          </a:p>
          <a:p>
            <a:endParaRPr lang="cs-CZ" dirty="0" smtClean="0"/>
          </a:p>
          <a:p>
            <a:r>
              <a:rPr lang="cs-CZ" dirty="0" smtClean="0"/>
              <a:t>Kdo ztratil – Demokrati jako strana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Volební obvody (Lebeda 2008: 65)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8" y="1340768"/>
            <a:ext cx="7210425" cy="501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14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Úkol 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Situace:</a:t>
            </a:r>
          </a:p>
          <a:p>
            <a:pPr lvl="1"/>
            <a:r>
              <a:rPr lang="cs-CZ" dirty="0" smtClean="0"/>
              <a:t>2 politické strany – A </a:t>
            </a:r>
            <a:r>
              <a:rPr lang="cs-CZ" dirty="0" err="1" smtClean="0"/>
              <a:t>a</a:t>
            </a:r>
            <a:r>
              <a:rPr lang="cs-CZ" dirty="0" smtClean="0"/>
              <a:t> B</a:t>
            </a:r>
          </a:p>
          <a:p>
            <a:pPr lvl="1"/>
            <a:r>
              <a:rPr lang="cs-CZ" dirty="0" smtClean="0"/>
              <a:t>333 voličů, z toho A má pouze 139 (41,7 % - „modří voliči“)</a:t>
            </a:r>
          </a:p>
          <a:p>
            <a:endParaRPr lang="cs-CZ" dirty="0"/>
          </a:p>
          <a:p>
            <a:r>
              <a:rPr lang="cs-CZ" dirty="0" smtClean="0"/>
              <a:t>Cíl – vytvořte obvody tak, aby strana A vyhrála</a:t>
            </a:r>
          </a:p>
          <a:p>
            <a:endParaRPr lang="cs-CZ" dirty="0"/>
          </a:p>
          <a:p>
            <a:r>
              <a:rPr lang="cs-CZ" dirty="0" smtClean="0"/>
              <a:t>Podmínky:</a:t>
            </a:r>
          </a:p>
          <a:p>
            <a:pPr lvl="1"/>
            <a:r>
              <a:rPr lang="cs-CZ" dirty="0" smtClean="0"/>
              <a:t>Utvořte 5 obvodů</a:t>
            </a:r>
          </a:p>
          <a:p>
            <a:pPr lvl="1"/>
            <a:r>
              <a:rPr lang="cs-CZ" dirty="0" smtClean="0"/>
              <a:t>Každý obvod musí být v rozsahu 60 – 70 voličů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1528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Úkol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64595631"/>
              </p:ext>
            </p:extLst>
          </p:nvPr>
        </p:nvGraphicFramePr>
        <p:xfrm>
          <a:off x="2771800" y="332656"/>
          <a:ext cx="3523456" cy="3713805"/>
        </p:xfrm>
        <a:graphic>
          <a:graphicData uri="http://schemas.openxmlformats.org/drawingml/2006/table">
            <a:tbl>
              <a:tblPr/>
              <a:tblGrid>
                <a:gridCol w="880864"/>
                <a:gridCol w="880864"/>
                <a:gridCol w="880864"/>
                <a:gridCol w="880864"/>
              </a:tblGrid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9210229"/>
              </p:ext>
            </p:extLst>
          </p:nvPr>
        </p:nvGraphicFramePr>
        <p:xfrm>
          <a:off x="899592" y="4725144"/>
          <a:ext cx="609600" cy="571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  <p:sp>
        <p:nvSpPr>
          <p:cNvPr id="11" name="Zástupný symbol pro obsah 2"/>
          <p:cNvSpPr txBox="1">
            <a:spLocks/>
          </p:cNvSpPr>
          <p:nvPr/>
        </p:nvSpPr>
        <p:spPr>
          <a:xfrm>
            <a:off x="1763688" y="4293096"/>
            <a:ext cx="6768752" cy="23762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= 6 voličů strany 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= 9 voličů strany B</a:t>
            </a:r>
          </a:p>
          <a:p>
            <a:endParaRPr lang="cs-CZ" dirty="0" smtClean="0"/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1247892"/>
              </p:ext>
            </p:extLst>
          </p:nvPr>
        </p:nvGraphicFramePr>
        <p:xfrm>
          <a:off x="899592" y="5737820"/>
          <a:ext cx="609600" cy="5715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063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Úkol – správný postup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411641"/>
              </p:ext>
            </p:extLst>
          </p:nvPr>
        </p:nvGraphicFramePr>
        <p:xfrm>
          <a:off x="2771800" y="1844826"/>
          <a:ext cx="3523456" cy="3713805"/>
        </p:xfrm>
        <a:graphic>
          <a:graphicData uri="http://schemas.openxmlformats.org/drawingml/2006/table">
            <a:tbl>
              <a:tblPr/>
              <a:tblGrid>
                <a:gridCol w="880864"/>
                <a:gridCol w="880864"/>
                <a:gridCol w="880864"/>
                <a:gridCol w="880864"/>
              </a:tblGrid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919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Úkol – špatný postup</a:t>
            </a:r>
            <a:endParaRPr lang="en-US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2780687"/>
              </p:ext>
            </p:extLst>
          </p:nvPr>
        </p:nvGraphicFramePr>
        <p:xfrm>
          <a:off x="2771800" y="1844826"/>
          <a:ext cx="3523456" cy="3713805"/>
        </p:xfrm>
        <a:graphic>
          <a:graphicData uri="http://schemas.openxmlformats.org/drawingml/2006/table">
            <a:tbl>
              <a:tblPr/>
              <a:tblGrid>
                <a:gridCol w="880864"/>
                <a:gridCol w="880864"/>
                <a:gridCol w="880864"/>
                <a:gridCol w="880864"/>
              </a:tblGrid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762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1102572"/>
              </p:ext>
            </p:extLst>
          </p:nvPr>
        </p:nvGraphicFramePr>
        <p:xfrm>
          <a:off x="1187624" y="476674"/>
          <a:ext cx="6408712" cy="5976664"/>
        </p:xfrm>
        <a:graphic>
          <a:graphicData uri="http://schemas.openxmlformats.org/drawingml/2006/table">
            <a:tbl>
              <a:tblPr/>
              <a:tblGrid>
                <a:gridCol w="801089"/>
                <a:gridCol w="801089"/>
                <a:gridCol w="801089"/>
                <a:gridCol w="801089"/>
                <a:gridCol w="801089"/>
                <a:gridCol w="801089"/>
                <a:gridCol w="801089"/>
                <a:gridCol w="801089"/>
              </a:tblGrid>
              <a:tr h="747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7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7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7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47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29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Úkol 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Situace:</a:t>
            </a:r>
          </a:p>
          <a:p>
            <a:pPr lvl="1"/>
            <a:r>
              <a:rPr lang="cs-CZ" dirty="0" smtClean="0"/>
              <a:t>2 politické strany – A </a:t>
            </a:r>
            <a:r>
              <a:rPr lang="cs-CZ" dirty="0" err="1" smtClean="0"/>
              <a:t>a</a:t>
            </a:r>
            <a:r>
              <a:rPr lang="cs-CZ" dirty="0" smtClean="0"/>
              <a:t> B</a:t>
            </a:r>
          </a:p>
          <a:p>
            <a:pPr lvl="1"/>
            <a:r>
              <a:rPr lang="cs-CZ" dirty="0" smtClean="0"/>
              <a:t>408 voličů, z toho A má pouze 173 (42,4 % - „modří voliči“)</a:t>
            </a:r>
          </a:p>
          <a:p>
            <a:endParaRPr lang="cs-CZ" dirty="0"/>
          </a:p>
          <a:p>
            <a:r>
              <a:rPr lang="cs-CZ" dirty="0" smtClean="0"/>
              <a:t>Cíl – vytvořte obvody tak, aby strana A vyhrála</a:t>
            </a:r>
          </a:p>
          <a:p>
            <a:endParaRPr lang="cs-CZ" dirty="0"/>
          </a:p>
          <a:p>
            <a:r>
              <a:rPr lang="cs-CZ" dirty="0" smtClean="0"/>
              <a:t>Podmínky:</a:t>
            </a:r>
          </a:p>
          <a:p>
            <a:pPr lvl="1"/>
            <a:r>
              <a:rPr lang="cs-CZ" dirty="0" smtClean="0"/>
              <a:t>Utvořte 8 obvodů</a:t>
            </a:r>
          </a:p>
          <a:p>
            <a:pPr lvl="1"/>
            <a:r>
              <a:rPr lang="cs-CZ" dirty="0" smtClean="0"/>
              <a:t>Každý obvod musí být v rozsahu 45 – 55 voličů</a:t>
            </a:r>
          </a:p>
          <a:p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97366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3803896"/>
              </p:ext>
            </p:extLst>
          </p:nvPr>
        </p:nvGraphicFramePr>
        <p:xfrm>
          <a:off x="1475656" y="317376"/>
          <a:ext cx="6552728" cy="6063952"/>
        </p:xfrm>
        <a:graphic>
          <a:graphicData uri="http://schemas.openxmlformats.org/drawingml/2006/table">
            <a:tbl>
              <a:tblPr/>
              <a:tblGrid>
                <a:gridCol w="819091"/>
                <a:gridCol w="819091"/>
                <a:gridCol w="819091"/>
                <a:gridCol w="819091"/>
                <a:gridCol w="819091"/>
                <a:gridCol w="819091"/>
                <a:gridCol w="819091"/>
                <a:gridCol w="819091"/>
              </a:tblGrid>
              <a:tr h="757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145" marR="9145" marT="9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2053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Volební obvody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Numerické i </a:t>
            </a:r>
            <a:r>
              <a:rPr lang="cs-CZ" b="1" dirty="0" smtClean="0"/>
              <a:t>geografické</a:t>
            </a:r>
            <a:r>
              <a:rPr lang="cs-CZ" dirty="0" smtClean="0"/>
              <a:t> aspekty</a:t>
            </a:r>
          </a:p>
          <a:p>
            <a:endParaRPr lang="cs-CZ" dirty="0" smtClean="0"/>
          </a:p>
          <a:p>
            <a:r>
              <a:rPr lang="cs-CZ" dirty="0" smtClean="0"/>
              <a:t>Vymezení hranic obvodů:</a:t>
            </a:r>
          </a:p>
          <a:p>
            <a:pPr lvl="1"/>
            <a:r>
              <a:rPr lang="cs-CZ" dirty="0" smtClean="0"/>
              <a:t>Obvody nemusí respektovat přirozené hranice</a:t>
            </a:r>
          </a:p>
          <a:p>
            <a:pPr lvl="1"/>
            <a:r>
              <a:rPr lang="cs-CZ" dirty="0" smtClean="0"/>
              <a:t>Volba hranic má často politické pozadí</a:t>
            </a:r>
          </a:p>
          <a:p>
            <a:endParaRPr lang="cs-CZ" dirty="0" smtClean="0"/>
          </a:p>
          <a:p>
            <a:r>
              <a:rPr lang="cs-CZ" dirty="0" err="1" smtClean="0"/>
              <a:t>Elbridge</a:t>
            </a:r>
            <a:r>
              <a:rPr lang="cs-CZ" dirty="0" smtClean="0"/>
              <a:t> </a:t>
            </a:r>
            <a:r>
              <a:rPr lang="cs-CZ" dirty="0" err="1" smtClean="0"/>
              <a:t>Gerry</a:t>
            </a:r>
            <a:r>
              <a:rPr lang="cs-CZ" dirty="0" smtClean="0"/>
              <a:t> (1744-1814):</a:t>
            </a:r>
          </a:p>
          <a:p>
            <a:pPr lvl="1"/>
            <a:r>
              <a:rPr lang="cs-CZ" dirty="0" smtClean="0"/>
              <a:t>Guvernér </a:t>
            </a:r>
            <a:r>
              <a:rPr lang="cs-CZ" dirty="0" err="1" smtClean="0"/>
              <a:t>Massatchusetts</a:t>
            </a:r>
            <a:endParaRPr lang="cs-CZ" dirty="0" smtClean="0"/>
          </a:p>
          <a:p>
            <a:pPr lvl="1"/>
            <a:r>
              <a:rPr lang="cs-CZ" dirty="0" smtClean="0"/>
              <a:t>Pojem </a:t>
            </a:r>
            <a:r>
              <a:rPr lang="cs-CZ" dirty="0" err="1" smtClean="0"/>
              <a:t>Gerrymandering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Taktický přístup při vymezení hranic obvodů</a:t>
            </a:r>
          </a:p>
          <a:p>
            <a:endParaRPr lang="cs-CZ" dirty="0" smtClean="0"/>
          </a:p>
          <a:p>
            <a:r>
              <a:rPr lang="cs-CZ" dirty="0" smtClean="0"/>
              <a:t>Cíle:</a:t>
            </a:r>
          </a:p>
          <a:p>
            <a:pPr lvl="1"/>
            <a:r>
              <a:rPr lang="cs-CZ" dirty="0" smtClean="0"/>
              <a:t>Vhodně rozdělit </a:t>
            </a:r>
            <a:r>
              <a:rPr lang="cs-CZ" dirty="0" err="1" smtClean="0"/>
              <a:t>elektorát</a:t>
            </a:r>
            <a:r>
              <a:rPr lang="cs-CZ" dirty="0" smtClean="0"/>
              <a:t> do uzavřených jednotek 	        (= obvodů)</a:t>
            </a:r>
          </a:p>
          <a:p>
            <a:pPr lvl="1"/>
            <a:r>
              <a:rPr lang="cs-CZ" dirty="0" smtClean="0"/>
              <a:t>Vázat voličstvo rivalů do nadbytečně velkých koncentrací</a:t>
            </a:r>
          </a:p>
          <a:p>
            <a:pPr lvl="1"/>
            <a:r>
              <a:rPr lang="cs-CZ" dirty="0" smtClean="0"/>
              <a:t>Soupeřův potenciál se vyčerpá menším počtem zbytečně vysokých výher</a:t>
            </a:r>
          </a:p>
          <a:p>
            <a:endParaRPr lang="cs-CZ" dirty="0" smtClean="0"/>
          </a:p>
          <a:p>
            <a:r>
              <a:rPr lang="cs-CZ" dirty="0" smtClean="0"/>
              <a:t>Z geografického hlediska mohou vznikat absurdní územní jednotky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9/96/The_Gerry-Mander_Edit.png/800px-The_Gerry-Mander_Ed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2659" y="260648"/>
            <a:ext cx="5993677" cy="6278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511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 smtClean="0"/>
              <a:t>Gerrymandering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r>
              <a:rPr lang="cs-CZ" dirty="0" smtClean="0"/>
              <a:t>Klíčové body:</a:t>
            </a:r>
          </a:p>
          <a:p>
            <a:pPr lvl="1"/>
            <a:endParaRPr lang="cs-CZ" dirty="0" smtClean="0"/>
          </a:p>
          <a:p>
            <a:pPr lvl="1"/>
            <a:r>
              <a:rPr lang="cs-CZ" dirty="0" err="1" smtClean="0"/>
              <a:t>Gerrymandering</a:t>
            </a:r>
            <a:r>
              <a:rPr lang="cs-CZ" dirty="0" smtClean="0"/>
              <a:t> je plně legální proces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Nedochází k porušení rovnosti volebního práva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Etické aspekty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Politická hra na naivitu</a:t>
            </a:r>
          </a:p>
        </p:txBody>
      </p:sp>
    </p:spTree>
    <p:extLst>
      <p:ext uri="{BB962C8B-B14F-4D97-AF65-F5344CB8AC3E}">
        <p14:creationId xmlns:p14="http://schemas.microsoft.com/office/powerpoint/2010/main" xmlns="" val="439690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9636" name="Rectangle 33"/>
          <p:cNvSpPr>
            <a:spLocks noChangeArrowheads="1"/>
          </p:cNvSpPr>
          <p:nvPr/>
        </p:nvSpPr>
        <p:spPr bwMode="auto">
          <a:xfrm>
            <a:off x="2438400" y="2286000"/>
            <a:ext cx="4343400" cy="403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7" name="Rectangle 35"/>
          <p:cNvSpPr>
            <a:spLocks noChangeArrowheads="1"/>
          </p:cNvSpPr>
          <p:nvPr/>
        </p:nvSpPr>
        <p:spPr bwMode="auto">
          <a:xfrm>
            <a:off x="3414208" y="3124200"/>
            <a:ext cx="2227529" cy="2116152"/>
          </a:xfrm>
          <a:prstGeom prst="rect">
            <a:avLst/>
          </a:prstGeom>
          <a:solidFill>
            <a:srgbClr val="B2B4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4467314" y="2285999"/>
            <a:ext cx="0" cy="1857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39" name="Line 37"/>
          <p:cNvSpPr>
            <a:spLocks noChangeShapeType="1"/>
          </p:cNvSpPr>
          <p:nvPr/>
        </p:nvSpPr>
        <p:spPr bwMode="auto">
          <a:xfrm flipH="1" flipV="1">
            <a:off x="2438400" y="3333936"/>
            <a:ext cx="2028914" cy="8094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0" name="Line 38"/>
          <p:cNvSpPr>
            <a:spLocks noChangeShapeType="1"/>
          </p:cNvSpPr>
          <p:nvPr/>
        </p:nvSpPr>
        <p:spPr bwMode="auto">
          <a:xfrm flipH="1">
            <a:off x="2438400" y="4154502"/>
            <a:ext cx="2028914" cy="21700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1" name="Line 39"/>
          <p:cNvSpPr>
            <a:spLocks noChangeShapeType="1"/>
          </p:cNvSpPr>
          <p:nvPr/>
        </p:nvSpPr>
        <p:spPr bwMode="auto">
          <a:xfrm flipV="1">
            <a:off x="4481023" y="3363927"/>
            <a:ext cx="2300777" cy="7794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2" name="Line 40"/>
          <p:cNvSpPr>
            <a:spLocks noChangeShapeType="1"/>
          </p:cNvSpPr>
          <p:nvPr/>
        </p:nvSpPr>
        <p:spPr bwMode="auto">
          <a:xfrm>
            <a:off x="4481023" y="4143375"/>
            <a:ext cx="2300777" cy="2181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9643" name="WordArt 43"/>
          <p:cNvSpPr>
            <a:spLocks noChangeArrowheads="1" noChangeShapeType="1" noTextEdit="1"/>
          </p:cNvSpPr>
          <p:nvPr/>
        </p:nvSpPr>
        <p:spPr bwMode="auto">
          <a:xfrm>
            <a:off x="4830485" y="3230515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69650" name="WordArt 51"/>
          <p:cNvSpPr>
            <a:spLocks noChangeArrowheads="1" noChangeShapeType="1" noTextEdit="1"/>
          </p:cNvSpPr>
          <p:nvPr/>
        </p:nvSpPr>
        <p:spPr bwMode="auto">
          <a:xfrm>
            <a:off x="3224257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1" name="WordArt 43"/>
          <p:cNvSpPr>
            <a:spLocks noChangeArrowheads="1" noChangeShapeType="1" noTextEdit="1"/>
          </p:cNvSpPr>
          <p:nvPr/>
        </p:nvSpPr>
        <p:spPr bwMode="auto">
          <a:xfrm>
            <a:off x="3760127" y="3215471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2" name="WordArt 43"/>
          <p:cNvSpPr>
            <a:spLocks noChangeArrowheads="1" noChangeShapeType="1" noTextEdit="1"/>
          </p:cNvSpPr>
          <p:nvPr/>
        </p:nvSpPr>
        <p:spPr bwMode="auto">
          <a:xfrm>
            <a:off x="5026258" y="4047068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3505200" y="403621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4" name="WordArt 43"/>
          <p:cNvSpPr>
            <a:spLocks noChangeArrowheads="1" noChangeShapeType="1" noTextEdit="1"/>
          </p:cNvSpPr>
          <p:nvPr/>
        </p:nvSpPr>
        <p:spPr bwMode="auto">
          <a:xfrm>
            <a:off x="4300691" y="4572000"/>
            <a:ext cx="509855" cy="5381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12</a:t>
            </a:r>
          </a:p>
        </p:txBody>
      </p:sp>
      <p:sp>
        <p:nvSpPr>
          <p:cNvPr id="25" name="WordArt 51"/>
          <p:cNvSpPr>
            <a:spLocks noChangeArrowheads="1" noChangeShapeType="1" noTextEdit="1"/>
          </p:cNvSpPr>
          <p:nvPr/>
        </p:nvSpPr>
        <p:spPr bwMode="auto">
          <a:xfrm>
            <a:off x="5745622" y="246733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6" name="WordArt 51"/>
          <p:cNvSpPr>
            <a:spLocks noChangeArrowheads="1" noChangeShapeType="1" noTextEdit="1"/>
          </p:cNvSpPr>
          <p:nvPr/>
        </p:nvSpPr>
        <p:spPr bwMode="auto">
          <a:xfrm>
            <a:off x="2696198" y="4166341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7" name="WordArt 51"/>
          <p:cNvSpPr>
            <a:spLocks noChangeArrowheads="1" noChangeShapeType="1" noTextEdit="1"/>
          </p:cNvSpPr>
          <p:nvPr/>
        </p:nvSpPr>
        <p:spPr bwMode="auto">
          <a:xfrm>
            <a:off x="4252423" y="5638800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  <p:sp>
        <p:nvSpPr>
          <p:cNvPr id="28" name="WordArt 51"/>
          <p:cNvSpPr>
            <a:spLocks noChangeArrowheads="1" noChangeShapeType="1" noTextEdit="1"/>
          </p:cNvSpPr>
          <p:nvPr/>
        </p:nvSpPr>
        <p:spPr bwMode="auto">
          <a:xfrm>
            <a:off x="6019800" y="4345727"/>
            <a:ext cx="457200" cy="4525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213723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altLang="en-US" dirty="0" smtClean="0"/>
              <a:t>Gerrymandering - příklad</a:t>
            </a:r>
            <a:endParaRPr lang="cs-CZ" altLang="en-US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150225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altLang="en-US" sz="2000" dirty="0" smtClean="0"/>
              <a:t>(Velmi zjednodušená) modelová situace:</a:t>
            </a:r>
          </a:p>
          <a:p>
            <a:pPr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Náš parlament má 5 poslanců, využíváme většinový volební systém s relativní většinou a jednomandátovými obvody (náš „stát“ se tedy dělí do 5 obvodů, v každém se volí 1 poslanec)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Území státu tvoří město (60 obyvatel) obklopené venkovskou oblastí (40 obyvatel)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cs-CZ" altLang="en-US" sz="2000" dirty="0" smtClean="0"/>
              <a:t>Městští</a:t>
            </a:r>
            <a:r>
              <a:rPr lang="sk-SK" altLang="en-US" sz="2000" dirty="0" smtClean="0"/>
              <a:t> obyvatelé preferují politickou stranu A, venkovští stranu B 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V současnosti jsou obvody rovnoměrně rozloženy tak, že v každém je </a:t>
            </a:r>
            <a:r>
              <a:rPr lang="cs-CZ" altLang="en-US" sz="2000" dirty="0" smtClean="0"/>
              <a:t>zahrnuta</a:t>
            </a:r>
            <a:r>
              <a:rPr lang="sk-SK" altLang="en-US" sz="2000" dirty="0" smtClean="0"/>
              <a:t> 1/5 obyvatelů města i venkova (v přepočtu 12 </a:t>
            </a:r>
            <a:r>
              <a:rPr lang="cs-CZ" altLang="en-US" sz="2000" dirty="0" smtClean="0"/>
              <a:t>obyvatelů</a:t>
            </a:r>
            <a:r>
              <a:rPr lang="sk-SK" altLang="en-US" sz="2000" dirty="0" smtClean="0"/>
              <a:t> z města a 8 z venkova), v každém je tedy 20 obyvatelů</a:t>
            </a:r>
          </a:p>
          <a:p>
            <a:pPr lvl="1">
              <a:lnSpc>
                <a:spcPct val="80000"/>
              </a:lnSpc>
            </a:pPr>
            <a:endParaRPr lang="sk-SK" altLang="en-US" sz="2000" dirty="0" smtClean="0"/>
          </a:p>
          <a:p>
            <a:pPr lvl="1">
              <a:lnSpc>
                <a:spcPct val="80000"/>
              </a:lnSpc>
            </a:pPr>
            <a:r>
              <a:rPr lang="sk-SK" altLang="en-US" sz="2000" dirty="0" smtClean="0"/>
              <a:t>Výsledek – strana A vítězí ve všech obvodech a poměr mandátů A:B je 5:0</a:t>
            </a:r>
            <a:r>
              <a:rPr lang="sk-SK" altLang="en-US" sz="1800" dirty="0" smtClean="0"/>
              <a:t>    </a:t>
            </a:r>
            <a:endParaRPr lang="cs-CZ" alt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1324</TotalTime>
  <Words>858</Words>
  <Application>Microsoft Office PowerPoint</Application>
  <PresentationFormat>Prezentácia na obrazovke (4:3)</PresentationFormat>
  <Paragraphs>417</Paragraphs>
  <Slides>36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14</vt:i4>
      </vt:variant>
      <vt:variant>
        <vt:lpstr>Nadpisy snímok</vt:lpstr>
      </vt:variant>
      <vt:variant>
        <vt:i4>36</vt:i4>
      </vt:variant>
    </vt:vector>
  </HeadingPairs>
  <TitlesOfParts>
    <vt:vector size="50" baseType="lpstr">
      <vt:lpstr>Tok</vt:lpstr>
      <vt:lpstr>1_Tok</vt:lpstr>
      <vt:lpstr>2_Tok</vt:lpstr>
      <vt:lpstr>3_Tok</vt:lpstr>
      <vt:lpstr>5_Tok</vt:lpstr>
      <vt:lpstr>6_Tok</vt:lpstr>
      <vt:lpstr>4_Tok</vt:lpstr>
      <vt:lpstr>7_Tok</vt:lpstr>
      <vt:lpstr>8_Tok</vt:lpstr>
      <vt:lpstr>9_Tok</vt:lpstr>
      <vt:lpstr>10_Tok</vt:lpstr>
      <vt:lpstr>11_Tok</vt:lpstr>
      <vt:lpstr>12_Tok</vt:lpstr>
      <vt:lpstr>15_Tok</vt:lpstr>
      <vt:lpstr>Hranice volebních obvodů </vt:lpstr>
      <vt:lpstr>Volební obvody</vt:lpstr>
      <vt:lpstr>Volební obvody (Lebeda 2008: 65)</vt:lpstr>
      <vt:lpstr>Volební obvody</vt:lpstr>
      <vt:lpstr>Gerrymandering</vt:lpstr>
      <vt:lpstr>Snímka 6</vt:lpstr>
      <vt:lpstr>Gerrymandering</vt:lpstr>
      <vt:lpstr>Gerrymandering - příklad</vt:lpstr>
      <vt:lpstr>Gerrymandering - příklad</vt:lpstr>
      <vt:lpstr>Gerrymandering - příklad</vt:lpstr>
      <vt:lpstr>Gerrymandering - příklad</vt:lpstr>
      <vt:lpstr>Gerrymandering - příklad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Gerrymandering</vt:lpstr>
      <vt:lpstr>Gerrymandering</vt:lpstr>
      <vt:lpstr>Gerrymandering</vt:lpstr>
      <vt:lpstr>Úkol 1</vt:lpstr>
      <vt:lpstr>Úkol</vt:lpstr>
      <vt:lpstr>Úkol – správný postup</vt:lpstr>
      <vt:lpstr>Úkol – špatný postup</vt:lpstr>
      <vt:lpstr>Snímka 34</vt:lpstr>
      <vt:lpstr>Úkol 2</vt:lpstr>
      <vt:lpstr>Snímka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Hranice volebních obvodů </dc:title>
  <dc:creator>Peter Spáč</dc:creator>
  <cp:lastModifiedBy>oem</cp:lastModifiedBy>
  <cp:revision>168</cp:revision>
  <cp:lastPrinted>2016-11-14T15:47:54Z</cp:lastPrinted>
  <dcterms:created xsi:type="dcterms:W3CDTF">2013-02-19T08:47:21Z</dcterms:created>
  <dcterms:modified xsi:type="dcterms:W3CDTF">2016-11-26T17:31:48Z</dcterms:modified>
</cp:coreProperties>
</file>