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8" r:id="rId7"/>
    <p:sldMasterId id="2147483770" r:id="rId8"/>
    <p:sldMasterId id="2147483782" r:id="rId9"/>
    <p:sldMasterId id="2147483794" r:id="rId10"/>
    <p:sldMasterId id="2147483806" r:id="rId11"/>
    <p:sldMasterId id="2147483830" r:id="rId12"/>
    <p:sldMasterId id="2147483854" r:id="rId13"/>
    <p:sldMasterId id="2147483878" r:id="rId14"/>
    <p:sldMasterId id="2147483902" r:id="rId15"/>
    <p:sldMasterId id="2147483914" r:id="rId16"/>
    <p:sldMasterId id="2147483962" r:id="rId17"/>
    <p:sldMasterId id="2147483974" r:id="rId18"/>
    <p:sldMasterId id="2147483998" r:id="rId19"/>
    <p:sldMasterId id="2147484082" r:id="rId20"/>
    <p:sldMasterId id="2147484094" r:id="rId21"/>
    <p:sldMasterId id="2147484106" r:id="rId22"/>
    <p:sldMasterId id="2147484130" r:id="rId23"/>
    <p:sldMasterId id="2147484142" r:id="rId24"/>
    <p:sldMasterId id="2147484154" r:id="rId25"/>
    <p:sldMasterId id="2147484166" r:id="rId26"/>
    <p:sldMasterId id="2147484178" r:id="rId27"/>
  </p:sldMasterIdLst>
  <p:sldIdLst>
    <p:sldId id="256" r:id="rId28"/>
    <p:sldId id="259" r:id="rId29"/>
    <p:sldId id="271" r:id="rId30"/>
    <p:sldId id="325" r:id="rId31"/>
    <p:sldId id="260" r:id="rId32"/>
    <p:sldId id="261" r:id="rId33"/>
    <p:sldId id="262" r:id="rId34"/>
    <p:sldId id="263" r:id="rId35"/>
    <p:sldId id="264" r:id="rId36"/>
    <p:sldId id="266" r:id="rId37"/>
    <p:sldId id="272" r:id="rId38"/>
    <p:sldId id="273" r:id="rId39"/>
    <p:sldId id="274" r:id="rId40"/>
    <p:sldId id="276" r:id="rId41"/>
    <p:sldId id="278" r:id="rId42"/>
    <p:sldId id="282" r:id="rId43"/>
    <p:sldId id="284" r:id="rId44"/>
    <p:sldId id="331" r:id="rId45"/>
    <p:sldId id="285" r:id="rId46"/>
    <p:sldId id="332" r:id="rId47"/>
    <p:sldId id="344" r:id="rId48"/>
    <p:sldId id="345" r:id="rId49"/>
    <p:sldId id="287" r:id="rId50"/>
    <p:sldId id="333" r:id="rId51"/>
    <p:sldId id="289" r:id="rId52"/>
    <p:sldId id="334" r:id="rId53"/>
    <p:sldId id="291" r:id="rId54"/>
    <p:sldId id="335" r:id="rId55"/>
    <p:sldId id="340" r:id="rId56"/>
    <p:sldId id="341" r:id="rId57"/>
    <p:sldId id="342" r:id="rId58"/>
    <p:sldId id="343" r:id="rId59"/>
    <p:sldId id="295" r:id="rId60"/>
    <p:sldId id="336" r:id="rId61"/>
    <p:sldId id="297" r:id="rId62"/>
    <p:sldId id="337" r:id="rId63"/>
    <p:sldId id="313" r:id="rId64"/>
    <p:sldId id="338" r:id="rId65"/>
    <p:sldId id="315" r:id="rId66"/>
    <p:sldId id="339" r:id="rId67"/>
    <p:sldId id="299" r:id="rId68"/>
    <p:sldId id="348" r:id="rId69"/>
    <p:sldId id="301" r:id="rId70"/>
    <p:sldId id="351" r:id="rId71"/>
    <p:sldId id="303" r:id="rId72"/>
    <p:sldId id="352" r:id="rId73"/>
    <p:sldId id="305" r:id="rId74"/>
    <p:sldId id="353" r:id="rId75"/>
    <p:sldId id="311" r:id="rId76"/>
    <p:sldId id="354" r:id="rId77"/>
    <p:sldId id="355" r:id="rId78"/>
    <p:sldId id="320" r:id="rId79"/>
    <p:sldId id="356" r:id="rId80"/>
    <p:sldId id="322" r:id="rId81"/>
    <p:sldId id="357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76" Type="http://schemas.openxmlformats.org/officeDocument/2006/relationships/slide" Target="slides/slide4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80" Type="http://schemas.openxmlformats.org/officeDocument/2006/relationships/slide" Target="slides/slide5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30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6057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244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022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2758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1046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7430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37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009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551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464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6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5838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1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4046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403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2403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6449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0511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7195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9673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04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657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3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60755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8835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5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462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538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8247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215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5869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225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773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0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824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95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313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5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19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225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77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21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0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8241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95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313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5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19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225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773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213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0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8241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95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313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5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19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8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14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75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4485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16512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88284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5755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9809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43663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23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1796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00624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22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2305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4158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39114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7490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356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3176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3706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82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26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002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3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326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32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591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0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216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619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898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12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471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5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67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85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60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20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23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Volební právo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21.11.2016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Volební právo je vymezené tak, aby ho v zásadě každý jednou a bez obtíží nabyl</a:t>
            </a:r>
          </a:p>
          <a:p>
            <a:endParaRPr lang="cs-CZ" dirty="0" smtClean="0"/>
          </a:p>
          <a:p>
            <a:r>
              <a:rPr lang="cs-CZ" dirty="0" smtClean="0"/>
              <a:t>Všeobecné VP znamená absenci příliš restriktivních podmínek (barva vlasů, výška, vzdělání)</a:t>
            </a:r>
          </a:p>
          <a:p>
            <a:endParaRPr lang="cs-CZ" dirty="0" smtClean="0"/>
          </a:p>
          <a:p>
            <a:r>
              <a:rPr lang="cs-CZ" dirty="0" smtClean="0"/>
              <a:t>Akceptované omezující podmínky:</a:t>
            </a:r>
          </a:p>
          <a:p>
            <a:pPr lvl="1"/>
            <a:r>
              <a:rPr lang="cs-CZ" dirty="0" smtClean="0"/>
              <a:t>Podmínky naplněné objektivním plynutím času (věk)</a:t>
            </a:r>
          </a:p>
          <a:p>
            <a:pPr lvl="1"/>
            <a:r>
              <a:rPr lang="cs-CZ" dirty="0" smtClean="0"/>
              <a:t>Sankční podmínky (výkon trestu)</a:t>
            </a:r>
          </a:p>
          <a:p>
            <a:pPr lvl="1"/>
            <a:r>
              <a:rPr lang="cs-CZ" dirty="0" smtClean="0"/>
              <a:t>Navázání na podobu voleb (občanství, pobyt) 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do PS PČR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Kdo může volit:</a:t>
            </a:r>
          </a:p>
          <a:p>
            <a:pPr lvl="1"/>
            <a:r>
              <a:rPr lang="cs-CZ" dirty="0" smtClean="0"/>
              <a:t>Občané ČR</a:t>
            </a:r>
          </a:p>
          <a:p>
            <a:pPr lvl="1"/>
            <a:r>
              <a:rPr lang="cs-CZ" dirty="0" smtClean="0"/>
              <a:t>Věk alespoň 18 let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Překážky:</a:t>
            </a:r>
          </a:p>
          <a:p>
            <a:pPr lvl="1"/>
            <a:r>
              <a:rPr lang="cs-CZ" dirty="0" smtClean="0"/>
              <a:t>Omezení svéprávnosti k výkonu VP</a:t>
            </a:r>
          </a:p>
          <a:p>
            <a:pPr lvl="1"/>
            <a:r>
              <a:rPr lang="cs-CZ" dirty="0" smtClean="0"/>
              <a:t>Omezení osobní svobody za účelem ochrany zdraví lidu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Rozšíření:</a:t>
            </a:r>
          </a:p>
          <a:p>
            <a:pPr lvl="1"/>
            <a:r>
              <a:rPr lang="cs-CZ" dirty="0" smtClean="0"/>
              <a:t>Možné pouze „omezením omezení“</a:t>
            </a:r>
          </a:p>
          <a:p>
            <a:pPr lvl="1"/>
            <a:r>
              <a:rPr lang="cs-CZ" dirty="0" smtClean="0"/>
              <a:t>VP pro mladší osoby (před dosažením dospělosti)</a:t>
            </a:r>
          </a:p>
          <a:p>
            <a:endParaRPr lang="cs-CZ" dirty="0" smtClean="0"/>
          </a:p>
          <a:p>
            <a:r>
              <a:rPr lang="cs-CZ" dirty="0" smtClean="0"/>
              <a:t>Typicky zvažované hranice – 16 nebo 17 let</a:t>
            </a:r>
          </a:p>
          <a:p>
            <a:endParaRPr lang="cs-CZ" dirty="0" smtClean="0"/>
          </a:p>
          <a:p>
            <a:r>
              <a:rPr lang="cs-CZ" dirty="0" smtClean="0"/>
              <a:t>Správný krok?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Skotské referendum 2014</a:t>
            </a:r>
          </a:p>
          <a:p>
            <a:pPr lvl="1"/>
            <a:r>
              <a:rPr lang="cs-CZ" dirty="0" smtClean="0"/>
              <a:t>Jednorázová možnost hlasování od 16 let</a:t>
            </a:r>
          </a:p>
          <a:p>
            <a:endParaRPr lang="cs-CZ" dirty="0" smtClean="0"/>
          </a:p>
          <a:p>
            <a:r>
              <a:rPr lang="cs-CZ" dirty="0" err="1" smtClean="0"/>
              <a:t>McAllister</a:t>
            </a:r>
            <a:r>
              <a:rPr lang="cs-CZ" dirty="0" smtClean="0"/>
              <a:t> (2012):</a:t>
            </a:r>
          </a:p>
          <a:p>
            <a:pPr lvl="1"/>
            <a:r>
              <a:rPr lang="cs-CZ" dirty="0" smtClean="0"/>
              <a:t>Debaty v Austrálii o VP od 16 – 17 let</a:t>
            </a:r>
          </a:p>
          <a:p>
            <a:pPr lvl="1"/>
            <a:r>
              <a:rPr lang="cs-CZ" dirty="0" smtClean="0"/>
              <a:t>Nízká podpora tohoto kroku u veřejnosti </a:t>
            </a:r>
            <a:r>
              <a:rPr lang="cs-CZ" b="1" dirty="0" smtClean="0"/>
              <a:t>(ne tak u kandidátů)</a:t>
            </a:r>
          </a:p>
          <a:p>
            <a:pPr lvl="1"/>
            <a:r>
              <a:rPr lang="cs-CZ" dirty="0" smtClean="0"/>
              <a:t>Nezjištěný nárůst politické participace</a:t>
            </a:r>
          </a:p>
          <a:p>
            <a:pPr lvl="1"/>
            <a:r>
              <a:rPr lang="cs-CZ" dirty="0" smtClean="0"/>
              <a:t>Minimální dopady na volby z hlediska výsledků stran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Omezení všeobecného VP?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Má zůstat všeobecné VP zachované?</a:t>
            </a:r>
          </a:p>
          <a:p>
            <a:endParaRPr lang="cs-CZ" dirty="0" smtClean="0"/>
          </a:p>
          <a:p>
            <a:r>
              <a:rPr lang="cs-CZ" dirty="0" smtClean="0"/>
              <a:t>Politicky nekorektní debaty</a:t>
            </a:r>
          </a:p>
          <a:p>
            <a:endParaRPr lang="cs-CZ" dirty="0" smtClean="0"/>
          </a:p>
          <a:p>
            <a:r>
              <a:rPr lang="cs-CZ" dirty="0" smtClean="0"/>
              <a:t>Různé možnosti (některé využity v minulosti):</a:t>
            </a:r>
          </a:p>
          <a:p>
            <a:pPr lvl="1"/>
            <a:r>
              <a:rPr lang="cs-CZ" dirty="0" smtClean="0"/>
              <a:t>Zvýšení spodní věkové hranice / zakotvení horní hranice</a:t>
            </a:r>
          </a:p>
          <a:p>
            <a:pPr lvl="1"/>
            <a:r>
              <a:rPr lang="cs-CZ" dirty="0" smtClean="0"/>
              <a:t>VP vázané na placení daní / základní (politickou) gramotnost / stupeň vzdělání</a:t>
            </a:r>
          </a:p>
          <a:p>
            <a:pPr lvl="1"/>
            <a:r>
              <a:rPr lang="cs-CZ" dirty="0" smtClean="0"/>
              <a:t>Vážené VP – víc hlasů pro skupiny lidí na základě příjmu, vzdělání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Vždy vyloučena jedna společenská skupina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studie 2013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90157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Volby (v %)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 (v %)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20,45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3,95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18,65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14,91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- 0,71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11,99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- 1,89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7,72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6,88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- 2,48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6,78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- 1,18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do 30 let</a:t>
            </a:r>
            <a:r>
              <a:rPr lang="cs-CZ" dirty="0" smtClean="0"/>
              <a:t> (16,3 %)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8337152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30 let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nad 60 let </a:t>
            </a:r>
            <a:r>
              <a:rPr lang="cs-CZ" dirty="0" smtClean="0"/>
              <a:t>(28,5 %)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právo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participovat na volebním procesu</a:t>
            </a:r>
          </a:p>
          <a:p>
            <a:endParaRPr lang="cs-CZ" dirty="0" smtClean="0"/>
          </a:p>
          <a:p>
            <a:r>
              <a:rPr lang="cs-CZ" dirty="0" smtClean="0"/>
              <a:t>Dvě strany nestejné mince</a:t>
            </a:r>
          </a:p>
          <a:p>
            <a:endParaRPr lang="cs-CZ" dirty="0" smtClean="0"/>
          </a:p>
          <a:p>
            <a:r>
              <a:rPr lang="cs-CZ" dirty="0" smtClean="0"/>
              <a:t>Základní členění:</a:t>
            </a:r>
          </a:p>
          <a:p>
            <a:pPr lvl="1"/>
            <a:r>
              <a:rPr lang="cs-CZ" dirty="0" smtClean="0"/>
              <a:t>Aktivní – právo volit</a:t>
            </a:r>
          </a:p>
          <a:p>
            <a:pPr lvl="1"/>
            <a:r>
              <a:rPr lang="cs-CZ" dirty="0" smtClean="0"/>
              <a:t>Pasivní – právo být volený (nebo zvolený?)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2745484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nad 6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do 60 let </a:t>
            </a:r>
            <a:r>
              <a:rPr lang="cs-CZ" dirty="0" smtClean="0"/>
              <a:t>(71,5 %)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59975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03315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 6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235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bez SŠ nebo VŠ vzdělání </a:t>
            </a:r>
            <a:r>
              <a:rPr lang="cs-CZ" dirty="0" smtClean="0"/>
              <a:t>(12,4 %)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00748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SŠ/VŠ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bez maturity </a:t>
            </a:r>
            <a:r>
              <a:rPr lang="cs-CZ" dirty="0" smtClean="0"/>
              <a:t>(45,9 %)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087053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409651"/>
                <a:gridCol w="1844055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maturity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13 999 Kč </a:t>
            </a:r>
            <a:r>
              <a:rPr lang="cs-CZ" dirty="0" smtClean="0"/>
              <a:t>(14,3 %)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744804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409651"/>
                <a:gridCol w="1844055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13 999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29 999 Kč </a:t>
            </a:r>
            <a:r>
              <a:rPr lang="cs-CZ" dirty="0" smtClean="0"/>
              <a:t>(25,7 %)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02826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cs-CZ" altLang="en-US" dirty="0" smtClean="0"/>
              <a:t>Volební právo</a:t>
            </a:r>
          </a:p>
        </p:txBody>
      </p:sp>
      <p:graphicFrame>
        <p:nvGraphicFramePr>
          <p:cNvPr id="8339" name="Group 1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41458242"/>
              </p:ext>
            </p:extLst>
          </p:nvPr>
        </p:nvGraphicFramePr>
        <p:xfrm>
          <a:off x="914400" y="2132856"/>
          <a:ext cx="7693025" cy="3758358"/>
        </p:xfrm>
        <a:graphic>
          <a:graphicData uri="http://schemas.openxmlformats.org/drawingml/2006/table">
            <a:tbl>
              <a:tblPr/>
              <a:tblGrid>
                <a:gridCol w="2563813"/>
                <a:gridCol w="2565400"/>
                <a:gridCol w="2563812"/>
              </a:tblGrid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Volby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Aktivní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Pasivní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VÚSC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Obce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78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4789305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409651"/>
                <a:gridCol w="1844055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29 999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6108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49 999 Kč </a:t>
            </a:r>
            <a:r>
              <a:rPr lang="cs-CZ" dirty="0" smtClean="0"/>
              <a:t>(71,1 %)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943466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5388241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409651"/>
                <a:gridCol w="1844055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49 999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880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ekonomicky neaktivní osoby </a:t>
            </a:r>
            <a:r>
              <a:rPr lang="cs-CZ" dirty="0" smtClean="0"/>
              <a:t>(39,4 %) – nezaměstnaní, studenti, důchodci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3688798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ekonomicky neaktivní osoby  </a:t>
            </a:r>
            <a:r>
              <a:rPr lang="cs-CZ" dirty="0" smtClean="0"/>
              <a:t>(10,6 %) – nezaměstnaní, studenti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2960532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muži </a:t>
            </a:r>
            <a:r>
              <a:rPr lang="cs-CZ" dirty="0" smtClean="0"/>
              <a:t>(50,0 %)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62666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mužů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ženy </a:t>
            </a:r>
            <a:r>
              <a:rPr lang="cs-CZ" dirty="0" smtClean="0"/>
              <a:t>(50,0 %)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.dailydot.com/cache/04/10/0410187937d4a98ddd79d797279bb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968" cy="4356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78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2709600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žen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dle znalosti politiky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</a:t>
            </a:r>
            <a:r>
              <a:rPr lang="cs-CZ" dirty="0" smtClean="0"/>
              <a:t>většinový (poměrný)</a:t>
            </a:r>
            <a:endParaRPr lang="cs-CZ" dirty="0"/>
          </a:p>
          <a:p>
            <a:pPr lvl="1"/>
            <a:r>
              <a:rPr lang="sv-SE" dirty="0"/>
              <a:t>Předseda EK je volen občany </a:t>
            </a:r>
            <a:r>
              <a:rPr lang="sv-SE" dirty="0" smtClean="0"/>
              <a:t>EU</a:t>
            </a:r>
            <a:r>
              <a:rPr lang="cs-CZ" dirty="0" smtClean="0"/>
              <a:t> (ne)</a:t>
            </a:r>
          </a:p>
          <a:p>
            <a:pPr lvl="1"/>
            <a:r>
              <a:rPr lang="cs-CZ" dirty="0" smtClean="0"/>
              <a:t>ČR vznikla v 1989 (ne)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dirty="0" smtClean="0"/>
              <a:t>Za každou správnou odpověď 1 bod</a:t>
            </a:r>
          </a:p>
          <a:p>
            <a:r>
              <a:rPr lang="cs-CZ" dirty="0" smtClean="0"/>
              <a:t>Rozsah znalostí o politice </a:t>
            </a:r>
            <a:r>
              <a:rPr lang="cs-CZ" dirty="0" smtClean="0">
                <a:sym typeface="Wingdings" pitchFamily="2" charset="2"/>
              </a:rPr>
              <a:t> 0 - 3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4934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počtem bodů 0</a:t>
            </a:r>
            <a:r>
              <a:rPr lang="cs-CZ" dirty="0" smtClean="0"/>
              <a:t> (4,2 %)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800233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795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1    </a:t>
            </a:r>
            <a:r>
              <a:rPr lang="cs-CZ" dirty="0" smtClean="0"/>
              <a:t> (14,9 %)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683089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795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2    </a:t>
            </a:r>
            <a:r>
              <a:rPr lang="cs-CZ" dirty="0" smtClean="0"/>
              <a:t> (42,6 %)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2706895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26853"/>
                <a:gridCol w="2126853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z 3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795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8540589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1306429"/>
                <a:gridCol w="1265284"/>
                <a:gridCol w="1265284"/>
                <a:gridCol w="1265284"/>
                <a:gridCol w="1265284"/>
                <a:gridCol w="1265284"/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30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Nad 60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60 let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SŠ/VŠ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mat.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právo - atributy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atributy VP jak jsou běžně uváděny v moderních demokraciích</a:t>
            </a:r>
          </a:p>
          <a:p>
            <a:endParaRPr lang="sk-SK" dirty="0" smtClean="0"/>
          </a:p>
          <a:p>
            <a:r>
              <a:rPr lang="cs-CZ" dirty="0" smtClean="0"/>
              <a:t>Všeobecnost</a:t>
            </a:r>
          </a:p>
          <a:p>
            <a:endParaRPr lang="cs-CZ" dirty="0" smtClean="0"/>
          </a:p>
          <a:p>
            <a:r>
              <a:rPr lang="cs-CZ" dirty="0" smtClean="0"/>
              <a:t>Rovnost</a:t>
            </a:r>
          </a:p>
          <a:p>
            <a:endParaRPr lang="cs-CZ" dirty="0" smtClean="0"/>
          </a:p>
          <a:p>
            <a:r>
              <a:rPr lang="cs-CZ" dirty="0" smtClean="0"/>
              <a:t>Tajnost</a:t>
            </a:r>
          </a:p>
          <a:p>
            <a:endParaRPr lang="cs-CZ" dirty="0" smtClean="0"/>
          </a:p>
          <a:p>
            <a:r>
              <a:rPr lang="cs-CZ" dirty="0" smtClean="0"/>
              <a:t>Přímost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3621799"/>
              </p:ext>
            </p:extLst>
          </p:nvPr>
        </p:nvGraphicFramePr>
        <p:xfrm>
          <a:off x="179510" y="1902440"/>
          <a:ext cx="8856987" cy="46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1306429"/>
                <a:gridCol w="1265284"/>
                <a:gridCol w="1265284"/>
                <a:gridCol w="1265284"/>
                <a:gridCol w="1265284"/>
                <a:gridCol w="1265284"/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13 999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29 999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49 999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vč.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bez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591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71666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1306429"/>
                <a:gridCol w="1265284"/>
                <a:gridCol w="1265284"/>
                <a:gridCol w="1265284"/>
                <a:gridCol w="1265284"/>
                <a:gridCol w="1265284"/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Muži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Ženy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1 bod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2 body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3 body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943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vážení 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Vážená kategorie - vzdělání: </a:t>
            </a:r>
          </a:p>
          <a:p>
            <a:pPr lvl="1"/>
            <a:r>
              <a:rPr lang="cs-CZ" b="1" dirty="0" smtClean="0"/>
              <a:t>ZŠ – 1 hlas</a:t>
            </a:r>
          </a:p>
          <a:p>
            <a:pPr lvl="1"/>
            <a:r>
              <a:rPr lang="cs-CZ" b="1" dirty="0" smtClean="0"/>
              <a:t>SŠ – 2 hlasy</a:t>
            </a:r>
          </a:p>
          <a:p>
            <a:pPr lvl="1"/>
            <a:r>
              <a:rPr lang="cs-CZ" b="1" dirty="0" smtClean="0"/>
              <a:t>VŠ – 3 hlasy</a:t>
            </a:r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1205105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93627"/>
                <a:gridCol w="2060079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SŠ = 2, VŠ = 3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3807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vážení VP?</a:t>
            </a:r>
          </a:p>
          <a:p>
            <a:endParaRPr lang="cs-CZ" dirty="0" smtClean="0"/>
          </a:p>
          <a:p>
            <a:r>
              <a:rPr lang="cs-CZ" dirty="0" smtClean="0"/>
              <a:t>Vážená kategorie - vzdělání: </a:t>
            </a:r>
          </a:p>
          <a:p>
            <a:pPr lvl="1"/>
            <a:r>
              <a:rPr lang="cs-CZ" b="1" dirty="0" smtClean="0"/>
              <a:t>ZŠ – 1 hlas</a:t>
            </a:r>
          </a:p>
          <a:p>
            <a:pPr lvl="1"/>
            <a:r>
              <a:rPr lang="cs-CZ" b="1" dirty="0" smtClean="0"/>
              <a:t>SŠ bez M – 2 hlasy</a:t>
            </a:r>
          </a:p>
          <a:p>
            <a:pPr lvl="1"/>
            <a:r>
              <a:rPr lang="cs-CZ" b="1" dirty="0" smtClean="0"/>
              <a:t>SŠ s M – 3 hlasy</a:t>
            </a:r>
          </a:p>
          <a:p>
            <a:pPr lvl="1"/>
            <a:r>
              <a:rPr lang="cs-CZ" b="1" dirty="0" smtClean="0"/>
              <a:t>VŠ – 4 hlasy</a:t>
            </a:r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9603179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/>
                <a:gridCol w="2193627"/>
                <a:gridCol w="2060079"/>
                <a:gridCol w="2126853"/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SŠbM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2,  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SŠsM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3, VŠ = 4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12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Přímá cesta hlasu voliče</a:t>
            </a:r>
          </a:p>
          <a:p>
            <a:endParaRPr lang="cs-CZ" dirty="0" smtClean="0"/>
          </a:p>
          <a:p>
            <a:r>
              <a:rPr lang="cs-CZ" dirty="0" smtClean="0"/>
              <a:t>Hlas se přímo přenáší do finálních výsledků voleb</a:t>
            </a:r>
          </a:p>
          <a:p>
            <a:endParaRPr lang="cs-CZ" dirty="0" smtClean="0"/>
          </a:p>
          <a:p>
            <a:r>
              <a:rPr lang="cs-CZ" dirty="0" smtClean="0"/>
              <a:t>Volba bez zprostředkující instance – žádný jiný orgán nerozhoduje o výsledcích (výjimka – soudy)</a:t>
            </a:r>
          </a:p>
          <a:p>
            <a:endParaRPr lang="cs-CZ" dirty="0" smtClean="0"/>
          </a:p>
          <a:p>
            <a:r>
              <a:rPr lang="cs-CZ" dirty="0" smtClean="0"/>
              <a:t>Je opak přímého VP porušením svobodných voleb a demokratické soutěže?</a:t>
            </a:r>
          </a:p>
          <a:p>
            <a:endParaRPr lang="sk-SK" dirty="0" smtClean="0"/>
          </a:p>
        </p:txBody>
      </p:sp>
      <p:pic>
        <p:nvPicPr>
          <p:cNvPr id="14338" name="Picture 2" descr="http://www.design911.co.uk/blog/wp-content/uploads/2010/08/Its-The-Road-Man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Tajné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Garance volby jako individuální a soukromé záležitosti voliče</a:t>
            </a:r>
          </a:p>
          <a:p>
            <a:endParaRPr lang="cs-CZ" dirty="0" smtClean="0"/>
          </a:p>
          <a:p>
            <a:r>
              <a:rPr lang="cs-CZ" dirty="0" smtClean="0"/>
              <a:t>Volební účast akceptovaná jako kvazi veřejný akt, nikoliv samotný výběr voleného subjektu</a:t>
            </a:r>
          </a:p>
          <a:p>
            <a:endParaRPr lang="cs-CZ" dirty="0" smtClean="0"/>
          </a:p>
          <a:p>
            <a:r>
              <a:rPr lang="cs-CZ" dirty="0" smtClean="0"/>
              <a:t>Opak je typický příznak nedemokratické povahy systému</a:t>
            </a:r>
          </a:p>
          <a:p>
            <a:endParaRPr lang="cs-CZ" dirty="0" smtClean="0"/>
          </a:p>
          <a:p>
            <a:r>
              <a:rPr lang="cs-CZ" dirty="0" smtClean="0"/>
              <a:t>Různé praktiky oslabení tajnosti – přímé i nepřímé</a:t>
            </a:r>
          </a:p>
          <a:p>
            <a:endParaRPr lang="cs-CZ" dirty="0" smtClean="0"/>
          </a:p>
        </p:txBody>
      </p:sp>
      <p:pic>
        <p:nvPicPr>
          <p:cNvPr id="1028" name="Picture 4" descr="http://www.financialgazette.co.zw/wp-content/uploads/secret.bal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868" y="116632"/>
            <a:ext cx="237368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Rovné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Základní zásady:</a:t>
            </a:r>
          </a:p>
          <a:p>
            <a:pPr lvl="1"/>
            <a:r>
              <a:rPr lang="cs-CZ" dirty="0" smtClean="0"/>
              <a:t>1 volič = 1 hlas</a:t>
            </a:r>
          </a:p>
          <a:p>
            <a:pPr lvl="1"/>
            <a:r>
              <a:rPr lang="cs-CZ" dirty="0" smtClean="0"/>
              <a:t>Každý hlas má stejnou váhu</a:t>
            </a:r>
          </a:p>
          <a:p>
            <a:pPr lvl="1"/>
            <a:r>
              <a:rPr lang="cs-CZ" dirty="0" smtClean="0"/>
              <a:t>Na každého poslance připadá stejný počet voličů</a:t>
            </a:r>
          </a:p>
          <a:p>
            <a:endParaRPr lang="cs-CZ" dirty="0" smtClean="0"/>
          </a:p>
          <a:p>
            <a:r>
              <a:rPr lang="cs-CZ" dirty="0" smtClean="0"/>
              <a:t>Absolutní podoba je v praxi neuskutečnitelná</a:t>
            </a:r>
          </a:p>
          <a:p>
            <a:endParaRPr lang="cs-CZ" dirty="0" smtClean="0"/>
          </a:p>
          <a:p>
            <a:r>
              <a:rPr lang="cs-CZ" dirty="0" smtClean="0"/>
              <a:t>Nutná akceptace jistých odchylek:</a:t>
            </a:r>
          </a:p>
          <a:p>
            <a:pPr lvl="1"/>
            <a:r>
              <a:rPr lang="cs-CZ" dirty="0" smtClean="0"/>
              <a:t>„Přirozené“ důvody – nastavení obvodů a pohyby obyvatelstva</a:t>
            </a:r>
          </a:p>
          <a:p>
            <a:pPr lvl="1"/>
            <a:r>
              <a:rPr lang="cs-CZ" dirty="0" smtClean="0"/>
              <a:t>Umělé důvody - klauzule</a:t>
            </a:r>
          </a:p>
          <a:p>
            <a:endParaRPr lang="cs-CZ" dirty="0" smtClean="0"/>
          </a:p>
        </p:txBody>
      </p:sp>
      <p:pic>
        <p:nvPicPr>
          <p:cNvPr id="56322" name="Picture 2" descr="http://banatzayed.com/wp-content/uploads/2013/01/banatzayed-food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283" y="188640"/>
            <a:ext cx="30036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4400" dirty="0" smtClean="0"/>
              <a:t>Neznamená, že všichni bez výjimky mohou volit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1554</TotalTime>
  <Words>2131</Words>
  <Application>Microsoft Office PowerPoint</Application>
  <PresentationFormat>Prezentácia na obrazovke (4:3)</PresentationFormat>
  <Paragraphs>1046</Paragraphs>
  <Slides>55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27</vt:i4>
      </vt:variant>
      <vt:variant>
        <vt:lpstr>Nadpisy snímok</vt:lpstr>
      </vt:variant>
      <vt:variant>
        <vt:i4>55</vt:i4>
      </vt:variant>
    </vt:vector>
  </HeadingPairs>
  <TitlesOfParts>
    <vt:vector size="82" baseType="lpstr">
      <vt:lpstr>Tok</vt:lpstr>
      <vt:lpstr>2_Tok</vt:lpstr>
      <vt:lpstr>3_Tok</vt:lpstr>
      <vt:lpstr>4_Tok</vt:lpstr>
      <vt:lpstr>5_Tok</vt:lpstr>
      <vt:lpstr>7_Tok</vt:lpstr>
      <vt:lpstr>6_Tok</vt:lpstr>
      <vt:lpstr>8_Tok</vt:lpstr>
      <vt:lpstr>9_Tok</vt:lpstr>
      <vt:lpstr>10_Tok</vt:lpstr>
      <vt:lpstr>11_Tok</vt:lpstr>
      <vt:lpstr>13_Tok</vt:lpstr>
      <vt:lpstr>15_Tok</vt:lpstr>
      <vt:lpstr>17_Tok</vt:lpstr>
      <vt:lpstr>19_Tok</vt:lpstr>
      <vt:lpstr>20_Tok</vt:lpstr>
      <vt:lpstr>24_Tok</vt:lpstr>
      <vt:lpstr>25_Tok</vt:lpstr>
      <vt:lpstr>27_Tok</vt:lpstr>
      <vt:lpstr>12_Tok</vt:lpstr>
      <vt:lpstr>14_Tok</vt:lpstr>
      <vt:lpstr>16_Tok</vt:lpstr>
      <vt:lpstr>26_Tok</vt:lpstr>
      <vt:lpstr>30_Tok</vt:lpstr>
      <vt:lpstr>31_Tok</vt:lpstr>
      <vt:lpstr>21_Tok</vt:lpstr>
      <vt:lpstr>22_Tok</vt:lpstr>
      <vt:lpstr>Volební právo </vt:lpstr>
      <vt:lpstr>Volební právo</vt:lpstr>
      <vt:lpstr>Volební právo</vt:lpstr>
      <vt:lpstr>Snímka 4</vt:lpstr>
      <vt:lpstr>Volební právo - atributy</vt:lpstr>
      <vt:lpstr>Přímé VP</vt:lpstr>
      <vt:lpstr>Tajné VP</vt:lpstr>
      <vt:lpstr>Rovné VP</vt:lpstr>
      <vt:lpstr>Všeobecné VP</vt:lpstr>
      <vt:lpstr>Všeobecné VP</vt:lpstr>
      <vt:lpstr>Volby do PS PČR</vt:lpstr>
      <vt:lpstr>Možné vyhlídky</vt:lpstr>
      <vt:lpstr>Možné vyhlídky</vt:lpstr>
      <vt:lpstr>Omezení všeobecného VP?</vt:lpstr>
      <vt:lpstr>Volby 2013 bez VVP</vt:lpstr>
      <vt:lpstr>Volební studie 2013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Znalost politiky</vt:lpstr>
      <vt:lpstr>Volby 2013 bez VVP</vt:lpstr>
      <vt:lpstr>Simulace</vt:lpstr>
      <vt:lpstr>Volby 2013 bez VVP</vt:lpstr>
      <vt:lpstr>Simulace</vt:lpstr>
      <vt:lpstr>Volby 2013 bez VVP</vt:lpstr>
      <vt:lpstr>Simulace</vt:lpstr>
      <vt:lpstr>Simulace – různá omezení VVP</vt:lpstr>
      <vt:lpstr>Simulace – různá omezení VVP</vt:lpstr>
      <vt:lpstr>Simulace – různá omezení VVP</vt:lpstr>
      <vt:lpstr>Volby 2013 bez VVP</vt:lpstr>
      <vt:lpstr>Simulace</vt:lpstr>
      <vt:lpstr>Volby 2013 bez VVP</vt:lpstr>
      <vt:lpstr>Simulace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právo </dc:title>
  <dc:creator>Peter Spáč</dc:creator>
  <cp:lastModifiedBy>oem</cp:lastModifiedBy>
  <cp:revision>249</cp:revision>
  <dcterms:created xsi:type="dcterms:W3CDTF">2013-02-19T08:47:21Z</dcterms:created>
  <dcterms:modified xsi:type="dcterms:W3CDTF">2016-11-26T17:33:37Z</dcterms:modified>
</cp:coreProperties>
</file>