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68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F79"/>
    <a:srgbClr val="C2E49C"/>
    <a:srgbClr val="FF6600"/>
    <a:srgbClr val="9933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27.11.2016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27.11.2016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Abeceda a volby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28.11.2016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Je to problém?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 (částečně)</a:t>
            </a:r>
          </a:p>
          <a:p>
            <a:pPr lvl="1"/>
            <a:r>
              <a:rPr lang="cs-CZ" dirty="0" smtClean="0"/>
              <a:t>Pokud o pořadí kandidátů na svých listinách rozhodují samotné politické strany</a:t>
            </a:r>
          </a:p>
          <a:p>
            <a:pPr lvl="1"/>
            <a:r>
              <a:rPr lang="cs-CZ" dirty="0" smtClean="0"/>
              <a:t>Pořadí kandidátů je věcí jejich politického subjektu a je výsledkem určité úvahy (ideové, pragmatické, mocenské)</a:t>
            </a:r>
          </a:p>
          <a:p>
            <a:endParaRPr lang="cs-CZ" dirty="0" smtClean="0"/>
          </a:p>
          <a:p>
            <a:r>
              <a:rPr lang="cs-CZ" dirty="0" smtClean="0"/>
              <a:t>ANO</a:t>
            </a:r>
          </a:p>
          <a:p>
            <a:pPr lvl="1"/>
            <a:r>
              <a:rPr lang="cs-CZ" dirty="0" smtClean="0"/>
              <a:t>Pokud o pořadí kandidátů rozhoduje zvolené kritérium, které nevypovídá nic o kvalitě kandidátů</a:t>
            </a:r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24"/>
            <a:ext cx="9144001" cy="685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ýsledek obrázku pro alphabet car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433" y="-4157"/>
            <a:ext cx="6483927" cy="6862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Abeceda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B C D E F G H I J K L M N O P Q R S T U V W X Y Z</a:t>
            </a:r>
          </a:p>
          <a:p>
            <a:endParaRPr lang="cs-CZ" dirty="0" smtClean="0"/>
          </a:p>
          <a:p>
            <a:r>
              <a:rPr lang="cs-CZ" dirty="0" smtClean="0"/>
              <a:t>Zažitý a obecně akceptovaný sled písmen ve stejném pořadí</a:t>
            </a:r>
          </a:p>
          <a:p>
            <a:endParaRPr lang="cs-CZ" dirty="0" smtClean="0"/>
          </a:p>
          <a:p>
            <a:r>
              <a:rPr lang="cs-CZ" dirty="0" smtClean="0"/>
              <a:t>Ve skutečnosti absolutně náhodné pořadí písmen, na kterém se společnost shodla, že bude užíváno</a:t>
            </a:r>
          </a:p>
          <a:p>
            <a:endParaRPr lang="cs-CZ" dirty="0" smtClean="0"/>
          </a:p>
          <a:p>
            <a:r>
              <a:rPr lang="cs-CZ" dirty="0" smtClean="0"/>
              <a:t>A S D F G H J K L P O I U Z T R E W Q Y X C V B N M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Abeceda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Zdánlivě neutrální prvek: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Jména studentů v notesu zkoušejícího</a:t>
            </a:r>
          </a:p>
          <a:p>
            <a:pPr lvl="1"/>
            <a:r>
              <a:rPr lang="cs-CZ" dirty="0" smtClean="0"/>
              <a:t>Telefonní seznamy</a:t>
            </a:r>
          </a:p>
          <a:p>
            <a:pPr lvl="1"/>
            <a:r>
              <a:rPr lang="cs-CZ" dirty="0" smtClean="0"/>
              <a:t>Statistické seznamy obcí v okresech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Pokud platí předpoklad, že samotné pořadí má význam, neutralita abecedy je eliminována</a:t>
            </a:r>
          </a:p>
          <a:p>
            <a:endParaRPr lang="cs-CZ" dirty="0" smtClean="0"/>
          </a:p>
          <a:p>
            <a:r>
              <a:rPr lang="cs-CZ" dirty="0" smtClean="0"/>
              <a:t>O to víc, pokud je neutralita (= rovnost) součástí ústavně zakotveného volebního práva</a:t>
            </a:r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Abeceda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Proč je to problém?</a:t>
            </a:r>
          </a:p>
          <a:p>
            <a:endParaRPr lang="cs-CZ" dirty="0" smtClean="0"/>
          </a:p>
          <a:p>
            <a:r>
              <a:rPr lang="cs-CZ" dirty="0" smtClean="0"/>
              <a:t>1. pořadí kandidátů je stanoveno na základně zcela náhodného prvku (proč ne </a:t>
            </a:r>
            <a:r>
              <a:rPr lang="cs-CZ" dirty="0" smtClean="0"/>
              <a:t>barva vlasů </a:t>
            </a:r>
            <a:r>
              <a:rPr lang="cs-CZ" dirty="0" smtClean="0"/>
              <a:t>nebo </a:t>
            </a:r>
            <a:r>
              <a:rPr lang="cs-CZ" dirty="0" smtClean="0"/>
              <a:t>výška</a:t>
            </a:r>
            <a:r>
              <a:rPr lang="cs-CZ" dirty="0" smtClean="0"/>
              <a:t>?)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2. abecední </a:t>
            </a:r>
            <a:r>
              <a:rPr lang="cs-CZ" dirty="0" smtClean="0"/>
              <a:t>kritérium </a:t>
            </a:r>
            <a:r>
              <a:rPr lang="cs-CZ" dirty="0" smtClean="0"/>
              <a:t>nevypovídá nic o kvalitě kandidátů</a:t>
            </a:r>
          </a:p>
          <a:p>
            <a:endParaRPr lang="cs-CZ" dirty="0" smtClean="0"/>
          </a:p>
          <a:p>
            <a:r>
              <a:rPr lang="cs-CZ" dirty="0" smtClean="0"/>
              <a:t>3. statisticky se na čelo / závěr listin mají vyšší šanci dostat kandidáti s příjmením začínajícím na písmeno z okrajů abecedy</a:t>
            </a:r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Krajské volby SR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Spáč, Voda, Zagrapan 2016</a:t>
            </a:r>
          </a:p>
          <a:p>
            <a:endParaRPr lang="cs-CZ" dirty="0" smtClean="0"/>
          </a:p>
          <a:p>
            <a:r>
              <a:rPr lang="cs-CZ" dirty="0" smtClean="0"/>
              <a:t>Analýza efektu pořadí v krajských volbách na Slovensku 2005 - 2013</a:t>
            </a:r>
          </a:p>
          <a:p>
            <a:endParaRPr lang="cs-CZ" dirty="0" smtClean="0"/>
          </a:p>
          <a:p>
            <a:r>
              <a:rPr lang="cs-CZ" dirty="0" smtClean="0"/>
              <a:t>Kandidáti všech stran a nezávislí na společné listině s abecedním řazením</a:t>
            </a:r>
          </a:p>
          <a:p>
            <a:endParaRPr lang="cs-CZ" dirty="0" smtClean="0"/>
          </a:p>
          <a:p>
            <a:r>
              <a:rPr lang="cs-CZ" dirty="0" smtClean="0"/>
              <a:t>Zkoumány výsledky celkem 8 881 kandidátů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Krajské volby SR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jsme chtěli zjistit: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Existuje výhoda pro kandidáty na čele / konci listiny?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Je mezi zvolenými víc osob s příjmeními ze začátku / z </a:t>
            </a:r>
            <a:r>
              <a:rPr lang="cs-CZ" dirty="0" smtClean="0"/>
              <a:t>konce </a:t>
            </a:r>
            <a:r>
              <a:rPr lang="cs-CZ" dirty="0" smtClean="0"/>
              <a:t>abecedy než jich je mezi kandidáty?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Je distribuce jmen zvolených poslanců odlišná než distribuce jmen kandidátů?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Krajské volby SR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Výsledky (vždy oproti kandidátům na pozicích 3 až 3. od konce):</a:t>
            </a:r>
          </a:p>
          <a:p>
            <a:endParaRPr lang="cs-CZ" sz="2200" dirty="0" smtClean="0"/>
          </a:p>
          <a:p>
            <a:r>
              <a:rPr lang="cs-CZ" sz="2200" dirty="0" smtClean="0"/>
              <a:t>Počty hlasů:</a:t>
            </a:r>
          </a:p>
          <a:p>
            <a:pPr lvl="1"/>
            <a:r>
              <a:rPr lang="cs-CZ" sz="2200" dirty="0" smtClean="0"/>
              <a:t>První pozice (+ 2,18 </a:t>
            </a:r>
            <a:r>
              <a:rPr lang="cs-CZ" sz="2200" dirty="0" err="1" smtClean="0"/>
              <a:t>p.b</a:t>
            </a:r>
            <a:r>
              <a:rPr lang="cs-CZ" sz="2200" dirty="0" smtClean="0"/>
              <a:t>.), druhá (+ 1,14), předposlední (1,43), poslední (1,19)</a:t>
            </a:r>
          </a:p>
          <a:p>
            <a:endParaRPr lang="cs-CZ" sz="2200" dirty="0" smtClean="0"/>
          </a:p>
          <a:p>
            <a:r>
              <a:rPr lang="cs-CZ" sz="2200" dirty="0" smtClean="0"/>
              <a:t>Šance na zvolení</a:t>
            </a:r>
          </a:p>
          <a:p>
            <a:pPr lvl="1"/>
            <a:r>
              <a:rPr lang="cs-CZ" sz="2200" dirty="0" smtClean="0"/>
              <a:t>První pozice (+ 75 %), poslední pozice (+ 49 %)</a:t>
            </a:r>
          </a:p>
          <a:p>
            <a:endParaRPr lang="cs-CZ" dirty="0" smtClean="0"/>
          </a:p>
          <a:p>
            <a:r>
              <a:rPr lang="cs-CZ" sz="2200" dirty="0" smtClean="0"/>
              <a:t>Distribuce jmen zvolených zastupitelů posunuta oproti kandidátům směrem k začátku abecedy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Krajské volby SR</a:t>
            </a:r>
            <a:endParaRPr lang="en-US" dirty="0"/>
          </a:p>
        </p:txBody>
      </p:sp>
      <p:pic>
        <p:nvPicPr>
          <p:cNvPr id="100354" name="Graf 2"/>
          <p:cNvPicPr>
            <a:picLocks noChangeArrowheads="1"/>
          </p:cNvPicPr>
          <p:nvPr/>
        </p:nvPicPr>
        <p:blipFill>
          <a:blip r:embed="rId2" cstate="print"/>
          <a:srcRect b="-20"/>
          <a:stretch>
            <a:fillRect/>
          </a:stretch>
        </p:blipFill>
        <p:spPr bwMode="auto">
          <a:xfrm>
            <a:off x="323528" y="1484784"/>
            <a:ext cx="8280920" cy="508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Ideál voleb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Svobodné a spravedlivé volby</a:t>
            </a:r>
          </a:p>
          <a:p>
            <a:endParaRPr lang="cs-CZ" dirty="0" smtClean="0"/>
          </a:p>
          <a:p>
            <a:r>
              <a:rPr lang="cs-CZ" dirty="0" smtClean="0"/>
              <a:t>Férový volební systém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Každý volič má stejně silný hlas</a:t>
            </a:r>
          </a:p>
          <a:p>
            <a:endParaRPr lang="cs-CZ" dirty="0" smtClean="0"/>
          </a:p>
          <a:p>
            <a:r>
              <a:rPr lang="cs-CZ" dirty="0" smtClean="0"/>
              <a:t>Stejné šance pro kandidáty získat mandát</a:t>
            </a:r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 algn="ctr">
              <a:buNone/>
            </a:pPr>
            <a:endParaRPr lang="cs-CZ" dirty="0" smtClean="0"/>
          </a:p>
          <a:p>
            <a:pPr lvl="1" algn="ctr">
              <a:buNone/>
            </a:pPr>
            <a:endParaRPr lang="cs-CZ" dirty="0" smtClean="0"/>
          </a:p>
          <a:p>
            <a:pPr lvl="1" algn="ctr">
              <a:buNone/>
            </a:pPr>
            <a:endParaRPr lang="cs-CZ" dirty="0" smtClean="0"/>
          </a:p>
          <a:p>
            <a:pPr lvl="1" algn="ctr">
              <a:buNone/>
            </a:pPr>
            <a:endParaRPr lang="cs-CZ" dirty="0" smtClean="0"/>
          </a:p>
          <a:p>
            <a:pPr lvl="1" algn="ctr">
              <a:buNone/>
            </a:pPr>
            <a:endParaRPr lang="cs-CZ" dirty="0" smtClean="0"/>
          </a:p>
          <a:p>
            <a:pPr lvl="1" algn="ctr">
              <a:buNone/>
            </a:pPr>
            <a:endParaRPr lang="cs-CZ" dirty="0" smtClean="0"/>
          </a:p>
          <a:p>
            <a:pPr lvl="1" algn="ctr">
              <a:buNone/>
            </a:pPr>
            <a:r>
              <a:rPr lang="cs-CZ" sz="7200" dirty="0" smtClean="0"/>
              <a:t>Co s tím?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Realita voleb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Svobodné a spravedlivé volby nejsou zárukou, že všechny „dobré“ atributy voleb jsou na svém maximu</a:t>
            </a:r>
          </a:p>
          <a:p>
            <a:endParaRPr lang="cs-CZ" dirty="0" smtClean="0"/>
          </a:p>
          <a:p>
            <a:r>
              <a:rPr lang="cs-CZ" dirty="0" smtClean="0"/>
              <a:t>Volební </a:t>
            </a:r>
            <a:r>
              <a:rPr lang="cs-CZ" dirty="0" smtClean="0"/>
              <a:t>systémy mohou ohýbat realitu (hranice obvodů)</a:t>
            </a:r>
          </a:p>
          <a:p>
            <a:endParaRPr lang="cs-CZ" dirty="0" smtClean="0"/>
          </a:p>
          <a:p>
            <a:r>
              <a:rPr lang="cs-CZ" dirty="0" smtClean="0"/>
              <a:t>Silové pozice voličů se liší (republikán v Kalifornii)</a:t>
            </a:r>
          </a:p>
          <a:p>
            <a:endParaRPr lang="cs-CZ" dirty="0" smtClean="0"/>
          </a:p>
          <a:p>
            <a:r>
              <a:rPr lang="cs-CZ" dirty="0" smtClean="0"/>
              <a:t>Přístup kandidátů k mandátům není stejný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Efekt pořadí na volebním lístku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anglické lit. tzv. </a:t>
            </a:r>
            <a:r>
              <a:rPr lang="cs-CZ" i="1" dirty="0" smtClean="0"/>
              <a:t>Ballot order effect</a:t>
            </a:r>
          </a:p>
          <a:p>
            <a:endParaRPr lang="cs-CZ" dirty="0" smtClean="0"/>
          </a:p>
          <a:p>
            <a:r>
              <a:rPr lang="cs-CZ" dirty="0" smtClean="0"/>
              <a:t>Struktura volebního lístku má vliv na šance kandidátů získat mandát</a:t>
            </a:r>
          </a:p>
          <a:p>
            <a:endParaRPr lang="cs-CZ" dirty="0" smtClean="0"/>
          </a:p>
          <a:p>
            <a:r>
              <a:rPr lang="cs-CZ" dirty="0" smtClean="0"/>
              <a:t>Klíčové atributy:</a:t>
            </a:r>
          </a:p>
          <a:p>
            <a:pPr lvl="1"/>
            <a:r>
              <a:rPr lang="cs-CZ" dirty="0" smtClean="0"/>
              <a:t>Délka (počet kandidátů na listině)</a:t>
            </a:r>
          </a:p>
          <a:p>
            <a:pPr lvl="1"/>
            <a:r>
              <a:rPr lang="cs-CZ" dirty="0" smtClean="0"/>
              <a:t>Význam voleb a informovanost voličů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Efekt pořadí na volebním lístku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Pořadí kandidátů na listině není pouze technický a formální aspekt</a:t>
            </a:r>
          </a:p>
          <a:p>
            <a:endParaRPr lang="cs-CZ" dirty="0" smtClean="0"/>
          </a:p>
          <a:p>
            <a:r>
              <a:rPr lang="cs-CZ" dirty="0" smtClean="0"/>
              <a:t>Pořadí jako klíčový </a:t>
            </a:r>
            <a:r>
              <a:rPr lang="cs-CZ" dirty="0" err="1" smtClean="0"/>
              <a:t>prediktor</a:t>
            </a:r>
            <a:r>
              <a:rPr lang="cs-CZ" dirty="0" smtClean="0"/>
              <a:t> zisku (nebo ztráty) hlasů</a:t>
            </a:r>
          </a:p>
          <a:p>
            <a:endParaRPr lang="cs-CZ" dirty="0" smtClean="0"/>
          </a:p>
          <a:p>
            <a:r>
              <a:rPr lang="cs-CZ" dirty="0" smtClean="0"/>
              <a:t>Jinými slovy – být na prvním místě na listině není to samé jako být v jejím středu</a:t>
            </a:r>
          </a:p>
          <a:p>
            <a:endParaRPr lang="cs-CZ" dirty="0" smtClean="0"/>
          </a:p>
          <a:p>
            <a:r>
              <a:rPr lang="cs-CZ" dirty="0" smtClean="0"/>
              <a:t>Větší objem jmen na listině snižuje pozornost voličů, kteří ke své volbě využívají kognitivní zkratky</a:t>
            </a:r>
          </a:p>
          <a:p>
            <a:endParaRPr lang="cs-CZ" dirty="0" smtClean="0"/>
          </a:p>
          <a:p>
            <a:r>
              <a:rPr lang="cs-CZ" dirty="0" smtClean="0"/>
              <a:t>To platí zejména u voleb nižšího významu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Satisficing theory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Teorie uspokojení (Miller a Krosnick 1998)</a:t>
            </a:r>
          </a:p>
          <a:p>
            <a:endParaRPr lang="cs-CZ" dirty="0" smtClean="0"/>
          </a:p>
          <a:p>
            <a:r>
              <a:rPr lang="cs-CZ" dirty="0" smtClean="0"/>
              <a:t>Voliči ochotni přijímat i </a:t>
            </a:r>
            <a:r>
              <a:rPr lang="cs-CZ" dirty="0" err="1" smtClean="0"/>
              <a:t>suboptimální</a:t>
            </a:r>
            <a:r>
              <a:rPr lang="cs-CZ" dirty="0" smtClean="0"/>
              <a:t> rozhodnutí, pokud jsou dostatečně přijatelná</a:t>
            </a:r>
          </a:p>
          <a:p>
            <a:endParaRPr lang="cs-CZ" dirty="0" smtClean="0"/>
          </a:p>
          <a:p>
            <a:r>
              <a:rPr lang="cs-CZ" dirty="0" smtClean="0"/>
              <a:t>S každým dalším jménem na listině zájem voličů upadá</a:t>
            </a:r>
          </a:p>
          <a:p>
            <a:endParaRPr lang="cs-CZ" dirty="0" smtClean="0"/>
          </a:p>
          <a:p>
            <a:r>
              <a:rPr lang="cs-CZ" dirty="0" smtClean="0"/>
              <a:t>Výsledný efekt:</a:t>
            </a:r>
          </a:p>
          <a:p>
            <a:pPr lvl="1"/>
            <a:r>
              <a:rPr lang="cs-CZ" dirty="0" smtClean="0"/>
              <a:t>Podpora kandidátů na čelních pozicích (primacy effect)</a:t>
            </a:r>
          </a:p>
          <a:p>
            <a:pPr lvl="1"/>
            <a:r>
              <a:rPr lang="cs-CZ" dirty="0" smtClean="0"/>
              <a:t>Podpora kandidátů na spodních pozicích (recency effect)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Jiná vysvětlení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Snaha voličů vystupovat jako „dobří občané“:</a:t>
            </a:r>
          </a:p>
          <a:p>
            <a:pPr lvl="1"/>
            <a:r>
              <a:rPr lang="cs-CZ" dirty="0" smtClean="0"/>
              <a:t>Důležité je pro ně volit bez ohledu na to koho </a:t>
            </a:r>
          </a:p>
          <a:p>
            <a:pPr lvl="1"/>
            <a:r>
              <a:rPr lang="cs-CZ" dirty="0" smtClean="0"/>
              <a:t>Hlas dostane subjekt „první na ráně“</a:t>
            </a:r>
          </a:p>
          <a:p>
            <a:endParaRPr lang="cs-CZ" dirty="0" smtClean="0"/>
          </a:p>
          <a:p>
            <a:r>
              <a:rPr lang="cs-CZ" dirty="0" smtClean="0"/>
              <a:t>Komplikovaný mechanismus volby:</a:t>
            </a:r>
          </a:p>
          <a:p>
            <a:pPr lvl="1"/>
            <a:r>
              <a:rPr lang="cs-CZ" dirty="0" smtClean="0"/>
              <a:t>Austrálie</a:t>
            </a:r>
            <a:endParaRPr lang="cs-CZ" dirty="0" smtClean="0"/>
          </a:p>
          <a:p>
            <a:pPr lvl="1"/>
            <a:r>
              <a:rPr lang="cs-CZ" dirty="0" smtClean="0"/>
              <a:t>Udělování bodů kandidátům</a:t>
            </a:r>
          </a:p>
          <a:p>
            <a:pPr lvl="1"/>
            <a:r>
              <a:rPr lang="cs-CZ" dirty="0" err="1" smtClean="0"/>
              <a:t>Donkey</a:t>
            </a:r>
            <a:r>
              <a:rPr lang="cs-CZ" dirty="0" smtClean="0"/>
              <a:t> voting (oslí hlasy) – </a:t>
            </a:r>
            <a:r>
              <a:rPr lang="cs-CZ" dirty="0" err="1" smtClean="0"/>
              <a:t>hlasy</a:t>
            </a:r>
            <a:r>
              <a:rPr lang="cs-CZ" dirty="0" smtClean="0"/>
              <a:t> uděleny sestupně nebo vzestupně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490" y="219075"/>
            <a:ext cx="56197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Výsledek obrázku pro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7" y="332657"/>
            <a:ext cx="1368152" cy="1368152"/>
          </a:xfrm>
          <a:prstGeom prst="rect">
            <a:avLst/>
          </a:prstGeom>
          <a:noFill/>
        </p:spPr>
      </p:pic>
      <p:pic>
        <p:nvPicPr>
          <p:cNvPr id="8" name="Picture 4" descr="Výsledek obrázku pro 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517232"/>
            <a:ext cx="936104" cy="936104"/>
          </a:xfrm>
          <a:prstGeom prst="rect">
            <a:avLst/>
          </a:prstGeom>
          <a:noFill/>
        </p:spPr>
      </p:pic>
      <p:pic>
        <p:nvPicPr>
          <p:cNvPr id="1030" name="Picture 6" descr="Výsledek obrázku pro 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96952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Efekt pořadí v praxi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Mnoho důkazů z mnoha zemí</a:t>
            </a:r>
          </a:p>
          <a:p>
            <a:endParaRPr lang="cs-CZ" dirty="0" smtClean="0"/>
          </a:p>
          <a:p>
            <a:r>
              <a:rPr lang="cs-CZ" b="1" dirty="0" smtClean="0"/>
              <a:t>Kalifornia</a:t>
            </a:r>
            <a:r>
              <a:rPr lang="cs-CZ" dirty="0" smtClean="0"/>
              <a:t> (Ho a Imai 2008), </a:t>
            </a:r>
            <a:r>
              <a:rPr lang="cs-CZ" b="1" dirty="0" smtClean="0"/>
              <a:t>New York</a:t>
            </a:r>
            <a:r>
              <a:rPr lang="cs-CZ" dirty="0" smtClean="0"/>
              <a:t> (</a:t>
            </a:r>
            <a:r>
              <a:rPr lang="cs-CZ" dirty="0" err="1" smtClean="0"/>
              <a:t>Koppel</a:t>
            </a:r>
            <a:r>
              <a:rPr lang="cs-CZ" dirty="0" smtClean="0"/>
              <a:t> a Steen 2004), </a:t>
            </a:r>
            <a:r>
              <a:rPr lang="cs-CZ" b="1" dirty="0" smtClean="0"/>
              <a:t>Španělsko</a:t>
            </a:r>
            <a:r>
              <a:rPr lang="cs-CZ" dirty="0" smtClean="0"/>
              <a:t> (Bagues a </a:t>
            </a:r>
            <a:r>
              <a:rPr lang="cs-CZ" dirty="0" err="1" smtClean="0"/>
              <a:t>Esteve</a:t>
            </a:r>
            <a:r>
              <a:rPr lang="cs-CZ" dirty="0" smtClean="0"/>
              <a:t>-</a:t>
            </a:r>
            <a:r>
              <a:rPr lang="cs-CZ" dirty="0" err="1" smtClean="0"/>
              <a:t>Volart</a:t>
            </a:r>
            <a:r>
              <a:rPr lang="cs-CZ" dirty="0" smtClean="0"/>
              <a:t> 2011), </a:t>
            </a:r>
            <a:r>
              <a:rPr lang="cs-CZ" b="1" dirty="0" smtClean="0"/>
              <a:t>Austrálie</a:t>
            </a:r>
            <a:r>
              <a:rPr lang="cs-CZ" dirty="0" smtClean="0"/>
              <a:t> (King a </a:t>
            </a:r>
            <a:r>
              <a:rPr lang="cs-CZ" dirty="0" err="1" smtClean="0"/>
              <a:t>Leigh</a:t>
            </a:r>
            <a:r>
              <a:rPr lang="cs-CZ" dirty="0" smtClean="0"/>
              <a:t> 2009), </a:t>
            </a:r>
            <a:r>
              <a:rPr lang="cs-CZ" b="1" dirty="0" smtClean="0"/>
              <a:t>Irsko</a:t>
            </a:r>
            <a:r>
              <a:rPr lang="cs-CZ" dirty="0" smtClean="0"/>
              <a:t> (Regan 2012)</a:t>
            </a:r>
          </a:p>
          <a:p>
            <a:endParaRPr lang="cs-CZ" dirty="0" smtClean="0"/>
          </a:p>
          <a:p>
            <a:r>
              <a:rPr lang="cs-CZ" dirty="0" smtClean="0"/>
              <a:t>Naměřený efekt často silnější než rozdíl mezi vítězem voleb a druhým v pořadí</a:t>
            </a:r>
          </a:p>
          <a:p>
            <a:endParaRPr lang="cs-CZ" dirty="0" smtClean="0"/>
          </a:p>
          <a:p>
            <a:r>
              <a:rPr lang="cs-CZ" dirty="0" smtClean="0"/>
              <a:t>Lépe umístění kandidáti získávají nejen </a:t>
            </a:r>
            <a:r>
              <a:rPr lang="cs-CZ" b="1" dirty="0" smtClean="0"/>
              <a:t>více hlasů</a:t>
            </a:r>
            <a:r>
              <a:rPr lang="cs-CZ" dirty="0" smtClean="0"/>
              <a:t>, ale mají i </a:t>
            </a:r>
            <a:r>
              <a:rPr lang="cs-CZ" b="1" dirty="0" smtClean="0"/>
              <a:t>lepší přístup k mandátům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1686</TotalTime>
  <Words>733</Words>
  <Application>Microsoft Office PowerPoint</Application>
  <PresentationFormat>Prezentácia na obrazovke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10</vt:i4>
      </vt:variant>
      <vt:variant>
        <vt:lpstr>Nadpisy snímok</vt:lpstr>
      </vt:variant>
      <vt:variant>
        <vt:i4>20</vt:i4>
      </vt:variant>
    </vt:vector>
  </HeadingPairs>
  <TitlesOfParts>
    <vt:vector size="30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Abeceda a volby </vt:lpstr>
      <vt:lpstr>Ideál voleb</vt:lpstr>
      <vt:lpstr>Realita voleb</vt:lpstr>
      <vt:lpstr>Efekt pořadí na volebním lístku</vt:lpstr>
      <vt:lpstr>Efekt pořadí na volebním lístku</vt:lpstr>
      <vt:lpstr>Satisficing theory</vt:lpstr>
      <vt:lpstr>Jiná vysvětlení</vt:lpstr>
      <vt:lpstr>Snímka 8</vt:lpstr>
      <vt:lpstr>Efekt pořadí v praxi</vt:lpstr>
      <vt:lpstr>Je to problém?</vt:lpstr>
      <vt:lpstr>Snímka 11</vt:lpstr>
      <vt:lpstr>Snímka 12</vt:lpstr>
      <vt:lpstr>Abeceda</vt:lpstr>
      <vt:lpstr>Abeceda</vt:lpstr>
      <vt:lpstr>Abeceda</vt:lpstr>
      <vt:lpstr>Krajské volby SR</vt:lpstr>
      <vt:lpstr>Krajské volby SR</vt:lpstr>
      <vt:lpstr>Krajské volby SR</vt:lpstr>
      <vt:lpstr>Krajské volby SR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Abeceda a volby </dc:title>
  <dc:creator>Peter Spáč</dc:creator>
  <cp:lastModifiedBy>oem</cp:lastModifiedBy>
  <cp:revision>266</cp:revision>
  <dcterms:created xsi:type="dcterms:W3CDTF">2013-02-19T08:47:21Z</dcterms:created>
  <dcterms:modified xsi:type="dcterms:W3CDTF">2016-11-27T22:11:18Z</dcterms:modified>
</cp:coreProperties>
</file>