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8" r:id="rId3"/>
    <p:sldId id="257" r:id="rId4"/>
    <p:sldId id="264" r:id="rId5"/>
    <p:sldId id="259" r:id="rId6"/>
    <p:sldId id="265" r:id="rId7"/>
    <p:sldId id="260" r:id="rId8"/>
    <p:sldId id="263" r:id="rId9"/>
    <p:sldId id="261" r:id="rId10"/>
    <p:sldId id="266" r:id="rId11"/>
    <p:sldId id="268" r:id="rId12"/>
    <p:sldId id="269" r:id="rId13"/>
    <p:sldId id="270" r:id="rId14"/>
    <p:sldId id="271" r:id="rId15"/>
    <p:sldId id="272" r:id="rId16"/>
    <p:sldId id="287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9" r:id="rId32"/>
    <p:sldId id="290" r:id="rId33"/>
    <p:sldId id="291" r:id="rId34"/>
    <p:sldId id="292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5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07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2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3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62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9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9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7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9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9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0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6717-96C9-3844-9DFE-02D2DFD9C405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3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522" y="1773709"/>
            <a:ext cx="8566988" cy="1826742"/>
          </a:xfrm>
        </p:spPr>
        <p:txBody>
          <a:bodyPr>
            <a:normAutofit/>
          </a:bodyPr>
          <a:lstStyle/>
          <a:p>
            <a:r>
              <a:rPr lang="en-US" dirty="0" smtClean="0"/>
              <a:t>CO JE POLITICKÁ PSYCHOLOGIE</a:t>
            </a:r>
            <a:br>
              <a:rPr lang="en-US" dirty="0" smtClean="0"/>
            </a:br>
            <a:r>
              <a:rPr lang="en-US" dirty="0" smtClean="0"/>
              <a:t>METODOLOGIE POL. PSYCHOLOGIE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POL363 5.10.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56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9178"/>
          </a:xfrm>
        </p:spPr>
        <p:txBody>
          <a:bodyPr/>
          <a:lstStyle/>
          <a:p>
            <a:r>
              <a:rPr lang="en-US" dirty="0" err="1" smtClean="0"/>
              <a:t>Psychobiografie</a:t>
            </a:r>
            <a:r>
              <a:rPr lang="en-US" dirty="0" smtClean="0"/>
              <a:t> </a:t>
            </a:r>
            <a:r>
              <a:rPr lang="en-US" dirty="0" err="1" smtClean="0"/>
              <a:t>založené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psychoanalýze</a:t>
            </a:r>
            <a:endParaRPr lang="en-US" dirty="0" smtClean="0"/>
          </a:p>
          <a:p>
            <a:r>
              <a:rPr lang="en-US" dirty="0" smtClean="0"/>
              <a:t>George &amp; George (1964): </a:t>
            </a:r>
            <a:r>
              <a:rPr lang="en-US" dirty="0" err="1" smtClean="0"/>
              <a:t>psychobiografie</a:t>
            </a:r>
            <a:r>
              <a:rPr lang="en-US" dirty="0" smtClean="0"/>
              <a:t> Woodrow </a:t>
            </a:r>
            <a:r>
              <a:rPr lang="en-US" dirty="0" err="1" smtClean="0"/>
              <a:t>Wilsona</a:t>
            </a:r>
            <a:endParaRPr lang="en-US" dirty="0" smtClean="0"/>
          </a:p>
          <a:p>
            <a:pPr lvl="1"/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zkušeností</a:t>
            </a:r>
            <a:r>
              <a:rPr lang="en-US" dirty="0" smtClean="0"/>
              <a:t> z </a:t>
            </a:r>
            <a:r>
              <a:rPr lang="en-US" dirty="0" err="1" smtClean="0"/>
              <a:t>dětství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Přísný</a:t>
            </a:r>
            <a:r>
              <a:rPr lang="en-US" dirty="0" smtClean="0"/>
              <a:t>, </a:t>
            </a:r>
            <a:r>
              <a:rPr lang="en-US" dirty="0" err="1" smtClean="0"/>
              <a:t>nábožensky</a:t>
            </a:r>
            <a:r>
              <a:rPr lang="en-US" dirty="0" smtClean="0"/>
              <a:t> </a:t>
            </a:r>
            <a:r>
              <a:rPr lang="en-US" dirty="0" err="1" smtClean="0"/>
              <a:t>založený</a:t>
            </a:r>
            <a:r>
              <a:rPr lang="en-US" dirty="0" smtClean="0"/>
              <a:t> </a:t>
            </a:r>
            <a:r>
              <a:rPr lang="en-US" dirty="0" err="1" smtClean="0"/>
              <a:t>otec</a:t>
            </a:r>
            <a:endParaRPr lang="en-US" dirty="0" smtClean="0"/>
          </a:p>
          <a:p>
            <a:r>
              <a:rPr lang="en-US" dirty="0" smtClean="0"/>
              <a:t>Langer (1972) The Mind of Adolph Hitler</a:t>
            </a:r>
          </a:p>
          <a:p>
            <a:pPr lvl="1"/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, </a:t>
            </a:r>
            <a:r>
              <a:rPr lang="en-US" dirty="0" err="1" smtClean="0"/>
              <a:t>tisíc</a:t>
            </a:r>
            <a:r>
              <a:rPr lang="en-US" dirty="0" smtClean="0"/>
              <a:t> </a:t>
            </a:r>
            <a:r>
              <a:rPr lang="en-US" dirty="0" err="1" smtClean="0"/>
              <a:t>stran</a:t>
            </a:r>
            <a:r>
              <a:rPr lang="en-US" dirty="0" smtClean="0"/>
              <a:t> </a:t>
            </a:r>
            <a:r>
              <a:rPr lang="en-US" dirty="0" err="1" smtClean="0"/>
              <a:t>dlouhá</a:t>
            </a:r>
            <a:r>
              <a:rPr lang="en-US" dirty="0" smtClean="0"/>
              <a:t> </a:t>
            </a:r>
            <a:r>
              <a:rPr lang="en-US" dirty="0" err="1" smtClean="0"/>
              <a:t>zpráva</a:t>
            </a:r>
            <a:endParaRPr lang="en-US" dirty="0" smtClean="0"/>
          </a:p>
          <a:p>
            <a:pPr lvl="1"/>
            <a:r>
              <a:rPr lang="en-US" dirty="0" err="1" smtClean="0"/>
              <a:t>Předpověděl</a:t>
            </a:r>
            <a:r>
              <a:rPr lang="en-US" dirty="0" smtClean="0"/>
              <a:t> </a:t>
            </a:r>
            <a:r>
              <a:rPr lang="en-US" dirty="0" err="1" smtClean="0"/>
              <a:t>sebevraždu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82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329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Převážně</a:t>
            </a:r>
            <a:r>
              <a:rPr lang="en-US" dirty="0" smtClean="0"/>
              <a:t> 60. – 70. </a:t>
            </a:r>
            <a:r>
              <a:rPr lang="en-US" dirty="0" err="1" smtClean="0"/>
              <a:t>léta</a:t>
            </a:r>
            <a:endParaRPr lang="en-US" dirty="0" smtClean="0"/>
          </a:p>
          <a:p>
            <a:r>
              <a:rPr lang="en-US" dirty="0" err="1" smtClean="0"/>
              <a:t>Volební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 a </a:t>
            </a:r>
            <a:r>
              <a:rPr lang="en-US" dirty="0" err="1" smtClean="0"/>
              <a:t>postoje</a:t>
            </a:r>
            <a:endParaRPr lang="en-US" dirty="0" smtClean="0"/>
          </a:p>
          <a:p>
            <a:r>
              <a:rPr lang="en-US" dirty="0" smtClean="0"/>
              <a:t>Od </a:t>
            </a:r>
            <a:r>
              <a:rPr lang="en-US" dirty="0" err="1" smtClean="0"/>
              <a:t>kvalitativních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k survey </a:t>
            </a:r>
            <a:r>
              <a:rPr lang="en-US" dirty="0" err="1" smtClean="0"/>
              <a:t>průzkumům</a:t>
            </a:r>
            <a:endParaRPr lang="en-US" dirty="0" smtClean="0"/>
          </a:p>
          <a:p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  <a:p>
            <a:r>
              <a:rPr lang="en-US" dirty="0" err="1" smtClean="0"/>
              <a:t>Festinger</a:t>
            </a:r>
            <a:r>
              <a:rPr lang="en-US" dirty="0" smtClean="0"/>
              <a:t> 1957: </a:t>
            </a:r>
            <a:r>
              <a:rPr lang="en-US" dirty="0" err="1" smtClean="0"/>
              <a:t>Kognitivní</a:t>
            </a:r>
            <a:r>
              <a:rPr lang="en-US" dirty="0" smtClean="0"/>
              <a:t> </a:t>
            </a:r>
            <a:r>
              <a:rPr lang="en-US" dirty="0" err="1" smtClean="0"/>
              <a:t>disonance</a:t>
            </a:r>
            <a:endParaRPr lang="en-US" dirty="0" smtClean="0"/>
          </a:p>
          <a:p>
            <a:pPr lvl="1"/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potřebu</a:t>
            </a:r>
            <a:r>
              <a:rPr lang="en-US" dirty="0" smtClean="0"/>
              <a:t> </a:t>
            </a:r>
            <a:r>
              <a:rPr lang="en-US" dirty="0" err="1" smtClean="0"/>
              <a:t>minimalizovat</a:t>
            </a:r>
            <a:r>
              <a:rPr lang="en-US" dirty="0" smtClean="0"/>
              <a:t> </a:t>
            </a:r>
            <a:r>
              <a:rPr lang="en-US" dirty="0" err="1" smtClean="0"/>
              <a:t>disonanci</a:t>
            </a:r>
            <a:r>
              <a:rPr lang="en-US" dirty="0" smtClean="0"/>
              <a:t> </a:t>
            </a:r>
            <a:r>
              <a:rPr lang="en-US" dirty="0" err="1" smtClean="0"/>
              <a:t>postojů</a:t>
            </a:r>
            <a:r>
              <a:rPr lang="en-US" dirty="0" smtClean="0"/>
              <a:t> se </a:t>
            </a:r>
            <a:r>
              <a:rPr lang="en-US" dirty="0" err="1" smtClean="0"/>
              <a:t>skutečností</a:t>
            </a:r>
            <a:endParaRPr lang="en-US" dirty="0" smtClean="0"/>
          </a:p>
          <a:p>
            <a:pPr lvl="1"/>
            <a:r>
              <a:rPr lang="en-US" dirty="0" err="1" smtClean="0"/>
              <a:t>Snaha</a:t>
            </a:r>
            <a:r>
              <a:rPr lang="en-US" dirty="0" smtClean="0"/>
              <a:t> o </a:t>
            </a:r>
            <a:r>
              <a:rPr lang="en-US" dirty="0" err="1"/>
              <a:t>k</a:t>
            </a:r>
            <a:r>
              <a:rPr lang="en-US" dirty="0" err="1" smtClean="0"/>
              <a:t>ognitivní</a:t>
            </a:r>
            <a:r>
              <a:rPr lang="en-US" dirty="0" smtClean="0"/>
              <a:t> </a:t>
            </a:r>
            <a:r>
              <a:rPr lang="en-US" dirty="0" err="1" smtClean="0"/>
              <a:t>konzistentnost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vést</a:t>
            </a:r>
            <a:r>
              <a:rPr lang="en-US" dirty="0" smtClean="0"/>
              <a:t> k </a:t>
            </a:r>
            <a:r>
              <a:rPr lang="en-US" dirty="0" err="1" smtClean="0"/>
              <a:t>iracionálnímu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 smtClean="0"/>
          </a:p>
          <a:p>
            <a:pPr lvl="1"/>
            <a:r>
              <a:rPr lang="en-US" dirty="0" err="1" smtClean="0"/>
              <a:t>Observace</a:t>
            </a:r>
            <a:r>
              <a:rPr lang="en-US" dirty="0" smtClean="0"/>
              <a:t> </a:t>
            </a:r>
            <a:r>
              <a:rPr lang="en-US" dirty="0" err="1" smtClean="0"/>
              <a:t>členů</a:t>
            </a:r>
            <a:r>
              <a:rPr lang="en-US" dirty="0" smtClean="0"/>
              <a:t> </a:t>
            </a:r>
            <a:r>
              <a:rPr lang="en-US" dirty="0" err="1" smtClean="0"/>
              <a:t>sekty</a:t>
            </a:r>
            <a:r>
              <a:rPr lang="en-US" dirty="0" smtClean="0"/>
              <a:t> a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vyrovnání</a:t>
            </a:r>
            <a:r>
              <a:rPr lang="en-US" dirty="0" smtClean="0"/>
              <a:t> se s </a:t>
            </a:r>
            <a:r>
              <a:rPr lang="en-US" dirty="0" err="1" smtClean="0"/>
              <a:t>tím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21. 12. 1954 </a:t>
            </a:r>
            <a:r>
              <a:rPr lang="en-US" dirty="0" err="1" smtClean="0"/>
              <a:t>nenastal</a:t>
            </a:r>
            <a:r>
              <a:rPr lang="en-US" dirty="0" smtClean="0"/>
              <a:t> </a:t>
            </a:r>
            <a:r>
              <a:rPr lang="en-US" dirty="0" err="1" smtClean="0"/>
              <a:t>konec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5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Campbell et al. (1960): The American Voter</a:t>
            </a:r>
          </a:p>
          <a:p>
            <a:pPr lvl="1"/>
            <a:r>
              <a:rPr lang="en-US" dirty="0" err="1" smtClean="0"/>
              <a:t>Psychologický</a:t>
            </a:r>
            <a:r>
              <a:rPr lang="en-US" dirty="0" smtClean="0"/>
              <a:t> model </a:t>
            </a:r>
            <a:r>
              <a:rPr lang="en-US" dirty="0" err="1" smtClean="0"/>
              <a:t>volebního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 smtClean="0"/>
          </a:p>
          <a:p>
            <a:pPr lvl="1"/>
            <a:r>
              <a:rPr lang="en-US" dirty="0" smtClean="0"/>
              <a:t>Socio-</a:t>
            </a:r>
            <a:r>
              <a:rPr lang="en-US" dirty="0" err="1" smtClean="0"/>
              <a:t>ekonomická</a:t>
            </a:r>
            <a:r>
              <a:rPr lang="en-US" dirty="0" smtClean="0"/>
              <a:t> </a:t>
            </a:r>
            <a:r>
              <a:rPr lang="en-US" dirty="0" err="1" smtClean="0"/>
              <a:t>situace</a:t>
            </a:r>
            <a:r>
              <a:rPr lang="en-US" dirty="0" smtClean="0"/>
              <a:t>-&gt;psych. </a:t>
            </a:r>
            <a:r>
              <a:rPr lang="en-US" dirty="0" err="1" smtClean="0"/>
              <a:t>faktory</a:t>
            </a:r>
            <a:r>
              <a:rPr lang="en-US" dirty="0" smtClean="0"/>
              <a:t>-&gt;</a:t>
            </a:r>
            <a:r>
              <a:rPr lang="en-US" dirty="0" err="1" smtClean="0"/>
              <a:t>volba</a:t>
            </a:r>
            <a:endParaRPr lang="en-US" dirty="0" smtClean="0"/>
          </a:p>
          <a:p>
            <a:pPr lvl="1"/>
            <a:r>
              <a:rPr lang="en-US" dirty="0" err="1" smtClean="0"/>
              <a:t>Socializace</a:t>
            </a:r>
            <a:r>
              <a:rPr lang="en-US" dirty="0" smtClean="0"/>
              <a:t> v </a:t>
            </a:r>
            <a:r>
              <a:rPr lang="en-US" dirty="0" err="1" smtClean="0"/>
              <a:t>dětství</a:t>
            </a:r>
            <a:r>
              <a:rPr lang="en-US" dirty="0" smtClean="0"/>
              <a:t> </a:t>
            </a:r>
            <a:r>
              <a:rPr lang="en-US" dirty="0" err="1" smtClean="0"/>
              <a:t>utváří</a:t>
            </a:r>
            <a:r>
              <a:rPr lang="en-US" dirty="0" smtClean="0"/>
              <a:t> </a:t>
            </a:r>
            <a:r>
              <a:rPr lang="en-US" dirty="0" err="1" smtClean="0"/>
              <a:t>dlouhodobé</a:t>
            </a:r>
            <a:r>
              <a:rPr lang="en-US" dirty="0" smtClean="0"/>
              <a:t> </a:t>
            </a:r>
            <a:r>
              <a:rPr lang="en-US" dirty="0" err="1" smtClean="0"/>
              <a:t>vazby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endParaRPr lang="en-US" dirty="0" smtClean="0"/>
          </a:p>
          <a:p>
            <a:pPr lvl="1"/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IDENTITY</a:t>
            </a:r>
          </a:p>
          <a:p>
            <a:pPr lvl="1"/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filtr</a:t>
            </a:r>
            <a:r>
              <a:rPr lang="en-US" dirty="0" smtClean="0"/>
              <a:t> (</a:t>
            </a:r>
            <a:r>
              <a:rPr lang="en-US" dirty="0" err="1" smtClean="0"/>
              <a:t>kognitivní</a:t>
            </a:r>
            <a:r>
              <a:rPr lang="en-US" dirty="0" smtClean="0"/>
              <a:t> </a:t>
            </a:r>
            <a:r>
              <a:rPr lang="en-US" dirty="0" err="1" smtClean="0"/>
              <a:t>konsistentnost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0269"/>
          </a:xfrm>
        </p:spPr>
        <p:txBody>
          <a:bodyPr/>
          <a:lstStyle/>
          <a:p>
            <a:r>
              <a:rPr lang="en-US" dirty="0" smtClean="0"/>
              <a:t>Converse (1964): Nature of Belief System</a:t>
            </a:r>
          </a:p>
          <a:p>
            <a:pPr lvl="1"/>
            <a:r>
              <a:rPr lang="en-US" dirty="0" err="1" smtClean="0"/>
              <a:t>Většina</a:t>
            </a:r>
            <a:r>
              <a:rPr lang="en-US" dirty="0" smtClean="0"/>
              <a:t> </a:t>
            </a:r>
            <a:r>
              <a:rPr lang="en-US" dirty="0" err="1" smtClean="0"/>
              <a:t>voličů</a:t>
            </a:r>
            <a:r>
              <a:rPr lang="en-US" dirty="0" smtClean="0"/>
              <a:t> </a:t>
            </a:r>
            <a:r>
              <a:rPr lang="en-US" dirty="0" err="1" smtClean="0"/>
              <a:t>nemá</a:t>
            </a:r>
            <a:r>
              <a:rPr lang="en-US" dirty="0" smtClean="0"/>
              <a:t> </a:t>
            </a:r>
            <a:r>
              <a:rPr lang="en-US" dirty="0" err="1" smtClean="0"/>
              <a:t>konsistentní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postojů</a:t>
            </a:r>
            <a:endParaRPr lang="en-US" dirty="0" smtClean="0"/>
          </a:p>
          <a:p>
            <a:pPr lvl="1"/>
            <a:r>
              <a:rPr lang="en-US" dirty="0" err="1" smtClean="0"/>
              <a:t>Nerozumí</a:t>
            </a:r>
            <a:r>
              <a:rPr lang="en-US" dirty="0" smtClean="0"/>
              <a:t> </a:t>
            </a:r>
            <a:r>
              <a:rPr lang="en-US" dirty="0" err="1" smtClean="0"/>
              <a:t>abstraktním</a:t>
            </a:r>
            <a:r>
              <a:rPr lang="en-US" dirty="0" smtClean="0"/>
              <a:t> </a:t>
            </a:r>
            <a:r>
              <a:rPr lang="en-US" dirty="0" err="1" smtClean="0"/>
              <a:t>pojmům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ideologie</a:t>
            </a:r>
            <a:endParaRPr lang="en-US" dirty="0" smtClean="0"/>
          </a:p>
          <a:p>
            <a:pPr lvl="1"/>
            <a:r>
              <a:rPr lang="en-US" dirty="0" err="1" smtClean="0"/>
              <a:t>Rozhodující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stranické</a:t>
            </a:r>
            <a:r>
              <a:rPr lang="en-US" dirty="0" smtClean="0"/>
              <a:t> </a:t>
            </a:r>
            <a:r>
              <a:rPr lang="en-US" dirty="0" err="1" smtClean="0"/>
              <a:t>vazby</a:t>
            </a:r>
            <a:endParaRPr lang="en-US" dirty="0" smtClean="0"/>
          </a:p>
          <a:p>
            <a:pPr lvl="1"/>
            <a:r>
              <a:rPr lang="en-US" dirty="0" smtClean="0"/>
              <a:t>Role </a:t>
            </a:r>
            <a:r>
              <a:rPr lang="en-US" dirty="0" err="1" smtClean="0"/>
              <a:t>vzdělání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Rational Choice Theory</a:t>
            </a:r>
          </a:p>
          <a:p>
            <a:pPr lvl="1"/>
            <a:r>
              <a:rPr lang="en-US" dirty="0" err="1" smtClean="0"/>
              <a:t>Převzato</a:t>
            </a:r>
            <a:r>
              <a:rPr lang="en-US" dirty="0" smtClean="0"/>
              <a:t> z </a:t>
            </a:r>
            <a:r>
              <a:rPr lang="en-US" dirty="0" err="1" smtClean="0"/>
              <a:t>matematiky</a:t>
            </a:r>
            <a:r>
              <a:rPr lang="en-US" dirty="0" smtClean="0"/>
              <a:t> a </a:t>
            </a:r>
            <a:r>
              <a:rPr lang="en-US" dirty="0" err="1" smtClean="0"/>
              <a:t>ekonomie</a:t>
            </a:r>
            <a:endParaRPr lang="en-US" dirty="0" smtClean="0"/>
          </a:p>
          <a:p>
            <a:pPr lvl="1"/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volebního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 smtClean="0"/>
          </a:p>
          <a:p>
            <a:pPr lvl="1"/>
            <a:r>
              <a:rPr lang="en-US" dirty="0" err="1" smtClean="0"/>
              <a:t>Konkuruje</a:t>
            </a:r>
            <a:r>
              <a:rPr lang="en-US" dirty="0" smtClean="0"/>
              <a:t> </a:t>
            </a:r>
            <a:r>
              <a:rPr lang="en-US" dirty="0" err="1" smtClean="0"/>
              <a:t>modelu</a:t>
            </a:r>
            <a:r>
              <a:rPr lang="en-US" dirty="0" smtClean="0"/>
              <a:t> </a:t>
            </a:r>
            <a:r>
              <a:rPr lang="en-US" dirty="0" err="1" smtClean="0"/>
              <a:t>stranické</a:t>
            </a:r>
            <a:r>
              <a:rPr lang="en-US" dirty="0" smtClean="0"/>
              <a:t> </a:t>
            </a:r>
            <a:r>
              <a:rPr lang="en-US" dirty="0" err="1" smtClean="0"/>
              <a:t>identifikace</a:t>
            </a:r>
            <a:endParaRPr lang="en-US" dirty="0" smtClean="0"/>
          </a:p>
          <a:p>
            <a:pPr lvl="1"/>
            <a:r>
              <a:rPr lang="en-US" dirty="0" smtClean="0"/>
              <a:t>Downs: An Economic Theory of Voting</a:t>
            </a:r>
          </a:p>
          <a:p>
            <a:pPr lvl="1"/>
            <a:r>
              <a:rPr lang="en-US" dirty="0" err="1" smtClean="0"/>
              <a:t>Aplikace</a:t>
            </a:r>
            <a:r>
              <a:rPr lang="en-US" dirty="0" smtClean="0"/>
              <a:t> </a:t>
            </a:r>
            <a:r>
              <a:rPr lang="en-US" dirty="0" err="1" smtClean="0"/>
              <a:t>ekonomické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endParaRPr lang="en-US" dirty="0" smtClean="0"/>
          </a:p>
          <a:p>
            <a:pPr lvl="1"/>
            <a:r>
              <a:rPr lang="en-US" dirty="0" err="1" smtClean="0"/>
              <a:t>Voliči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se </a:t>
            </a:r>
            <a:r>
              <a:rPr lang="en-US" dirty="0" err="1" smtClean="0"/>
              <a:t>chovají</a:t>
            </a:r>
            <a:r>
              <a:rPr lang="en-US" dirty="0" smtClean="0"/>
              <a:t> </a:t>
            </a:r>
            <a:r>
              <a:rPr lang="en-US" dirty="0" err="1" smtClean="0"/>
              <a:t>racionálně</a:t>
            </a:r>
            <a:endParaRPr lang="en-US" dirty="0" smtClean="0"/>
          </a:p>
          <a:p>
            <a:pPr lvl="1"/>
            <a:r>
              <a:rPr lang="en-US" dirty="0" err="1" smtClean="0"/>
              <a:t>Cílem</a:t>
            </a:r>
            <a:r>
              <a:rPr lang="en-US" dirty="0" smtClean="0"/>
              <a:t> je </a:t>
            </a:r>
            <a:r>
              <a:rPr lang="en-US" dirty="0" err="1" smtClean="0"/>
              <a:t>maximalizace</a:t>
            </a:r>
            <a:r>
              <a:rPr lang="en-US" dirty="0" smtClean="0"/>
              <a:t> </a:t>
            </a:r>
            <a:r>
              <a:rPr lang="en-US" dirty="0" err="1" smtClean="0"/>
              <a:t>užitku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37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Kognice</a:t>
            </a:r>
            <a:r>
              <a:rPr lang="en-US" dirty="0" smtClean="0"/>
              <a:t>, </a:t>
            </a:r>
            <a:r>
              <a:rPr lang="en-US" dirty="0" err="1" smtClean="0"/>
              <a:t>zpracování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, </a:t>
            </a:r>
            <a:r>
              <a:rPr lang="en-US" dirty="0" err="1" smtClean="0"/>
              <a:t>rozhodování</a:t>
            </a:r>
            <a:endParaRPr lang="en-US" dirty="0" smtClean="0"/>
          </a:p>
          <a:p>
            <a:r>
              <a:rPr lang="en-US" dirty="0" err="1" smtClean="0"/>
              <a:t>Jak</a:t>
            </a:r>
            <a:r>
              <a:rPr lang="en-US" dirty="0" smtClean="0"/>
              <a:t> je </a:t>
            </a:r>
            <a:r>
              <a:rPr lang="en-US" dirty="0" err="1" smtClean="0"/>
              <a:t>myšlení</a:t>
            </a:r>
            <a:r>
              <a:rPr lang="en-US" dirty="0" smtClean="0"/>
              <a:t> </a:t>
            </a:r>
            <a:r>
              <a:rPr lang="en-US" dirty="0" err="1" smtClean="0"/>
              <a:t>organizováno</a:t>
            </a:r>
            <a:endParaRPr lang="en-US" dirty="0" smtClean="0"/>
          </a:p>
          <a:p>
            <a:r>
              <a:rPr lang="en-US" dirty="0" err="1" smtClean="0"/>
              <a:t>Jaké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procesy</a:t>
            </a:r>
            <a:r>
              <a:rPr lang="en-US" dirty="0" smtClean="0"/>
              <a:t> </a:t>
            </a:r>
            <a:r>
              <a:rPr lang="en-US" dirty="0" err="1" smtClean="0"/>
              <a:t>zpracování</a:t>
            </a:r>
            <a:r>
              <a:rPr lang="en-US" dirty="0" smtClean="0"/>
              <a:t> </a:t>
            </a:r>
            <a:r>
              <a:rPr lang="en-US" dirty="0" err="1" smtClean="0"/>
              <a:t>informaci</a:t>
            </a:r>
            <a:endParaRPr lang="en-US" dirty="0" smtClean="0"/>
          </a:p>
          <a:p>
            <a:r>
              <a:rPr lang="en-US" dirty="0" err="1" smtClean="0"/>
              <a:t>Důraz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r>
              <a:rPr lang="en-US" dirty="0" smtClean="0"/>
              <a:t>, </a:t>
            </a:r>
            <a:r>
              <a:rPr lang="en-US" dirty="0" err="1" smtClean="0"/>
              <a:t>výpočetní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mysli</a:t>
            </a:r>
            <a:endParaRPr lang="en-US" dirty="0" smtClean="0"/>
          </a:p>
          <a:p>
            <a:r>
              <a:rPr lang="en-US" dirty="0" err="1" smtClean="0"/>
              <a:t>Lidský</a:t>
            </a:r>
            <a:r>
              <a:rPr lang="en-US" dirty="0" smtClean="0"/>
              <a:t> </a:t>
            </a:r>
            <a:r>
              <a:rPr lang="en-US" dirty="0" err="1" smtClean="0"/>
              <a:t>procesor</a:t>
            </a:r>
            <a:r>
              <a:rPr lang="en-US" dirty="0" smtClean="0"/>
              <a:t> je ale </a:t>
            </a:r>
            <a:r>
              <a:rPr lang="en-US" dirty="0" err="1" smtClean="0"/>
              <a:t>dosti</a:t>
            </a:r>
            <a:r>
              <a:rPr lang="en-US" dirty="0" smtClean="0"/>
              <a:t> </a:t>
            </a:r>
            <a:r>
              <a:rPr lang="en-US" dirty="0" err="1" smtClean="0"/>
              <a:t>omezený</a:t>
            </a:r>
            <a:endParaRPr lang="en-US" dirty="0" smtClean="0"/>
          </a:p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kognitivní</a:t>
            </a:r>
            <a:r>
              <a:rPr lang="en-US" dirty="0" smtClean="0"/>
              <a:t> </a:t>
            </a:r>
            <a:r>
              <a:rPr lang="en-US" dirty="0" err="1" smtClean="0"/>
              <a:t>limity</a:t>
            </a:r>
            <a:r>
              <a:rPr lang="en-US" dirty="0" smtClean="0"/>
              <a:t> </a:t>
            </a:r>
            <a:r>
              <a:rPr lang="en-US" dirty="0" err="1" smtClean="0"/>
              <a:t>ovlivňují</a:t>
            </a:r>
            <a:r>
              <a:rPr lang="en-US" dirty="0" smtClean="0"/>
              <a:t> </a:t>
            </a:r>
            <a:r>
              <a:rPr lang="en-US" dirty="0" err="1" smtClean="0"/>
              <a:t>rozhodování</a:t>
            </a:r>
            <a:r>
              <a:rPr lang="en-US" dirty="0" smtClean="0"/>
              <a:t> a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tyto</a:t>
            </a:r>
            <a:r>
              <a:rPr lang="en-US" dirty="0" smtClean="0"/>
              <a:t> </a:t>
            </a:r>
            <a:r>
              <a:rPr lang="en-US" dirty="0" err="1" smtClean="0"/>
              <a:t>limity</a:t>
            </a:r>
            <a:r>
              <a:rPr lang="en-US" dirty="0" smtClean="0"/>
              <a:t> </a:t>
            </a:r>
            <a:r>
              <a:rPr lang="en-US" dirty="0" err="1" smtClean="0"/>
              <a:t>překonat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402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Herbert Simon: Bounded Rationality</a:t>
            </a:r>
          </a:p>
          <a:p>
            <a:pPr lvl="1"/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 smtClean="0"/>
              <a:t>jou</a:t>
            </a:r>
            <a:r>
              <a:rPr lang="en-US" dirty="0" smtClean="0"/>
              <a:t> </a:t>
            </a:r>
            <a:r>
              <a:rPr lang="en-US" dirty="0" err="1" smtClean="0"/>
              <a:t>racionální</a:t>
            </a:r>
            <a:r>
              <a:rPr lang="en-US" dirty="0" smtClean="0"/>
              <a:t> v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vlastních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endParaRPr lang="en-US" dirty="0" smtClean="0"/>
          </a:p>
          <a:p>
            <a:r>
              <a:rPr lang="en-US" dirty="0" err="1" smtClean="0"/>
              <a:t>Výzkum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heuristiky</a:t>
            </a:r>
            <a:endParaRPr lang="en-US" dirty="0" smtClean="0"/>
          </a:p>
          <a:p>
            <a:r>
              <a:rPr lang="en-US" dirty="0" err="1" smtClean="0"/>
              <a:t>Výzkum</a:t>
            </a:r>
            <a:r>
              <a:rPr lang="en-US" dirty="0" smtClean="0"/>
              <a:t> </a:t>
            </a:r>
            <a:r>
              <a:rPr lang="en-US" dirty="0" err="1" smtClean="0"/>
              <a:t>emocí</a:t>
            </a:r>
            <a:r>
              <a:rPr lang="en-US" dirty="0" smtClean="0"/>
              <a:t> v </a:t>
            </a:r>
            <a:r>
              <a:rPr lang="en-US" dirty="0" err="1" smtClean="0"/>
              <a:t>politice</a:t>
            </a:r>
            <a:endParaRPr lang="en-US" dirty="0" smtClean="0"/>
          </a:p>
          <a:p>
            <a:r>
              <a:rPr lang="en-US" dirty="0" err="1" smtClean="0"/>
              <a:t>Interdisciplinární</a:t>
            </a:r>
            <a:r>
              <a:rPr lang="en-US" dirty="0" smtClean="0"/>
              <a:t> </a:t>
            </a:r>
            <a:r>
              <a:rPr lang="en-US" dirty="0" err="1" smtClean="0"/>
              <a:t>přístupy</a:t>
            </a:r>
            <a:r>
              <a:rPr lang="en-US" dirty="0" smtClean="0"/>
              <a:t>, </a:t>
            </a:r>
            <a:r>
              <a:rPr lang="en-US" dirty="0" err="1" smtClean="0"/>
              <a:t>neurověda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25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Nová</a:t>
            </a:r>
            <a:r>
              <a:rPr lang="en-US" dirty="0" smtClean="0"/>
              <a:t> </a:t>
            </a:r>
            <a:r>
              <a:rPr lang="en-US" dirty="0" err="1" smtClean="0"/>
              <a:t>éra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Genetika</a:t>
            </a:r>
            <a:r>
              <a:rPr lang="en-US" dirty="0" smtClean="0"/>
              <a:t> a </a:t>
            </a:r>
            <a:r>
              <a:rPr lang="en-US" dirty="0" err="1" smtClean="0"/>
              <a:t>biopolitika</a:t>
            </a:r>
            <a:endParaRPr lang="en-US" dirty="0" smtClean="0"/>
          </a:p>
          <a:p>
            <a:pPr lvl="1"/>
            <a:r>
              <a:rPr lang="en-US" dirty="0" err="1" smtClean="0"/>
              <a:t>Deterministický</a:t>
            </a:r>
            <a:r>
              <a:rPr lang="en-US" dirty="0" smtClean="0"/>
              <a:t> </a:t>
            </a:r>
            <a:r>
              <a:rPr lang="en-US" dirty="0" err="1" smtClean="0"/>
              <a:t>pohled</a:t>
            </a:r>
            <a:endParaRPr lang="en-US" dirty="0" smtClean="0"/>
          </a:p>
          <a:p>
            <a:pPr lvl="1"/>
            <a:r>
              <a:rPr lang="en-US" dirty="0" err="1" smtClean="0"/>
              <a:t>Otázka</a:t>
            </a:r>
            <a:r>
              <a:rPr lang="en-US" dirty="0" smtClean="0"/>
              <a:t>,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moc</a:t>
            </a:r>
            <a:r>
              <a:rPr lang="en-US" dirty="0" smtClean="0"/>
              <a:t> je </a:t>
            </a:r>
            <a:r>
              <a:rPr lang="en-US" dirty="0" err="1" smtClean="0"/>
              <a:t>člověk</a:t>
            </a:r>
            <a:r>
              <a:rPr lang="en-US" dirty="0" smtClean="0"/>
              <a:t> </a:t>
            </a:r>
            <a:r>
              <a:rPr lang="en-US" dirty="0" err="1" smtClean="0"/>
              <a:t>determinován</a:t>
            </a:r>
            <a:r>
              <a:rPr lang="en-US" dirty="0" smtClean="0"/>
              <a:t> </a:t>
            </a:r>
            <a:r>
              <a:rPr lang="en-US" dirty="0" err="1" smtClean="0"/>
              <a:t>svým</a:t>
            </a:r>
            <a:r>
              <a:rPr lang="en-US" dirty="0" smtClean="0"/>
              <a:t> </a:t>
            </a:r>
            <a:r>
              <a:rPr lang="en-US" dirty="0" err="1" smtClean="0"/>
              <a:t>genetickým</a:t>
            </a:r>
            <a:r>
              <a:rPr lang="en-US" dirty="0" smtClean="0"/>
              <a:t> a </a:t>
            </a:r>
            <a:r>
              <a:rPr lang="en-US" dirty="0" err="1" smtClean="0"/>
              <a:t>biologickým</a:t>
            </a:r>
            <a:r>
              <a:rPr lang="en-US" dirty="0" smtClean="0"/>
              <a:t> </a:t>
            </a:r>
            <a:r>
              <a:rPr lang="en-US" dirty="0" err="1" smtClean="0"/>
              <a:t>nastavením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81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KRITIKA POLITICKÉ PSYCHOLOGIE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4642"/>
            <a:ext cx="8229600" cy="4231521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dost </a:t>
            </a:r>
            <a:r>
              <a:rPr lang="en-US" dirty="0" err="1" smtClean="0"/>
              <a:t>politická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dost </a:t>
            </a:r>
            <a:r>
              <a:rPr lang="en-US" dirty="0" err="1" smtClean="0"/>
              <a:t>psychologická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0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Politologická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9423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Zaměření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masovou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, </a:t>
            </a:r>
            <a:r>
              <a:rPr lang="en-US" dirty="0" err="1" smtClean="0"/>
              <a:t>ignoruje</a:t>
            </a:r>
            <a:r>
              <a:rPr lang="en-US" dirty="0" smtClean="0"/>
              <a:t> </a:t>
            </a:r>
            <a:r>
              <a:rPr lang="en-US" dirty="0" err="1" smtClean="0"/>
              <a:t>elity</a:t>
            </a:r>
            <a:endParaRPr lang="en-US" dirty="0" smtClean="0"/>
          </a:p>
          <a:p>
            <a:pPr lvl="1"/>
            <a:r>
              <a:rPr lang="en-US" dirty="0" err="1" smtClean="0"/>
              <a:t>Není</a:t>
            </a:r>
            <a:r>
              <a:rPr lang="en-US" dirty="0" smtClean="0"/>
              <a:t> to </a:t>
            </a:r>
            <a:r>
              <a:rPr lang="en-US" dirty="0" err="1" smtClean="0"/>
              <a:t>úplně</a:t>
            </a:r>
            <a:r>
              <a:rPr lang="en-US" dirty="0" smtClean="0"/>
              <a:t> </a:t>
            </a:r>
            <a:r>
              <a:rPr lang="en-US" dirty="0" err="1" smtClean="0"/>
              <a:t>pravda</a:t>
            </a:r>
            <a:endParaRPr lang="en-US" dirty="0"/>
          </a:p>
          <a:p>
            <a:pPr lvl="1"/>
            <a:r>
              <a:rPr lang="en-US" dirty="0" smtClean="0"/>
              <a:t>Brody 1991: Assessing the President, Page &amp; Shapiro 1992: The Rational Public, </a:t>
            </a:r>
            <a:r>
              <a:rPr lang="en-US" dirty="0" err="1" smtClean="0"/>
              <a:t>Zaller</a:t>
            </a:r>
            <a:r>
              <a:rPr lang="en-US" dirty="0" smtClean="0"/>
              <a:t> 1992: Nature of Mass Opinion</a:t>
            </a:r>
          </a:p>
          <a:p>
            <a:pPr lvl="1"/>
            <a:r>
              <a:rPr lang="en-US" dirty="0" smtClean="0"/>
              <a:t>Ale je role </a:t>
            </a:r>
            <a:r>
              <a:rPr lang="en-US" dirty="0" err="1" smtClean="0"/>
              <a:t>elit</a:t>
            </a:r>
            <a:r>
              <a:rPr lang="en-US" dirty="0" smtClean="0"/>
              <a:t> v </a:t>
            </a:r>
            <a:r>
              <a:rPr lang="en-US" dirty="0" err="1" smtClean="0"/>
              <a:t>těchto</a:t>
            </a:r>
            <a:r>
              <a:rPr lang="en-US" dirty="0" smtClean="0"/>
              <a:t> </a:t>
            </a:r>
            <a:r>
              <a:rPr lang="en-US" dirty="0" err="1" smtClean="0"/>
              <a:t>knihách</a:t>
            </a:r>
            <a:r>
              <a:rPr lang="en-US" dirty="0" smtClean="0"/>
              <a:t> dost </a:t>
            </a:r>
            <a:r>
              <a:rPr lang="en-US" dirty="0" err="1" smtClean="0"/>
              <a:t>politická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Neberou</a:t>
            </a:r>
            <a:r>
              <a:rPr lang="en-US" dirty="0" smtClean="0"/>
              <a:t> </a:t>
            </a:r>
            <a:r>
              <a:rPr lang="en-US" dirty="0" err="1" smtClean="0"/>
              <a:t>elity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teoretický</a:t>
            </a:r>
            <a:r>
              <a:rPr lang="en-US" dirty="0" smtClean="0"/>
              <a:t> model</a:t>
            </a:r>
          </a:p>
          <a:p>
            <a:pPr lvl="1"/>
            <a:r>
              <a:rPr lang="en-US" dirty="0" err="1" smtClean="0"/>
              <a:t>Psychologická</a:t>
            </a:r>
            <a:r>
              <a:rPr lang="en-US" dirty="0" smtClean="0"/>
              <a:t> </a:t>
            </a:r>
            <a:r>
              <a:rPr lang="en-US" dirty="0" err="1" smtClean="0"/>
              <a:t>perspektiva</a:t>
            </a:r>
            <a:r>
              <a:rPr lang="en-US" dirty="0" smtClean="0"/>
              <a:t>,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eelit</a:t>
            </a:r>
            <a:r>
              <a:rPr lang="en-US" dirty="0" smtClean="0"/>
              <a:t> </a:t>
            </a:r>
            <a:r>
              <a:rPr lang="en-US" dirty="0" err="1" smtClean="0"/>
              <a:t>spíše</a:t>
            </a:r>
            <a:r>
              <a:rPr lang="en-US" dirty="0" smtClean="0"/>
              <a:t> </a:t>
            </a:r>
            <a:r>
              <a:rPr lang="en-US" dirty="0" err="1" smtClean="0"/>
              <a:t>informativní</a:t>
            </a:r>
            <a:endParaRPr lang="en-US" dirty="0" smtClean="0"/>
          </a:p>
          <a:p>
            <a:pPr lvl="1"/>
            <a:r>
              <a:rPr lang="en-US" dirty="0" err="1" smtClean="0"/>
              <a:t>Mechanismy</a:t>
            </a:r>
            <a:r>
              <a:rPr lang="en-US" dirty="0" smtClean="0"/>
              <a:t>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elity</a:t>
            </a:r>
            <a:r>
              <a:rPr lang="en-US" dirty="0" smtClean="0"/>
              <a:t> </a:t>
            </a:r>
            <a:r>
              <a:rPr lang="en-US" dirty="0" err="1" smtClean="0"/>
              <a:t>působí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lidi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psychologické</a:t>
            </a:r>
            <a:endParaRPr lang="en-US" dirty="0" smtClean="0"/>
          </a:p>
          <a:p>
            <a:pPr lvl="1"/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pohledy</a:t>
            </a:r>
            <a:r>
              <a:rPr lang="en-US" dirty="0" smtClean="0"/>
              <a:t> a </a:t>
            </a:r>
            <a:r>
              <a:rPr lang="en-US" dirty="0" err="1" smtClean="0"/>
              <a:t>vysvětlení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95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Proč</a:t>
            </a:r>
            <a:r>
              <a:rPr lang="en-US" dirty="0" smtClean="0"/>
              <a:t> </a:t>
            </a: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G. Marcus: “Každá forma politiky vždycky do určité míry obsahuje psychologickou dimenzi.”</a:t>
            </a:r>
          </a:p>
          <a:p>
            <a:r>
              <a:rPr lang="cs-CZ" dirty="0" smtClean="0"/>
              <a:t>Sears, Huddy, Jervis: ”Politika a politické teorie jsou ve své podstatě vždy psychologické, jelikož se – alespoň implicitně – zakládají na předpokladech o tom, jak lidé myslí a jak a co cítí.”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262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Politologická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PP se </a:t>
            </a:r>
            <a:r>
              <a:rPr lang="en-US" dirty="0" err="1" smtClean="0"/>
              <a:t>soustředí</a:t>
            </a:r>
            <a:r>
              <a:rPr lang="en-US" dirty="0" smtClean="0"/>
              <a:t> </a:t>
            </a:r>
            <a:r>
              <a:rPr lang="en-US" dirty="0" err="1" smtClean="0"/>
              <a:t>především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individuální</a:t>
            </a:r>
            <a:r>
              <a:rPr lang="en-US" dirty="0" smtClean="0"/>
              <a:t> </a:t>
            </a:r>
            <a:r>
              <a:rPr lang="en-US" dirty="0" err="1" smtClean="0"/>
              <a:t>úroveň</a:t>
            </a:r>
            <a:r>
              <a:rPr lang="en-US" dirty="0" smtClean="0"/>
              <a:t> </a:t>
            </a:r>
            <a:r>
              <a:rPr lang="en-US" dirty="0" err="1" smtClean="0"/>
              <a:t>analýzy</a:t>
            </a:r>
            <a:endParaRPr lang="en-US" dirty="0" smtClean="0"/>
          </a:p>
          <a:p>
            <a:r>
              <a:rPr lang="en-US" dirty="0" smtClean="0"/>
              <a:t>Pro </a:t>
            </a:r>
            <a:r>
              <a:rPr lang="en-US" dirty="0" err="1" smtClean="0"/>
              <a:t>politiku</a:t>
            </a:r>
            <a:r>
              <a:rPr lang="en-US" dirty="0" smtClean="0"/>
              <a:t> je </a:t>
            </a:r>
            <a:r>
              <a:rPr lang="en-US" dirty="0" err="1" smtClean="0"/>
              <a:t>klíčová</a:t>
            </a:r>
            <a:r>
              <a:rPr lang="en-US" dirty="0" smtClean="0"/>
              <a:t> </a:t>
            </a:r>
            <a:r>
              <a:rPr lang="en-US" dirty="0" err="1" smtClean="0"/>
              <a:t>agregovaná</a:t>
            </a:r>
            <a:r>
              <a:rPr lang="en-US" dirty="0" smtClean="0"/>
              <a:t> </a:t>
            </a:r>
            <a:r>
              <a:rPr lang="en-US" dirty="0" err="1" smtClean="0"/>
              <a:t>úroveň</a:t>
            </a:r>
            <a:endParaRPr lang="en-US" dirty="0" smtClean="0"/>
          </a:p>
          <a:p>
            <a:r>
              <a:rPr lang="en-US" dirty="0" err="1" smtClean="0"/>
              <a:t>Depolitizace</a:t>
            </a:r>
            <a:r>
              <a:rPr lang="en-US" dirty="0" smtClean="0"/>
              <a:t> </a:t>
            </a:r>
            <a:r>
              <a:rPr lang="en-US" dirty="0" err="1" smtClean="0"/>
              <a:t>politiky</a:t>
            </a:r>
            <a:r>
              <a:rPr lang="en-US" dirty="0" smtClean="0"/>
              <a:t>, </a:t>
            </a:r>
            <a:r>
              <a:rPr lang="en-US" dirty="0" err="1" smtClean="0"/>
              <a:t>přílišná</a:t>
            </a:r>
            <a:r>
              <a:rPr lang="en-US" dirty="0" smtClean="0"/>
              <a:t> </a:t>
            </a:r>
            <a:r>
              <a:rPr lang="en-US" dirty="0" err="1" smtClean="0"/>
              <a:t>redukce</a:t>
            </a:r>
            <a:endParaRPr lang="en-US" dirty="0" smtClean="0"/>
          </a:p>
          <a:p>
            <a:r>
              <a:rPr lang="en-US" dirty="0" err="1" smtClean="0"/>
              <a:t>Aplikovaná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6062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Psychologická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Krosnick</a:t>
            </a:r>
            <a:r>
              <a:rPr lang="en-US" dirty="0" smtClean="0"/>
              <a:t>: </a:t>
            </a: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psychologická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Psychologická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r>
              <a:rPr lang="en-US" dirty="0" smtClean="0"/>
              <a:t> </a:t>
            </a:r>
            <a:r>
              <a:rPr lang="en-US" dirty="0" err="1" smtClean="0"/>
              <a:t>zkoumá</a:t>
            </a:r>
            <a:r>
              <a:rPr lang="en-US" dirty="0" smtClean="0"/>
              <a:t> </a:t>
            </a:r>
            <a:r>
              <a:rPr lang="en-US" dirty="0" err="1" smtClean="0"/>
              <a:t>psychologické</a:t>
            </a:r>
            <a:r>
              <a:rPr lang="en-US" dirty="0" smtClean="0"/>
              <a:t> </a:t>
            </a:r>
            <a:r>
              <a:rPr lang="en-US" dirty="0" err="1" smtClean="0"/>
              <a:t>koncepty</a:t>
            </a:r>
            <a:r>
              <a:rPr lang="en-US" dirty="0" smtClean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 v </a:t>
            </a:r>
            <a:r>
              <a:rPr lang="en-US" dirty="0" err="1" smtClean="0"/>
              <a:t>politickém</a:t>
            </a:r>
            <a:r>
              <a:rPr lang="en-US" dirty="0" smtClean="0"/>
              <a:t> </a:t>
            </a:r>
            <a:r>
              <a:rPr lang="en-US" dirty="0" err="1" smtClean="0"/>
              <a:t>kontextu</a:t>
            </a:r>
            <a:endParaRPr lang="en-US" dirty="0" smtClean="0"/>
          </a:p>
          <a:p>
            <a:r>
              <a:rPr lang="en-US" dirty="0" err="1" smtClean="0"/>
              <a:t>Psychologie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klást</a:t>
            </a:r>
            <a:r>
              <a:rPr lang="en-US" dirty="0" smtClean="0"/>
              <a:t> </a:t>
            </a:r>
            <a:r>
              <a:rPr lang="en-US" dirty="0" err="1" smtClean="0"/>
              <a:t>obecné</a:t>
            </a:r>
            <a:r>
              <a:rPr lang="en-US" dirty="0" smtClean="0"/>
              <a:t> </a:t>
            </a:r>
            <a:r>
              <a:rPr lang="en-US" dirty="0" err="1" smtClean="0"/>
              <a:t>otázky</a:t>
            </a:r>
            <a:r>
              <a:rPr lang="en-US" dirty="0" smtClean="0"/>
              <a:t> a </a:t>
            </a:r>
            <a:r>
              <a:rPr lang="en-US" dirty="0" err="1" smtClean="0"/>
              <a:t>hledat</a:t>
            </a:r>
            <a:r>
              <a:rPr lang="en-US" dirty="0" smtClean="0"/>
              <a:t> </a:t>
            </a:r>
            <a:r>
              <a:rPr lang="en-US" dirty="0" err="1" smtClean="0"/>
              <a:t>obecné</a:t>
            </a:r>
            <a:r>
              <a:rPr lang="en-US" dirty="0" smtClean="0"/>
              <a:t> </a:t>
            </a:r>
            <a:r>
              <a:rPr lang="en-US" dirty="0" err="1" smtClean="0"/>
              <a:t>odpovědi</a:t>
            </a:r>
            <a:endParaRPr lang="en-US" dirty="0" smtClean="0"/>
          </a:p>
          <a:p>
            <a:r>
              <a:rPr lang="en-US" dirty="0" err="1" smtClean="0"/>
              <a:t>Např</a:t>
            </a:r>
            <a:r>
              <a:rPr lang="en-US" dirty="0" smtClean="0"/>
              <a:t>. Kinder 1981: </a:t>
            </a:r>
            <a:r>
              <a:rPr lang="en-US" dirty="0" err="1" smtClean="0"/>
              <a:t>redefinuje</a:t>
            </a:r>
            <a:r>
              <a:rPr lang="en-US" dirty="0" smtClean="0"/>
              <a:t> </a:t>
            </a:r>
            <a:r>
              <a:rPr lang="en-US" dirty="0" err="1" smtClean="0"/>
              <a:t>ekonomické</a:t>
            </a:r>
            <a:r>
              <a:rPr lang="en-US" dirty="0" smtClean="0"/>
              <a:t> </a:t>
            </a:r>
            <a:r>
              <a:rPr lang="en-US" dirty="0" err="1" smtClean="0"/>
              <a:t>hlasování</a:t>
            </a:r>
            <a:r>
              <a:rPr lang="en-US" dirty="0" smtClean="0"/>
              <a:t> a </a:t>
            </a:r>
            <a:r>
              <a:rPr lang="en-US" dirty="0" err="1" smtClean="0"/>
              <a:t>nerefletuje</a:t>
            </a:r>
            <a:r>
              <a:rPr lang="en-US" dirty="0" smtClean="0"/>
              <a:t> </a:t>
            </a:r>
            <a:r>
              <a:rPr lang="en-US" dirty="0" err="1" smtClean="0"/>
              <a:t>psychologické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6450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1527"/>
            <a:ext cx="8229600" cy="3466791"/>
          </a:xfrm>
        </p:spPr>
        <p:txBody>
          <a:bodyPr>
            <a:normAutofit/>
          </a:bodyPr>
          <a:lstStyle/>
          <a:p>
            <a:r>
              <a:rPr lang="en-US" dirty="0" smtClean="0"/>
              <a:t>METODY V POLITICKÉ PSYCHOLOGII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87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Metodologická</a:t>
            </a:r>
            <a:r>
              <a:rPr lang="en-US" dirty="0" smtClean="0"/>
              <a:t> </a:t>
            </a:r>
            <a:r>
              <a:rPr lang="en-US" dirty="0" err="1" smtClean="0"/>
              <a:t>diverzita</a:t>
            </a:r>
            <a:endParaRPr lang="en-US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tomto</a:t>
            </a:r>
            <a:r>
              <a:rPr lang="en-US" dirty="0" smtClean="0"/>
              <a:t> </a:t>
            </a:r>
            <a:r>
              <a:rPr lang="en-US" dirty="0" err="1" smtClean="0"/>
              <a:t>kurzu</a:t>
            </a:r>
            <a:r>
              <a:rPr lang="en-US" dirty="0" smtClean="0"/>
              <a:t> </a:t>
            </a:r>
            <a:r>
              <a:rPr lang="en-US" dirty="0" err="1" smtClean="0"/>
              <a:t>vycházíme</a:t>
            </a:r>
            <a:r>
              <a:rPr lang="en-US" dirty="0" smtClean="0"/>
              <a:t> z </a:t>
            </a:r>
            <a:r>
              <a:rPr lang="en-US" dirty="0" err="1" smtClean="0"/>
              <a:t>empirické</a:t>
            </a:r>
            <a:r>
              <a:rPr lang="en-US" dirty="0" smtClean="0"/>
              <a:t> </a:t>
            </a:r>
            <a:r>
              <a:rPr lang="en-US" dirty="0" err="1" smtClean="0"/>
              <a:t>výzkumné</a:t>
            </a:r>
            <a:r>
              <a:rPr lang="en-US" dirty="0" smtClean="0"/>
              <a:t> </a:t>
            </a:r>
            <a:r>
              <a:rPr lang="en-US" dirty="0" err="1" smtClean="0"/>
              <a:t>tradice</a:t>
            </a:r>
            <a:endParaRPr lang="en-US" dirty="0" smtClean="0"/>
          </a:p>
          <a:p>
            <a:r>
              <a:rPr lang="en-US" dirty="0" err="1" smtClean="0"/>
              <a:t>Vysvětlení</a:t>
            </a:r>
            <a:r>
              <a:rPr lang="en-US" dirty="0" smtClean="0"/>
              <a:t> </a:t>
            </a:r>
            <a:r>
              <a:rPr lang="en-US" dirty="0" err="1" smtClean="0"/>
              <a:t>jevů</a:t>
            </a:r>
            <a:r>
              <a:rPr lang="en-US" dirty="0" smtClean="0"/>
              <a:t> a </a:t>
            </a:r>
            <a:r>
              <a:rPr lang="en-US" dirty="0" err="1" smtClean="0"/>
              <a:t>fenoménů</a:t>
            </a:r>
            <a:r>
              <a:rPr lang="en-US" dirty="0" smtClean="0"/>
              <a:t>, </a:t>
            </a:r>
            <a:r>
              <a:rPr lang="en-US" dirty="0" err="1" smtClean="0"/>
              <a:t>hledání</a:t>
            </a:r>
            <a:r>
              <a:rPr lang="en-US" dirty="0" smtClean="0"/>
              <a:t> </a:t>
            </a:r>
            <a:r>
              <a:rPr lang="en-US" dirty="0" err="1" smtClean="0"/>
              <a:t>kauzálních</a:t>
            </a:r>
            <a:r>
              <a:rPr lang="en-US" dirty="0" smtClean="0"/>
              <a:t> </a:t>
            </a:r>
            <a:r>
              <a:rPr lang="en-US" dirty="0" err="1" smtClean="0"/>
              <a:t>vztahů</a:t>
            </a:r>
            <a:endParaRPr lang="en-US" dirty="0" smtClean="0"/>
          </a:p>
          <a:p>
            <a:r>
              <a:rPr lang="en-US" dirty="0" err="1" smtClean="0"/>
              <a:t>Testování</a:t>
            </a:r>
            <a:r>
              <a:rPr lang="en-US" dirty="0" smtClean="0"/>
              <a:t> </a:t>
            </a:r>
            <a:r>
              <a:rPr lang="en-US" dirty="0" err="1" smtClean="0"/>
              <a:t>teorií</a:t>
            </a:r>
            <a:r>
              <a:rPr lang="en-US" dirty="0" smtClean="0"/>
              <a:t> a </a:t>
            </a:r>
            <a:r>
              <a:rPr lang="en-US" dirty="0" err="1" smtClean="0"/>
              <a:t>předpokladů</a:t>
            </a:r>
            <a:endParaRPr lang="en-US" dirty="0" smtClean="0"/>
          </a:p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obecnou</a:t>
            </a:r>
            <a:r>
              <a:rPr lang="en-US" dirty="0" smtClean="0"/>
              <a:t> </a:t>
            </a:r>
            <a:r>
              <a:rPr lang="en-US" dirty="0" err="1" smtClean="0"/>
              <a:t>platnost</a:t>
            </a:r>
            <a:endParaRPr lang="en-US" dirty="0" smtClean="0"/>
          </a:p>
          <a:p>
            <a:r>
              <a:rPr lang="en-US" dirty="0" err="1" smtClean="0"/>
              <a:t>Jaká</a:t>
            </a:r>
            <a:r>
              <a:rPr lang="en-US" dirty="0" smtClean="0"/>
              <a:t> data k </a:t>
            </a:r>
            <a:r>
              <a:rPr lang="en-US" dirty="0" err="1" smtClean="0"/>
              <a:t>testování</a:t>
            </a:r>
            <a:r>
              <a:rPr lang="en-US" dirty="0" smtClean="0"/>
              <a:t> </a:t>
            </a:r>
            <a:r>
              <a:rPr lang="en-US" dirty="0" err="1" smtClean="0"/>
              <a:t>použijeme</a:t>
            </a:r>
            <a:r>
              <a:rPr lang="en-US" dirty="0" smtClean="0"/>
              <a:t>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37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06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296"/>
            <a:ext cx="8229600" cy="5440867"/>
          </a:xfrm>
        </p:spPr>
        <p:txBody>
          <a:bodyPr/>
          <a:lstStyle/>
          <a:p>
            <a:r>
              <a:rPr lang="en-US" dirty="0" err="1" smtClean="0"/>
              <a:t>Idální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: </a:t>
            </a:r>
            <a:r>
              <a:rPr lang="en-US" dirty="0" err="1" smtClean="0"/>
              <a:t>testujeme</a:t>
            </a:r>
            <a:r>
              <a:rPr lang="en-US" dirty="0" smtClean="0"/>
              <a:t> </a:t>
            </a:r>
            <a:r>
              <a:rPr lang="en-US" dirty="0" err="1" smtClean="0"/>
              <a:t>teorii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relevantních</a:t>
            </a:r>
            <a:r>
              <a:rPr lang="en-US" dirty="0" smtClean="0"/>
              <a:t> </a:t>
            </a:r>
            <a:r>
              <a:rPr lang="en-US" dirty="0" err="1" smtClean="0"/>
              <a:t>stavech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minulých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budoucích</a:t>
            </a:r>
            <a:r>
              <a:rPr lang="en-US" dirty="0" smtClean="0"/>
              <a:t> </a:t>
            </a:r>
            <a:r>
              <a:rPr lang="en-US" dirty="0" err="1" smtClean="0"/>
              <a:t>volebních</a:t>
            </a:r>
            <a:r>
              <a:rPr lang="en-US" dirty="0" smtClean="0"/>
              <a:t> </a:t>
            </a:r>
            <a:r>
              <a:rPr lang="en-US" dirty="0" err="1" smtClean="0"/>
              <a:t>systémech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Realita</a:t>
            </a:r>
            <a:r>
              <a:rPr lang="en-US" dirty="0" smtClean="0"/>
              <a:t>: </a:t>
            </a:r>
            <a:r>
              <a:rPr lang="en-US" dirty="0" err="1" smtClean="0"/>
              <a:t>snažíme</a:t>
            </a:r>
            <a:r>
              <a:rPr lang="en-US" dirty="0" smtClean="0"/>
              <a:t> se </a:t>
            </a:r>
            <a:r>
              <a:rPr lang="en-US" dirty="0" err="1" smtClean="0"/>
              <a:t>přiblížit</a:t>
            </a:r>
            <a:r>
              <a:rPr lang="en-US" dirty="0" smtClean="0"/>
              <a:t> </a:t>
            </a:r>
            <a:r>
              <a:rPr lang="en-US" dirty="0" err="1" smtClean="0"/>
              <a:t>ideálnímu</a:t>
            </a:r>
            <a:r>
              <a:rPr lang="en-US" dirty="0" smtClean="0"/>
              <a:t> </a:t>
            </a:r>
            <a:r>
              <a:rPr lang="en-US" dirty="0" err="1" smtClean="0"/>
              <a:t>stavu</a:t>
            </a:r>
            <a:r>
              <a:rPr lang="en-US" dirty="0" smtClean="0"/>
              <a:t> </a:t>
            </a:r>
            <a:r>
              <a:rPr lang="en-US" dirty="0" err="1" smtClean="0"/>
              <a:t>experimentem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využijeme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</a:t>
            </a:r>
            <a:r>
              <a:rPr lang="en-US" dirty="0" err="1" smtClean="0"/>
              <a:t>vzorkování</a:t>
            </a:r>
            <a:r>
              <a:rPr lang="en-US" dirty="0" smtClean="0"/>
              <a:t> a </a:t>
            </a:r>
            <a:r>
              <a:rPr lang="en-US" dirty="0" err="1" smtClean="0"/>
              <a:t>statistických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68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err="1" smtClean="0"/>
              <a:t>Průzkum</a:t>
            </a:r>
            <a:r>
              <a:rPr lang="en-US" dirty="0" smtClean="0"/>
              <a:t>, </a:t>
            </a:r>
            <a:r>
              <a:rPr lang="en-US" dirty="0" err="1" smtClean="0"/>
              <a:t>dotazníkové</a:t>
            </a:r>
            <a:r>
              <a:rPr lang="en-US" dirty="0" smtClean="0"/>
              <a:t> </a:t>
            </a:r>
            <a:r>
              <a:rPr lang="en-US" dirty="0" err="1" smtClean="0"/>
              <a:t>šetření</a:t>
            </a:r>
            <a:endParaRPr lang="en-US" dirty="0" smtClean="0"/>
          </a:p>
          <a:p>
            <a:r>
              <a:rPr lang="en-US" dirty="0" err="1" smtClean="0"/>
              <a:t>Klasická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pro </a:t>
            </a:r>
            <a:r>
              <a:rPr lang="en-US" dirty="0" err="1" smtClean="0"/>
              <a:t>politologii</a:t>
            </a:r>
            <a:endParaRPr lang="en-US" dirty="0" smtClean="0"/>
          </a:p>
          <a:p>
            <a:r>
              <a:rPr lang="en-US" dirty="0" err="1" smtClean="0"/>
              <a:t>Volební</a:t>
            </a:r>
            <a:r>
              <a:rPr lang="en-US" dirty="0" smtClean="0"/>
              <a:t> </a:t>
            </a:r>
            <a:r>
              <a:rPr lang="en-US" dirty="0" err="1" smtClean="0"/>
              <a:t>studie</a:t>
            </a:r>
            <a:r>
              <a:rPr lang="en-US" dirty="0" smtClean="0"/>
              <a:t>, world value survey, </a:t>
            </a:r>
            <a:r>
              <a:rPr lang="en-US" dirty="0" err="1" smtClean="0"/>
              <a:t>european</a:t>
            </a:r>
            <a:r>
              <a:rPr lang="en-US" dirty="0" smtClean="0"/>
              <a:t> social survey, </a:t>
            </a:r>
            <a:r>
              <a:rPr lang="en-US" dirty="0" err="1" smtClean="0"/>
              <a:t>průzkumy</a:t>
            </a:r>
            <a:r>
              <a:rPr lang="en-US" dirty="0" smtClean="0"/>
              <a:t> </a:t>
            </a:r>
            <a:r>
              <a:rPr lang="en-US" dirty="0" err="1" smtClean="0"/>
              <a:t>veřejného</a:t>
            </a:r>
            <a:r>
              <a:rPr lang="en-US" dirty="0" smtClean="0"/>
              <a:t> </a:t>
            </a:r>
            <a:r>
              <a:rPr lang="en-US" dirty="0" err="1" smtClean="0"/>
              <a:t>mínění</a:t>
            </a:r>
            <a:endParaRPr lang="en-US" dirty="0" smtClean="0"/>
          </a:p>
          <a:p>
            <a:r>
              <a:rPr lang="en-US" dirty="0" smtClean="0"/>
              <a:t>Data o </a:t>
            </a:r>
            <a:r>
              <a:rPr lang="en-US" dirty="0" err="1" smtClean="0"/>
              <a:t>kompletní</a:t>
            </a:r>
            <a:r>
              <a:rPr lang="en-US" dirty="0" smtClean="0"/>
              <a:t> </a:t>
            </a:r>
            <a:r>
              <a:rPr lang="en-US" dirty="0" err="1" smtClean="0"/>
              <a:t>populaci</a:t>
            </a:r>
            <a:r>
              <a:rPr lang="en-US" dirty="0" smtClean="0"/>
              <a:t> (census), </a:t>
            </a:r>
            <a:r>
              <a:rPr lang="en-US" dirty="0" err="1" smtClean="0"/>
              <a:t>málo</a:t>
            </a:r>
            <a:r>
              <a:rPr lang="en-US" dirty="0" smtClean="0"/>
              <a:t> </a:t>
            </a:r>
            <a:r>
              <a:rPr lang="en-US" dirty="0" err="1" smtClean="0"/>
              <a:t>časté</a:t>
            </a:r>
            <a:endParaRPr lang="en-US" dirty="0" smtClean="0"/>
          </a:p>
          <a:p>
            <a:r>
              <a:rPr lang="en-US" dirty="0" err="1" smtClean="0"/>
              <a:t>Pravděpodobnější</a:t>
            </a:r>
            <a:r>
              <a:rPr lang="en-US" dirty="0" smtClean="0"/>
              <a:t> </a:t>
            </a:r>
            <a:r>
              <a:rPr lang="en-US" dirty="0" err="1" smtClean="0"/>
              <a:t>varianta</a:t>
            </a:r>
            <a:r>
              <a:rPr lang="en-US" dirty="0" smtClean="0"/>
              <a:t> je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12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určitého</a:t>
            </a:r>
            <a:r>
              <a:rPr lang="en-US" dirty="0" smtClean="0"/>
              <a:t> </a:t>
            </a:r>
            <a:r>
              <a:rPr lang="en-US" dirty="0" err="1" smtClean="0"/>
              <a:t>počtu</a:t>
            </a:r>
            <a:r>
              <a:rPr lang="en-US" dirty="0" smtClean="0"/>
              <a:t> </a:t>
            </a:r>
            <a:r>
              <a:rPr lang="en-US" dirty="0" err="1" smtClean="0"/>
              <a:t>případů</a:t>
            </a:r>
            <a:r>
              <a:rPr lang="en-US" dirty="0" smtClean="0"/>
              <a:t> z </a:t>
            </a:r>
            <a:r>
              <a:rPr lang="en-US" dirty="0" err="1" smtClean="0"/>
              <a:t>celkové</a:t>
            </a:r>
            <a:r>
              <a:rPr lang="en-US" dirty="0" smtClean="0"/>
              <a:t> populace</a:t>
            </a:r>
          </a:p>
          <a:p>
            <a:pPr lvl="1"/>
            <a:r>
              <a:rPr lang="en-US" dirty="0" err="1" smtClean="0"/>
              <a:t>Snížené</a:t>
            </a:r>
            <a:r>
              <a:rPr lang="en-US" dirty="0" smtClean="0"/>
              <a:t> </a:t>
            </a:r>
            <a:r>
              <a:rPr lang="en-US" dirty="0" err="1" smtClean="0"/>
              <a:t>náklady</a:t>
            </a:r>
            <a:endParaRPr lang="en-US" dirty="0" smtClean="0"/>
          </a:p>
          <a:p>
            <a:pPr lvl="1"/>
            <a:r>
              <a:rPr lang="en-US" dirty="0" err="1" smtClean="0"/>
              <a:t>Umožňuje</a:t>
            </a:r>
            <a:r>
              <a:rPr lang="en-US" dirty="0" smtClean="0"/>
              <a:t> </a:t>
            </a:r>
            <a:r>
              <a:rPr lang="en-US" dirty="0" err="1" smtClean="0"/>
              <a:t>infernci</a:t>
            </a:r>
            <a:r>
              <a:rPr lang="en-US" dirty="0" smtClean="0"/>
              <a:t> o </a:t>
            </a:r>
            <a:r>
              <a:rPr lang="en-US" dirty="0" err="1" smtClean="0"/>
              <a:t>celé</a:t>
            </a:r>
            <a:r>
              <a:rPr lang="en-US" dirty="0" smtClean="0"/>
              <a:t> </a:t>
            </a:r>
            <a:r>
              <a:rPr lang="en-US" dirty="0" err="1" smtClean="0"/>
              <a:t>populaci</a:t>
            </a:r>
            <a:endParaRPr lang="en-US" dirty="0" smtClean="0"/>
          </a:p>
          <a:p>
            <a:r>
              <a:rPr lang="en-US" dirty="0" err="1" smtClean="0"/>
              <a:t>Musí</a:t>
            </a:r>
            <a:r>
              <a:rPr lang="en-US" dirty="0" smtClean="0"/>
              <a:t> se </a:t>
            </a:r>
            <a:r>
              <a:rPr lang="en-US" dirty="0" err="1" smtClean="0"/>
              <a:t>dodržet</a:t>
            </a:r>
            <a:r>
              <a:rPr lang="en-US" dirty="0" smtClean="0"/>
              <a:t> </a:t>
            </a:r>
            <a:r>
              <a:rPr lang="en-US" dirty="0" err="1" smtClean="0"/>
              <a:t>pravidla</a:t>
            </a:r>
            <a:r>
              <a:rPr lang="en-US" dirty="0" smtClean="0"/>
              <a:t> </a:t>
            </a:r>
            <a:r>
              <a:rPr lang="en-US" dirty="0" err="1" smtClean="0"/>
              <a:t>náhodného</a:t>
            </a:r>
            <a:r>
              <a:rPr lang="en-US" dirty="0" smtClean="0"/>
              <a:t> </a:t>
            </a:r>
            <a:r>
              <a:rPr lang="en-US" dirty="0" err="1" smtClean="0"/>
              <a:t>výběru</a:t>
            </a:r>
            <a:endParaRPr lang="en-US" dirty="0" smtClean="0"/>
          </a:p>
          <a:p>
            <a:pPr lvl="1"/>
            <a:r>
              <a:rPr lang="en-US" dirty="0" err="1" smtClean="0"/>
              <a:t>každá</a:t>
            </a:r>
            <a:r>
              <a:rPr lang="en-US" dirty="0" smtClean="0"/>
              <a:t> </a:t>
            </a:r>
            <a:r>
              <a:rPr lang="en-US" dirty="0" err="1" smtClean="0"/>
              <a:t>jednotka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stejnou</a:t>
            </a:r>
            <a:r>
              <a:rPr lang="en-US" dirty="0" smtClean="0"/>
              <a:t> </a:t>
            </a:r>
            <a:r>
              <a:rPr lang="en-US" dirty="0" err="1" smtClean="0"/>
              <a:t>šanci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vybrána</a:t>
            </a:r>
            <a:endParaRPr lang="en-US" dirty="0" smtClean="0"/>
          </a:p>
          <a:p>
            <a:pPr lvl="1"/>
            <a:r>
              <a:rPr lang="en-US" dirty="0" err="1" smtClean="0"/>
              <a:t>Každá</a:t>
            </a:r>
            <a:r>
              <a:rPr lang="en-US" dirty="0" smtClean="0"/>
              <a:t> </a:t>
            </a:r>
            <a:r>
              <a:rPr lang="en-US" dirty="0" err="1" smtClean="0"/>
              <a:t>kombinace</a:t>
            </a:r>
            <a:r>
              <a:rPr lang="en-US" dirty="0" smtClean="0"/>
              <a:t> </a:t>
            </a:r>
            <a:r>
              <a:rPr lang="en-US" dirty="0" err="1" smtClean="0"/>
              <a:t>jednotek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stejnou</a:t>
            </a:r>
            <a:r>
              <a:rPr lang="en-US" dirty="0" smtClean="0"/>
              <a:t> </a:t>
            </a:r>
            <a:r>
              <a:rPr lang="en-US" dirty="0" err="1" smtClean="0"/>
              <a:t>šanci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vybrána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4102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Techniky</a:t>
            </a:r>
            <a:r>
              <a:rPr lang="en-US" dirty="0" smtClean="0"/>
              <a:t> </a:t>
            </a:r>
            <a:r>
              <a:rPr lang="en-US" dirty="0" err="1" smtClean="0"/>
              <a:t>nenáhodného</a:t>
            </a:r>
            <a:r>
              <a:rPr lang="en-US" dirty="0" smtClean="0"/>
              <a:t> </a:t>
            </a:r>
            <a:r>
              <a:rPr lang="en-US" dirty="0" err="1" smtClean="0"/>
              <a:t>výběru</a:t>
            </a:r>
            <a:endParaRPr lang="en-US" dirty="0"/>
          </a:p>
          <a:p>
            <a:pPr lvl="1"/>
            <a:r>
              <a:rPr lang="en-US" dirty="0" err="1" smtClean="0"/>
              <a:t>Kvótní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r>
              <a:rPr lang="en-US" dirty="0" smtClean="0"/>
              <a:t>, </a:t>
            </a:r>
            <a:r>
              <a:rPr lang="en-US" dirty="0" err="1" smtClean="0"/>
              <a:t>sněhová</a:t>
            </a:r>
            <a:r>
              <a:rPr lang="en-US" dirty="0" smtClean="0"/>
              <a:t> </a:t>
            </a:r>
            <a:r>
              <a:rPr lang="en-US" dirty="0" err="1" smtClean="0"/>
              <a:t>koule</a:t>
            </a:r>
            <a:r>
              <a:rPr lang="en-US" dirty="0" smtClean="0"/>
              <a:t>, </a:t>
            </a:r>
            <a:r>
              <a:rPr lang="en-US" dirty="0" err="1" smtClean="0"/>
              <a:t>anketa</a:t>
            </a:r>
            <a:r>
              <a:rPr lang="en-US" dirty="0" smtClean="0"/>
              <a:t>,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err="1" smtClean="0"/>
              <a:t>Náhodný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také</a:t>
            </a:r>
            <a:r>
              <a:rPr lang="en-US" dirty="0" smtClean="0"/>
              <a:t> </a:t>
            </a:r>
            <a:r>
              <a:rPr lang="en-US" dirty="0" err="1" smtClean="0"/>
              <a:t>produkovat</a:t>
            </a:r>
            <a:r>
              <a:rPr lang="en-US" dirty="0" smtClean="0"/>
              <a:t> </a:t>
            </a:r>
            <a:r>
              <a:rPr lang="en-US" dirty="0" err="1" smtClean="0"/>
              <a:t>chybu</a:t>
            </a:r>
            <a:r>
              <a:rPr lang="en-US" dirty="0" smtClean="0"/>
              <a:t>, </a:t>
            </a:r>
            <a:r>
              <a:rPr lang="en-US" dirty="0" err="1" smtClean="0"/>
              <a:t>riziko</a:t>
            </a:r>
            <a:r>
              <a:rPr lang="en-US" dirty="0" smtClean="0"/>
              <a:t> </a:t>
            </a:r>
            <a:r>
              <a:rPr lang="en-US" dirty="0" err="1" smtClean="0"/>
              <a:t>chyby</a:t>
            </a:r>
            <a:r>
              <a:rPr lang="en-US" dirty="0" smtClean="0"/>
              <a:t>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odhadnout</a:t>
            </a:r>
            <a:r>
              <a:rPr lang="en-US" dirty="0" smtClean="0"/>
              <a:t> </a:t>
            </a:r>
            <a:r>
              <a:rPr lang="en-US" dirty="0" err="1" smtClean="0"/>
              <a:t>pomocí</a:t>
            </a:r>
            <a:r>
              <a:rPr lang="en-US" dirty="0" smtClean="0"/>
              <a:t> </a:t>
            </a:r>
            <a:r>
              <a:rPr lang="en-US" dirty="0" err="1" smtClean="0"/>
              <a:t>statistických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(</a:t>
            </a:r>
            <a:r>
              <a:rPr lang="en-US" dirty="0" err="1" smtClean="0"/>
              <a:t>riziko</a:t>
            </a:r>
            <a:r>
              <a:rPr lang="en-US" dirty="0" smtClean="0"/>
              <a:t> </a:t>
            </a:r>
            <a:r>
              <a:rPr lang="en-US" dirty="0" err="1" smtClean="0"/>
              <a:t>toho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se </a:t>
            </a:r>
            <a:r>
              <a:rPr lang="en-US" dirty="0" err="1" smtClean="0"/>
              <a:t>výsledky</a:t>
            </a:r>
            <a:r>
              <a:rPr lang="en-US" dirty="0" smtClean="0"/>
              <a:t> </a:t>
            </a:r>
            <a:r>
              <a:rPr lang="en-US" dirty="0" err="1" smtClean="0"/>
              <a:t>liší</a:t>
            </a:r>
            <a:r>
              <a:rPr lang="en-US" dirty="0" smtClean="0"/>
              <a:t> od </a:t>
            </a:r>
            <a:r>
              <a:rPr lang="en-US" dirty="0" err="1" smtClean="0"/>
              <a:t>celé</a:t>
            </a:r>
            <a:r>
              <a:rPr lang="en-US" dirty="0" smtClean="0"/>
              <a:t> populace)</a:t>
            </a:r>
          </a:p>
        </p:txBody>
      </p:sp>
    </p:spTree>
    <p:extLst>
      <p:ext uri="{BB962C8B-B14F-4D97-AF65-F5344CB8AC3E}">
        <p14:creationId xmlns:p14="http://schemas.microsoft.com/office/powerpoint/2010/main" val="3572337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 - section survey</a:t>
            </a:r>
          </a:p>
          <a:p>
            <a:pPr lvl="1"/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en-US" dirty="0" err="1" smtClean="0"/>
              <a:t>časový</a:t>
            </a:r>
            <a:r>
              <a:rPr lang="en-US" dirty="0" smtClean="0"/>
              <a:t> bod</a:t>
            </a:r>
          </a:p>
          <a:p>
            <a:r>
              <a:rPr lang="en-US" dirty="0" smtClean="0"/>
              <a:t>Panel survey</a:t>
            </a:r>
          </a:p>
          <a:p>
            <a:pPr lvl="1"/>
            <a:r>
              <a:rPr lang="en-US" dirty="0" err="1" smtClean="0"/>
              <a:t>Opakovaná</a:t>
            </a:r>
            <a:r>
              <a:rPr lang="en-US" dirty="0" smtClean="0"/>
              <a:t> </a:t>
            </a:r>
            <a:r>
              <a:rPr lang="en-US" dirty="0" err="1" smtClean="0"/>
              <a:t>měření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523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dotazníkových</a:t>
            </a:r>
            <a:r>
              <a:rPr lang="en-US" dirty="0" smtClean="0"/>
              <a:t> </a:t>
            </a:r>
            <a:r>
              <a:rPr lang="en-US" dirty="0" err="1" smtClean="0"/>
              <a:t>šetření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Formulace</a:t>
            </a:r>
            <a:r>
              <a:rPr lang="en-US" dirty="0" smtClean="0"/>
              <a:t> </a:t>
            </a:r>
            <a:r>
              <a:rPr lang="en-US" dirty="0" err="1" smtClean="0"/>
              <a:t>otázek</a:t>
            </a:r>
            <a:endParaRPr lang="en-US" dirty="0" smtClean="0"/>
          </a:p>
          <a:p>
            <a:r>
              <a:rPr lang="en-US" dirty="0" err="1" smtClean="0"/>
              <a:t>Pořadí</a:t>
            </a:r>
            <a:r>
              <a:rPr lang="en-US" dirty="0" smtClean="0"/>
              <a:t> </a:t>
            </a:r>
            <a:r>
              <a:rPr lang="en-US" dirty="0" err="1" smtClean="0"/>
              <a:t>otázek</a:t>
            </a:r>
            <a:endParaRPr lang="en-US" dirty="0" smtClean="0"/>
          </a:p>
          <a:p>
            <a:r>
              <a:rPr lang="en-US" dirty="0" err="1" smtClean="0"/>
              <a:t>Nejednoznačnost</a:t>
            </a:r>
            <a:r>
              <a:rPr lang="en-US" dirty="0" smtClean="0"/>
              <a:t> </a:t>
            </a:r>
            <a:r>
              <a:rPr lang="en-US" dirty="0" err="1" smtClean="0"/>
              <a:t>otázek</a:t>
            </a:r>
            <a:endParaRPr lang="en-US" dirty="0" smtClean="0"/>
          </a:p>
          <a:p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desirabilita</a:t>
            </a:r>
            <a:endParaRPr lang="en-US" dirty="0" smtClean="0"/>
          </a:p>
          <a:p>
            <a:r>
              <a:rPr lang="en-US" dirty="0" smtClean="0"/>
              <a:t>Co </a:t>
            </a:r>
            <a:r>
              <a:rPr lang="en-US" dirty="0" err="1" smtClean="0"/>
              <a:t>vlastně</a:t>
            </a:r>
            <a:r>
              <a:rPr lang="en-US" dirty="0" smtClean="0"/>
              <a:t> v </a:t>
            </a:r>
            <a:r>
              <a:rPr lang="en-US" dirty="0" err="1" smtClean="0"/>
              <a:t>dotazníku</a:t>
            </a:r>
            <a:r>
              <a:rPr lang="en-US" dirty="0" smtClean="0"/>
              <a:t> </a:t>
            </a:r>
            <a:r>
              <a:rPr lang="en-US" dirty="0" err="1" smtClean="0"/>
              <a:t>měříme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Zaller</a:t>
            </a:r>
            <a:r>
              <a:rPr lang="en-US" dirty="0" smtClean="0"/>
              <a:t> a Feldman: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</a:t>
            </a:r>
            <a:r>
              <a:rPr lang="en-US" dirty="0" err="1" smtClean="0"/>
              <a:t>nejsou</a:t>
            </a:r>
            <a:r>
              <a:rPr lang="en-US" dirty="0" smtClean="0"/>
              <a:t> </a:t>
            </a:r>
            <a:r>
              <a:rPr lang="en-US" dirty="0" err="1" smtClean="0"/>
              <a:t>fixní</a:t>
            </a:r>
            <a:r>
              <a:rPr lang="en-US" dirty="0" smtClean="0"/>
              <a:t>, </a:t>
            </a:r>
            <a:r>
              <a:rPr lang="en-US" dirty="0" err="1" smtClean="0"/>
              <a:t>odpovídají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toho</a:t>
            </a:r>
            <a:r>
              <a:rPr lang="en-US" dirty="0" smtClean="0"/>
              <a:t>, co je </a:t>
            </a:r>
            <a:r>
              <a:rPr lang="en-US" dirty="0" err="1" smtClean="0"/>
              <a:t>zrovna</a:t>
            </a:r>
            <a:r>
              <a:rPr lang="en-US" dirty="0" smtClean="0"/>
              <a:t> </a:t>
            </a:r>
            <a:r>
              <a:rPr lang="en-US" dirty="0" err="1" smtClean="0"/>
              <a:t>dostupné</a:t>
            </a:r>
            <a:r>
              <a:rPr lang="en-US" dirty="0" smtClean="0"/>
              <a:t> v </a:t>
            </a:r>
            <a:r>
              <a:rPr lang="en-US" dirty="0" err="1" smtClean="0"/>
              <a:t>paměti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9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je politická psychologie?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Interdisciplinární obor</a:t>
            </a:r>
          </a:p>
          <a:p>
            <a:r>
              <a:rPr lang="cs-CZ" dirty="0" smtClean="0"/>
              <a:t>Vztah mezi psychologickými a politickými jevy.</a:t>
            </a:r>
          </a:p>
          <a:p>
            <a:r>
              <a:rPr lang="cs-CZ" dirty="0" smtClean="0"/>
              <a:t>Důraz na to, jak psychologie ovlivňuje politiku</a:t>
            </a:r>
          </a:p>
          <a:p>
            <a:r>
              <a:rPr lang="cs-CZ" dirty="0" smtClean="0"/>
              <a:t>Politologie, psychologie, historie, antropologie, kognitivní věda, neurověda, behaviorální vědy, evoluční věda, genetika</a:t>
            </a:r>
          </a:p>
          <a:p>
            <a:r>
              <a:rPr lang="cs-CZ" dirty="0" smtClean="0"/>
              <a:t>Klade si základní otázky o povaze politiky</a:t>
            </a:r>
          </a:p>
          <a:p>
            <a:r>
              <a:rPr lang="cs-CZ" dirty="0" smtClean="0"/>
              <a:t>Původ otázek v politické filozofii</a:t>
            </a:r>
          </a:p>
        </p:txBody>
      </p:sp>
    </p:spTree>
    <p:extLst>
      <p:ext uri="{BB962C8B-B14F-4D97-AF65-F5344CB8AC3E}">
        <p14:creationId xmlns:p14="http://schemas.microsoft.com/office/powerpoint/2010/main" val="23367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6542"/>
            <a:ext cx="8229600" cy="5279621"/>
          </a:xfrm>
        </p:spPr>
        <p:txBody>
          <a:bodyPr/>
          <a:lstStyle/>
          <a:p>
            <a:r>
              <a:rPr lang="cs-CZ" dirty="0" smtClean="0"/>
              <a:t>Silná stránka:</a:t>
            </a:r>
          </a:p>
          <a:p>
            <a:pPr lvl="1"/>
            <a:r>
              <a:rPr lang="cs-CZ" dirty="0" smtClean="0"/>
              <a:t>Možnost zobecnění na celou populaci</a:t>
            </a:r>
          </a:p>
          <a:p>
            <a:pPr lvl="1"/>
            <a:r>
              <a:rPr lang="cs-CZ" dirty="0" smtClean="0"/>
              <a:t>Mnoho proměnných </a:t>
            </a:r>
          </a:p>
          <a:p>
            <a:r>
              <a:rPr lang="cs-CZ" dirty="0" smtClean="0"/>
              <a:t>Slabá stránka:</a:t>
            </a:r>
          </a:p>
          <a:p>
            <a:pPr lvl="1"/>
            <a:r>
              <a:rPr lang="cs-CZ" dirty="0" smtClean="0"/>
              <a:t>Nedostatečná síla při testování kauzálních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9330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Conductance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980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Fyziologické reakce</a:t>
            </a:r>
          </a:p>
          <a:p>
            <a:r>
              <a:rPr lang="cs-CZ" dirty="0" smtClean="0"/>
              <a:t>Změny elektrodermální aktivity</a:t>
            </a:r>
          </a:p>
          <a:p>
            <a:r>
              <a:rPr lang="cs-CZ" dirty="0" smtClean="0"/>
              <a:t>Elektroda připevněná k nedominantní ruce</a:t>
            </a:r>
          </a:p>
          <a:p>
            <a:r>
              <a:rPr lang="cs-CZ" dirty="0" smtClean="0"/>
              <a:t>Vodivost kůže, je propojená s autonomním nervovým systémem</a:t>
            </a:r>
          </a:p>
          <a:p>
            <a:r>
              <a:rPr lang="cs-CZ" dirty="0" smtClean="0"/>
              <a:t>Přesvědčivější metoda měření např. afektivní aktivace subjektů</a:t>
            </a:r>
          </a:p>
          <a:p>
            <a:r>
              <a:rPr lang="cs-CZ" dirty="0" smtClean="0"/>
              <a:t>Levná, neinvazivní metoda</a:t>
            </a:r>
          </a:p>
          <a:p>
            <a:r>
              <a:rPr lang="cs-CZ" dirty="0" smtClean="0"/>
              <a:t>Problém s interpretací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42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 2016-02-29 08.27.4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11" r="3873"/>
          <a:stretch/>
        </p:blipFill>
        <p:spPr>
          <a:xfrm>
            <a:off x="0" y="403115"/>
            <a:ext cx="8929825" cy="6214874"/>
          </a:xfrm>
        </p:spPr>
      </p:pic>
    </p:spTree>
    <p:extLst>
      <p:ext uri="{BB962C8B-B14F-4D97-AF65-F5344CB8AC3E}">
        <p14:creationId xmlns:p14="http://schemas.microsoft.com/office/powerpoint/2010/main" val="353478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47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SCR </a:t>
            </a:r>
            <a:r>
              <a:rPr lang="en-US" dirty="0" err="1" smtClean="0"/>
              <a:t>příklad</a:t>
            </a:r>
            <a:r>
              <a:rPr lang="en-US" dirty="0" smtClean="0"/>
              <a:t>: Petersen, </a:t>
            </a:r>
            <a:r>
              <a:rPr lang="en-US" dirty="0" err="1" smtClean="0"/>
              <a:t>Giessing</a:t>
            </a:r>
            <a:r>
              <a:rPr lang="en-US" dirty="0" smtClean="0"/>
              <a:t>, Nielsen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1060"/>
            <a:ext cx="8229600" cy="511956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Subjekty napojeny na elektrodu</a:t>
            </a:r>
          </a:p>
          <a:p>
            <a:r>
              <a:rPr lang="cs-CZ" dirty="0" smtClean="0"/>
              <a:t>Hodnocení politických stran</a:t>
            </a:r>
          </a:p>
          <a:p>
            <a:r>
              <a:rPr lang="cs-CZ" dirty="0" smtClean="0"/>
              <a:t>Sledování afektivních obrazů a neutrálních obrazů</a:t>
            </a:r>
          </a:p>
          <a:p>
            <a:r>
              <a:rPr lang="cs-CZ" dirty="0" smtClean="0"/>
              <a:t>Treatment: politické návrhy s logem politických stran – měření aktivity nervového systému</a:t>
            </a:r>
          </a:p>
          <a:p>
            <a:r>
              <a:rPr lang="cs-CZ" dirty="0" smtClean="0"/>
              <a:t>Fyziologické reakce zprostředkují efekt stranické heuristiky na evaluaci politických návrhů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3121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Magnetická</a:t>
            </a:r>
            <a:r>
              <a:rPr lang="en-US" dirty="0" smtClean="0"/>
              <a:t> </a:t>
            </a:r>
            <a:r>
              <a:rPr lang="en-US" dirty="0" err="1" smtClean="0"/>
              <a:t>rezonance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964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Nejprominentnější metoda</a:t>
            </a:r>
          </a:p>
          <a:p>
            <a:r>
              <a:rPr lang="cs-CZ" dirty="0" smtClean="0"/>
              <a:t>Neinvazivní zobrazování lidského mozku</a:t>
            </a:r>
          </a:p>
          <a:p>
            <a:r>
              <a:rPr lang="cs-CZ" dirty="0" smtClean="0"/>
              <a:t>Měří BOLD (</a:t>
            </a:r>
            <a:r>
              <a:rPr lang="cs-CZ" dirty="0" err="1" smtClean="0"/>
              <a:t>Blood</a:t>
            </a:r>
            <a:r>
              <a:rPr lang="cs-CZ" dirty="0" smtClean="0"/>
              <a:t> oxygen-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dependet</a:t>
            </a:r>
            <a:r>
              <a:rPr lang="cs-CZ" dirty="0" smtClean="0"/>
              <a:t>) signál ve sledované části mozku</a:t>
            </a:r>
          </a:p>
          <a:p>
            <a:r>
              <a:rPr lang="cs-CZ" dirty="0" smtClean="0"/>
              <a:t>Finančně náročné</a:t>
            </a:r>
          </a:p>
          <a:p>
            <a:r>
              <a:rPr lang="cs-CZ" dirty="0" smtClean="0"/>
              <a:t>Obtíže s interpretací</a:t>
            </a:r>
          </a:p>
          <a:p>
            <a:pPr lvl="1"/>
            <a:r>
              <a:rPr lang="cs-CZ" dirty="0" smtClean="0"/>
              <a:t>Aktivace může být důsledek chyby</a:t>
            </a:r>
          </a:p>
          <a:p>
            <a:pPr lvl="1"/>
            <a:r>
              <a:rPr lang="cs-CZ" dirty="0" smtClean="0"/>
              <a:t>Chyby v záznamech neurální aktivity v důsledku aktivit v různých částech mozku</a:t>
            </a:r>
          </a:p>
          <a:p>
            <a:pPr lvl="1"/>
            <a:r>
              <a:rPr lang="cs-CZ" dirty="0" smtClean="0"/>
              <a:t>Interpretace </a:t>
            </a:r>
            <a:r>
              <a:rPr lang="cs-CZ" dirty="0" err="1" smtClean="0"/>
              <a:t>fMRI</a:t>
            </a:r>
            <a:r>
              <a:rPr lang="cs-CZ" dirty="0" smtClean="0"/>
              <a:t> experimentů, hypotetické vazby mezi neurální aktivitou a zpracováním informace, nutné další replikace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82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59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7478"/>
            <a:ext cx="8229600" cy="5158686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Člověk je politická bytost</a:t>
            </a:r>
          </a:p>
          <a:p>
            <a:pPr lvl="2"/>
            <a:r>
              <a:rPr lang="cs-CZ" dirty="0" smtClean="0"/>
              <a:t>Politika se děje tam, kde sourozenci chtějí, aby jejich spor rozsoudili rodiče a tam, kde se hádají partneři…Politika se projevuje i tam, kde posuzujeme výkon koaličních skupin – včetně sportovních týmů, policie, hasičů nebo teroristických buněk (Hatemi &amp; McDermott 2011).</a:t>
            </a:r>
          </a:p>
          <a:p>
            <a:r>
              <a:rPr lang="cs-CZ" dirty="0" smtClean="0"/>
              <a:t>Je lidská podstata determinována nebo je formována situací?</a:t>
            </a:r>
          </a:p>
          <a:p>
            <a:r>
              <a:rPr lang="cs-CZ" dirty="0" smtClean="0"/>
              <a:t>Je člověk racionální aktér?</a:t>
            </a:r>
          </a:p>
          <a:p>
            <a:r>
              <a:rPr lang="cs-CZ" dirty="0" smtClean="0"/>
              <a:t>Je člověk kompetentní k tomu, aby rozhodoval o politických záležitostech?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16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128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Internatinal Society of Political Psychology zal. 1978</a:t>
            </a:r>
          </a:p>
          <a:p>
            <a:r>
              <a:rPr lang="cs-CZ" dirty="0" smtClean="0"/>
              <a:t>Journal of Political Psychology</a:t>
            </a:r>
          </a:p>
          <a:p>
            <a:r>
              <a:rPr lang="cs-CZ" dirty="0" smtClean="0"/>
              <a:t>Advances in Political Psychology</a:t>
            </a:r>
          </a:p>
          <a:p>
            <a:r>
              <a:rPr lang="cs-CZ" dirty="0" smtClean="0"/>
              <a:t>Handbook of Political Psychology (2 edice)</a:t>
            </a:r>
          </a:p>
          <a:p>
            <a:r>
              <a:rPr lang="cs-CZ" dirty="0" smtClean="0"/>
              <a:t>Prudký rozvoj od 80. let</a:t>
            </a:r>
          </a:p>
          <a:p>
            <a:r>
              <a:rPr lang="cs-CZ" dirty="0" smtClean="0"/>
              <a:t>Rozvoj za hranicemi USA</a:t>
            </a:r>
          </a:p>
          <a:p>
            <a:r>
              <a:rPr lang="cs-CZ" dirty="0" smtClean="0"/>
              <a:t>Reakce na teorii racionální volby</a:t>
            </a:r>
          </a:p>
          <a:p>
            <a:r>
              <a:rPr lang="cs-CZ" dirty="0" smtClean="0"/>
              <a:t>Důraz na konceptualizaci spíše předpokládaných fenoménů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4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Studium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r>
              <a:rPr lang="en-US" dirty="0" smtClean="0"/>
              <a:t>: 40. – 50. </a:t>
            </a:r>
            <a:r>
              <a:rPr lang="en-US" dirty="0" err="1" smtClean="0"/>
              <a:t>léta</a:t>
            </a:r>
            <a:r>
              <a:rPr lang="en-US" dirty="0" smtClean="0"/>
              <a:t>, </a:t>
            </a:r>
            <a:r>
              <a:rPr lang="en-US" dirty="0" err="1" smtClean="0"/>
              <a:t>psychoanalýza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a </a:t>
            </a:r>
            <a:r>
              <a:rPr lang="en-US" dirty="0" err="1" smtClean="0"/>
              <a:t>volební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: 60. – 70. </a:t>
            </a:r>
            <a:r>
              <a:rPr lang="en-US" dirty="0" err="1" smtClean="0"/>
              <a:t>léta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kognice</a:t>
            </a:r>
            <a:r>
              <a:rPr lang="en-US" dirty="0" smtClean="0"/>
              <a:t> a </a:t>
            </a:r>
            <a:r>
              <a:rPr lang="en-US" dirty="0" err="1" smtClean="0"/>
              <a:t>rozhodování</a:t>
            </a:r>
            <a:r>
              <a:rPr lang="en-US" dirty="0" smtClean="0"/>
              <a:t>: od 80. let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Biopolitika</a:t>
            </a:r>
            <a:r>
              <a:rPr lang="en-US" dirty="0" smtClean="0"/>
              <a:t>, </a:t>
            </a:r>
            <a:r>
              <a:rPr lang="en-US" dirty="0" err="1" smtClean="0"/>
              <a:t>Genetika</a:t>
            </a:r>
            <a:r>
              <a:rPr lang="en-US" dirty="0" smtClean="0"/>
              <a:t>, </a:t>
            </a:r>
            <a:r>
              <a:rPr lang="en-US" dirty="0" err="1" smtClean="0"/>
              <a:t>Neurovědy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951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1.éra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2625" cy="4970580"/>
          </a:xfrm>
        </p:spPr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období</a:t>
            </a:r>
            <a:r>
              <a:rPr lang="en-US" dirty="0" smtClean="0"/>
              <a:t>: 1940s a 1950s</a:t>
            </a:r>
          </a:p>
          <a:p>
            <a:pPr lvl="1"/>
            <a:r>
              <a:rPr lang="en-US" dirty="0" err="1" smtClean="0"/>
              <a:t>Psychoanalýza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explanační</a:t>
            </a:r>
            <a:r>
              <a:rPr lang="en-US" dirty="0" smtClean="0"/>
              <a:t> </a:t>
            </a:r>
            <a:r>
              <a:rPr lang="en-US" dirty="0" err="1" smtClean="0"/>
              <a:t>rámec</a:t>
            </a:r>
            <a:endParaRPr lang="en-US" dirty="0" smtClean="0"/>
          </a:p>
          <a:p>
            <a:pPr lvl="1"/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k </a:t>
            </a:r>
            <a:r>
              <a:rPr lang="en-US" dirty="0" err="1" smtClean="0"/>
              <a:t>Freudovi</a:t>
            </a:r>
            <a:r>
              <a:rPr lang="en-US" dirty="0" smtClean="0"/>
              <a:t>, </a:t>
            </a:r>
            <a:r>
              <a:rPr lang="en-US" dirty="0" err="1" smtClean="0"/>
              <a:t>vhodná</a:t>
            </a:r>
            <a:r>
              <a:rPr lang="en-US" dirty="0" smtClean="0"/>
              <a:t> </a:t>
            </a:r>
            <a:r>
              <a:rPr lang="en-US" dirty="0" err="1" smtClean="0"/>
              <a:t>témata</a:t>
            </a:r>
            <a:endParaRPr lang="en-US" dirty="0" smtClean="0"/>
          </a:p>
          <a:p>
            <a:pPr lvl="1"/>
            <a:r>
              <a:rPr lang="en-US" dirty="0" err="1" smtClean="0"/>
              <a:t>Hledá</a:t>
            </a:r>
            <a:r>
              <a:rPr lang="en-US" dirty="0" smtClean="0"/>
              <a:t> (</a:t>
            </a:r>
            <a:r>
              <a:rPr lang="en-US" dirty="0" err="1" smtClean="0"/>
              <a:t>nevědomé</a:t>
            </a:r>
            <a:r>
              <a:rPr lang="en-US" dirty="0" smtClean="0"/>
              <a:t>) </a:t>
            </a:r>
            <a:r>
              <a:rPr lang="en-US" dirty="0" err="1" smtClean="0"/>
              <a:t>motivace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 smtClean="0"/>
          </a:p>
          <a:p>
            <a:pPr lvl="1"/>
            <a:r>
              <a:rPr lang="en-US" dirty="0" err="1" smtClean="0"/>
              <a:t>Hlavními</a:t>
            </a:r>
            <a:r>
              <a:rPr lang="en-US" dirty="0" smtClean="0"/>
              <a:t> </a:t>
            </a:r>
            <a:r>
              <a:rPr lang="en-US" dirty="0" err="1" smtClean="0"/>
              <a:t>koncepty</a:t>
            </a:r>
            <a:r>
              <a:rPr lang="en-US" dirty="0" smtClean="0"/>
              <a:t>: id, ego, superego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13"/>
            <a:ext cx="8229600" cy="4998631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Lasswell</a:t>
            </a:r>
            <a:r>
              <a:rPr lang="en-US" dirty="0" smtClean="0"/>
              <a:t>, Psychopathology and Politics (1930)</a:t>
            </a:r>
          </a:p>
          <a:p>
            <a:pPr lvl="1"/>
            <a:r>
              <a:rPr lang="en-US" dirty="0" err="1" smtClean="0"/>
              <a:t>Aplikace</a:t>
            </a:r>
            <a:r>
              <a:rPr lang="en-US" dirty="0" smtClean="0"/>
              <a:t> </a:t>
            </a:r>
            <a:r>
              <a:rPr lang="en-US" dirty="0" err="1" smtClean="0"/>
              <a:t>psychoanalýzy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jevy</a:t>
            </a:r>
            <a:endParaRPr lang="en-US" dirty="0" smtClean="0"/>
          </a:p>
          <a:p>
            <a:pPr lvl="1"/>
            <a:r>
              <a:rPr lang="en-US" dirty="0" err="1" smtClean="0"/>
              <a:t>Ovlivnil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dlouho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k </a:t>
            </a:r>
            <a:r>
              <a:rPr lang="en-US" dirty="0" err="1" smtClean="0"/>
              <a:t>politicé</a:t>
            </a:r>
            <a:r>
              <a:rPr lang="en-US" dirty="0" smtClean="0"/>
              <a:t> </a:t>
            </a:r>
            <a:r>
              <a:rPr lang="en-US" dirty="0" err="1" smtClean="0"/>
              <a:t>psychologii</a:t>
            </a:r>
            <a:endParaRPr lang="en-US" dirty="0" smtClean="0"/>
          </a:p>
          <a:p>
            <a:pPr lvl="1"/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psychoanalytické</a:t>
            </a:r>
            <a:r>
              <a:rPr lang="en-US" dirty="0" smtClean="0"/>
              <a:t> </a:t>
            </a:r>
            <a:r>
              <a:rPr lang="en-US" dirty="0" err="1" smtClean="0"/>
              <a:t>interpretace</a:t>
            </a:r>
            <a:r>
              <a:rPr lang="en-US" dirty="0" smtClean="0"/>
              <a:t> </a:t>
            </a:r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snů</a:t>
            </a:r>
            <a:r>
              <a:rPr lang="en-US" dirty="0" smtClean="0"/>
              <a:t> </a:t>
            </a:r>
            <a:r>
              <a:rPr lang="en-US" dirty="0" err="1" smtClean="0"/>
              <a:t>atd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Adorno</a:t>
            </a:r>
            <a:r>
              <a:rPr lang="en-US" dirty="0" smtClean="0"/>
              <a:t> et al. 1950</a:t>
            </a:r>
          </a:p>
          <a:p>
            <a:pPr lvl="1"/>
            <a:r>
              <a:rPr lang="en-US" dirty="0" smtClean="0"/>
              <a:t>Neo-</a:t>
            </a:r>
            <a:r>
              <a:rPr lang="en-US" dirty="0" err="1" smtClean="0"/>
              <a:t>Freudiánská</a:t>
            </a:r>
            <a:r>
              <a:rPr lang="en-US" dirty="0" smtClean="0"/>
              <a:t> </a:t>
            </a:r>
            <a:r>
              <a:rPr lang="en-US" dirty="0" err="1" smtClean="0"/>
              <a:t>tradice</a:t>
            </a:r>
            <a:endParaRPr lang="en-US" dirty="0" smtClean="0"/>
          </a:p>
          <a:p>
            <a:pPr lvl="1"/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r>
              <a:rPr lang="en-US" dirty="0" smtClean="0"/>
              <a:t> je </a:t>
            </a:r>
            <a:r>
              <a:rPr lang="en-US" dirty="0" err="1" smtClean="0"/>
              <a:t>důsledkem</a:t>
            </a:r>
            <a:r>
              <a:rPr lang="en-US" dirty="0" smtClean="0"/>
              <a:t> </a:t>
            </a:r>
            <a:r>
              <a:rPr lang="en-US" dirty="0" err="1" smtClean="0"/>
              <a:t>striktní</a:t>
            </a:r>
            <a:r>
              <a:rPr lang="en-US" dirty="0" smtClean="0"/>
              <a:t> </a:t>
            </a:r>
            <a:r>
              <a:rPr lang="en-US" dirty="0" err="1" smtClean="0"/>
              <a:t>výchovy</a:t>
            </a:r>
            <a:endParaRPr lang="en-US" dirty="0" smtClean="0"/>
          </a:p>
          <a:p>
            <a:r>
              <a:rPr lang="en-US" dirty="0" err="1" smtClean="0"/>
              <a:t>Jednosměrný</a:t>
            </a:r>
            <a:r>
              <a:rPr lang="en-US" dirty="0" smtClean="0"/>
              <a:t> 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psychologií</a:t>
            </a:r>
            <a:r>
              <a:rPr lang="en-US" dirty="0" smtClean="0"/>
              <a:t> a </a:t>
            </a:r>
            <a:r>
              <a:rPr lang="en-US" dirty="0" err="1" smtClean="0"/>
              <a:t>politikou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04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Kritika</a:t>
            </a:r>
            <a:r>
              <a:rPr lang="en-US" dirty="0" smtClean="0"/>
              <a:t> </a:t>
            </a:r>
            <a:r>
              <a:rPr lang="en-US" dirty="0" err="1" smtClean="0"/>
              <a:t>psychoanalytické</a:t>
            </a:r>
            <a:r>
              <a:rPr lang="en-US" dirty="0" smtClean="0"/>
              <a:t> </a:t>
            </a:r>
            <a:r>
              <a:rPr lang="en-US" dirty="0" err="1" smtClean="0"/>
              <a:t>redukce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naivita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Reflexe</a:t>
            </a:r>
            <a:r>
              <a:rPr lang="en-US" dirty="0" smtClean="0"/>
              <a:t> </a:t>
            </a:r>
            <a:r>
              <a:rPr lang="en-US" dirty="0" err="1" smtClean="0"/>
              <a:t>sociálního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 v </a:t>
            </a:r>
            <a:r>
              <a:rPr lang="en-US" dirty="0" err="1" smtClean="0"/>
              <a:t>samotné</a:t>
            </a:r>
            <a:r>
              <a:rPr lang="en-US" dirty="0" smtClean="0"/>
              <a:t> </a:t>
            </a:r>
            <a:r>
              <a:rPr lang="en-US" dirty="0" err="1" smtClean="0"/>
              <a:t>psychoanalytické</a:t>
            </a:r>
            <a:r>
              <a:rPr lang="en-US" dirty="0" smtClean="0"/>
              <a:t> </a:t>
            </a:r>
            <a:r>
              <a:rPr lang="en-US" dirty="0" err="1" smtClean="0"/>
              <a:t>tradici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Fromm, Escape from Freedom –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psychoanalytický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</a:t>
            </a:r>
            <a:r>
              <a:rPr lang="en-US" dirty="0" err="1" smtClean="0"/>
              <a:t>zohledňuje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, </a:t>
            </a:r>
            <a:r>
              <a:rPr lang="en-US" dirty="0" err="1" smtClean="0"/>
              <a:t>politický</a:t>
            </a:r>
            <a:r>
              <a:rPr lang="en-US" dirty="0" smtClean="0"/>
              <a:t> a </a:t>
            </a:r>
            <a:r>
              <a:rPr lang="en-US" dirty="0" err="1" smtClean="0"/>
              <a:t>ekonomický</a:t>
            </a:r>
            <a:r>
              <a:rPr lang="en-US" dirty="0" smtClean="0"/>
              <a:t> </a:t>
            </a:r>
            <a:r>
              <a:rPr lang="en-US" dirty="0" err="1" smtClean="0"/>
              <a:t>kontext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03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1266</Words>
  <Application>Microsoft Office PowerPoint</Application>
  <PresentationFormat>Předvádění na obrazovce (4:3)</PresentationFormat>
  <Paragraphs>197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CO JE POLITICKÁ PSYCHOLOGIE METODOLOGIE POL. PSYCHOLOGIE</vt:lpstr>
      <vt:lpstr>Proč politická psychologie?</vt:lpstr>
      <vt:lpstr>Co je politická psychologie?</vt:lpstr>
      <vt:lpstr>Prezentace aplikace PowerPoint</vt:lpstr>
      <vt:lpstr>Vývoj politické psychologie</vt:lpstr>
      <vt:lpstr>Vývoj politické psychologie</vt:lpstr>
      <vt:lpstr>1.éra PP</vt:lpstr>
      <vt:lpstr>1. éra PP</vt:lpstr>
      <vt:lpstr>1. éra PP</vt:lpstr>
      <vt:lpstr>1. éra PP</vt:lpstr>
      <vt:lpstr>2. éra PP</vt:lpstr>
      <vt:lpstr>2. éra PP</vt:lpstr>
      <vt:lpstr>2. éra PP</vt:lpstr>
      <vt:lpstr>2. éra PP</vt:lpstr>
      <vt:lpstr>3. Éra PP</vt:lpstr>
      <vt:lpstr>3. Éra PP</vt:lpstr>
      <vt:lpstr>Nová éra</vt:lpstr>
      <vt:lpstr>KRITIKA POLITICKÉ PSYCHOLOGIE</vt:lpstr>
      <vt:lpstr>Politologická kritika</vt:lpstr>
      <vt:lpstr>Politologická kritika</vt:lpstr>
      <vt:lpstr>Psychologická kritika</vt:lpstr>
      <vt:lpstr>METODY V POLITICKÉ PSYCHOLOGII </vt:lpstr>
      <vt:lpstr>Metody</vt:lpstr>
      <vt:lpstr>Prezentace aplikace PowerPoint</vt:lpstr>
      <vt:lpstr>SURVEY</vt:lpstr>
      <vt:lpstr>SURVEY</vt:lpstr>
      <vt:lpstr>SURVEY</vt:lpstr>
      <vt:lpstr>SURVEY</vt:lpstr>
      <vt:lpstr>Problémy dotazníkových šetření</vt:lpstr>
      <vt:lpstr>Prezentace aplikace PowerPoint</vt:lpstr>
      <vt:lpstr>Skin Conductance Response</vt:lpstr>
      <vt:lpstr>Prezentace aplikace PowerPoint</vt:lpstr>
      <vt:lpstr>SCR příklad: Petersen, Giessing, Nielsen 2015</vt:lpstr>
      <vt:lpstr>Magnetická rezonance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POLITICKÁ PSYCHOLOGIE METODOLOGIE POL. PSYCHOLOGIE</dc:title>
  <dc:creator>Lenka Hrbková</dc:creator>
  <cp:lastModifiedBy>Ucitel</cp:lastModifiedBy>
  <cp:revision>30</cp:revision>
  <dcterms:created xsi:type="dcterms:W3CDTF">2016-02-28T14:20:33Z</dcterms:created>
  <dcterms:modified xsi:type="dcterms:W3CDTF">2016-10-05T13:16:57Z</dcterms:modified>
</cp:coreProperties>
</file>