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50"/>
  </p:notesMasterIdLst>
  <p:sldIdLst>
    <p:sldId id="256" r:id="rId2"/>
    <p:sldId id="299" r:id="rId3"/>
    <p:sldId id="300" r:id="rId4"/>
    <p:sldId id="301" r:id="rId5"/>
    <p:sldId id="302" r:id="rId6"/>
    <p:sldId id="274" r:id="rId7"/>
    <p:sldId id="273" r:id="rId8"/>
    <p:sldId id="333" r:id="rId9"/>
    <p:sldId id="276" r:id="rId10"/>
    <p:sldId id="275" r:id="rId11"/>
    <p:sldId id="334" r:id="rId12"/>
    <p:sldId id="332" r:id="rId13"/>
    <p:sldId id="278" r:id="rId14"/>
    <p:sldId id="279" r:id="rId15"/>
    <p:sldId id="259" r:id="rId16"/>
    <p:sldId id="280" r:id="rId17"/>
    <p:sldId id="281" r:id="rId18"/>
    <p:sldId id="283" r:id="rId19"/>
    <p:sldId id="284" r:id="rId20"/>
    <p:sldId id="285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03" r:id="rId35"/>
    <p:sldId id="304" r:id="rId36"/>
    <p:sldId id="305" r:id="rId37"/>
    <p:sldId id="306" r:id="rId38"/>
    <p:sldId id="307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7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2024DF-C5A2-7946-9553-E51875E4E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ED7294E-C94F-D84C-B65A-5E2EFA934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9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C9DE-4651-4E47-B8FF-13EFDEDBF4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4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7729-4118-DC4B-A671-6E8D12AB1E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200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64F5-DCCD-4942-BA06-43B4C1097D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3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0C87-DB10-5F43-9AF8-61636D2BA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5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0CDA-C3F9-AD42-92CE-0C08CC6160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0188-9CB3-3B4C-8DC2-1C3C6B339C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CCD0-241E-9745-9ACC-6FBCAF1288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5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4772-248D-444C-9B59-ACECD3C8BC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2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5DB2-8023-E24A-B76C-46F235680F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5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68F2-3D29-4B44-8FAC-6E4EFE91F4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1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E67F-1DDD-2E4C-9649-148463653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1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F2E60366-206B-D645-AB0D-C497982931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Exekutívno-legislatívne vzťahy, štátna byrokracia</a:t>
            </a:r>
            <a:endParaRPr lang="en-US" dirty="0" smtClean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Doc. Marek Rybář,PhD.</a:t>
            </a: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Protiargumenty</a:t>
            </a:r>
            <a:endParaRPr lang="sk-SK" dirty="0" smtClean="0">
              <a:cs typeface="+mj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Zovšeobecnenia vychádzajú len z latinskoamerických skúseností a ignorujú zlú skúsenosť s parlamentarizmom v Afrike a Ázii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Predpokladajú len majoritársky spôsob voľby prezidenta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Nedoceňujú možnosť, že prezident môže prispieť k zjednoteniu rozdelených spoločností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parlamentné systémy o nič lepšie ako prezidentské (stabilita vzniká len pri logike koaličnej spolupráce, nie automaticky parlamentným systémom)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Empirický</a:t>
            </a:r>
            <a:r>
              <a:rPr lang="en-US" dirty="0" smtClean="0"/>
              <a:t> </a:t>
            </a:r>
            <a:r>
              <a:rPr lang="en-US" dirty="0" err="1" smtClean="0"/>
              <a:t>výskum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nejasný</a:t>
            </a:r>
            <a:r>
              <a:rPr lang="en-US" dirty="0" smtClean="0"/>
              <a:t> </a:t>
            </a:r>
            <a:r>
              <a:rPr lang="en-US" dirty="0" err="1" smtClean="0"/>
              <a:t>vzťah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inšt</a:t>
            </a:r>
            <a:r>
              <a:rPr lang="en-US" dirty="0" smtClean="0"/>
              <a:t>. </a:t>
            </a:r>
            <a:r>
              <a:rPr lang="en-US" dirty="0" err="1" smtClean="0"/>
              <a:t>usporiadaním</a:t>
            </a:r>
            <a:r>
              <a:rPr lang="en-US" dirty="0" smtClean="0"/>
              <a:t> a </a:t>
            </a:r>
            <a:r>
              <a:rPr lang="en-US" dirty="0" err="1" smtClean="0"/>
              <a:t>kolapsom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Kapstein</a:t>
            </a:r>
            <a:r>
              <a:rPr lang="en-US" dirty="0" smtClean="0"/>
              <a:t> a Converse 123 </a:t>
            </a:r>
            <a:r>
              <a:rPr lang="en-US" dirty="0" err="1" smtClean="0"/>
              <a:t>prípadov</a:t>
            </a:r>
            <a:r>
              <a:rPr lang="en-US" dirty="0" smtClean="0"/>
              <a:t> </a:t>
            </a:r>
            <a:r>
              <a:rPr lang="en-US" dirty="0" err="1" smtClean="0"/>
              <a:t>demokratizácie</a:t>
            </a:r>
            <a:r>
              <a:rPr lang="en-US" dirty="0" smtClean="0"/>
              <a:t> v </a:t>
            </a:r>
            <a:r>
              <a:rPr lang="en-US" dirty="0" err="1" smtClean="0"/>
              <a:t>rokoch</a:t>
            </a:r>
            <a:r>
              <a:rPr lang="en-US" dirty="0" smtClean="0"/>
              <a:t> 1960-2004: </a:t>
            </a:r>
            <a:r>
              <a:rPr lang="en-US" dirty="0" err="1" smtClean="0"/>
              <a:t>parlamentarizmus</a:t>
            </a:r>
            <a:r>
              <a:rPr lang="en-US" dirty="0" smtClean="0"/>
              <a:t> je </a:t>
            </a:r>
            <a:r>
              <a:rPr lang="en-US" dirty="0" err="1" smtClean="0"/>
              <a:t>nebezpečnejší</a:t>
            </a:r>
            <a:endParaRPr lang="en-US" dirty="0"/>
          </a:p>
          <a:p>
            <a:r>
              <a:rPr lang="en-US" dirty="0" smtClean="0"/>
              <a:t>Maeda 135 </a:t>
            </a:r>
            <a:r>
              <a:rPr lang="en-US" dirty="0" err="1" smtClean="0"/>
              <a:t>demokracií</a:t>
            </a:r>
            <a:r>
              <a:rPr lang="en-US" dirty="0" smtClean="0"/>
              <a:t> v </a:t>
            </a:r>
            <a:r>
              <a:rPr lang="en-US" dirty="0" err="1" smtClean="0"/>
              <a:t>rokoch</a:t>
            </a:r>
            <a:r>
              <a:rPr lang="en-US" dirty="0" smtClean="0"/>
              <a:t> 1800-2004: </a:t>
            </a:r>
            <a:r>
              <a:rPr lang="en-US" dirty="0" err="1" smtClean="0"/>
              <a:t>prezidencializmus</a:t>
            </a:r>
            <a:r>
              <a:rPr lang="en-US" dirty="0" smtClean="0"/>
              <a:t> je </a:t>
            </a:r>
            <a:r>
              <a:rPr lang="en-US" dirty="0" err="1" smtClean="0"/>
              <a:t>nebezpečnejší</a:t>
            </a:r>
            <a:endParaRPr lang="en-US" dirty="0" smtClean="0"/>
          </a:p>
          <a:p>
            <a:r>
              <a:rPr lang="en-US" dirty="0" smtClean="0"/>
              <a:t>Sing 85 </a:t>
            </a:r>
            <a:r>
              <a:rPr lang="en-US" dirty="0" err="1" smtClean="0"/>
              <a:t>krajín</a:t>
            </a:r>
            <a:r>
              <a:rPr lang="en-US" dirty="0" smtClean="0"/>
              <a:t> (1946-2002): </a:t>
            </a:r>
            <a:r>
              <a:rPr lang="en-US" dirty="0" err="1" smtClean="0"/>
              <a:t>žiadny</a:t>
            </a:r>
            <a:r>
              <a:rPr lang="en-US" dirty="0" smtClean="0"/>
              <a:t> </a:t>
            </a:r>
            <a:r>
              <a:rPr lang="en-US" dirty="0" err="1" smtClean="0"/>
              <a:t>vplyv</a:t>
            </a:r>
            <a:r>
              <a:rPr lang="en-US" dirty="0" smtClean="0"/>
              <a:t> </a:t>
            </a:r>
            <a:r>
              <a:rPr lang="en-US" dirty="0" err="1" smtClean="0"/>
              <a:t>prez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parlam</a:t>
            </a:r>
            <a:r>
              <a:rPr lang="en-US" dirty="0" smtClean="0"/>
              <a:t>.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prežitie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5311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testovanie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 err="1" smtClean="0"/>
              <a:t>Cheibub</a:t>
            </a:r>
            <a:r>
              <a:rPr lang="en-US" dirty="0" smtClean="0"/>
              <a:t> a </a:t>
            </a:r>
            <a:r>
              <a:rPr lang="en-US" dirty="0" err="1" smtClean="0"/>
              <a:t>Limongi</a:t>
            </a:r>
            <a:r>
              <a:rPr lang="en-US" dirty="0" smtClean="0"/>
              <a:t> (2002):</a:t>
            </a:r>
          </a:p>
          <a:p>
            <a:r>
              <a:rPr lang="en-US" dirty="0" err="1" smtClean="0"/>
              <a:t>rozdiely</a:t>
            </a:r>
            <a:r>
              <a:rPr lang="en-US" dirty="0" smtClean="0"/>
              <a:t> v </a:t>
            </a:r>
            <a:r>
              <a:rPr lang="en-US" dirty="0" err="1" smtClean="0"/>
              <a:t>prežívaní</a:t>
            </a:r>
            <a:r>
              <a:rPr lang="en-US" dirty="0" smtClean="0"/>
              <a:t> </a:t>
            </a:r>
            <a:r>
              <a:rPr lang="en-US" dirty="0" err="1" smtClean="0"/>
              <a:t>prezidentských</a:t>
            </a:r>
            <a:r>
              <a:rPr lang="en-US" dirty="0" smtClean="0"/>
              <a:t> a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systémov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odvodiť</a:t>
            </a:r>
            <a:r>
              <a:rPr lang="en-US" dirty="0" smtClean="0"/>
              <a:t> od </a:t>
            </a:r>
            <a:r>
              <a:rPr lang="en-US" dirty="0" err="1" smtClean="0"/>
              <a:t>spôsobu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konštituovania</a:t>
            </a:r>
            <a:endParaRPr lang="en-US" dirty="0" smtClean="0"/>
          </a:p>
          <a:p>
            <a:r>
              <a:rPr lang="en-US" dirty="0" smtClean="0"/>
              <a:t>“pat”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taký</a:t>
            </a:r>
            <a:r>
              <a:rPr lang="en-US" dirty="0" smtClean="0"/>
              <a:t> </a:t>
            </a:r>
            <a:r>
              <a:rPr lang="en-US" dirty="0" err="1" smtClean="0"/>
              <a:t>častý</a:t>
            </a:r>
            <a:r>
              <a:rPr lang="en-US" dirty="0" smtClean="0"/>
              <a:t> v </a:t>
            </a:r>
            <a:r>
              <a:rPr lang="en-US" dirty="0" err="1" smtClean="0"/>
              <a:t>prezid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systémoch</a:t>
            </a:r>
            <a:r>
              <a:rPr lang="en-US" dirty="0" smtClean="0"/>
              <a:t>, </a:t>
            </a:r>
            <a:r>
              <a:rPr lang="en-US" dirty="0" err="1" smtClean="0"/>
              <a:t>existuje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parl. syst.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koaličné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existujú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v </a:t>
            </a:r>
            <a:r>
              <a:rPr lang="en-US" dirty="0" err="1" smtClean="0"/>
              <a:t>prez</a:t>
            </a:r>
            <a:r>
              <a:rPr lang="en-US" dirty="0" smtClean="0"/>
              <a:t>. syst.</a:t>
            </a:r>
          </a:p>
          <a:p>
            <a:r>
              <a:rPr lang="en-US" dirty="0" err="1" smtClean="0"/>
              <a:t>výskyt</a:t>
            </a:r>
            <a:r>
              <a:rPr lang="en-US" dirty="0" smtClean="0"/>
              <a:t> “</a:t>
            </a:r>
            <a:r>
              <a:rPr lang="en-US" dirty="0" err="1" smtClean="0"/>
              <a:t>patu</a:t>
            </a:r>
            <a:r>
              <a:rPr lang="en-US" dirty="0" smtClean="0"/>
              <a:t>” </a:t>
            </a:r>
            <a:r>
              <a:rPr lang="en-US" dirty="0" err="1" smtClean="0"/>
              <a:t>zrejme</a:t>
            </a:r>
            <a:r>
              <a:rPr lang="en-US" dirty="0" smtClean="0"/>
              <a:t> </a:t>
            </a:r>
            <a:r>
              <a:rPr lang="en-US" dirty="0" err="1" smtClean="0"/>
              <a:t>súvisí</a:t>
            </a:r>
            <a:r>
              <a:rPr lang="en-US" dirty="0" smtClean="0"/>
              <a:t> s </a:t>
            </a:r>
            <a:r>
              <a:rPr lang="en-US" dirty="0" err="1" smtClean="0"/>
              <a:t>vysokou</a:t>
            </a:r>
            <a:r>
              <a:rPr lang="en-US" dirty="0" smtClean="0"/>
              <a:t> </a:t>
            </a:r>
            <a:r>
              <a:rPr lang="en-US" dirty="0" err="1" smtClean="0"/>
              <a:t>decentralizáciou</a:t>
            </a:r>
            <a:r>
              <a:rPr lang="en-US" dirty="0" smtClean="0"/>
              <a:t> </a:t>
            </a:r>
            <a:r>
              <a:rPr lang="en-US" dirty="0" err="1" smtClean="0"/>
              <a:t>rozhodovania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44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smtClean="0">
                <a:cs typeface="+mj-cs"/>
              </a:rPr>
              <a:t>Duvergerov semiprezidentský systém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Prezident je priamo volený občanmi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Nezávisí od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Na čele vlády je premiér, zodpovedá sa parlamentu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Premiér a prezident zdieľajú niektoré exekutívne právomoci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Právomoci prezidenta nie sú triviálne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Možnosť prípadov „kohabitácie“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Ktoré právomoci sú dôležité?</a:t>
            </a:r>
            <a:br>
              <a:rPr lang="sk-SK" dirty="0" smtClean="0">
                <a:cs typeface="+mj-cs"/>
              </a:rPr>
            </a:br>
            <a:r>
              <a:rPr lang="sk-SK" sz="2400" dirty="0" smtClean="0">
                <a:cs typeface="+mj-cs"/>
              </a:rPr>
              <a:t>Siaroff (2003a)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smtClean="0">
                <a:cs typeface="+mn-cs"/>
              </a:rPr>
              <a:t>Prezident volený priamo občanmi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Synchrónne volebné obdobie vlády a parlamentu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Právomoc menovať kandidátov do ústavných funkcií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Právomoc predsedať vláde a stanovovať jej agendu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Možnosť vetovať legislatívu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Právomoc vydávať dekréty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Dôležité postavenie prezidenta v zahraničnej a bezpečnostnej politike</a:t>
            </a:r>
          </a:p>
          <a:p>
            <a:pPr eaLnBrk="1" hangingPunct="1">
              <a:defRPr/>
            </a:pPr>
            <a:endParaRPr lang="sk-SK" sz="2400" smtClean="0"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cs typeface="+mj-cs"/>
              </a:rPr>
              <a:t>Klasifikácia semiprezidentských systémov Siaroff (2003a)</a:t>
            </a:r>
            <a:endParaRPr lang="en-US" sz="3200" dirty="0" smtClean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1. prezidentská dominancia nad parlamentom (6, resp. 7 právomocí)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2. prezidentská korekcia parlamentu (3-5)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3. parlamentný systém s priamo voleným parlamentom (1-2)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sk-SK" dirty="0" smtClean="0">
                <a:cs typeface="+mn-cs"/>
              </a:rPr>
              <a:t>_________________________________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Čisté prezidentské systémy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Čisté parlamentné systémy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Klasifikácia semiprezidentských systémov Siaroff v SVE (2003a)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1. prezidentská dominancia nad parlamentom: </a:t>
            </a:r>
            <a:r>
              <a:rPr lang="sk-SK" dirty="0" smtClean="0">
                <a:cs typeface="+mn-cs"/>
              </a:rPr>
              <a:t>Arménsko, Bielorusko  (1994-96), Chorvátsko (-2000), Gruzínsko, Poľsko (-1997), Rusko, Ukrajina (-2004, 2010-)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>
                <a:cs typeface="+mn-cs"/>
              </a:rPr>
              <a:t>2. prezidentská korekcia parlamentu </a:t>
            </a:r>
            <a:r>
              <a:rPr lang="sk-SK" dirty="0" smtClean="0">
                <a:cs typeface="+mn-cs"/>
              </a:rPr>
              <a:t>(3-5): Bulharsko, Chorvátsko (2000-), Litva Macedónsko, Moldavsko (-2000), Poľsko (1997-), Rumunsko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smtClean="0">
                <a:cs typeface="+mj-cs"/>
              </a:rPr>
              <a:t>Klasifikácia semiprezidentských systémov Siaroff (2003a)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3. parlamentný systém s priamo voleným</a:t>
            </a:r>
            <a:r>
              <a:rPr lang="en-US" b="1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prezidentom</a:t>
            </a:r>
            <a:r>
              <a:rPr lang="en-US" b="1" dirty="0" smtClean="0">
                <a:cs typeface="+mn-cs"/>
              </a:rPr>
              <a:t>: </a:t>
            </a:r>
            <a:r>
              <a:rPr lang="en-US" dirty="0" err="1" smtClean="0">
                <a:cs typeface="+mn-cs"/>
              </a:rPr>
              <a:t>Slovensko</a:t>
            </a:r>
            <a:r>
              <a:rPr lang="en-US" dirty="0" smtClean="0">
                <a:cs typeface="+mn-cs"/>
              </a:rPr>
              <a:t> (1999-), </a:t>
            </a:r>
            <a:r>
              <a:rPr lang="en-US" dirty="0" err="1" smtClean="0">
                <a:cs typeface="+mn-cs"/>
              </a:rPr>
              <a:t>Slovinsko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Česko</a:t>
            </a:r>
            <a:r>
              <a:rPr lang="en-US" dirty="0" smtClean="0">
                <a:cs typeface="+mn-cs"/>
              </a:rPr>
              <a:t> (2012-)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sk-SK" dirty="0" smtClean="0">
                <a:cs typeface="+mn-cs"/>
              </a:rPr>
              <a:t>_________________________________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>
                <a:cs typeface="+mn-cs"/>
              </a:rPr>
              <a:t>Čisté prezidentské systémy: </a:t>
            </a:r>
            <a:r>
              <a:rPr lang="sk-SK" dirty="0" smtClean="0">
                <a:cs typeface="+mn-cs"/>
              </a:rPr>
              <a:t>žiadny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>
                <a:cs typeface="+mn-cs"/>
              </a:rPr>
              <a:t>Čisté parlamentné systémy: </a:t>
            </a:r>
            <a:r>
              <a:rPr lang="sk-SK" dirty="0" smtClean="0">
                <a:cs typeface="+mn-cs"/>
              </a:rPr>
              <a:t>Maďarsko, Albánsko, Estónsko, Lotyšsko,Česko (-2012), Slovensko (-1999), Moldavsko (2000-)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Premiérsko-prezidentský</a:t>
            </a:r>
            <a:endParaRPr lang="en-US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volený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občanmi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presne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stanovené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funkčné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obdobie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vyberá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premiéra,ktorý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šéfom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vládneho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kabinetu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Právomoc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odvolať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jedine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Prezidentsko-parlamentný</a:t>
            </a:r>
            <a:endParaRPr lang="en-US" b="1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volený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občanmi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presne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stanovené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funkčné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obdobie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menuje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odvoláva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premiéra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členov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kabinetu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Premiér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ministri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potrebujú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dôveru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zodpovedajú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sa</a:t>
            </a:r>
            <a:r>
              <a:rPr lang="en-US" dirty="0" smtClean="0">
                <a:cs typeface="+mn-cs"/>
              </a:rPr>
              <a:t>) </a:t>
            </a:r>
            <a:r>
              <a:rPr lang="en-US" dirty="0" err="1" smtClean="0">
                <a:cs typeface="+mn-cs"/>
              </a:rPr>
              <a:t>ako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prezidentovi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tak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aj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parlamentu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Normatívne</a:t>
            </a:r>
            <a:r>
              <a:rPr lang="en-US" dirty="0" smtClean="0"/>
              <a:t> 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dem.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 smtClean="0"/>
              <a:t>normatívne</a:t>
            </a:r>
            <a:r>
              <a:rPr lang="cs-CZ" dirty="0" smtClean="0"/>
              <a:t> </a:t>
            </a:r>
            <a:r>
              <a:rPr lang="cs-CZ" dirty="0"/>
              <a:t>základy </a:t>
            </a:r>
            <a:r>
              <a:rPr lang="cs-CZ" dirty="0" err="1"/>
              <a:t>demokratickej</a:t>
            </a:r>
            <a:r>
              <a:rPr lang="cs-CZ" dirty="0"/>
              <a:t> vlády </a:t>
            </a:r>
            <a:r>
              <a:rPr lang="cs-CZ" dirty="0" err="1"/>
              <a:t>stoja</a:t>
            </a:r>
            <a:r>
              <a:rPr lang="cs-CZ" dirty="0"/>
              <a:t> na </a:t>
            </a:r>
            <a:r>
              <a:rPr lang="cs-CZ" dirty="0" err="1"/>
              <a:t>dvoch</a:t>
            </a:r>
            <a:r>
              <a:rPr lang="cs-CZ" dirty="0"/>
              <a:t> základných </a:t>
            </a:r>
            <a:r>
              <a:rPr lang="cs-CZ" dirty="0" err="1"/>
              <a:t>predpokladoch</a:t>
            </a:r>
            <a:r>
              <a:rPr lang="cs-CZ" dirty="0"/>
              <a:t>: </a:t>
            </a:r>
            <a:r>
              <a:rPr lang="cs-CZ" dirty="0" err="1"/>
              <a:t>vládnutie</a:t>
            </a:r>
            <a:r>
              <a:rPr lang="cs-CZ" dirty="0"/>
              <a:t> musí byť </a:t>
            </a:r>
            <a:r>
              <a:rPr lang="cs-CZ" dirty="0" err="1"/>
              <a:t>prepojená</a:t>
            </a:r>
            <a:r>
              <a:rPr lang="cs-CZ" dirty="0"/>
              <a:t> s </a:t>
            </a:r>
            <a:r>
              <a:rPr lang="cs-CZ" dirty="0" err="1"/>
              <a:t>voľbami</a:t>
            </a:r>
            <a:r>
              <a:rPr lang="cs-CZ" dirty="0"/>
              <a:t> a musí </a:t>
            </a:r>
            <a:r>
              <a:rPr lang="cs-CZ" dirty="0" err="1"/>
              <a:t>prebiehať</a:t>
            </a:r>
            <a:r>
              <a:rPr lang="cs-CZ" dirty="0"/>
              <a:t> v rámci </a:t>
            </a:r>
            <a:r>
              <a:rPr lang="cs-CZ" dirty="0" err="1"/>
              <a:t>ústavných</a:t>
            </a:r>
            <a:r>
              <a:rPr lang="cs-CZ" dirty="0"/>
              <a:t> </a:t>
            </a:r>
            <a:r>
              <a:rPr lang="cs-CZ" dirty="0" err="1"/>
              <a:t>obmedzení</a:t>
            </a:r>
            <a:endParaRPr lang="cs-CZ" dirty="0"/>
          </a:p>
          <a:p>
            <a:r>
              <a:rPr lang="cs-CZ" dirty="0" err="1" smtClean="0"/>
              <a:t>organizácia</a:t>
            </a:r>
            <a:r>
              <a:rPr lang="cs-CZ" dirty="0" smtClean="0"/>
              <a:t> </a:t>
            </a:r>
            <a:r>
              <a:rPr lang="cs-CZ" dirty="0" err="1"/>
              <a:t>vládnutia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mať </a:t>
            </a:r>
            <a:r>
              <a:rPr lang="cs-CZ" dirty="0" err="1" smtClean="0"/>
              <a:t>viacero</a:t>
            </a:r>
            <a:r>
              <a:rPr lang="cs-CZ" dirty="0" smtClean="0"/>
              <a:t> </a:t>
            </a:r>
            <a:r>
              <a:rPr lang="cs-CZ" dirty="0" err="1"/>
              <a:t>podôb</a:t>
            </a:r>
            <a:r>
              <a:rPr lang="cs-CZ" dirty="0"/>
              <a:t>, z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najbežnejšie</a:t>
            </a:r>
            <a:r>
              <a:rPr lang="cs-CZ" dirty="0"/>
              <a:t> sú parlamentarizmus, </a:t>
            </a:r>
            <a:r>
              <a:rPr lang="cs-CZ" dirty="0" err="1"/>
              <a:t>prezidencializmus</a:t>
            </a:r>
            <a:r>
              <a:rPr lang="cs-CZ" dirty="0"/>
              <a:t> a </a:t>
            </a:r>
            <a:r>
              <a:rPr lang="cs-CZ" dirty="0" err="1"/>
              <a:t>semiprezidencializmus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2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Shugart</a:t>
            </a:r>
            <a:r>
              <a:rPr lang="en-US" dirty="0" smtClean="0">
                <a:cs typeface="+mj-cs"/>
              </a:rPr>
              <a:t> a Carey (1992): </a:t>
            </a:r>
            <a:r>
              <a:rPr lang="en-US" dirty="0" err="1" smtClean="0">
                <a:cs typeface="+mj-cs"/>
              </a:rPr>
              <a:t>dva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typy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semiprezidentských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systémov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cs typeface="+mn-cs"/>
              </a:rPr>
              <a:t>Prezidentsko-parlamentné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systémy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napr</a:t>
            </a:r>
            <a:r>
              <a:rPr lang="en-US" dirty="0" smtClean="0">
                <a:cs typeface="+mn-cs"/>
              </a:rPr>
              <a:t>. </a:t>
            </a:r>
            <a:r>
              <a:rPr lang="en-US" dirty="0" err="1" smtClean="0">
                <a:cs typeface="+mn-cs"/>
              </a:rPr>
              <a:t>Chorvátsko</a:t>
            </a:r>
            <a:r>
              <a:rPr lang="en-US" dirty="0" smtClean="0">
                <a:cs typeface="+mn-cs"/>
              </a:rPr>
              <a:t> 1992-2000, </a:t>
            </a:r>
            <a:r>
              <a:rPr lang="en-US" dirty="0" err="1" smtClean="0">
                <a:cs typeface="+mn-cs"/>
              </a:rPr>
              <a:t>Rusko</a:t>
            </a:r>
            <a:r>
              <a:rPr lang="en-US" dirty="0" smtClean="0">
                <a:cs typeface="+mn-cs"/>
              </a:rPr>
              <a:t> 1991-, </a:t>
            </a:r>
            <a:r>
              <a:rPr lang="en-US" dirty="0" err="1" smtClean="0">
                <a:cs typeface="+mn-cs"/>
              </a:rPr>
              <a:t>Ukrajina</a:t>
            </a:r>
            <a:r>
              <a:rPr lang="en-US" dirty="0" smtClean="0">
                <a:cs typeface="+mn-cs"/>
              </a:rPr>
              <a:t> 1991-2006 a 2010-2014 </a:t>
            </a:r>
            <a:r>
              <a:rPr lang="en-US" dirty="0" err="1" smtClean="0">
                <a:cs typeface="+mn-cs"/>
              </a:rPr>
              <a:t>sú</a:t>
            </a:r>
            <a:r>
              <a:rPr lang="en-US" dirty="0" smtClean="0">
                <a:cs typeface="+mn-cs"/>
              </a:rPr>
              <a:t> v SVE </a:t>
            </a:r>
            <a:r>
              <a:rPr lang="en-US" dirty="0" err="1" smtClean="0">
                <a:cs typeface="+mn-cs"/>
              </a:rPr>
              <a:t>všeobecne</a:t>
            </a:r>
            <a:r>
              <a:rPr lang="en-US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menej</a:t>
            </a:r>
            <a:r>
              <a:rPr lang="en-US" b="1" dirty="0" smtClean="0">
                <a:cs typeface="+mn-cs"/>
              </a:rPr>
              <a:t> </a:t>
            </a:r>
            <a:r>
              <a:rPr lang="en-US" b="1" dirty="0" err="1" smtClean="0">
                <a:cs typeface="+mn-cs"/>
              </a:rPr>
              <a:t>demokratické</a:t>
            </a:r>
            <a:r>
              <a:rPr lang="en-US" b="1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než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premiérsko-prezidentské</a:t>
            </a:r>
            <a:r>
              <a:rPr lang="en-US" dirty="0" smtClean="0">
                <a:cs typeface="+mn-cs"/>
              </a:rPr>
              <a:t> (</a:t>
            </a:r>
            <a:r>
              <a:rPr lang="en-US" dirty="0" err="1" smtClean="0">
                <a:cs typeface="+mn-cs"/>
              </a:rPr>
              <a:t>napr</a:t>
            </a:r>
            <a:r>
              <a:rPr lang="en-US" dirty="0" smtClean="0">
                <a:cs typeface="+mn-cs"/>
              </a:rPr>
              <a:t>. </a:t>
            </a:r>
            <a:r>
              <a:rPr lang="en-US" dirty="0" err="1" smtClean="0">
                <a:cs typeface="+mn-cs"/>
              </a:rPr>
              <a:t>Litva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Poľsko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Rumunsko</a:t>
            </a:r>
            <a:r>
              <a:rPr lang="en-US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Kľúčom</a:t>
            </a:r>
            <a:r>
              <a:rPr lang="en-US" dirty="0" smtClean="0">
                <a:cs typeface="+mn-cs"/>
              </a:rPr>
              <a:t> je </a:t>
            </a:r>
            <a:r>
              <a:rPr lang="en-US" dirty="0" err="1" smtClean="0">
                <a:cs typeface="+mn-cs"/>
              </a:rPr>
              <a:t>závislá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neistá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pozícia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vládneho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kabinetu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medzi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prezidentom</a:t>
            </a:r>
            <a:r>
              <a:rPr lang="en-US" dirty="0" smtClean="0">
                <a:cs typeface="+mn-cs"/>
              </a:rPr>
              <a:t> a </a:t>
            </a:r>
            <a:r>
              <a:rPr lang="en-US" dirty="0" err="1" smtClean="0">
                <a:cs typeface="+mn-cs"/>
              </a:rPr>
              <a:t>parlamentom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Konflikty</a:t>
            </a:r>
            <a:r>
              <a:rPr lang="en-US" dirty="0" smtClean="0">
                <a:cs typeface="+mn-cs"/>
              </a:rPr>
              <a:t>, </a:t>
            </a:r>
            <a:r>
              <a:rPr lang="en-US" dirty="0" err="1" smtClean="0">
                <a:cs typeface="+mn-cs"/>
              </a:rPr>
              <a:t>ak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prezident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nemá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podporu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parlamentnej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väčšiny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Legislatívne</a:t>
            </a:r>
            <a:r>
              <a:rPr lang="en-US" dirty="0" smtClean="0"/>
              <a:t> </a:t>
            </a:r>
            <a:r>
              <a:rPr lang="en-US" dirty="0" err="1" smtClean="0"/>
              <a:t>zbory</a:t>
            </a:r>
            <a:r>
              <a:rPr lang="en-US" dirty="0" smtClean="0"/>
              <a:t> v </a:t>
            </a:r>
            <a:r>
              <a:rPr lang="en-US" dirty="0" err="1" smtClean="0"/>
              <a:t>komparatívnej</a:t>
            </a:r>
            <a:r>
              <a:rPr lang="en-US" dirty="0" smtClean="0"/>
              <a:t> </a:t>
            </a:r>
            <a:r>
              <a:rPr lang="en-US" dirty="0" err="1" smtClean="0"/>
              <a:t>perspektíve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Konceptuálny</a:t>
            </a:r>
            <a:r>
              <a:rPr lang="en-US" dirty="0" smtClean="0"/>
              <a:t> </a:t>
            </a:r>
            <a:r>
              <a:rPr lang="en-US" dirty="0" err="1" smtClean="0"/>
              <a:t>rozdiel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 smtClean="0"/>
              <a:t>legislatívou</a:t>
            </a:r>
            <a:r>
              <a:rPr lang="en-US" dirty="0" smtClean="0"/>
              <a:t> a </a:t>
            </a:r>
            <a:r>
              <a:rPr lang="en-US" dirty="0" err="1" smtClean="0"/>
              <a:t>parlamentom</a:t>
            </a:r>
            <a:r>
              <a:rPr lang="en-US" dirty="0" smtClean="0"/>
              <a:t> (Laver 2007):</a:t>
            </a:r>
          </a:p>
          <a:p>
            <a:pPr>
              <a:defRPr/>
            </a:pPr>
            <a:r>
              <a:rPr lang="en-US" dirty="0" err="1" smtClean="0"/>
              <a:t>Kľúčový</a:t>
            </a:r>
            <a:r>
              <a:rPr lang="en-US" dirty="0" smtClean="0"/>
              <a:t> </a:t>
            </a:r>
            <a:r>
              <a:rPr lang="en-US" dirty="0" err="1" smtClean="0"/>
              <a:t>rozdiel</a:t>
            </a:r>
            <a:r>
              <a:rPr lang="en-US" dirty="0" smtClean="0"/>
              <a:t> je, </a:t>
            </a:r>
            <a:r>
              <a:rPr lang="en-US" dirty="0" err="1" smtClean="0"/>
              <a:t>či</a:t>
            </a:r>
            <a:r>
              <a:rPr lang="en-US" dirty="0" smtClean="0"/>
              <a:t> je </a:t>
            </a:r>
            <a:r>
              <a:rPr lang="en-US" dirty="0" err="1" smtClean="0"/>
              <a:t>exekutíva</a:t>
            </a:r>
            <a:r>
              <a:rPr lang="en-US" dirty="0" smtClean="0"/>
              <a:t> </a:t>
            </a:r>
            <a:r>
              <a:rPr lang="en-US" dirty="0" err="1" smtClean="0"/>
              <a:t>zodpovedná</a:t>
            </a:r>
            <a:r>
              <a:rPr lang="en-US" dirty="0" smtClean="0"/>
              <a:t> </a:t>
            </a:r>
            <a:r>
              <a:rPr lang="en-US" dirty="0" err="1" smtClean="0"/>
              <a:t>legislatívnemu</a:t>
            </a:r>
            <a:r>
              <a:rPr lang="en-US" dirty="0" smtClean="0"/>
              <a:t> </a:t>
            </a:r>
            <a:r>
              <a:rPr lang="en-US" dirty="0" err="1" smtClean="0"/>
              <a:t>telesu</a:t>
            </a:r>
            <a:r>
              <a:rPr lang="en-US" dirty="0" smtClean="0"/>
              <a:t> (</a:t>
            </a:r>
            <a:r>
              <a:rPr lang="en-US" dirty="0" err="1" smtClean="0"/>
              <a:t>áno</a:t>
            </a:r>
            <a:r>
              <a:rPr lang="en-US" dirty="0" smtClean="0"/>
              <a:t> – </a:t>
            </a:r>
            <a:r>
              <a:rPr lang="en-US" dirty="0" err="1" smtClean="0"/>
              <a:t>parlament</a:t>
            </a:r>
            <a:r>
              <a:rPr lang="en-US" dirty="0" smtClean="0"/>
              <a:t>, </a:t>
            </a:r>
            <a:r>
              <a:rPr lang="en-US" dirty="0" err="1" smtClean="0"/>
              <a:t>nie</a:t>
            </a:r>
            <a:r>
              <a:rPr lang="en-US" dirty="0" smtClean="0"/>
              <a:t> – </a:t>
            </a:r>
            <a:r>
              <a:rPr lang="en-US" dirty="0" err="1" smtClean="0"/>
              <a:t>legislatíva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Voľby</a:t>
            </a:r>
            <a:r>
              <a:rPr lang="en-US" dirty="0" smtClean="0"/>
              <a:t> do </a:t>
            </a:r>
            <a:r>
              <a:rPr lang="en-US" dirty="0" err="1" smtClean="0"/>
              <a:t>parlamentu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v </a:t>
            </a:r>
            <a:r>
              <a:rPr lang="en-US" dirty="0" err="1" smtClean="0"/>
              <a:t>skutočnosti</a:t>
            </a:r>
            <a:r>
              <a:rPr lang="en-US" dirty="0" smtClean="0"/>
              <a:t> </a:t>
            </a:r>
            <a:r>
              <a:rPr lang="en-US" dirty="0" err="1" smtClean="0"/>
              <a:t>výberom</a:t>
            </a:r>
            <a:r>
              <a:rPr lang="en-US" dirty="0" smtClean="0"/>
              <a:t> </a:t>
            </a:r>
            <a:r>
              <a:rPr lang="en-US" b="1" dirty="0" err="1" smtClean="0"/>
              <a:t>vlády</a:t>
            </a:r>
            <a:r>
              <a:rPr lang="en-US" dirty="0" smtClean="0"/>
              <a:t>,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b="1" dirty="0" err="1" smtClean="0"/>
              <a:t>zákonodarcov</a:t>
            </a:r>
            <a:endParaRPr lang="en-US" b="1" dirty="0" smtClean="0"/>
          </a:p>
          <a:p>
            <a:pPr>
              <a:defRPr/>
            </a:pPr>
            <a:r>
              <a:rPr lang="en-US" dirty="0" smtClean="0"/>
              <a:t>To </a:t>
            </a:r>
            <a:r>
              <a:rPr lang="en-US" dirty="0" err="1" smtClean="0"/>
              <a:t>motivuje</a:t>
            </a:r>
            <a:r>
              <a:rPr lang="en-US" dirty="0" smtClean="0"/>
              <a:t> </a:t>
            </a:r>
            <a:r>
              <a:rPr lang="en-US" dirty="0" err="1" smtClean="0"/>
              <a:t>poslancov</a:t>
            </a:r>
            <a:r>
              <a:rPr lang="en-US" dirty="0" smtClean="0"/>
              <a:t> k </a:t>
            </a:r>
            <a:r>
              <a:rPr lang="en-US" dirty="0" err="1" smtClean="0"/>
              <a:t>straníckej</a:t>
            </a:r>
            <a:r>
              <a:rPr lang="en-US" dirty="0" smtClean="0"/>
              <a:t> </a:t>
            </a:r>
            <a:r>
              <a:rPr lang="en-US" dirty="0" err="1" smtClean="0"/>
              <a:t>lojalite</a:t>
            </a:r>
            <a:r>
              <a:rPr lang="en-US" dirty="0" smtClean="0"/>
              <a:t>, </a:t>
            </a:r>
            <a:r>
              <a:rPr lang="en-US" dirty="0" err="1" smtClean="0"/>
              <a:t>inak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do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nedostanú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07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600" dirty="0" err="1" smtClean="0"/>
              <a:t>Faktory</a:t>
            </a:r>
            <a:r>
              <a:rPr lang="en-US" sz="2600" dirty="0" smtClean="0"/>
              <a:t> </a:t>
            </a:r>
            <a:r>
              <a:rPr lang="en-US" sz="2600" dirty="0" err="1" smtClean="0"/>
              <a:t>uľahčujúce</a:t>
            </a:r>
            <a:r>
              <a:rPr lang="en-US" sz="2600" dirty="0" smtClean="0"/>
              <a:t> </a:t>
            </a:r>
            <a:r>
              <a:rPr lang="en-US" sz="2600" dirty="0" err="1" smtClean="0"/>
              <a:t>spoluprácu</a:t>
            </a:r>
            <a:r>
              <a:rPr lang="en-US" sz="2600" dirty="0" smtClean="0"/>
              <a:t> </a:t>
            </a:r>
            <a:r>
              <a:rPr lang="en-US" sz="2600" dirty="0" err="1" smtClean="0"/>
              <a:t>medzi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parlamentnou</a:t>
            </a:r>
            <a:r>
              <a:rPr lang="en-US" sz="2600" dirty="0" smtClean="0"/>
              <a:t> </a:t>
            </a:r>
            <a:r>
              <a:rPr lang="en-US" sz="2600" dirty="0" err="1" smtClean="0"/>
              <a:t>väčšinou</a:t>
            </a:r>
            <a:r>
              <a:rPr lang="en-US" sz="2600" dirty="0" smtClean="0"/>
              <a:t> a </a:t>
            </a:r>
            <a:r>
              <a:rPr lang="en-US" sz="2600" dirty="0" err="1" smtClean="0"/>
              <a:t>exekutívou</a:t>
            </a:r>
            <a:r>
              <a:rPr lang="en-US" sz="2600" dirty="0" smtClean="0"/>
              <a:t> (von </a:t>
            </a:r>
            <a:r>
              <a:rPr lang="en-US" sz="2600" dirty="0" err="1" smtClean="0"/>
              <a:t>Beyme</a:t>
            </a:r>
            <a:r>
              <a:rPr lang="en-US" sz="2600" dirty="0" smtClean="0"/>
              <a:t>, 2000):</a:t>
            </a:r>
          </a:p>
          <a:p>
            <a:pPr>
              <a:defRPr/>
            </a:pPr>
            <a:r>
              <a:rPr lang="en-US" sz="2600" dirty="0" err="1" smtClean="0"/>
              <a:t>Kompatibilita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parlamentného</a:t>
            </a:r>
            <a:r>
              <a:rPr lang="en-US" sz="2600" dirty="0" smtClean="0"/>
              <a:t> </a:t>
            </a:r>
            <a:r>
              <a:rPr lang="en-US" sz="2600" dirty="0" err="1" smtClean="0"/>
              <a:t>mandátu</a:t>
            </a:r>
            <a:r>
              <a:rPr lang="en-US" sz="2600" dirty="0" smtClean="0"/>
              <a:t> a </a:t>
            </a:r>
            <a:r>
              <a:rPr lang="en-US" sz="2600" dirty="0" err="1" smtClean="0"/>
              <a:t>postu</a:t>
            </a:r>
            <a:r>
              <a:rPr lang="en-US" sz="2600" dirty="0" smtClean="0"/>
              <a:t> v </a:t>
            </a:r>
            <a:r>
              <a:rPr lang="en-US" sz="2600" dirty="0" err="1" smtClean="0"/>
              <a:t>exekutíve</a:t>
            </a:r>
            <a:r>
              <a:rPr lang="en-US" sz="2600" dirty="0" smtClean="0"/>
              <a:t> (</a:t>
            </a:r>
            <a:r>
              <a:rPr lang="en-US" sz="2600" dirty="0" err="1" smtClean="0"/>
              <a:t>ministri</a:t>
            </a:r>
            <a:r>
              <a:rPr lang="en-US" sz="2600" dirty="0" smtClean="0"/>
              <a:t> </a:t>
            </a:r>
            <a:r>
              <a:rPr lang="en-US" sz="2600" dirty="0" err="1" smtClean="0"/>
              <a:t>môžu</a:t>
            </a:r>
            <a:r>
              <a:rPr lang="en-US" sz="2600" dirty="0" smtClean="0"/>
              <a:t> </a:t>
            </a:r>
            <a:r>
              <a:rPr lang="en-US" sz="2600" dirty="0" err="1" smtClean="0"/>
              <a:t>byť</a:t>
            </a:r>
            <a:r>
              <a:rPr lang="en-US" sz="2600" dirty="0" smtClean="0"/>
              <a:t> </a:t>
            </a:r>
            <a:r>
              <a:rPr lang="en-US" sz="2600" dirty="0" err="1" smtClean="0"/>
              <a:t>poslancami</a:t>
            </a:r>
            <a:r>
              <a:rPr lang="en-US" sz="2600" dirty="0" smtClean="0"/>
              <a:t>)</a:t>
            </a:r>
          </a:p>
          <a:p>
            <a:pPr>
              <a:defRPr/>
            </a:pPr>
            <a:r>
              <a:rPr lang="en-US" sz="2600" dirty="0" err="1" smtClean="0"/>
              <a:t>Premiér</a:t>
            </a:r>
            <a:r>
              <a:rPr lang="en-US" sz="2600" dirty="0" smtClean="0"/>
              <a:t> (</a:t>
            </a:r>
            <a:r>
              <a:rPr lang="en-US" sz="2600" dirty="0" err="1" smtClean="0"/>
              <a:t>šéf</a:t>
            </a:r>
            <a:r>
              <a:rPr lang="en-US" sz="2600" dirty="0" smtClean="0"/>
              <a:t> </a:t>
            </a:r>
            <a:r>
              <a:rPr lang="en-US" sz="2600" dirty="0" err="1" smtClean="0"/>
              <a:t>vlády</a:t>
            </a:r>
            <a:r>
              <a:rPr lang="en-US" sz="2600" dirty="0" smtClean="0"/>
              <a:t>) je </a:t>
            </a:r>
            <a:r>
              <a:rPr lang="en-US" sz="2600" dirty="0" err="1" smtClean="0"/>
              <a:t>zvyčajne</a:t>
            </a:r>
            <a:r>
              <a:rPr lang="en-US" sz="2600" dirty="0" smtClean="0"/>
              <a:t> </a:t>
            </a:r>
            <a:r>
              <a:rPr lang="en-US" sz="2600" dirty="0" err="1" smtClean="0"/>
              <a:t>poslancom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parlamentu</a:t>
            </a:r>
            <a:endParaRPr lang="en-US" sz="2600" dirty="0" smtClean="0"/>
          </a:p>
          <a:p>
            <a:pPr>
              <a:defRPr/>
            </a:pPr>
            <a:r>
              <a:rPr lang="en-US" sz="2600" dirty="0" err="1" smtClean="0"/>
              <a:t>Dochádza</a:t>
            </a:r>
            <a:r>
              <a:rPr lang="en-US" sz="2600" dirty="0" smtClean="0"/>
              <a:t> </a:t>
            </a:r>
            <a:r>
              <a:rPr lang="en-US" sz="2600" dirty="0" err="1" smtClean="0"/>
              <a:t>tak</a:t>
            </a:r>
            <a:r>
              <a:rPr lang="en-US" sz="2600" dirty="0" smtClean="0"/>
              <a:t> k </a:t>
            </a:r>
            <a:r>
              <a:rPr lang="en-US" sz="2600" dirty="0" err="1" smtClean="0"/>
              <a:t>fúzii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parlamentu</a:t>
            </a:r>
            <a:r>
              <a:rPr lang="en-US" sz="2600" dirty="0" smtClean="0"/>
              <a:t> a </a:t>
            </a:r>
            <a:r>
              <a:rPr lang="en-US" sz="2600" dirty="0" err="1" smtClean="0"/>
              <a:t>vlády</a:t>
            </a:r>
            <a:r>
              <a:rPr lang="en-US" sz="2600" dirty="0" smtClean="0"/>
              <a:t> (ale </a:t>
            </a:r>
            <a:r>
              <a:rPr lang="en-US" sz="2600" dirty="0" err="1" smtClean="0"/>
              <a:t>nie</a:t>
            </a:r>
            <a:r>
              <a:rPr lang="en-US" sz="2600" dirty="0" smtClean="0"/>
              <a:t> </a:t>
            </a:r>
            <a:r>
              <a:rPr lang="en-US" sz="2600" dirty="0" err="1" smtClean="0"/>
              <a:t>všade</a:t>
            </a:r>
            <a:r>
              <a:rPr lang="en-US" sz="2600" dirty="0" smtClean="0"/>
              <a:t>!)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36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Doering</a:t>
            </a:r>
            <a:r>
              <a:rPr lang="en-US" dirty="0" smtClean="0"/>
              <a:t> (1995): “</a:t>
            </a:r>
            <a:r>
              <a:rPr lang="en-US" dirty="0" err="1" smtClean="0"/>
              <a:t>racionalizácia</a:t>
            </a:r>
            <a:r>
              <a:rPr lang="en-US" dirty="0" smtClean="0"/>
              <a:t>”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sk-SK" dirty="0" smtClean="0"/>
              <a:t>Ťažká </a:t>
            </a:r>
            <a:r>
              <a:rPr lang="en-US" dirty="0" err="1" smtClean="0"/>
              <a:t>odvolateľnosť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parlamentom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kontroluje</a:t>
            </a:r>
            <a:r>
              <a:rPr lang="en-US" dirty="0" smtClean="0"/>
              <a:t> </a:t>
            </a:r>
            <a:r>
              <a:rPr lang="en-US" dirty="0" err="1" smtClean="0"/>
              <a:t>parlamentnú</a:t>
            </a:r>
            <a:r>
              <a:rPr lang="en-US" dirty="0" smtClean="0"/>
              <a:t> </a:t>
            </a:r>
            <a:r>
              <a:rPr lang="en-US" dirty="0" err="1" smtClean="0"/>
              <a:t>agendu</a:t>
            </a:r>
            <a:r>
              <a:rPr lang="en-US" dirty="0" smtClean="0"/>
              <a:t> (</a:t>
            </a:r>
            <a:r>
              <a:rPr lang="en-US" dirty="0" err="1" smtClean="0"/>
              <a:t>témy</a:t>
            </a:r>
            <a:r>
              <a:rPr lang="en-US" dirty="0" smtClean="0"/>
              <a:t> a </a:t>
            </a:r>
            <a:r>
              <a:rPr lang="en-US" dirty="0" err="1" smtClean="0"/>
              <a:t>poradie</a:t>
            </a:r>
            <a:r>
              <a:rPr lang="en-US" dirty="0" smtClean="0"/>
              <a:t> </a:t>
            </a:r>
            <a:r>
              <a:rPr lang="en-US" dirty="0" err="1" smtClean="0"/>
              <a:t>rokovania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Obmedzenie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 smtClean="0"/>
              <a:t>predkladať</a:t>
            </a:r>
            <a:r>
              <a:rPr lang="en-US" dirty="0" smtClean="0"/>
              <a:t> a </a:t>
            </a:r>
            <a:r>
              <a:rPr lang="en-US" dirty="0" err="1" smtClean="0"/>
              <a:t>presadiť</a:t>
            </a:r>
            <a:r>
              <a:rPr lang="en-US" dirty="0" smtClean="0"/>
              <a:t> </a:t>
            </a:r>
            <a:r>
              <a:rPr lang="en-US" dirty="0" err="1" smtClean="0"/>
              <a:t>poslanecké</a:t>
            </a:r>
            <a:r>
              <a:rPr lang="en-US" dirty="0" smtClean="0"/>
              <a:t> </a:t>
            </a:r>
            <a:r>
              <a:rPr lang="en-US" dirty="0" err="1" smtClean="0"/>
              <a:t>návrhy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90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Modely vzťahu vlády a parlamentu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Andeweg a Nijzink, 1995: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a) stranícky vzorec vzťahov (inter-party mode)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b) aliancie naprieč stranami (cross-party mode)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c) nestranícky vzorec (non-party mode)</a:t>
            </a:r>
          </a:p>
        </p:txBody>
      </p:sp>
    </p:spTree>
    <p:extLst>
      <p:ext uri="{BB962C8B-B14F-4D97-AF65-F5344CB8AC3E}">
        <p14:creationId xmlns:p14="http://schemas.microsoft.com/office/powerpoint/2010/main" val="2065804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Stranícky</a:t>
            </a:r>
            <a:r>
              <a:rPr lang="en-US" dirty="0" smtClean="0"/>
              <a:t> </a:t>
            </a:r>
            <a:r>
              <a:rPr lang="en-US" dirty="0" err="1"/>
              <a:t>vzorec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Regrutácia</a:t>
            </a:r>
            <a:r>
              <a:rPr lang="en-US" dirty="0" smtClean="0"/>
              <a:t> </a:t>
            </a:r>
            <a:r>
              <a:rPr lang="en-US" dirty="0" err="1" smtClean="0"/>
              <a:t>ministrov</a:t>
            </a:r>
            <a:r>
              <a:rPr lang="en-US" dirty="0" smtClean="0"/>
              <a:t> (z </a:t>
            </a:r>
            <a:r>
              <a:rPr lang="en-US" dirty="0" err="1" smtClean="0"/>
              <a:t>parlamentu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Charakter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formovania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(</a:t>
            </a:r>
            <a:r>
              <a:rPr lang="en-US" dirty="0" err="1" smtClean="0"/>
              <a:t>koaličné</a:t>
            </a:r>
            <a:r>
              <a:rPr lang="en-US" dirty="0" smtClean="0"/>
              <a:t> </a:t>
            </a:r>
            <a:r>
              <a:rPr lang="en-US" dirty="0" err="1" smtClean="0"/>
              <a:t>zmluvy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Stranícka</a:t>
            </a:r>
            <a:r>
              <a:rPr lang="en-US" dirty="0" smtClean="0"/>
              <a:t> </a:t>
            </a:r>
            <a:r>
              <a:rPr lang="en-US" dirty="0" err="1" smtClean="0"/>
              <a:t>disciplína</a:t>
            </a:r>
            <a:r>
              <a:rPr lang="en-US" dirty="0" smtClean="0"/>
              <a:t> (</a:t>
            </a:r>
            <a:r>
              <a:rPr lang="en-US" dirty="0" err="1" smtClean="0"/>
              <a:t>spoločné</a:t>
            </a:r>
            <a:r>
              <a:rPr lang="en-US" dirty="0" smtClean="0"/>
              <a:t> </a:t>
            </a:r>
            <a:r>
              <a:rPr lang="en-US" dirty="0" err="1" smtClean="0"/>
              <a:t>hlasovanie</a:t>
            </a:r>
            <a:r>
              <a:rPr lang="en-US" dirty="0" smtClean="0"/>
              <a:t> </a:t>
            </a:r>
            <a:r>
              <a:rPr lang="en-US" dirty="0" err="1" smtClean="0"/>
              <a:t>členov</a:t>
            </a:r>
            <a:r>
              <a:rPr lang="en-US" dirty="0" smtClean="0"/>
              <a:t> </a:t>
            </a:r>
            <a:r>
              <a:rPr lang="en-US" dirty="0" err="1" smtClean="0"/>
              <a:t>poslaneckých</a:t>
            </a:r>
            <a:r>
              <a:rPr lang="en-US" dirty="0" smtClean="0"/>
              <a:t> </a:t>
            </a:r>
            <a:r>
              <a:rPr lang="en-US" dirty="0" err="1" smtClean="0"/>
              <a:t>klubov</a:t>
            </a:r>
            <a:r>
              <a:rPr lang="en-US" dirty="0" smtClean="0"/>
              <a:t>/</a:t>
            </a:r>
            <a:r>
              <a:rPr lang="en-US" dirty="0" err="1" smtClean="0"/>
              <a:t>frakcií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Prevládajúci</a:t>
            </a:r>
            <a:r>
              <a:rPr lang="en-US" dirty="0" smtClean="0"/>
              <a:t> model v </a:t>
            </a:r>
            <a:r>
              <a:rPr lang="en-US" dirty="0" err="1" smtClean="0"/>
              <a:t>parlam</a:t>
            </a:r>
            <a:r>
              <a:rPr lang="en-US" dirty="0" smtClean="0"/>
              <a:t>. </a:t>
            </a:r>
            <a:r>
              <a:rPr lang="en-US" dirty="0" err="1"/>
              <a:t>d</a:t>
            </a:r>
            <a:r>
              <a:rPr lang="en-US" dirty="0" err="1" smtClean="0"/>
              <a:t>emokraciách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7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Aliancie</a:t>
            </a:r>
            <a:r>
              <a:rPr lang="en-US" dirty="0"/>
              <a:t> </a:t>
            </a:r>
            <a:r>
              <a:rPr lang="en-US" dirty="0" err="1"/>
              <a:t>naprieč</a:t>
            </a:r>
            <a:r>
              <a:rPr lang="en-US" dirty="0"/>
              <a:t> </a:t>
            </a:r>
            <a:r>
              <a:rPr lang="en-US" dirty="0" err="1"/>
              <a:t>stranami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Základom</a:t>
            </a:r>
            <a:r>
              <a:rPr lang="en-US" dirty="0" smtClean="0"/>
              <a:t> </a:t>
            </a:r>
            <a:r>
              <a:rPr lang="en-US" dirty="0" err="1" smtClean="0"/>
              <a:t>interakcií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sektorové</a:t>
            </a:r>
            <a:r>
              <a:rPr lang="en-US" dirty="0" smtClean="0"/>
              <a:t>/</a:t>
            </a:r>
            <a:r>
              <a:rPr lang="en-US" dirty="0" err="1" smtClean="0"/>
              <a:t>odvetvové</a:t>
            </a:r>
            <a:r>
              <a:rPr lang="en-US" dirty="0" smtClean="0"/>
              <a:t> </a:t>
            </a:r>
            <a:r>
              <a:rPr lang="en-US" dirty="0" err="1" smtClean="0"/>
              <a:t>záujmy</a:t>
            </a:r>
            <a:r>
              <a:rPr lang="en-US" dirty="0" smtClean="0"/>
              <a:t> </a:t>
            </a:r>
            <a:r>
              <a:rPr lang="en-US" dirty="0" err="1" smtClean="0"/>
              <a:t>poslancov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ohľadu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stranícku</a:t>
            </a:r>
            <a:r>
              <a:rPr lang="en-US" dirty="0" smtClean="0"/>
              <a:t> </a:t>
            </a:r>
            <a:r>
              <a:rPr lang="en-US" dirty="0" err="1" smtClean="0"/>
              <a:t>príslušnosť</a:t>
            </a:r>
            <a:r>
              <a:rPr lang="en-US" dirty="0" smtClean="0"/>
              <a:t> (</a:t>
            </a:r>
            <a:r>
              <a:rPr lang="en-US" dirty="0" err="1" smtClean="0"/>
              <a:t>koncentrované</a:t>
            </a:r>
            <a:r>
              <a:rPr lang="en-US" dirty="0" smtClean="0"/>
              <a:t> v </a:t>
            </a:r>
            <a:r>
              <a:rPr lang="en-US" dirty="0" err="1" smtClean="0"/>
              <a:t>silných</a:t>
            </a:r>
            <a:r>
              <a:rPr lang="en-US" dirty="0" smtClean="0"/>
              <a:t> </a:t>
            </a:r>
            <a:r>
              <a:rPr lang="en-US" dirty="0" err="1" smtClean="0"/>
              <a:t>výboroch</a:t>
            </a:r>
            <a:r>
              <a:rPr lang="en-US" dirty="0" smtClean="0"/>
              <a:t>?)</a:t>
            </a:r>
          </a:p>
          <a:p>
            <a:pPr>
              <a:defRPr/>
            </a:pPr>
            <a:r>
              <a:rPr lang="en-US" dirty="0" err="1" smtClean="0"/>
              <a:t>Kopírujú</a:t>
            </a:r>
            <a:r>
              <a:rPr lang="en-US" dirty="0" smtClean="0"/>
              <a:t> </a:t>
            </a:r>
            <a:r>
              <a:rPr lang="en-US" dirty="0" err="1" smtClean="0"/>
              <a:t>štruktúru</a:t>
            </a:r>
            <a:r>
              <a:rPr lang="en-US" dirty="0" smtClean="0"/>
              <a:t> </a:t>
            </a:r>
            <a:r>
              <a:rPr lang="en-US" dirty="0" err="1" smtClean="0"/>
              <a:t>ministerstiev</a:t>
            </a:r>
            <a:r>
              <a:rPr lang="en-US" dirty="0" smtClean="0"/>
              <a:t>? (</a:t>
            </a:r>
            <a:r>
              <a:rPr lang="en-US" dirty="0" err="1" smtClean="0"/>
              <a:t>áno-vyššia</a:t>
            </a:r>
            <a:r>
              <a:rPr lang="en-US" dirty="0" smtClean="0"/>
              <a:t> </a:t>
            </a:r>
            <a:r>
              <a:rPr lang="en-US" dirty="0" err="1" smtClean="0"/>
              <a:t>špecializácia</a:t>
            </a:r>
            <a:r>
              <a:rPr lang="en-US" dirty="0" smtClean="0"/>
              <a:t>, </a:t>
            </a:r>
            <a:r>
              <a:rPr lang="en-US" dirty="0" err="1" smtClean="0"/>
              <a:t>nie</a:t>
            </a:r>
            <a:r>
              <a:rPr lang="en-US" dirty="0" smtClean="0"/>
              <a:t> - </a:t>
            </a:r>
            <a:r>
              <a:rPr lang="en-US" dirty="0" err="1" smtClean="0"/>
              <a:t>možno</a:t>
            </a:r>
            <a:r>
              <a:rPr lang="en-US" dirty="0" smtClean="0"/>
              <a:t> </a:t>
            </a:r>
            <a:r>
              <a:rPr lang="en-US" dirty="0" err="1" smtClean="0"/>
              <a:t>vyššia</a:t>
            </a:r>
            <a:r>
              <a:rPr lang="en-US" dirty="0" smtClean="0"/>
              <a:t> </a:t>
            </a:r>
            <a:r>
              <a:rPr lang="en-US" dirty="0" err="1" smtClean="0"/>
              <a:t>autonómnosť</a:t>
            </a:r>
            <a:r>
              <a:rPr lang="en-US" dirty="0" smtClean="0"/>
              <a:t> od </a:t>
            </a:r>
            <a:r>
              <a:rPr lang="en-US" dirty="0" err="1" smtClean="0"/>
              <a:t>rozhodnutí</a:t>
            </a:r>
            <a:r>
              <a:rPr lang="en-US" dirty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12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Nestranícky</a:t>
            </a:r>
            <a:r>
              <a:rPr lang="en-US" dirty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nepresadí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návrhy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r>
              <a:rPr lang="en-US" dirty="0" smtClean="0"/>
              <a:t> v </a:t>
            </a:r>
            <a:r>
              <a:rPr lang="en-US" dirty="0" err="1" smtClean="0"/>
              <a:t>parlamente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Podiel</a:t>
            </a:r>
            <a:r>
              <a:rPr lang="en-US" dirty="0" smtClean="0"/>
              <a:t> </a:t>
            </a:r>
            <a:r>
              <a:rPr lang="en-US" dirty="0" err="1" smtClean="0"/>
              <a:t>zákonov</a:t>
            </a:r>
            <a:r>
              <a:rPr lang="en-US" dirty="0" smtClean="0"/>
              <a:t> </a:t>
            </a:r>
            <a:r>
              <a:rPr lang="en-US" dirty="0" err="1" smtClean="0"/>
              <a:t>presadených</a:t>
            </a:r>
            <a:r>
              <a:rPr lang="en-US" dirty="0" smtClean="0"/>
              <a:t> </a:t>
            </a:r>
            <a:r>
              <a:rPr lang="en-US" dirty="0" err="1" smtClean="0"/>
              <a:t>parlamentnými</a:t>
            </a:r>
            <a:r>
              <a:rPr lang="en-US" dirty="0" smtClean="0"/>
              <a:t> “backbenchers” (</a:t>
            </a:r>
            <a:r>
              <a:rPr lang="en-US" dirty="0" err="1" smtClean="0"/>
              <a:t>t.j.</a:t>
            </a:r>
            <a:r>
              <a:rPr lang="en-US" dirty="0" smtClean="0"/>
              <a:t> de facto </a:t>
            </a:r>
            <a:r>
              <a:rPr lang="en-US" dirty="0" err="1" smtClean="0"/>
              <a:t>opozíciou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/>
              <a:t>Rola</a:t>
            </a:r>
            <a:r>
              <a:rPr lang="en-US" dirty="0" smtClean="0"/>
              <a:t> </a:t>
            </a:r>
            <a:r>
              <a:rPr lang="en-US" dirty="0" err="1" smtClean="0"/>
              <a:t>vyšetrovacích</a:t>
            </a:r>
            <a:r>
              <a:rPr lang="en-US" dirty="0" smtClean="0"/>
              <a:t> </a:t>
            </a:r>
            <a:r>
              <a:rPr lang="en-US" dirty="0" err="1" smtClean="0"/>
              <a:t>parlamentných</a:t>
            </a:r>
            <a:r>
              <a:rPr lang="en-US" dirty="0" smtClean="0"/>
              <a:t> </a:t>
            </a:r>
            <a:r>
              <a:rPr lang="en-US" dirty="0" err="1" smtClean="0"/>
              <a:t>výborov</a:t>
            </a:r>
            <a:r>
              <a:rPr lang="en-US" dirty="0" smtClean="0"/>
              <a:t> (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existencia</a:t>
            </a:r>
            <a:r>
              <a:rPr lang="en-US" dirty="0" smtClean="0"/>
              <a:t> a </a:t>
            </a: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aktivít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40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Fungovanie parlamentov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Nestranícky vzorec - najmenej rozšírený a najviac zodpovedajúci klasickej fikcii parlamentnej demokracie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Aliancie naprieč stranami len v špecifických oblastiach (napr. EÚ integrácia) alebo pri nestabilnej straníckej scén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Inak kľúčová úloha politických strán</a:t>
            </a:r>
          </a:p>
          <a:p>
            <a:pPr eaLnBrk="1" hangingPunct="1">
              <a:defRPr/>
            </a:pPr>
            <a:endParaRPr lang="sk-SK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072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varianty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Siaroff</a:t>
            </a:r>
            <a:r>
              <a:rPr lang="en-US" dirty="0" smtClean="0"/>
              <a:t> (2003b): </a:t>
            </a:r>
            <a:r>
              <a:rPr lang="en-US" dirty="0" err="1" smtClean="0"/>
              <a:t>faktorová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rozličných</a:t>
            </a:r>
            <a:r>
              <a:rPr lang="en-US" dirty="0" smtClean="0"/>
              <a:t> </a:t>
            </a:r>
            <a:r>
              <a:rPr lang="en-US" dirty="0" err="1" smtClean="0"/>
              <a:t>aspektov</a:t>
            </a:r>
            <a:r>
              <a:rPr lang="en-US" dirty="0" smtClean="0"/>
              <a:t> </a:t>
            </a:r>
            <a:r>
              <a:rPr lang="en-US" dirty="0" err="1" smtClean="0"/>
              <a:t>exekutívno-legislatívnych</a:t>
            </a:r>
            <a:r>
              <a:rPr lang="en-US" dirty="0" smtClean="0"/>
              <a:t> </a:t>
            </a:r>
            <a:r>
              <a:rPr lang="en-US" dirty="0" err="1" smtClean="0"/>
              <a:t>vzťahov</a:t>
            </a:r>
            <a:r>
              <a:rPr lang="en-US" dirty="0" smtClean="0"/>
              <a:t> v </a:t>
            </a:r>
            <a:r>
              <a:rPr lang="en-US" dirty="0" err="1" smtClean="0"/>
              <a:t>parlamentnom</a:t>
            </a:r>
            <a:r>
              <a:rPr lang="en-US" dirty="0" smtClean="0"/>
              <a:t> </a:t>
            </a:r>
            <a:r>
              <a:rPr lang="en-US" dirty="0" err="1" smtClean="0"/>
              <a:t>systéme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b="1" dirty="0" smtClean="0"/>
              <a:t>1) </a:t>
            </a:r>
            <a:r>
              <a:rPr lang="en-US" b="1" dirty="0" err="1" smtClean="0"/>
              <a:t>exekutívna</a:t>
            </a:r>
            <a:r>
              <a:rPr lang="en-US" b="1" dirty="0" smtClean="0"/>
              <a:t> </a:t>
            </a:r>
            <a:r>
              <a:rPr lang="en-US" b="1" dirty="0" err="1" smtClean="0"/>
              <a:t>dominancia</a:t>
            </a:r>
            <a:r>
              <a:rPr lang="en-US" b="1" dirty="0" smtClean="0"/>
              <a:t> </a:t>
            </a:r>
            <a:r>
              <a:rPr lang="en-US" b="1" dirty="0" err="1" smtClean="0"/>
              <a:t>nad</a:t>
            </a:r>
            <a:r>
              <a:rPr lang="en-US" b="1" dirty="0" smtClean="0"/>
              <a:t> </a:t>
            </a:r>
            <a:r>
              <a:rPr lang="en-US" b="1" dirty="0" err="1" smtClean="0"/>
              <a:t>parlamentom</a:t>
            </a:r>
            <a:endParaRPr lang="en-US" b="1" dirty="0" smtClean="0"/>
          </a:p>
          <a:p>
            <a:pPr>
              <a:defRPr/>
            </a:pPr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právomoci</a:t>
            </a:r>
            <a:r>
              <a:rPr lang="en-US" dirty="0" smtClean="0"/>
              <a:t> </a:t>
            </a:r>
            <a:r>
              <a:rPr lang="en-US" dirty="0" err="1" smtClean="0"/>
              <a:t>premiéra</a:t>
            </a:r>
            <a:r>
              <a:rPr lang="en-US" dirty="0" smtClean="0"/>
              <a:t>, </a:t>
            </a:r>
            <a:r>
              <a:rPr lang="en-US" dirty="0" err="1" smtClean="0"/>
              <a:t>vládna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legislatívneho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, </a:t>
            </a:r>
            <a:r>
              <a:rPr lang="en-US" dirty="0" err="1" smtClean="0"/>
              <a:t>slabé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 smtClean="0"/>
              <a:t>individuálnych</a:t>
            </a:r>
            <a:r>
              <a:rPr lang="en-US" dirty="0" smtClean="0"/>
              <a:t> </a:t>
            </a:r>
            <a:r>
              <a:rPr lang="en-US" dirty="0" err="1" smtClean="0"/>
              <a:t>poslancov</a:t>
            </a:r>
            <a:r>
              <a:rPr lang="en-US" dirty="0" smtClean="0"/>
              <a:t>, </a:t>
            </a:r>
            <a:r>
              <a:rPr lang="en-US" dirty="0" err="1" smtClean="0"/>
              <a:t>väčšinový</a:t>
            </a:r>
            <a:r>
              <a:rPr lang="en-US" dirty="0" smtClean="0"/>
              <a:t> </a:t>
            </a:r>
            <a:r>
              <a:rPr lang="en-US" dirty="0" err="1" smtClean="0"/>
              <a:t>volebný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, </a:t>
            </a:r>
            <a:r>
              <a:rPr lang="en-US" dirty="0" err="1" smtClean="0"/>
              <a:t>formálny</a:t>
            </a:r>
            <a:r>
              <a:rPr lang="en-US" dirty="0" smtClean="0"/>
              <a:t> </a:t>
            </a:r>
            <a:r>
              <a:rPr lang="en-US" dirty="0" err="1" smtClean="0"/>
              <a:t>líder</a:t>
            </a:r>
            <a:r>
              <a:rPr lang="en-US" dirty="0" smtClean="0"/>
              <a:t> </a:t>
            </a:r>
            <a:r>
              <a:rPr lang="en-US" dirty="0" err="1" smtClean="0"/>
              <a:t>opozície</a:t>
            </a:r>
            <a:r>
              <a:rPr lang="en-US" dirty="0" smtClean="0"/>
              <a:t>, </a:t>
            </a:r>
            <a:r>
              <a:rPr lang="en-US" dirty="0" err="1" smtClean="0"/>
              <a:t>atď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401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Direktoriálna</a:t>
            </a:r>
            <a:r>
              <a:rPr lang="en-US" dirty="0" smtClean="0"/>
              <a:t> forma </a:t>
            </a:r>
            <a:r>
              <a:rPr lang="en-US" dirty="0" err="1" smtClean="0"/>
              <a:t>vlády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ďalší</a:t>
            </a:r>
            <a:r>
              <a:rPr lang="cs-CZ" dirty="0" smtClean="0"/>
              <a:t> </a:t>
            </a:r>
            <a:r>
              <a:rPr lang="cs-CZ" dirty="0"/>
              <a:t>model existuje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Švajčiarsku</a:t>
            </a:r>
            <a:r>
              <a:rPr lang="cs-CZ" dirty="0"/>
              <a:t> (</a:t>
            </a:r>
            <a:r>
              <a:rPr lang="cs-CZ" dirty="0" err="1"/>
              <a:t>niekedy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nazýva</a:t>
            </a:r>
            <a:r>
              <a:rPr lang="cs-CZ" dirty="0"/>
              <a:t> </a:t>
            </a:r>
            <a:r>
              <a:rPr lang="cs-CZ" dirty="0" err="1"/>
              <a:t>direktoriálna</a:t>
            </a:r>
            <a:r>
              <a:rPr lang="cs-CZ" dirty="0"/>
              <a:t> forma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vláda </a:t>
            </a:r>
            <a:r>
              <a:rPr lang="cs-CZ" dirty="0"/>
              <a:t>(</a:t>
            </a:r>
            <a:r>
              <a:rPr lang="cs-CZ" dirty="0" err="1"/>
              <a:t>Federálna</a:t>
            </a:r>
            <a:r>
              <a:rPr lang="cs-CZ" dirty="0"/>
              <a:t> rada) </a:t>
            </a:r>
            <a:r>
              <a:rPr lang="cs-CZ" dirty="0" err="1"/>
              <a:t>zložená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siedmych</a:t>
            </a:r>
            <a:r>
              <a:rPr lang="cs-CZ" dirty="0"/>
              <a:t> </a:t>
            </a:r>
            <a:r>
              <a:rPr lang="cs-CZ" dirty="0" err="1"/>
              <a:t>osôb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individuáne</a:t>
            </a:r>
            <a:r>
              <a:rPr lang="cs-CZ" dirty="0"/>
              <a:t> zvolené </a:t>
            </a:r>
            <a:r>
              <a:rPr lang="cs-CZ" dirty="0" err="1"/>
              <a:t>spoločne</a:t>
            </a:r>
            <a:r>
              <a:rPr lang="cs-CZ" dirty="0"/>
              <a:t> </a:t>
            </a:r>
            <a:r>
              <a:rPr lang="cs-CZ" dirty="0" err="1"/>
              <a:t>oboma</a:t>
            </a:r>
            <a:r>
              <a:rPr lang="cs-CZ" dirty="0"/>
              <a:t> komorami </a:t>
            </a:r>
            <a:r>
              <a:rPr lang="cs-CZ" dirty="0" smtClean="0"/>
              <a:t>parlamentu</a:t>
            </a:r>
            <a:endParaRPr lang="cs-CZ" dirty="0"/>
          </a:p>
          <a:p>
            <a:r>
              <a:rPr lang="cs-CZ" dirty="0" smtClean="0"/>
              <a:t>jej </a:t>
            </a:r>
            <a:r>
              <a:rPr lang="cs-CZ" dirty="0" err="1" smtClean="0"/>
              <a:t>funkčné</a:t>
            </a:r>
            <a:r>
              <a:rPr lang="cs-CZ" dirty="0" smtClean="0"/>
              <a:t> </a:t>
            </a:r>
            <a:r>
              <a:rPr lang="cs-CZ" dirty="0" err="1"/>
              <a:t>obdobie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prekrýva</a:t>
            </a:r>
            <a:r>
              <a:rPr lang="cs-CZ" dirty="0"/>
              <a:t> s </a:t>
            </a:r>
            <a:r>
              <a:rPr lang="cs-CZ" dirty="0" err="1"/>
              <a:t>funkčným</a:t>
            </a:r>
            <a:r>
              <a:rPr lang="cs-CZ" dirty="0"/>
              <a:t> obdobím parlamentu, </a:t>
            </a:r>
            <a:r>
              <a:rPr lang="cs-CZ" dirty="0" err="1"/>
              <a:t>nie</a:t>
            </a:r>
            <a:r>
              <a:rPr lang="cs-CZ" dirty="0"/>
              <a:t> je mu </a:t>
            </a:r>
            <a:r>
              <a:rPr lang="cs-CZ" dirty="0" err="1"/>
              <a:t>zodpovedná</a:t>
            </a:r>
            <a:r>
              <a:rPr lang="cs-CZ" dirty="0"/>
              <a:t> a </a:t>
            </a:r>
            <a:r>
              <a:rPr lang="cs-CZ" dirty="0" err="1"/>
              <a:t>nemôže</a:t>
            </a:r>
            <a:r>
              <a:rPr lang="cs-CZ" dirty="0"/>
              <a:t> byť odvolaná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66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varianty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2) </a:t>
            </a:r>
            <a:r>
              <a:rPr lang="en-US" b="1" dirty="0" err="1" smtClean="0"/>
              <a:t>Fúzia</a:t>
            </a:r>
            <a:r>
              <a:rPr lang="en-US" b="1" dirty="0" smtClean="0"/>
              <a:t> </a:t>
            </a:r>
            <a:r>
              <a:rPr lang="en-US" b="1" dirty="0" err="1" smtClean="0"/>
              <a:t>vlády</a:t>
            </a:r>
            <a:r>
              <a:rPr lang="en-US" b="1" dirty="0" smtClean="0"/>
              <a:t> a </a:t>
            </a:r>
            <a:r>
              <a:rPr lang="en-US" b="1" dirty="0" err="1" smtClean="0"/>
              <a:t>parlamentu</a:t>
            </a:r>
            <a:r>
              <a:rPr lang="en-US" b="1" dirty="0" smtClean="0"/>
              <a:t> s </a:t>
            </a:r>
            <a:r>
              <a:rPr lang="en-US" b="1" dirty="0" err="1" smtClean="0"/>
              <a:t>centralizáciou</a:t>
            </a:r>
            <a:r>
              <a:rPr lang="en-US" b="1" dirty="0" smtClean="0"/>
              <a:t> </a:t>
            </a:r>
            <a:r>
              <a:rPr lang="en-US" b="1" dirty="0" err="1" smtClean="0"/>
              <a:t>politík</a:t>
            </a:r>
            <a:endParaRPr lang="en-US" b="1" dirty="0" smtClean="0"/>
          </a:p>
          <a:p>
            <a:pPr>
              <a:defRPr/>
            </a:pP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iniciovať</a:t>
            </a:r>
            <a:r>
              <a:rPr lang="en-US" dirty="0" smtClean="0"/>
              <a:t> </a:t>
            </a:r>
            <a:r>
              <a:rPr lang="en-US" dirty="0" err="1" smtClean="0"/>
              <a:t>predčasné</a:t>
            </a:r>
            <a:r>
              <a:rPr lang="en-US" dirty="0" smtClean="0"/>
              <a:t> </a:t>
            </a:r>
            <a:r>
              <a:rPr lang="en-US" dirty="0" err="1" smtClean="0"/>
              <a:t>voľby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Ministri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členmi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Vládni</a:t>
            </a:r>
            <a:r>
              <a:rPr lang="en-US" dirty="0" smtClean="0"/>
              <a:t> </a:t>
            </a:r>
            <a:r>
              <a:rPr lang="en-US" dirty="0" err="1" smtClean="0"/>
              <a:t>poslanci</a:t>
            </a:r>
            <a:r>
              <a:rPr lang="en-US" dirty="0" smtClean="0"/>
              <a:t> </a:t>
            </a:r>
            <a:r>
              <a:rPr lang="en-US" dirty="0" err="1" smtClean="0"/>
              <a:t>kontrolujú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arl. </a:t>
            </a:r>
            <a:r>
              <a:rPr lang="en-US" dirty="0"/>
              <a:t>v</a:t>
            </a:r>
            <a:r>
              <a:rPr lang="sk-SK" dirty="0" smtClean="0"/>
              <a:t>ýbory</a:t>
            </a:r>
            <a:endParaRPr lang="en-US" dirty="0"/>
          </a:p>
          <a:p>
            <a:pPr>
              <a:defRPr/>
            </a:pPr>
            <a:r>
              <a:rPr lang="en-US" dirty="0" err="1" smtClean="0"/>
              <a:t>Organizované</a:t>
            </a:r>
            <a:r>
              <a:rPr lang="en-US" dirty="0" smtClean="0"/>
              <a:t> </a:t>
            </a:r>
            <a:r>
              <a:rPr lang="en-US" dirty="0" err="1" smtClean="0"/>
              <a:t>záujmy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marginalizované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74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600" b="1" dirty="0" smtClean="0"/>
              <a:t>A) </a:t>
            </a:r>
            <a:r>
              <a:rPr lang="en-US" sz="2600" b="1" dirty="0" err="1" smtClean="0"/>
              <a:t>Vysoké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skóre</a:t>
            </a:r>
            <a:r>
              <a:rPr lang="en-US" sz="2600" b="1" dirty="0" smtClean="0"/>
              <a:t> v </a:t>
            </a:r>
            <a:r>
              <a:rPr lang="en-US" sz="2600" b="1" dirty="0" err="1" smtClean="0"/>
              <a:t>oboch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znakoch</a:t>
            </a:r>
            <a:r>
              <a:rPr lang="en-US" sz="2600" b="1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 smtClean="0"/>
              <a:t>exekutívna</a:t>
            </a:r>
            <a:r>
              <a:rPr lang="en-US" sz="2600" dirty="0" smtClean="0"/>
              <a:t> </a:t>
            </a:r>
            <a:r>
              <a:rPr lang="en-US" sz="2600" dirty="0" err="1" smtClean="0"/>
              <a:t>dominancia</a:t>
            </a:r>
            <a:r>
              <a:rPr lang="en-US" sz="2600" dirty="0" smtClean="0"/>
              <a:t> A </a:t>
            </a:r>
            <a:r>
              <a:rPr lang="en-US" sz="2600" dirty="0" err="1" smtClean="0"/>
              <a:t>fúzia</a:t>
            </a:r>
            <a:r>
              <a:rPr lang="en-US" sz="2600" dirty="0" smtClean="0"/>
              <a:t> s </a:t>
            </a:r>
            <a:r>
              <a:rPr lang="en-US" sz="2600" dirty="0" err="1" smtClean="0"/>
              <a:t>centralizáciou</a:t>
            </a:r>
            <a:r>
              <a:rPr lang="en-US" sz="2600" dirty="0" smtClean="0"/>
              <a:t> </a:t>
            </a:r>
            <a:r>
              <a:rPr lang="en-US" sz="2600" dirty="0" err="1" smtClean="0"/>
              <a:t>politík</a:t>
            </a:r>
            <a:r>
              <a:rPr lang="en-US" sz="2600" dirty="0" smtClean="0"/>
              <a:t>):</a:t>
            </a:r>
          </a:p>
          <a:p>
            <a:pPr>
              <a:defRPr/>
            </a:pPr>
            <a:r>
              <a:rPr lang="en-US" sz="2600" dirty="0" err="1" smtClean="0"/>
              <a:t>Austrália</a:t>
            </a:r>
            <a:r>
              <a:rPr lang="en-US" sz="2600" dirty="0" smtClean="0"/>
              <a:t>, </a:t>
            </a:r>
            <a:r>
              <a:rPr lang="en-US" sz="2600" dirty="0" err="1" smtClean="0"/>
              <a:t>Kanada</a:t>
            </a:r>
            <a:r>
              <a:rPr lang="en-US" sz="2600" dirty="0" smtClean="0"/>
              <a:t>, UK, </a:t>
            </a:r>
            <a:r>
              <a:rPr lang="en-US" sz="2600" dirty="0" err="1" smtClean="0"/>
              <a:t>Grécko</a:t>
            </a:r>
            <a:r>
              <a:rPr lang="en-US" sz="2600" dirty="0" smtClean="0"/>
              <a:t>, </a:t>
            </a:r>
            <a:r>
              <a:rPr lang="en-US" sz="2600" dirty="0" err="1" smtClean="0"/>
              <a:t>Írsko</a:t>
            </a:r>
            <a:r>
              <a:rPr lang="en-US" sz="2600" dirty="0" smtClean="0"/>
              <a:t>, </a:t>
            </a:r>
            <a:r>
              <a:rPr lang="en-US" sz="2600" dirty="0" err="1" smtClean="0"/>
              <a:t>Nový</a:t>
            </a:r>
            <a:r>
              <a:rPr lang="en-US" sz="2600" dirty="0" smtClean="0"/>
              <a:t> </a:t>
            </a:r>
            <a:r>
              <a:rPr lang="en-US" sz="2600" dirty="0" err="1" smtClean="0"/>
              <a:t>Zéland</a:t>
            </a:r>
            <a:endParaRPr lang="en-US" sz="2600" dirty="0" smtClean="0"/>
          </a:p>
          <a:p>
            <a:pPr>
              <a:defRPr/>
            </a:pPr>
            <a:r>
              <a:rPr lang="en-US" sz="2600" b="1" dirty="0" smtClean="0"/>
              <a:t>B) </a:t>
            </a:r>
            <a:r>
              <a:rPr lang="en-US" sz="2600" b="1" dirty="0" err="1" smtClean="0"/>
              <a:t>Nižšie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skóre</a:t>
            </a:r>
            <a:r>
              <a:rPr lang="en-US" sz="2600" b="1" dirty="0" smtClean="0"/>
              <a:t> v 1) a </a:t>
            </a:r>
            <a:r>
              <a:rPr lang="en-US" sz="2600" b="1" dirty="0" err="1" smtClean="0"/>
              <a:t>nižšie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skóre</a:t>
            </a:r>
            <a:r>
              <a:rPr lang="en-US" sz="2600" b="1" dirty="0" smtClean="0"/>
              <a:t> v 2):</a:t>
            </a:r>
          </a:p>
          <a:p>
            <a:pPr>
              <a:defRPr/>
            </a:pPr>
            <a:r>
              <a:rPr lang="en-US" sz="2600" dirty="0" err="1" smtClean="0"/>
              <a:t>Švédsko</a:t>
            </a:r>
            <a:r>
              <a:rPr lang="en-US" sz="2600" dirty="0" smtClean="0"/>
              <a:t>, </a:t>
            </a:r>
            <a:r>
              <a:rPr lang="en-US" sz="2600" dirty="0" err="1" smtClean="0"/>
              <a:t>Nórsko</a:t>
            </a:r>
            <a:r>
              <a:rPr lang="en-US" sz="2600" dirty="0" smtClean="0"/>
              <a:t>, </a:t>
            </a:r>
            <a:r>
              <a:rPr lang="en-US" sz="2600" dirty="0" err="1" smtClean="0"/>
              <a:t>Holandsko</a:t>
            </a:r>
            <a:r>
              <a:rPr lang="en-US" sz="2600" dirty="0" smtClean="0"/>
              <a:t>, </a:t>
            </a:r>
            <a:r>
              <a:rPr lang="en-US" sz="2600" dirty="0" err="1" smtClean="0"/>
              <a:t>Nemecko</a:t>
            </a:r>
            <a:endParaRPr lang="en-US" sz="2600" dirty="0" smtClean="0"/>
          </a:p>
          <a:p>
            <a:pPr>
              <a:defRPr/>
            </a:pPr>
            <a:r>
              <a:rPr lang="en-US" sz="2600" dirty="0" err="1" smtClean="0"/>
              <a:t>Fungujúci</a:t>
            </a:r>
            <a:r>
              <a:rPr lang="en-US" sz="2600" dirty="0" smtClean="0"/>
              <a:t> </a:t>
            </a:r>
            <a:r>
              <a:rPr lang="en-US" sz="2600" dirty="0" err="1" smtClean="0"/>
              <a:t>parlament</a:t>
            </a:r>
            <a:r>
              <a:rPr lang="en-US" sz="2600" dirty="0" smtClean="0"/>
              <a:t> s </a:t>
            </a:r>
            <a:r>
              <a:rPr lang="en-US" sz="2600" dirty="0" err="1" smtClean="0"/>
              <a:t>aktivitou</a:t>
            </a:r>
            <a:r>
              <a:rPr lang="en-US" sz="2600" dirty="0" smtClean="0"/>
              <a:t> </a:t>
            </a:r>
            <a:r>
              <a:rPr lang="en-US" sz="2600" dirty="0" err="1" smtClean="0"/>
              <a:t>vo</a:t>
            </a:r>
            <a:r>
              <a:rPr lang="en-US" sz="2600" dirty="0" smtClean="0"/>
              <a:t> </a:t>
            </a:r>
            <a:r>
              <a:rPr lang="en-US" sz="2600" dirty="0" err="1" smtClean="0"/>
              <a:t>výboroch</a:t>
            </a:r>
            <a:r>
              <a:rPr lang="en-US" sz="2600" dirty="0" smtClean="0"/>
              <a:t> a </a:t>
            </a:r>
            <a:r>
              <a:rPr lang="en-US" sz="2600" dirty="0" err="1" smtClean="0"/>
              <a:t>poslancami</a:t>
            </a:r>
            <a:r>
              <a:rPr lang="en-US" sz="2600" dirty="0" smtClean="0"/>
              <a:t> </a:t>
            </a:r>
            <a:r>
              <a:rPr lang="en-US" sz="2600" dirty="0" err="1" smtClean="0"/>
              <a:t>orientovanými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policy</a:t>
            </a:r>
          </a:p>
        </p:txBody>
      </p:sp>
    </p:spTree>
    <p:extLst>
      <p:ext uri="{BB962C8B-B14F-4D97-AF65-F5344CB8AC3E}">
        <p14:creationId xmlns:p14="http://schemas.microsoft.com/office/powerpoint/2010/main" val="41816770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Empirické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C) </a:t>
            </a:r>
            <a:r>
              <a:rPr lang="en-US" b="1" dirty="0" err="1" smtClean="0"/>
              <a:t>Nižšie</a:t>
            </a:r>
            <a:r>
              <a:rPr lang="en-US" b="1" dirty="0" smtClean="0"/>
              <a:t> </a:t>
            </a:r>
            <a:r>
              <a:rPr lang="en-US" b="1" dirty="0" err="1" smtClean="0"/>
              <a:t>skóre</a:t>
            </a:r>
            <a:r>
              <a:rPr lang="en-US" b="1" dirty="0" smtClean="0"/>
              <a:t> v 1) a </a:t>
            </a:r>
            <a:r>
              <a:rPr lang="en-US" b="1" dirty="0" err="1" smtClean="0"/>
              <a:t>vysoké</a:t>
            </a:r>
            <a:r>
              <a:rPr lang="en-US" b="1" dirty="0" smtClean="0"/>
              <a:t> v 2)</a:t>
            </a:r>
            <a:r>
              <a:rPr lang="en-US" dirty="0" smtClean="0"/>
              <a:t>: </a:t>
            </a:r>
            <a:r>
              <a:rPr lang="en-US" dirty="0" err="1" smtClean="0"/>
              <a:t>Dánsko</a:t>
            </a:r>
            <a:r>
              <a:rPr lang="en-US" dirty="0" smtClean="0"/>
              <a:t> (do 1971), </a:t>
            </a:r>
            <a:r>
              <a:rPr lang="en-US" dirty="0" err="1" smtClean="0"/>
              <a:t>Fínsko</a:t>
            </a:r>
            <a:r>
              <a:rPr lang="en-US" dirty="0" smtClean="0"/>
              <a:t> (do 1965), </a:t>
            </a:r>
            <a:r>
              <a:rPr lang="en-US" dirty="0" err="1" smtClean="0"/>
              <a:t>Francúzsko</a:t>
            </a:r>
            <a:r>
              <a:rPr lang="en-US" dirty="0" smtClean="0"/>
              <a:t> IV, </a:t>
            </a:r>
            <a:r>
              <a:rPr lang="en-US" dirty="0" err="1" smtClean="0"/>
              <a:t>Izrael</a:t>
            </a:r>
            <a:r>
              <a:rPr lang="en-US" dirty="0" smtClean="0"/>
              <a:t>, </a:t>
            </a:r>
            <a:r>
              <a:rPr lang="en-US" dirty="0" err="1" smtClean="0"/>
              <a:t>Taliansko</a:t>
            </a:r>
            <a:r>
              <a:rPr lang="en-US" dirty="0" smtClean="0"/>
              <a:t> (1971-)</a:t>
            </a:r>
          </a:p>
          <a:p>
            <a:pPr>
              <a:defRPr/>
            </a:pPr>
            <a:r>
              <a:rPr lang="en-US" dirty="0" err="1" smtClean="0"/>
              <a:t>Polarizované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s </a:t>
            </a:r>
            <a:r>
              <a:rPr lang="en-US" dirty="0" err="1" smtClean="0"/>
              <a:t>centrálnou</a:t>
            </a:r>
            <a:r>
              <a:rPr lang="en-US" dirty="0" smtClean="0"/>
              <a:t> </a:t>
            </a:r>
            <a:r>
              <a:rPr lang="en-US" dirty="0" err="1" smtClean="0"/>
              <a:t>úlohou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endParaRPr lang="en-US" dirty="0" smtClean="0"/>
          </a:p>
          <a:p>
            <a:pPr>
              <a:defRPr/>
            </a:pPr>
            <a:r>
              <a:rPr lang="en-US" b="1" dirty="0" smtClean="0"/>
              <a:t>D) </a:t>
            </a:r>
            <a:r>
              <a:rPr lang="en-US" b="1" dirty="0" err="1" smtClean="0"/>
              <a:t>Vysoké</a:t>
            </a:r>
            <a:r>
              <a:rPr lang="en-US" b="1" dirty="0" smtClean="0"/>
              <a:t> </a:t>
            </a:r>
            <a:r>
              <a:rPr lang="en-US" b="1" dirty="0" err="1" smtClean="0"/>
              <a:t>skóre</a:t>
            </a:r>
            <a:r>
              <a:rPr lang="en-US" b="1" dirty="0" smtClean="0"/>
              <a:t> v 1) a </a:t>
            </a:r>
            <a:r>
              <a:rPr lang="en-US" b="1" dirty="0" err="1"/>
              <a:t>n</a:t>
            </a:r>
            <a:r>
              <a:rPr lang="en-US" b="1" dirty="0" err="1" smtClean="0"/>
              <a:t>ízke</a:t>
            </a:r>
            <a:r>
              <a:rPr lang="en-US" b="1" dirty="0" smtClean="0"/>
              <a:t> </a:t>
            </a:r>
            <a:r>
              <a:rPr lang="en-US" b="1" dirty="0" err="1" smtClean="0"/>
              <a:t>skóre</a:t>
            </a:r>
            <a:r>
              <a:rPr lang="en-US" b="1" dirty="0" smtClean="0"/>
              <a:t> v 2)</a:t>
            </a:r>
          </a:p>
          <a:p>
            <a:pPr>
              <a:defRPr/>
            </a:pPr>
            <a:r>
              <a:rPr lang="en-US" dirty="0" err="1" smtClean="0"/>
              <a:t>Empiricky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nevyskytovali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80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Fungovanie parlamentov II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Okrem strán aj ďalšie faktory: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1) ťažko meniteľné pravidlá umožňujúce opozícii blokovať vládne návrhy (kedysi Fínsko, Dánsko)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2) (politicko)kultúrne faktory – neformálne potrebný aj súhlas opozície v kľúčových otázkach (filibustering)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cs typeface="+mn-cs"/>
              </a:rPr>
              <a:t>podmienečná podpora vláde od „vlastných“ poslancov </a:t>
            </a:r>
          </a:p>
        </p:txBody>
      </p:sp>
    </p:spTree>
    <p:extLst>
      <p:ext uri="{BB962C8B-B14F-4D97-AF65-F5344CB8AC3E}">
        <p14:creationId xmlns:p14="http://schemas.microsoft.com/office/powerpoint/2010/main" val="78561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Štátn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byrokracia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efektívna</a:t>
            </a:r>
            <a:r>
              <a:rPr lang="cs-CZ" dirty="0" smtClean="0"/>
              <a:t> </a:t>
            </a:r>
            <a:r>
              <a:rPr lang="cs-CZ" dirty="0" err="1" smtClean="0"/>
              <a:t>permanentná</a:t>
            </a:r>
            <a:r>
              <a:rPr lang="cs-CZ" dirty="0" smtClean="0"/>
              <a:t> byrokratická </a:t>
            </a:r>
            <a:r>
              <a:rPr lang="cs-CZ" dirty="0" err="1" smtClean="0"/>
              <a:t>štruktúra</a:t>
            </a:r>
            <a:r>
              <a:rPr lang="cs-CZ" dirty="0" smtClean="0"/>
              <a:t> je  </a:t>
            </a:r>
            <a:r>
              <a:rPr lang="cs-CZ" dirty="0" err="1" smtClean="0"/>
              <a:t>primárny</a:t>
            </a:r>
            <a:r>
              <a:rPr lang="cs-CZ" dirty="0" smtClean="0"/>
              <a:t> nástroj </a:t>
            </a:r>
            <a:r>
              <a:rPr lang="cs-CZ" dirty="0" err="1"/>
              <a:t>implementácie</a:t>
            </a:r>
            <a:r>
              <a:rPr lang="cs-CZ" dirty="0"/>
              <a:t> </a:t>
            </a:r>
            <a:r>
              <a:rPr lang="cs-CZ" dirty="0" err="1"/>
              <a:t>vládnych</a:t>
            </a:r>
            <a:r>
              <a:rPr lang="cs-CZ" dirty="0"/>
              <a:t> </a:t>
            </a:r>
            <a:r>
              <a:rPr lang="cs-CZ" dirty="0" smtClean="0"/>
              <a:t>rozhodnutí</a:t>
            </a:r>
          </a:p>
          <a:p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ju</a:t>
            </a:r>
            <a:r>
              <a:rPr lang="cs-CZ" dirty="0" smtClean="0"/>
              <a:t> </a:t>
            </a:r>
            <a:r>
              <a:rPr lang="cs-CZ" dirty="0" err="1" smtClean="0"/>
              <a:t>zabezpečiť</a:t>
            </a:r>
            <a:r>
              <a:rPr lang="cs-CZ" dirty="0" smtClean="0"/>
              <a:t>?</a:t>
            </a:r>
          </a:p>
          <a:p>
            <a:r>
              <a:rPr lang="cs-CZ" dirty="0" err="1"/>
              <a:t>východiskom</a:t>
            </a:r>
            <a:r>
              <a:rPr lang="cs-CZ" dirty="0"/>
              <a:t> je </a:t>
            </a:r>
            <a:r>
              <a:rPr lang="cs-CZ" dirty="0" err="1"/>
              <a:t>Weberov</a:t>
            </a:r>
            <a:r>
              <a:rPr lang="cs-CZ" dirty="0"/>
              <a:t> ideálny typ byrokracie</a:t>
            </a:r>
            <a:r>
              <a:rPr lang="cs-CZ" dirty="0" smtClean="0">
                <a:effectLst/>
              </a:rPr>
              <a:t> </a:t>
            </a:r>
            <a:r>
              <a:rPr lang="en-US" dirty="0" smtClean="0">
                <a:effectLst/>
              </a:rPr>
              <a:t>–</a:t>
            </a:r>
            <a:r>
              <a:rPr lang="cs-CZ" dirty="0" smtClean="0">
                <a:effectLst/>
              </a:rPr>
              <a:t> modelovaný </a:t>
            </a:r>
            <a:r>
              <a:rPr lang="cs-CZ" dirty="0" err="1" smtClean="0">
                <a:effectLst/>
              </a:rPr>
              <a:t>podľa</a:t>
            </a:r>
            <a:r>
              <a:rPr lang="cs-CZ" dirty="0" smtClean="0">
                <a:effectLst/>
              </a:rPr>
              <a:t> pruského modelu </a:t>
            </a:r>
            <a:r>
              <a:rPr lang="cs-CZ" dirty="0" err="1" smtClean="0">
                <a:effectLst/>
              </a:rPr>
              <a:t>štátnej</a:t>
            </a:r>
            <a:r>
              <a:rPr lang="cs-CZ" dirty="0" smtClean="0">
                <a:effectLst/>
              </a:rPr>
              <a:t> správy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39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Weberovská</a:t>
            </a:r>
            <a:r>
              <a:rPr lang="en-US" dirty="0" smtClean="0"/>
              <a:t> </a:t>
            </a:r>
            <a:r>
              <a:rPr lang="en-US" dirty="0" err="1" smtClean="0"/>
              <a:t>byrokracia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ľudské</a:t>
            </a:r>
            <a:r>
              <a:rPr lang="cs-CZ" b="1" dirty="0"/>
              <a:t> zdroje/personál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formálne</a:t>
            </a:r>
            <a:r>
              <a:rPr lang="cs-CZ" dirty="0" smtClean="0"/>
              <a:t> </a:t>
            </a:r>
            <a:r>
              <a:rPr lang="cs-CZ" dirty="0" err="1"/>
              <a:t>permanentné</a:t>
            </a:r>
            <a:r>
              <a:rPr lang="cs-CZ" dirty="0"/>
              <a:t> </a:t>
            </a:r>
            <a:r>
              <a:rPr lang="cs-CZ" dirty="0" err="1"/>
              <a:t>zamestnanie</a:t>
            </a:r>
            <a:r>
              <a:rPr lang="cs-CZ" dirty="0"/>
              <a:t> (bez časového </a:t>
            </a:r>
            <a:r>
              <a:rPr lang="cs-CZ" dirty="0" err="1"/>
              <a:t>obmedzenia</a:t>
            </a:r>
            <a:r>
              <a:rPr lang="cs-CZ" dirty="0"/>
              <a:t>) </a:t>
            </a:r>
            <a:r>
              <a:rPr lang="cs-CZ" dirty="0" err="1" smtClean="0"/>
              <a:t>úradníkov</a:t>
            </a:r>
            <a:endParaRPr lang="cs-CZ" dirty="0"/>
          </a:p>
          <a:p>
            <a:r>
              <a:rPr lang="cs-CZ" dirty="0" err="1" smtClean="0"/>
              <a:t>ktorí</a:t>
            </a:r>
            <a:r>
              <a:rPr lang="cs-CZ" dirty="0" smtClean="0"/>
              <a:t> </a:t>
            </a:r>
            <a:r>
              <a:rPr lang="cs-CZ" dirty="0" err="1"/>
              <a:t>dostávajú</a:t>
            </a:r>
            <a:r>
              <a:rPr lang="cs-CZ" dirty="0"/>
              <a:t> </a:t>
            </a:r>
            <a:r>
              <a:rPr lang="cs-CZ" dirty="0" err="1"/>
              <a:t>fixný</a:t>
            </a:r>
            <a:r>
              <a:rPr lang="cs-CZ" dirty="0"/>
              <a:t> plat a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 smtClean="0"/>
              <a:t>penziu</a:t>
            </a:r>
            <a:endParaRPr lang="cs-CZ" dirty="0"/>
          </a:p>
          <a:p>
            <a:r>
              <a:rPr lang="cs-CZ" dirty="0" err="1" smtClean="0"/>
              <a:t>kariérny</a:t>
            </a:r>
            <a:r>
              <a:rPr lang="cs-CZ" dirty="0" smtClean="0"/>
              <a:t> </a:t>
            </a:r>
            <a:r>
              <a:rPr lang="cs-CZ" dirty="0"/>
              <a:t>postup závisí </a:t>
            </a:r>
            <a:r>
              <a:rPr lang="cs-CZ" dirty="0" err="1"/>
              <a:t>primárne</a:t>
            </a:r>
            <a:r>
              <a:rPr lang="cs-CZ" dirty="0"/>
              <a:t> od seniority (počet odpracovaných </a:t>
            </a:r>
            <a:r>
              <a:rPr lang="cs-CZ" dirty="0" err="1"/>
              <a:t>rokov</a:t>
            </a:r>
            <a:r>
              <a:rPr lang="cs-CZ" dirty="0"/>
              <a:t>)</a:t>
            </a:r>
            <a:r>
              <a:rPr lang="cs-CZ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673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Weberovská</a:t>
            </a:r>
            <a:r>
              <a:rPr lang="en-US" dirty="0" smtClean="0"/>
              <a:t> </a:t>
            </a:r>
            <a:r>
              <a:rPr lang="en-US" dirty="0" err="1" smtClean="0"/>
              <a:t>byrokracia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organizácia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jasná </a:t>
            </a:r>
            <a:r>
              <a:rPr lang="cs-CZ" dirty="0" err="1"/>
              <a:t>hierarchia</a:t>
            </a:r>
            <a:r>
              <a:rPr lang="cs-CZ" dirty="0"/>
              <a:t> </a:t>
            </a:r>
            <a:r>
              <a:rPr lang="cs-CZ" dirty="0" err="1" smtClean="0"/>
              <a:t>úradníkov</a:t>
            </a:r>
            <a:endParaRPr lang="cs-CZ" dirty="0"/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špecializácia</a:t>
            </a:r>
            <a:endParaRPr lang="cs-CZ" dirty="0"/>
          </a:p>
          <a:p>
            <a:r>
              <a:rPr lang="cs-CZ" dirty="0" err="1" smtClean="0"/>
              <a:t>ďalšie</a:t>
            </a:r>
            <a:r>
              <a:rPr lang="cs-CZ" dirty="0" smtClean="0"/>
              <a:t> </a:t>
            </a:r>
            <a:r>
              <a:rPr lang="cs-CZ" dirty="0" err="1" smtClean="0"/>
              <a:t>vzdelávanie</a:t>
            </a:r>
            <a:endParaRPr lang="cs-CZ" dirty="0"/>
          </a:p>
          <a:p>
            <a:r>
              <a:rPr lang="cs-CZ" dirty="0" err="1" smtClean="0"/>
              <a:t>funkčná</a:t>
            </a:r>
            <a:r>
              <a:rPr lang="cs-CZ" dirty="0" smtClean="0"/>
              <a:t> </a:t>
            </a:r>
            <a:r>
              <a:rPr lang="cs-CZ" dirty="0" err="1"/>
              <a:t>deľba</a:t>
            </a:r>
            <a:r>
              <a:rPr lang="cs-CZ" dirty="0"/>
              <a:t> práce a </a:t>
            </a:r>
            <a:endParaRPr lang="cs-CZ" dirty="0" smtClean="0"/>
          </a:p>
          <a:p>
            <a:r>
              <a:rPr lang="cs-CZ" dirty="0" err="1" smtClean="0"/>
              <a:t>jasne</a:t>
            </a:r>
            <a:r>
              <a:rPr lang="cs-CZ" dirty="0" smtClean="0"/>
              <a:t> </a:t>
            </a:r>
            <a:r>
              <a:rPr lang="cs-CZ" dirty="0"/>
              <a:t>stanovené oblasti </a:t>
            </a:r>
            <a:r>
              <a:rPr lang="cs-CZ" dirty="0" err="1"/>
              <a:t>pôsobnosti</a:t>
            </a:r>
            <a:r>
              <a:rPr lang="cs-CZ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94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Weberovská</a:t>
            </a:r>
            <a:r>
              <a:rPr lang="en-US" dirty="0" smtClean="0"/>
              <a:t> </a:t>
            </a:r>
            <a:r>
              <a:rPr lang="en-US" dirty="0" err="1" smtClean="0"/>
              <a:t>byrokracia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b="1" dirty="0" err="1"/>
              <a:t>procedúry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neosobné</a:t>
            </a:r>
            <a:r>
              <a:rPr lang="cs-CZ" dirty="0" smtClean="0"/>
              <a:t> </a:t>
            </a:r>
            <a:r>
              <a:rPr lang="cs-CZ" dirty="0" err="1"/>
              <a:t>aplikovanie</a:t>
            </a:r>
            <a:r>
              <a:rPr lang="cs-CZ" dirty="0"/>
              <a:t> </a:t>
            </a:r>
            <a:r>
              <a:rPr lang="cs-CZ" dirty="0" err="1"/>
              <a:t>všeobecne</a:t>
            </a:r>
            <a:r>
              <a:rPr lang="cs-CZ" dirty="0"/>
              <a:t> </a:t>
            </a:r>
            <a:r>
              <a:rPr lang="cs-CZ" dirty="0" err="1"/>
              <a:t>záväzných</a:t>
            </a:r>
            <a:r>
              <a:rPr lang="cs-CZ" dirty="0"/>
              <a:t> </a:t>
            </a:r>
            <a:r>
              <a:rPr lang="cs-CZ" dirty="0" err="1"/>
              <a:t>pravidiel</a:t>
            </a:r>
            <a:r>
              <a:rPr lang="cs-CZ" dirty="0"/>
              <a:t> (</a:t>
            </a:r>
            <a:r>
              <a:rPr lang="cs-CZ" dirty="0" err="1"/>
              <a:t>zákonov</a:t>
            </a:r>
            <a:r>
              <a:rPr lang="cs-CZ" dirty="0"/>
              <a:t> a </a:t>
            </a:r>
            <a:r>
              <a:rPr lang="cs-CZ" dirty="0" err="1"/>
              <a:t>vládnych</a:t>
            </a:r>
            <a:r>
              <a:rPr lang="cs-CZ" dirty="0"/>
              <a:t> </a:t>
            </a:r>
            <a:r>
              <a:rPr lang="cs-CZ" dirty="0" err="1"/>
              <a:t>nariadení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konanie</a:t>
            </a:r>
            <a:r>
              <a:rPr lang="cs-CZ" dirty="0" smtClean="0"/>
              <a:t> </a:t>
            </a:r>
            <a:r>
              <a:rPr lang="cs-CZ" dirty="0"/>
              <a:t>na základe </a:t>
            </a:r>
            <a:r>
              <a:rPr lang="cs-CZ" dirty="0" err="1"/>
              <a:t>písomného</a:t>
            </a:r>
            <a:r>
              <a:rPr lang="cs-CZ" dirty="0"/>
              <a:t> </a:t>
            </a:r>
            <a:r>
              <a:rPr lang="cs-CZ" dirty="0" err="1"/>
              <a:t>poverenia</a:t>
            </a:r>
            <a:r>
              <a:rPr lang="cs-CZ" dirty="0"/>
              <a:t> (</a:t>
            </a:r>
            <a:r>
              <a:rPr lang="cs-CZ" dirty="0" err="1"/>
              <a:t>rozhodnutia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plnenie</a:t>
            </a:r>
            <a:r>
              <a:rPr lang="cs-CZ" dirty="0" smtClean="0"/>
              <a:t> </a:t>
            </a:r>
            <a:r>
              <a:rPr lang="cs-CZ" dirty="0" err="1" smtClean="0"/>
              <a:t>príkazov</a:t>
            </a:r>
            <a:r>
              <a:rPr lang="cs-CZ" dirty="0" smtClean="0"/>
              <a:t> „</a:t>
            </a:r>
            <a:r>
              <a:rPr lang="cs-CZ" dirty="0" err="1" smtClean="0"/>
              <a:t>zhora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byrokratické </a:t>
            </a:r>
            <a:r>
              <a:rPr lang="cs-CZ" dirty="0" err="1"/>
              <a:t>rozhodnutia</a:t>
            </a:r>
            <a:r>
              <a:rPr lang="cs-CZ" dirty="0"/>
              <a:t> sú zaznamenávané a archivované</a:t>
            </a:r>
            <a:r>
              <a:rPr lang="cs-CZ" dirty="0" smtClean="0">
                <a:effectLst/>
              </a:rPr>
              <a:t> (a teda </a:t>
            </a:r>
            <a:r>
              <a:rPr lang="cs-CZ" dirty="0" err="1" smtClean="0">
                <a:effectLst/>
              </a:rPr>
              <a:t>preskúmateľné</a:t>
            </a:r>
            <a:r>
              <a:rPr lang="cs-CZ" dirty="0" smtClean="0">
                <a:effectLst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62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Ciele</a:t>
            </a:r>
            <a:r>
              <a:rPr lang="en-US" dirty="0" smtClean="0"/>
              <a:t> </a:t>
            </a:r>
            <a:r>
              <a:rPr lang="en-US" dirty="0" err="1" smtClean="0"/>
              <a:t>Weberovskej</a:t>
            </a:r>
            <a:r>
              <a:rPr lang="en-US" dirty="0" smtClean="0"/>
              <a:t> </a:t>
            </a:r>
            <a:r>
              <a:rPr lang="en-US" dirty="0" err="1" smtClean="0"/>
              <a:t>byrokracie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cs-CZ" dirty="0" err="1" smtClean="0"/>
              <a:t>zabezpečiť</a:t>
            </a:r>
            <a:r>
              <a:rPr lang="cs-CZ" dirty="0"/>
              <a:t>, že </a:t>
            </a:r>
            <a:r>
              <a:rPr lang="cs-CZ" dirty="0" err="1"/>
              <a:t>rôzni</a:t>
            </a:r>
            <a:r>
              <a:rPr lang="cs-CZ" dirty="0"/>
              <a:t> </a:t>
            </a:r>
            <a:r>
              <a:rPr lang="cs-CZ" dirty="0" err="1" smtClean="0"/>
              <a:t>úradníci</a:t>
            </a:r>
            <a:r>
              <a:rPr lang="cs-CZ" dirty="0" smtClean="0"/>
              <a:t> v </a:t>
            </a:r>
            <a:r>
              <a:rPr lang="cs-CZ" dirty="0"/>
              <a:t>identických </a:t>
            </a:r>
            <a:r>
              <a:rPr lang="cs-CZ" dirty="0" err="1"/>
              <a:t>situáciách</a:t>
            </a:r>
            <a:r>
              <a:rPr lang="cs-CZ" dirty="0"/>
              <a:t> </a:t>
            </a:r>
            <a:r>
              <a:rPr lang="cs-CZ" dirty="0" err="1" smtClean="0"/>
              <a:t>postupujú</a:t>
            </a:r>
            <a:r>
              <a:rPr lang="cs-CZ" dirty="0" smtClean="0"/>
              <a:t> </a:t>
            </a:r>
            <a:r>
              <a:rPr lang="cs-CZ" dirty="0" err="1"/>
              <a:t>rovnako</a:t>
            </a:r>
            <a:r>
              <a:rPr lang="cs-CZ" dirty="0"/>
              <a:t> - systematická </a:t>
            </a:r>
            <a:r>
              <a:rPr lang="cs-CZ" dirty="0" err="1"/>
              <a:t>aplikácia</a:t>
            </a:r>
            <a:r>
              <a:rPr lang="cs-CZ" dirty="0"/>
              <a:t> a </a:t>
            </a:r>
            <a:r>
              <a:rPr lang="cs-CZ" dirty="0" err="1"/>
              <a:t>štandardizované</a:t>
            </a:r>
            <a:r>
              <a:rPr lang="cs-CZ" dirty="0"/>
              <a:t> </a:t>
            </a:r>
            <a:r>
              <a:rPr lang="cs-CZ" dirty="0" err="1"/>
              <a:t>rozhodnutia</a:t>
            </a:r>
            <a:endParaRPr lang="cs-CZ" dirty="0"/>
          </a:p>
          <a:p>
            <a:r>
              <a:rPr lang="cs-CZ" dirty="0" err="1" smtClean="0"/>
              <a:t>jadrom</a:t>
            </a:r>
            <a:r>
              <a:rPr lang="cs-CZ" dirty="0" smtClean="0"/>
              <a:t> je </a:t>
            </a:r>
            <a:r>
              <a:rPr lang="cs-CZ" dirty="0"/>
              <a:t>nábor do </a:t>
            </a:r>
            <a:r>
              <a:rPr lang="cs-CZ" dirty="0" err="1"/>
              <a:t>štátnej</a:t>
            </a:r>
            <a:r>
              <a:rPr lang="cs-CZ" dirty="0"/>
              <a:t> </a:t>
            </a:r>
            <a:r>
              <a:rPr lang="cs-CZ" dirty="0" err="1"/>
              <a:t>administratívy</a:t>
            </a:r>
            <a:r>
              <a:rPr lang="cs-CZ" dirty="0"/>
              <a:t> na základe schopností,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obmedzený</a:t>
            </a:r>
            <a:r>
              <a:rPr lang="cs-CZ" dirty="0"/>
              <a:t> na </a:t>
            </a:r>
            <a:r>
              <a:rPr lang="cs-CZ" dirty="0" err="1"/>
              <a:t>určitú</a:t>
            </a:r>
            <a:r>
              <a:rPr lang="cs-CZ" dirty="0"/>
              <a:t> vrstvu </a:t>
            </a:r>
            <a:r>
              <a:rPr lang="cs-CZ" dirty="0" err="1"/>
              <a:t>spoločnosti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výber</a:t>
            </a:r>
            <a:r>
              <a:rPr lang="cs-CZ" dirty="0" smtClean="0"/>
              <a:t> na </a:t>
            </a:r>
            <a:r>
              <a:rPr lang="cs-CZ" dirty="0"/>
              <a:t>základe schopností </a:t>
            </a:r>
            <a:r>
              <a:rPr lang="cs-CZ" dirty="0" err="1"/>
              <a:t>uchádzačov</a:t>
            </a:r>
            <a:r>
              <a:rPr lang="cs-CZ" dirty="0"/>
              <a:t>, 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povýšenia</a:t>
            </a:r>
            <a:r>
              <a:rPr lang="cs-CZ" dirty="0"/>
              <a:t> </a:t>
            </a:r>
            <a:r>
              <a:rPr lang="cs-CZ" dirty="0" err="1"/>
              <a:t>rovnako</a:t>
            </a:r>
            <a:r>
              <a:rPr lang="cs-CZ" dirty="0"/>
              <a:t> kvalifikovaných </a:t>
            </a:r>
            <a:r>
              <a:rPr lang="cs-CZ" dirty="0" err="1"/>
              <a:t>úradníkov</a:t>
            </a:r>
            <a:r>
              <a:rPr lang="cs-CZ" dirty="0"/>
              <a:t> rozhoduje seniorita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15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err="1" smtClean="0"/>
              <a:t>štátnej</a:t>
            </a:r>
            <a:r>
              <a:rPr lang="cs-CZ" dirty="0" smtClean="0"/>
              <a:t> byrokracie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/>
              <a:t>vláda zákona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degenerovať</a:t>
            </a:r>
            <a:r>
              <a:rPr lang="cs-CZ" dirty="0"/>
              <a:t> na </a:t>
            </a:r>
            <a:r>
              <a:rPr lang="cs-CZ" dirty="0" err="1"/>
              <a:t>rigídnosť</a:t>
            </a:r>
            <a:r>
              <a:rPr lang="cs-CZ" dirty="0"/>
              <a:t> a </a:t>
            </a:r>
            <a:r>
              <a:rPr lang="cs-CZ" dirty="0" err="1" smtClean="0"/>
              <a:t>zotrvačnosť</a:t>
            </a:r>
            <a:r>
              <a:rPr lang="cs-CZ" dirty="0" smtClean="0"/>
              <a:t> </a:t>
            </a:r>
          </a:p>
          <a:p>
            <a:r>
              <a:rPr lang="cs-CZ" dirty="0" smtClean="0"/>
              <a:t>byrokratická </a:t>
            </a:r>
            <a:r>
              <a:rPr lang="cs-CZ" dirty="0" err="1"/>
              <a:t>špecializácia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viesť</a:t>
            </a:r>
            <a:r>
              <a:rPr lang="cs-CZ" dirty="0"/>
              <a:t> k automatickému </a:t>
            </a:r>
            <a:r>
              <a:rPr lang="cs-CZ" dirty="0" err="1"/>
              <a:t>uplatňovaniu</a:t>
            </a:r>
            <a:r>
              <a:rPr lang="cs-CZ" dirty="0"/>
              <a:t> rozhodnutí bez </a:t>
            </a:r>
            <a:r>
              <a:rPr lang="cs-CZ" dirty="0" err="1"/>
              <a:t>pochopenia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/>
              <a:t>dôsledkov</a:t>
            </a:r>
            <a:endParaRPr lang="cs-CZ" dirty="0"/>
          </a:p>
          <a:p>
            <a:r>
              <a:rPr lang="cs-CZ" dirty="0" smtClean="0"/>
              <a:t>stabilita </a:t>
            </a:r>
            <a:r>
              <a:rPr lang="cs-CZ" dirty="0" err="1"/>
              <a:t>pracovných</a:t>
            </a:r>
            <a:r>
              <a:rPr lang="cs-CZ" dirty="0"/>
              <a:t> </a:t>
            </a:r>
            <a:r>
              <a:rPr lang="cs-CZ" dirty="0" err="1"/>
              <a:t>kontraktov</a:t>
            </a:r>
            <a:r>
              <a:rPr lang="cs-CZ" dirty="0"/>
              <a:t> </a:t>
            </a:r>
            <a:r>
              <a:rPr lang="cs-CZ" dirty="0" err="1"/>
              <a:t>úradníkov</a:t>
            </a:r>
            <a:r>
              <a:rPr lang="cs-CZ" dirty="0"/>
              <a:t> zase k </a:t>
            </a:r>
            <a:r>
              <a:rPr lang="cs-CZ" dirty="0" err="1"/>
              <a:t>uzavretému</a:t>
            </a:r>
            <a:r>
              <a:rPr lang="cs-CZ" dirty="0"/>
              <a:t> systému, </a:t>
            </a:r>
            <a:r>
              <a:rPr lang="cs-CZ" dirty="0" err="1"/>
              <a:t>ktorý</a:t>
            </a:r>
            <a:r>
              <a:rPr lang="cs-CZ" dirty="0"/>
              <a:t> je izolovaný </a:t>
            </a:r>
            <a:r>
              <a:rPr lang="cs-CZ" dirty="0" smtClean="0"/>
              <a:t>od </a:t>
            </a:r>
            <a:r>
              <a:rPr lang="cs-CZ" dirty="0"/>
              <a:t>reality</a:t>
            </a:r>
            <a:r>
              <a:rPr lang="cs-CZ" dirty="0" smtClean="0">
                <a:effectLst/>
              </a:rPr>
              <a:t> (</a:t>
            </a:r>
            <a:r>
              <a:rPr lang="cs-CZ" dirty="0" err="1" smtClean="0">
                <a:effectLst/>
              </a:rPr>
              <a:t>group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thinking</a:t>
            </a:r>
            <a:r>
              <a:rPr lang="cs-CZ" dirty="0" smtClean="0">
                <a:effectLst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3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Priama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posledným</a:t>
            </a:r>
            <a:r>
              <a:rPr lang="cs-CZ" dirty="0" smtClean="0"/>
              <a:t> </a:t>
            </a:r>
            <a:r>
              <a:rPr lang="cs-CZ" dirty="0" err="1"/>
              <a:t>variantom</a:t>
            </a:r>
            <a:r>
              <a:rPr lang="cs-CZ" dirty="0"/>
              <a:t> je </a:t>
            </a:r>
            <a:r>
              <a:rPr lang="cs-CZ" dirty="0" smtClean="0"/>
              <a:t>systém </a:t>
            </a:r>
            <a:r>
              <a:rPr lang="cs-CZ" dirty="0"/>
              <a:t>s </a:t>
            </a:r>
            <a:r>
              <a:rPr lang="cs-CZ" dirty="0" err="1"/>
              <a:t>priamo</a:t>
            </a:r>
            <a:r>
              <a:rPr lang="cs-CZ" dirty="0"/>
              <a:t> voleným </a:t>
            </a:r>
            <a:r>
              <a:rPr lang="cs-CZ" dirty="0" err="1"/>
              <a:t>premiérom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používal v Izraeli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rokmi</a:t>
            </a:r>
            <a:r>
              <a:rPr lang="cs-CZ" dirty="0"/>
              <a:t> 1996 a 2003</a:t>
            </a:r>
          </a:p>
          <a:p>
            <a:r>
              <a:rPr lang="cs-CZ" dirty="0" smtClean="0"/>
              <a:t>premiér </a:t>
            </a:r>
            <a:r>
              <a:rPr lang="cs-CZ" dirty="0"/>
              <a:t>bol volený </a:t>
            </a:r>
            <a:r>
              <a:rPr lang="cs-CZ" dirty="0" err="1"/>
              <a:t>priamo</a:t>
            </a:r>
            <a:r>
              <a:rPr lang="cs-CZ" dirty="0"/>
              <a:t> </a:t>
            </a:r>
            <a:r>
              <a:rPr lang="cs-CZ" dirty="0" err="1"/>
              <a:t>občanmi</a:t>
            </a:r>
            <a:r>
              <a:rPr lang="cs-CZ" dirty="0"/>
              <a:t> (v </a:t>
            </a:r>
            <a:r>
              <a:rPr lang="cs-CZ" dirty="0" err="1"/>
              <a:t>dvojkolovej</a:t>
            </a:r>
            <a:r>
              <a:rPr lang="cs-CZ" dirty="0"/>
              <a:t> </a:t>
            </a:r>
            <a:r>
              <a:rPr lang="cs-CZ" dirty="0" err="1"/>
              <a:t>väčšinovej</a:t>
            </a:r>
            <a:r>
              <a:rPr lang="cs-CZ" dirty="0"/>
              <a:t> </a:t>
            </a:r>
            <a:r>
              <a:rPr lang="cs-CZ" dirty="0" err="1"/>
              <a:t>voľbe</a:t>
            </a:r>
            <a:r>
              <a:rPr lang="cs-CZ" dirty="0"/>
              <a:t>) </a:t>
            </a:r>
            <a:r>
              <a:rPr lang="cs-CZ" dirty="0" err="1"/>
              <a:t>súčasne</a:t>
            </a:r>
            <a:r>
              <a:rPr lang="cs-CZ" dirty="0"/>
              <a:t> s </a:t>
            </a:r>
            <a:r>
              <a:rPr lang="cs-CZ" dirty="0" err="1"/>
              <a:t>parlamentnými</a:t>
            </a:r>
            <a:r>
              <a:rPr lang="cs-CZ" dirty="0"/>
              <a:t> </a:t>
            </a:r>
            <a:r>
              <a:rPr lang="cs-CZ" dirty="0" err="1" smtClean="0"/>
              <a:t>voľbami</a:t>
            </a:r>
            <a:endParaRPr lang="cs-CZ" dirty="0" smtClean="0"/>
          </a:p>
          <a:p>
            <a:r>
              <a:rPr lang="cs-CZ" dirty="0" err="1" smtClean="0"/>
              <a:t>cieľom</a:t>
            </a:r>
            <a:r>
              <a:rPr lang="cs-CZ" dirty="0" smtClean="0"/>
              <a:t> bolo </a:t>
            </a:r>
            <a:r>
              <a:rPr lang="cs-CZ" dirty="0" err="1" smtClean="0"/>
              <a:t>posilniť</a:t>
            </a:r>
            <a:r>
              <a:rPr lang="cs-CZ" dirty="0" smtClean="0"/>
              <a:t> </a:t>
            </a:r>
            <a:r>
              <a:rPr lang="cs-CZ" dirty="0" err="1" smtClean="0"/>
              <a:t>pozíciu</a:t>
            </a:r>
            <a:r>
              <a:rPr lang="cs-CZ" dirty="0" smtClean="0"/>
              <a:t> premiéra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smtClean="0"/>
              <a:t>menším stranám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479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err="1" smtClean="0"/>
              <a:t>štátnej</a:t>
            </a:r>
            <a:r>
              <a:rPr lang="cs-CZ" dirty="0" smtClean="0"/>
              <a:t> byrokracie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cs-CZ" sz="3000" dirty="0" err="1" smtClean="0"/>
              <a:t>štátni</a:t>
            </a:r>
            <a:r>
              <a:rPr lang="cs-CZ" sz="3000" dirty="0" smtClean="0"/>
              <a:t> </a:t>
            </a:r>
            <a:r>
              <a:rPr lang="cs-CZ" sz="3000" dirty="0" err="1"/>
              <a:t>úradníci</a:t>
            </a:r>
            <a:r>
              <a:rPr lang="cs-CZ" sz="3000" dirty="0"/>
              <a:t> </a:t>
            </a:r>
            <a:r>
              <a:rPr lang="cs-CZ" sz="3000" dirty="0" err="1"/>
              <a:t>majú</a:t>
            </a:r>
            <a:r>
              <a:rPr lang="cs-CZ" sz="3000" dirty="0"/>
              <a:t> </a:t>
            </a:r>
            <a:r>
              <a:rPr lang="cs-CZ" sz="3000" dirty="0" err="1" smtClean="0"/>
              <a:t>privátne</a:t>
            </a:r>
            <a:r>
              <a:rPr lang="cs-CZ" sz="3000" dirty="0" smtClean="0"/>
              <a:t> </a:t>
            </a:r>
            <a:r>
              <a:rPr lang="cs-CZ" sz="3000" dirty="0"/>
              <a:t>(</a:t>
            </a:r>
            <a:r>
              <a:rPr lang="cs-CZ" sz="3000" dirty="0" err="1"/>
              <a:t>súkromné</a:t>
            </a:r>
            <a:r>
              <a:rPr lang="cs-CZ" sz="3000" dirty="0"/>
              <a:t>) </a:t>
            </a:r>
            <a:r>
              <a:rPr lang="cs-CZ" sz="3000" dirty="0" err="1"/>
              <a:t>ciele</a:t>
            </a:r>
            <a:r>
              <a:rPr lang="cs-CZ" sz="3000" dirty="0"/>
              <a:t> a </a:t>
            </a:r>
            <a:r>
              <a:rPr lang="cs-CZ" sz="3000" dirty="0" err="1"/>
              <a:t>tiež</a:t>
            </a:r>
            <a:r>
              <a:rPr lang="cs-CZ" sz="3000" dirty="0"/>
              <a:t> aj politické </a:t>
            </a:r>
            <a:r>
              <a:rPr lang="cs-CZ" sz="3000" dirty="0" err="1"/>
              <a:t>preferencie</a:t>
            </a:r>
            <a:endParaRPr lang="cs-CZ" sz="3000" dirty="0"/>
          </a:p>
          <a:p>
            <a:r>
              <a:rPr lang="cs-CZ" sz="3000" dirty="0" err="1" smtClean="0"/>
              <a:t>chcú</a:t>
            </a:r>
            <a:r>
              <a:rPr lang="cs-CZ" sz="3000" dirty="0" smtClean="0"/>
              <a:t> </a:t>
            </a:r>
            <a:r>
              <a:rPr lang="cs-CZ" sz="3000" dirty="0" err="1"/>
              <a:t>zvýšiť</a:t>
            </a:r>
            <a:r>
              <a:rPr lang="cs-CZ" sz="3000" dirty="0"/>
              <a:t> </a:t>
            </a:r>
            <a:r>
              <a:rPr lang="cs-CZ" sz="3000" dirty="0" err="1"/>
              <a:t>svoj</a:t>
            </a:r>
            <a:r>
              <a:rPr lang="cs-CZ" sz="3000" dirty="0"/>
              <a:t> </a:t>
            </a:r>
            <a:r>
              <a:rPr lang="cs-CZ" sz="3000" dirty="0" err="1"/>
              <a:t>príjem</a:t>
            </a:r>
            <a:r>
              <a:rPr lang="cs-CZ" sz="3000" dirty="0"/>
              <a:t> aj </a:t>
            </a:r>
            <a:r>
              <a:rPr lang="cs-CZ" sz="3000" dirty="0" err="1"/>
              <a:t>prestíž</a:t>
            </a:r>
            <a:r>
              <a:rPr lang="cs-CZ" sz="3000" dirty="0"/>
              <a:t> </a:t>
            </a:r>
            <a:r>
              <a:rPr lang="cs-CZ" sz="3000" dirty="0" err="1"/>
              <a:t>postupom</a:t>
            </a:r>
            <a:r>
              <a:rPr lang="cs-CZ" sz="3000" dirty="0"/>
              <a:t> na </a:t>
            </a:r>
            <a:r>
              <a:rPr lang="cs-CZ" sz="3000" dirty="0" err="1"/>
              <a:t>kariérnom</a:t>
            </a:r>
            <a:r>
              <a:rPr lang="cs-CZ" sz="3000" dirty="0"/>
              <a:t> </a:t>
            </a:r>
            <a:r>
              <a:rPr lang="cs-CZ" sz="3000" dirty="0" err="1"/>
              <a:t>rebríčku</a:t>
            </a:r>
            <a:r>
              <a:rPr lang="cs-CZ" sz="3000" dirty="0"/>
              <a:t> </a:t>
            </a:r>
          </a:p>
          <a:p>
            <a:r>
              <a:rPr lang="cs-CZ" sz="3000" dirty="0" err="1" smtClean="0"/>
              <a:t>pravdepodobne</a:t>
            </a:r>
            <a:r>
              <a:rPr lang="cs-CZ" sz="3000" dirty="0" smtClean="0"/>
              <a:t> </a:t>
            </a:r>
            <a:r>
              <a:rPr lang="cs-CZ" sz="3000" dirty="0" err="1"/>
              <a:t>berú</a:t>
            </a:r>
            <a:r>
              <a:rPr lang="cs-CZ" sz="3000" dirty="0"/>
              <a:t> do úvahy aj svoje politické názory </a:t>
            </a:r>
            <a:r>
              <a:rPr lang="cs-CZ" sz="3000" dirty="0" err="1"/>
              <a:t>keď</a:t>
            </a:r>
            <a:r>
              <a:rPr lang="cs-CZ" sz="3000" dirty="0"/>
              <a:t> </a:t>
            </a:r>
            <a:r>
              <a:rPr lang="cs-CZ" sz="3000" dirty="0" err="1"/>
              <a:t>pripravujú</a:t>
            </a:r>
            <a:r>
              <a:rPr lang="cs-CZ" sz="3000" dirty="0"/>
              <a:t> </a:t>
            </a:r>
            <a:r>
              <a:rPr lang="cs-CZ" sz="3000" dirty="0" err="1"/>
              <a:t>alebo</a:t>
            </a:r>
            <a:r>
              <a:rPr lang="cs-CZ" sz="3000" dirty="0"/>
              <a:t> </a:t>
            </a:r>
            <a:r>
              <a:rPr lang="cs-CZ" sz="3000" dirty="0" err="1"/>
              <a:t>implementujú</a:t>
            </a:r>
            <a:r>
              <a:rPr lang="cs-CZ" sz="3000" dirty="0"/>
              <a:t> </a:t>
            </a:r>
            <a:r>
              <a:rPr lang="cs-CZ" sz="3000" dirty="0" err="1"/>
              <a:t>úradné</a:t>
            </a:r>
            <a:r>
              <a:rPr lang="cs-CZ" sz="3000" dirty="0"/>
              <a:t> </a:t>
            </a:r>
            <a:r>
              <a:rPr lang="cs-CZ" sz="3000" dirty="0" err="1"/>
              <a:t>rozhodnutia</a:t>
            </a:r>
            <a:endParaRPr lang="cs-CZ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01788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Zlyhania</a:t>
            </a:r>
            <a:r>
              <a:rPr lang="en-US" dirty="0" smtClean="0"/>
              <a:t> </a:t>
            </a:r>
            <a:r>
              <a:rPr lang="en-US" dirty="0" err="1" smtClean="0"/>
              <a:t>byrokracie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 err="1" smtClean="0"/>
              <a:t>Niskanen</a:t>
            </a:r>
            <a:r>
              <a:rPr lang="cs-CZ" dirty="0" smtClean="0"/>
              <a:t> </a:t>
            </a:r>
            <a:r>
              <a:rPr lang="cs-CZ" dirty="0"/>
              <a:t>(1971</a:t>
            </a:r>
            <a:r>
              <a:rPr lang="cs-CZ" dirty="0" smtClean="0"/>
              <a:t>): </a:t>
            </a:r>
            <a:r>
              <a:rPr lang="cs-CZ" dirty="0" smtClean="0"/>
              <a:t>byrokratické </a:t>
            </a:r>
            <a:r>
              <a:rPr lang="cs-CZ" dirty="0" err="1"/>
              <a:t>organizácie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za </a:t>
            </a:r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navýšenie</a:t>
            </a:r>
            <a:r>
              <a:rPr lang="cs-CZ" dirty="0"/>
              <a:t> </a:t>
            </a:r>
            <a:r>
              <a:rPr lang="cs-CZ" dirty="0" err="1"/>
              <a:t>vlastného</a:t>
            </a:r>
            <a:r>
              <a:rPr lang="cs-CZ" dirty="0"/>
              <a:t> </a:t>
            </a:r>
            <a:r>
              <a:rPr lang="cs-CZ" dirty="0" smtClean="0"/>
              <a:t>rozpočtu</a:t>
            </a:r>
          </a:p>
          <a:p>
            <a:r>
              <a:rPr lang="cs-CZ" dirty="0" err="1" smtClean="0"/>
              <a:t>príjem</a:t>
            </a:r>
            <a:r>
              <a:rPr lang="cs-CZ" dirty="0"/>
              <a:t>, </a:t>
            </a:r>
            <a:r>
              <a:rPr lang="cs-CZ" dirty="0" err="1"/>
              <a:t>reputácia</a:t>
            </a:r>
            <a:r>
              <a:rPr lang="cs-CZ" dirty="0"/>
              <a:t> a vplyv </a:t>
            </a:r>
            <a:r>
              <a:rPr lang="cs-CZ" dirty="0" err="1"/>
              <a:t>úradníkov</a:t>
            </a:r>
            <a:r>
              <a:rPr lang="cs-CZ" dirty="0"/>
              <a:t> do </a:t>
            </a:r>
            <a:r>
              <a:rPr lang="cs-CZ" dirty="0" err="1"/>
              <a:t>veľkej</a:t>
            </a:r>
            <a:r>
              <a:rPr lang="cs-CZ" dirty="0"/>
              <a:t> </a:t>
            </a:r>
            <a:r>
              <a:rPr lang="cs-CZ" dirty="0" err="1"/>
              <a:t>mier</a:t>
            </a:r>
            <a:r>
              <a:rPr lang="cs-CZ" dirty="0"/>
              <a:t> </a:t>
            </a:r>
            <a:r>
              <a:rPr lang="cs-CZ" dirty="0" err="1"/>
              <a:t>závisia</a:t>
            </a:r>
            <a:r>
              <a:rPr lang="cs-CZ" dirty="0"/>
              <a:t> od </a:t>
            </a:r>
            <a:r>
              <a:rPr lang="cs-CZ" dirty="0" err="1"/>
              <a:t>veľkosti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organizácie</a:t>
            </a:r>
            <a:r>
              <a:rPr lang="cs-CZ" dirty="0" smtClean="0">
                <a:effectLst/>
              </a:rPr>
              <a:t> </a:t>
            </a:r>
            <a:r>
              <a:rPr lang="cs-CZ" dirty="0" smtClean="0"/>
              <a:t> </a:t>
            </a:r>
          </a:p>
          <a:p>
            <a:r>
              <a:rPr lang="cs-CZ" dirty="0" smtClean="0"/>
              <a:t>sú </a:t>
            </a:r>
            <a:r>
              <a:rPr lang="cs-CZ" dirty="0" err="1"/>
              <a:t>nepriamo</a:t>
            </a:r>
            <a:r>
              <a:rPr lang="cs-CZ" dirty="0"/>
              <a:t> podporované aj </a:t>
            </a:r>
            <a:r>
              <a:rPr lang="cs-CZ" dirty="0" err="1"/>
              <a:t>tlakmi</a:t>
            </a:r>
            <a:r>
              <a:rPr lang="cs-CZ" dirty="0"/>
              <a:t> od </a:t>
            </a:r>
            <a:r>
              <a:rPr lang="cs-CZ" dirty="0" err="1"/>
              <a:t>spoločnosti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/>
              <a:t>viac</a:t>
            </a:r>
            <a:r>
              <a:rPr lang="cs-CZ" dirty="0"/>
              <a:t> </a:t>
            </a:r>
            <a:r>
              <a:rPr lang="cs-CZ" dirty="0" err="1"/>
              <a:t>regulácie</a:t>
            </a:r>
            <a:r>
              <a:rPr lang="cs-CZ" dirty="0"/>
              <a:t>, </a:t>
            </a:r>
            <a:r>
              <a:rPr lang="cs-CZ" dirty="0" err="1"/>
              <a:t>viac</a:t>
            </a:r>
            <a:r>
              <a:rPr lang="cs-CZ" dirty="0"/>
              <a:t> </a:t>
            </a:r>
            <a:r>
              <a:rPr lang="cs-CZ" dirty="0" err="1"/>
              <a:t>verejného</a:t>
            </a:r>
            <a:r>
              <a:rPr lang="cs-CZ" dirty="0"/>
              <a:t> </a:t>
            </a:r>
            <a:r>
              <a:rPr lang="cs-CZ" dirty="0" err="1"/>
              <a:t>zabezpečenia</a:t>
            </a:r>
            <a:r>
              <a:rPr lang="cs-CZ" dirty="0"/>
              <a:t> a pod),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vytvára</a:t>
            </a:r>
            <a:r>
              <a:rPr lang="cs-CZ" dirty="0"/>
              <a:t> tlak, </a:t>
            </a:r>
            <a:r>
              <a:rPr lang="cs-CZ" dirty="0" err="1"/>
              <a:t>ktorému</a:t>
            </a:r>
            <a:r>
              <a:rPr lang="cs-CZ" dirty="0"/>
              <a:t> je </a:t>
            </a:r>
            <a:r>
              <a:rPr lang="cs-CZ" dirty="0" err="1"/>
              <a:t>ťažké</a:t>
            </a:r>
            <a:r>
              <a:rPr lang="cs-CZ" dirty="0"/>
              <a:t> </a:t>
            </a:r>
            <a:r>
              <a:rPr lang="cs-CZ" dirty="0" err="1"/>
              <a:t>dolávať</a:t>
            </a:r>
            <a:r>
              <a:rPr lang="cs-CZ" dirty="0" smtClean="0">
                <a:effectLst/>
              </a:rPr>
              <a:t> 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312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Zlyhania</a:t>
            </a:r>
            <a:r>
              <a:rPr lang="en-US" dirty="0" smtClean="0"/>
              <a:t> </a:t>
            </a:r>
            <a:r>
              <a:rPr lang="en-US" dirty="0" err="1" smtClean="0"/>
              <a:t>byrokracie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cs-CZ" dirty="0" smtClean="0"/>
              <a:t>nemožné </a:t>
            </a:r>
            <a:r>
              <a:rPr lang="cs-CZ" dirty="0" err="1"/>
              <a:t>objektívne</a:t>
            </a:r>
            <a:r>
              <a:rPr lang="cs-CZ" dirty="0"/>
              <a:t> </a:t>
            </a:r>
            <a:r>
              <a:rPr lang="cs-CZ" dirty="0" err="1"/>
              <a:t>merať</a:t>
            </a:r>
            <a:r>
              <a:rPr lang="cs-CZ" dirty="0"/>
              <a:t> "</a:t>
            </a:r>
            <a:r>
              <a:rPr lang="cs-CZ" dirty="0" err="1"/>
              <a:t>primeranosť</a:t>
            </a:r>
            <a:r>
              <a:rPr lang="cs-CZ" dirty="0"/>
              <a:t> </a:t>
            </a:r>
            <a:r>
              <a:rPr lang="cs-CZ" dirty="0" err="1"/>
              <a:t>výstupov</a:t>
            </a:r>
            <a:r>
              <a:rPr lang="cs-CZ" dirty="0"/>
              <a:t>" </a:t>
            </a:r>
            <a:r>
              <a:rPr lang="cs-CZ" dirty="0" err="1"/>
              <a:t>št</a:t>
            </a:r>
            <a:r>
              <a:rPr lang="cs-CZ" dirty="0"/>
              <a:t>. </a:t>
            </a:r>
            <a:r>
              <a:rPr lang="cs-CZ" dirty="0" err="1"/>
              <a:t>administratívy</a:t>
            </a:r>
            <a:r>
              <a:rPr lang="cs-CZ" dirty="0"/>
              <a:t> a </a:t>
            </a:r>
            <a:r>
              <a:rPr lang="cs-CZ" dirty="0" err="1"/>
              <a:t>rozhodnúť</a:t>
            </a:r>
            <a:r>
              <a:rPr lang="cs-CZ" dirty="0"/>
              <a:t>, </a:t>
            </a:r>
            <a:r>
              <a:rPr lang="cs-CZ" dirty="0" err="1"/>
              <a:t>kedy</a:t>
            </a:r>
            <a:r>
              <a:rPr lang="cs-CZ" dirty="0"/>
              <a:t> je už </a:t>
            </a:r>
            <a:r>
              <a:rPr lang="cs-CZ" dirty="0" err="1"/>
              <a:t>množstvo</a:t>
            </a:r>
            <a:r>
              <a:rPr lang="cs-CZ" dirty="0"/>
              <a:t> </a:t>
            </a:r>
            <a:r>
              <a:rPr lang="cs-CZ" dirty="0" err="1"/>
              <a:t>návrhov</a:t>
            </a:r>
            <a:r>
              <a:rPr lang="cs-CZ" dirty="0"/>
              <a:t> </a:t>
            </a:r>
            <a:r>
              <a:rPr lang="cs-CZ" dirty="0" err="1"/>
              <a:t>riešení</a:t>
            </a:r>
            <a:r>
              <a:rPr lang="cs-CZ" dirty="0"/>
              <a:t>, správ a pod. </a:t>
            </a:r>
            <a:r>
              <a:rPr lang="cs-CZ" dirty="0" err="1" smtClean="0"/>
              <a:t>nadbytočné</a:t>
            </a:r>
            <a:endParaRPr lang="cs-CZ" dirty="0"/>
          </a:p>
          <a:p>
            <a:r>
              <a:rPr lang="cs-CZ" dirty="0" err="1"/>
              <a:t>špecializované</a:t>
            </a:r>
            <a:r>
              <a:rPr lang="cs-CZ" dirty="0"/>
              <a:t> byrokracie sú </a:t>
            </a:r>
            <a:r>
              <a:rPr lang="cs-CZ" dirty="0" smtClean="0"/>
              <a:t>jediným </a:t>
            </a:r>
            <a:r>
              <a:rPr lang="cs-CZ" dirty="0"/>
              <a:t>"</a:t>
            </a:r>
            <a:r>
              <a:rPr lang="cs-CZ" dirty="0" err="1"/>
              <a:t>poskytovateľom</a:t>
            </a:r>
            <a:r>
              <a:rPr lang="cs-CZ" dirty="0"/>
              <a:t> </a:t>
            </a:r>
            <a:r>
              <a:rPr lang="cs-CZ" dirty="0" err="1" smtClean="0"/>
              <a:t>služieb</a:t>
            </a:r>
            <a:r>
              <a:rPr lang="cs-CZ" dirty="0" smtClean="0"/>
              <a:t>“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cs-CZ" dirty="0" err="1" smtClean="0"/>
              <a:t>chýba</a:t>
            </a:r>
            <a:r>
              <a:rPr lang="cs-CZ" dirty="0" smtClean="0"/>
              <a:t> </a:t>
            </a:r>
            <a:r>
              <a:rPr lang="cs-CZ" dirty="0" err="1" smtClean="0"/>
              <a:t>konkurencia</a:t>
            </a:r>
            <a:endParaRPr lang="cs-CZ" dirty="0"/>
          </a:p>
          <a:p>
            <a:r>
              <a:rPr lang="cs-CZ" dirty="0" err="1" smtClean="0"/>
              <a:t>navyše</a:t>
            </a:r>
            <a:r>
              <a:rPr lang="cs-CZ" dirty="0" smtClean="0"/>
              <a:t> </a:t>
            </a:r>
            <a:r>
              <a:rPr lang="cs-CZ" dirty="0"/>
              <a:t>politici </a:t>
            </a:r>
            <a:r>
              <a:rPr lang="cs-CZ" dirty="0" err="1"/>
              <a:t>nemajú</a:t>
            </a:r>
            <a:r>
              <a:rPr lang="cs-CZ" dirty="0"/>
              <a:t> </a:t>
            </a:r>
            <a:r>
              <a:rPr lang="cs-CZ" dirty="0" err="1"/>
              <a:t>alternatívne</a:t>
            </a:r>
            <a:r>
              <a:rPr lang="cs-CZ" dirty="0"/>
              <a:t> zdroje </a:t>
            </a:r>
            <a:r>
              <a:rPr lang="cs-CZ" dirty="0" err="1"/>
              <a:t>spoľahlivých</a:t>
            </a:r>
            <a:r>
              <a:rPr lang="cs-CZ" dirty="0"/>
              <a:t> </a:t>
            </a:r>
            <a:r>
              <a:rPr lang="cs-CZ" dirty="0" err="1"/>
              <a:t>informácií</a:t>
            </a:r>
            <a:r>
              <a:rPr lang="cs-CZ" dirty="0"/>
              <a:t> o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oblastiach</a:t>
            </a:r>
            <a:r>
              <a:rPr lang="cs-CZ" dirty="0" smtClean="0">
                <a:effectLst/>
              </a:rPr>
              <a:t>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066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drift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dirty="0"/>
              <a:t>"</a:t>
            </a:r>
            <a:r>
              <a:rPr lang="cs-CZ" b="1" dirty="0" err="1"/>
              <a:t>agency</a:t>
            </a:r>
            <a:r>
              <a:rPr lang="cs-CZ" b="1" dirty="0"/>
              <a:t> </a:t>
            </a:r>
            <a:r>
              <a:rPr lang="cs-CZ" b="1" dirty="0" smtClean="0"/>
              <a:t>drift</a:t>
            </a:r>
            <a:r>
              <a:rPr lang="cs-CZ" dirty="0" smtClean="0"/>
              <a:t>“: teda </a:t>
            </a:r>
            <a:r>
              <a:rPr lang="cs-CZ" dirty="0" err="1"/>
              <a:t>situácia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implementácii</a:t>
            </a:r>
            <a:r>
              <a:rPr lang="cs-CZ" dirty="0"/>
              <a:t> </a:t>
            </a:r>
            <a:r>
              <a:rPr lang="cs-CZ" dirty="0" smtClean="0"/>
              <a:t>rozhodnutí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byrokracia</a:t>
            </a:r>
            <a:r>
              <a:rPr lang="cs-CZ" dirty="0"/>
              <a:t> </a:t>
            </a:r>
            <a:r>
              <a:rPr lang="cs-CZ" dirty="0" err="1" smtClean="0"/>
              <a:t>odchýli</a:t>
            </a:r>
            <a:r>
              <a:rPr lang="cs-CZ" dirty="0" smtClean="0"/>
              <a:t> od </a:t>
            </a:r>
            <a:r>
              <a:rPr lang="cs-CZ" dirty="0" err="1"/>
              <a:t>pôvodných</a:t>
            </a:r>
            <a:r>
              <a:rPr lang="cs-CZ" dirty="0"/>
              <a:t> </a:t>
            </a:r>
            <a:r>
              <a:rPr lang="cs-CZ" dirty="0" err="1"/>
              <a:t>zámerov</a:t>
            </a:r>
            <a:r>
              <a:rPr lang="cs-CZ" dirty="0"/>
              <a:t> </a:t>
            </a:r>
            <a:r>
              <a:rPr lang="cs-CZ" dirty="0" smtClean="0"/>
              <a:t>vlády</a:t>
            </a:r>
            <a:endParaRPr lang="cs-CZ" dirty="0"/>
          </a:p>
          <a:p>
            <a:r>
              <a:rPr lang="cs-CZ" dirty="0" smtClean="0"/>
              <a:t>a) </a:t>
            </a:r>
            <a:r>
              <a:rPr lang="cs-CZ" dirty="0" err="1" smtClean="0"/>
              <a:t>úradníci</a:t>
            </a:r>
            <a:r>
              <a:rPr lang="cs-CZ" dirty="0" smtClean="0"/>
              <a:t> </a:t>
            </a:r>
            <a:r>
              <a:rPr lang="cs-CZ" dirty="0" err="1"/>
              <a:t>nepracujú</a:t>
            </a:r>
            <a:r>
              <a:rPr lang="cs-CZ" dirty="0"/>
              <a:t> </a:t>
            </a:r>
            <a:r>
              <a:rPr lang="cs-CZ" dirty="0" err="1"/>
              <a:t>toľko</a:t>
            </a:r>
            <a:r>
              <a:rPr lang="cs-CZ" dirty="0"/>
              <a:t>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od nich </a:t>
            </a:r>
            <a:r>
              <a:rPr lang="cs-CZ" dirty="0" err="1"/>
              <a:t>očakáva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neefektívne</a:t>
            </a:r>
            <a:r>
              <a:rPr lang="cs-CZ" dirty="0" smtClean="0"/>
              <a:t> </a:t>
            </a:r>
            <a:r>
              <a:rPr lang="cs-CZ" dirty="0" err="1"/>
              <a:t>využitie</a:t>
            </a:r>
            <a:r>
              <a:rPr lang="cs-CZ" dirty="0"/>
              <a:t> času</a:t>
            </a:r>
            <a:r>
              <a:rPr lang="cs-CZ" dirty="0" smtClean="0"/>
              <a:t>)</a:t>
            </a:r>
          </a:p>
          <a:p>
            <a:r>
              <a:rPr lang="cs-CZ" dirty="0" smtClean="0"/>
              <a:t>b) </a:t>
            </a:r>
            <a:r>
              <a:rPr lang="cs-CZ" dirty="0" err="1"/>
              <a:t>neimplementujú</a:t>
            </a:r>
            <a:r>
              <a:rPr lang="cs-CZ" dirty="0"/>
              <a:t> </a:t>
            </a:r>
            <a:r>
              <a:rPr lang="cs-CZ" dirty="0" err="1" smtClean="0"/>
              <a:t>poriadne</a:t>
            </a:r>
            <a:r>
              <a:rPr lang="cs-CZ" dirty="0" smtClean="0"/>
              <a:t> </a:t>
            </a:r>
            <a:r>
              <a:rPr lang="cs-CZ" dirty="0" err="1" smtClean="0"/>
              <a:t>lebo</a:t>
            </a:r>
            <a:r>
              <a:rPr lang="cs-CZ" dirty="0" smtClean="0"/>
              <a:t>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 smtClean="0"/>
              <a:t>preferencie</a:t>
            </a:r>
            <a:r>
              <a:rPr lang="cs-CZ" dirty="0" smtClean="0">
                <a:effectLst/>
              </a:rPr>
              <a:t>, t.j. </a:t>
            </a:r>
            <a:r>
              <a:rPr lang="cs-CZ" dirty="0" err="1" smtClean="0">
                <a:effectLst/>
              </a:rPr>
              <a:t>suboptimálna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implementácia</a:t>
            </a:r>
            <a:endParaRPr lang="cs-CZ" dirty="0" smtClean="0">
              <a:effectLst/>
            </a:endParaRPr>
          </a:p>
          <a:p>
            <a:r>
              <a:rPr lang="cs-CZ" dirty="0" smtClean="0"/>
              <a:t>c) </a:t>
            </a:r>
            <a:r>
              <a:rPr lang="cs-CZ" dirty="0"/>
              <a:t>politická sabotáž, </a:t>
            </a:r>
            <a:r>
              <a:rPr lang="cs-CZ" dirty="0" err="1"/>
              <a:t>čo</a:t>
            </a:r>
            <a:r>
              <a:rPr lang="cs-CZ" dirty="0"/>
              <a:t> je </a:t>
            </a:r>
            <a:r>
              <a:rPr lang="cs-CZ" dirty="0" err="1"/>
              <a:t>priamo</a:t>
            </a:r>
            <a:r>
              <a:rPr lang="cs-CZ" dirty="0"/>
              <a:t> tvorba </a:t>
            </a:r>
            <a:r>
              <a:rPr lang="cs-CZ" dirty="0" err="1"/>
              <a:t>negatívnych</a:t>
            </a:r>
            <a:r>
              <a:rPr lang="cs-CZ" dirty="0"/>
              <a:t> </a:t>
            </a:r>
            <a:r>
              <a:rPr lang="cs-CZ" dirty="0" err="1"/>
              <a:t>výstupov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921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administratívy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motivovaním</a:t>
            </a:r>
            <a:r>
              <a:rPr lang="cs-CZ" b="1" dirty="0"/>
              <a:t> </a:t>
            </a:r>
            <a:r>
              <a:rPr lang="cs-CZ" b="1" dirty="0" err="1" smtClean="0"/>
              <a:t>úradníkov</a:t>
            </a:r>
            <a:endParaRPr lang="cs-CZ" b="1" dirty="0"/>
          </a:p>
          <a:p>
            <a:r>
              <a:rPr lang="cs-CZ" dirty="0" err="1" smtClean="0"/>
              <a:t>víťazná</a:t>
            </a:r>
            <a:r>
              <a:rPr lang="cs-CZ" dirty="0" smtClean="0"/>
              <a:t> </a:t>
            </a:r>
            <a:r>
              <a:rPr lang="cs-CZ" dirty="0"/>
              <a:t>strana má </a:t>
            </a:r>
            <a:r>
              <a:rPr lang="cs-CZ" dirty="0" err="1"/>
              <a:t>možnosť</a:t>
            </a:r>
            <a:r>
              <a:rPr lang="cs-CZ" dirty="0"/>
              <a:t> </a:t>
            </a:r>
            <a:r>
              <a:rPr lang="cs-CZ" dirty="0" err="1"/>
              <a:t>nominovať</a:t>
            </a:r>
            <a:r>
              <a:rPr lang="cs-CZ" dirty="0"/>
              <a:t> </a:t>
            </a:r>
            <a:r>
              <a:rPr lang="cs-CZ" dirty="0" err="1"/>
              <a:t>vlastných</a:t>
            </a:r>
            <a:r>
              <a:rPr lang="cs-CZ" dirty="0"/>
              <a:t> </a:t>
            </a:r>
            <a:r>
              <a:rPr lang="cs-CZ" dirty="0" err="1"/>
              <a:t>úradníkov</a:t>
            </a:r>
            <a:r>
              <a:rPr lang="cs-CZ" dirty="0"/>
              <a:t>, </a:t>
            </a:r>
            <a:r>
              <a:rPr lang="cs-CZ" dirty="0" err="1"/>
              <a:t>dochádza</a:t>
            </a:r>
            <a:r>
              <a:rPr lang="cs-CZ" dirty="0"/>
              <a:t> k </a:t>
            </a:r>
            <a:r>
              <a:rPr lang="cs-CZ" dirty="0" err="1"/>
              <a:t>politizácii</a:t>
            </a:r>
            <a:r>
              <a:rPr lang="cs-CZ" dirty="0"/>
              <a:t> </a:t>
            </a:r>
            <a:r>
              <a:rPr lang="cs-CZ" dirty="0" err="1"/>
              <a:t>administratívy</a:t>
            </a:r>
            <a:r>
              <a:rPr lang="cs-CZ" dirty="0"/>
              <a:t> </a:t>
            </a:r>
            <a:r>
              <a:rPr lang="cs-CZ" dirty="0" err="1" smtClean="0"/>
              <a:t>patronátom</a:t>
            </a:r>
            <a:r>
              <a:rPr lang="cs-CZ" dirty="0" smtClean="0"/>
              <a:t> (</a:t>
            </a:r>
            <a:r>
              <a:rPr lang="cs-CZ" dirty="0" err="1" smtClean="0"/>
              <a:t>patronážou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administratíva</a:t>
            </a:r>
            <a:r>
              <a:rPr lang="cs-CZ" dirty="0" smtClean="0"/>
              <a:t> je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politikom</a:t>
            </a:r>
            <a:r>
              <a:rPr lang="cs-CZ" dirty="0" smtClean="0"/>
              <a:t> </a:t>
            </a:r>
            <a:r>
              <a:rPr lang="cs-CZ" dirty="0" err="1" smtClean="0"/>
              <a:t>responzívna</a:t>
            </a:r>
            <a:r>
              <a:rPr lang="cs-CZ" dirty="0" smtClean="0"/>
              <a:t>, </a:t>
            </a:r>
            <a:r>
              <a:rPr lang="cs-CZ" dirty="0" err="1" smtClean="0"/>
              <a:t>lebo</a:t>
            </a:r>
            <a:r>
              <a:rPr lang="cs-CZ" dirty="0" smtClean="0"/>
              <a:t> </a:t>
            </a:r>
            <a:r>
              <a:rPr lang="cs-CZ" dirty="0" err="1" smtClean="0"/>
              <a:t>prichádza</a:t>
            </a:r>
            <a:r>
              <a:rPr lang="cs-CZ" dirty="0" smtClean="0"/>
              <a:t> a </a:t>
            </a:r>
            <a:r>
              <a:rPr lang="cs-CZ" dirty="0" err="1" smtClean="0"/>
              <a:t>odchádza</a:t>
            </a:r>
            <a:r>
              <a:rPr lang="cs-CZ" dirty="0" smtClean="0"/>
              <a:t> spolu s nimi</a:t>
            </a:r>
          </a:p>
          <a:p>
            <a:r>
              <a:rPr lang="cs-CZ" dirty="0" smtClean="0"/>
              <a:t>oproti minulosti je </a:t>
            </a:r>
            <a:r>
              <a:rPr lang="cs-CZ" dirty="0" err="1" smtClean="0"/>
              <a:t>menej</a:t>
            </a:r>
            <a:r>
              <a:rPr lang="cs-CZ" dirty="0" smtClean="0"/>
              <a:t> </a:t>
            </a:r>
            <a:r>
              <a:rPr lang="cs-CZ" dirty="0" err="1" smtClean="0"/>
              <a:t>legitímna</a:t>
            </a:r>
            <a:r>
              <a:rPr lang="cs-CZ" dirty="0" smtClean="0"/>
              <a:t>, konflikt </a:t>
            </a:r>
            <a:r>
              <a:rPr lang="cs-CZ" dirty="0" err="1" smtClean="0"/>
              <a:t>politickej</a:t>
            </a:r>
            <a:r>
              <a:rPr lang="cs-CZ" dirty="0" smtClean="0"/>
              <a:t> </a:t>
            </a:r>
            <a:r>
              <a:rPr lang="cs-CZ" dirty="0" err="1" smtClean="0"/>
              <a:t>príslušnosti</a:t>
            </a:r>
            <a:r>
              <a:rPr lang="cs-CZ" dirty="0" smtClean="0"/>
              <a:t> a </a:t>
            </a:r>
            <a:r>
              <a:rPr lang="cs-CZ" dirty="0" err="1" smtClean="0"/>
              <a:t>potreby</a:t>
            </a:r>
            <a:r>
              <a:rPr lang="cs-CZ" dirty="0" smtClean="0"/>
              <a:t> </a:t>
            </a:r>
            <a:r>
              <a:rPr lang="cs-CZ" dirty="0" err="1" smtClean="0"/>
              <a:t>špecializácie</a:t>
            </a:r>
            <a:r>
              <a:rPr lang="cs-CZ" dirty="0" smtClean="0"/>
              <a:t>  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435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administratívy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2. New Public Management </a:t>
            </a:r>
            <a:r>
              <a:rPr lang="cs-CZ" dirty="0"/>
              <a:t>- </a:t>
            </a:r>
            <a:r>
              <a:rPr lang="cs-CZ" dirty="0" err="1"/>
              <a:t>alternatíva</a:t>
            </a:r>
            <a:r>
              <a:rPr lang="cs-CZ" dirty="0"/>
              <a:t> </a:t>
            </a:r>
            <a:r>
              <a:rPr lang="cs-CZ" dirty="0" err="1"/>
              <a:t>voči</a:t>
            </a:r>
            <a:r>
              <a:rPr lang="cs-CZ" dirty="0"/>
              <a:t> </a:t>
            </a:r>
            <a:r>
              <a:rPr lang="cs-CZ" dirty="0" err="1"/>
              <a:t>weberovskej</a:t>
            </a:r>
            <a:r>
              <a:rPr lang="cs-CZ" dirty="0"/>
              <a:t> </a:t>
            </a:r>
            <a:r>
              <a:rPr lang="cs-CZ" dirty="0" err="1"/>
              <a:t>koncepcii</a:t>
            </a:r>
            <a:r>
              <a:rPr lang="cs-CZ" dirty="0"/>
              <a:t> </a:t>
            </a:r>
            <a:r>
              <a:rPr lang="cs-CZ" dirty="0" smtClean="0"/>
              <a:t>byrokracie</a:t>
            </a:r>
          </a:p>
          <a:p>
            <a:r>
              <a:rPr lang="cs-CZ" b="1" dirty="0" err="1"/>
              <a:t>ľudské</a:t>
            </a:r>
            <a:r>
              <a:rPr lang="cs-CZ" b="1" dirty="0"/>
              <a:t> zdroje/personál</a:t>
            </a:r>
            <a:r>
              <a:rPr lang="cs-CZ" dirty="0"/>
              <a:t>: </a:t>
            </a:r>
            <a:r>
              <a:rPr lang="cs-CZ" dirty="0" err="1"/>
              <a:t>úradníci</a:t>
            </a:r>
            <a:r>
              <a:rPr lang="cs-CZ" dirty="0"/>
              <a:t> aj na </a:t>
            </a:r>
            <a:r>
              <a:rPr lang="cs-CZ" dirty="0" err="1"/>
              <a:t>najvyšších</a:t>
            </a:r>
            <a:r>
              <a:rPr lang="cs-CZ" dirty="0"/>
              <a:t> </a:t>
            </a:r>
            <a:r>
              <a:rPr lang="cs-CZ" dirty="0" err="1"/>
              <a:t>pozíciách</a:t>
            </a:r>
            <a:r>
              <a:rPr lang="cs-CZ" dirty="0"/>
              <a:t> sú najímaní z </a:t>
            </a:r>
            <a:r>
              <a:rPr lang="cs-CZ" dirty="0" err="1"/>
              <a:t>vonkajšieho</a:t>
            </a:r>
            <a:r>
              <a:rPr lang="cs-CZ" dirty="0"/>
              <a:t> </a:t>
            </a:r>
            <a:r>
              <a:rPr lang="cs-CZ" dirty="0" err="1"/>
              <a:t>prostredia</a:t>
            </a:r>
            <a:r>
              <a:rPr lang="cs-CZ" dirty="0"/>
              <a:t> na </a:t>
            </a:r>
            <a:r>
              <a:rPr lang="cs-CZ" dirty="0" err="1"/>
              <a:t>časovo</a:t>
            </a:r>
            <a:r>
              <a:rPr lang="cs-CZ" dirty="0"/>
              <a:t> </a:t>
            </a:r>
            <a:r>
              <a:rPr lang="cs-CZ" dirty="0" err="1"/>
              <a:t>obmedzené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,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príjem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vyrovná </a:t>
            </a:r>
            <a:r>
              <a:rPr lang="cs-CZ" dirty="0" err="1"/>
              <a:t>príjmom</a:t>
            </a:r>
            <a:r>
              <a:rPr lang="cs-CZ" dirty="0"/>
              <a:t> v </a:t>
            </a:r>
            <a:r>
              <a:rPr lang="cs-CZ" dirty="0" err="1"/>
              <a:t>súkromnom</a:t>
            </a:r>
            <a:r>
              <a:rPr lang="cs-CZ" dirty="0"/>
              <a:t> sektore 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837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administratívy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organizácia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cieľom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err="1"/>
              <a:t>vytvárať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verejnom</a:t>
            </a:r>
            <a:r>
              <a:rPr lang="cs-CZ" dirty="0"/>
              <a:t> sektore "</a:t>
            </a:r>
            <a:r>
              <a:rPr lang="cs-CZ" dirty="0" err="1"/>
              <a:t>vnútroný</a:t>
            </a:r>
            <a:r>
              <a:rPr lang="cs-CZ" dirty="0"/>
              <a:t> </a:t>
            </a:r>
            <a:r>
              <a:rPr lang="cs-CZ" dirty="0" smtClean="0"/>
              <a:t>trh“, </a:t>
            </a:r>
            <a:r>
              <a:rPr lang="cs-CZ" dirty="0" err="1" smtClean="0"/>
              <a:t>napr</a:t>
            </a:r>
            <a:r>
              <a:rPr lang="cs-CZ" dirty="0" smtClean="0"/>
              <a:t>. </a:t>
            </a:r>
            <a:r>
              <a:rPr lang="cs-CZ" dirty="0" err="1" smtClean="0"/>
              <a:t>rozdelením</a:t>
            </a:r>
            <a:r>
              <a:rPr lang="cs-CZ" dirty="0" smtClean="0"/>
              <a:t> </a:t>
            </a:r>
            <a:r>
              <a:rPr lang="cs-CZ" dirty="0" err="1"/>
              <a:t>veľkých</a:t>
            </a:r>
            <a:r>
              <a:rPr lang="cs-CZ" dirty="0"/>
              <a:t> byrokratických </a:t>
            </a:r>
            <a:r>
              <a:rPr lang="cs-CZ" dirty="0" err="1"/>
              <a:t>organizácií</a:t>
            </a:r>
            <a:r>
              <a:rPr lang="cs-CZ" dirty="0"/>
              <a:t> na </a:t>
            </a:r>
            <a:r>
              <a:rPr lang="cs-CZ" dirty="0" err="1" smtClean="0"/>
              <a:t>menšie</a:t>
            </a:r>
            <a:endParaRPr lang="cs-CZ" dirty="0"/>
          </a:p>
          <a:p>
            <a:r>
              <a:rPr lang="cs-CZ" dirty="0" err="1" smtClean="0"/>
              <a:t>zavádzanie</a:t>
            </a:r>
            <a:r>
              <a:rPr lang="cs-CZ" dirty="0" smtClean="0"/>
              <a:t> </a:t>
            </a:r>
            <a:r>
              <a:rPr lang="cs-CZ" dirty="0" err="1"/>
              <a:t>súťaže</a:t>
            </a:r>
            <a:r>
              <a:rPr lang="cs-CZ" dirty="0"/>
              <a:t> </a:t>
            </a:r>
            <a:r>
              <a:rPr lang="cs-CZ" dirty="0" err="1"/>
              <a:t>viacerých</a:t>
            </a:r>
            <a:r>
              <a:rPr lang="cs-CZ" dirty="0"/>
              <a:t> </a:t>
            </a:r>
            <a:r>
              <a:rPr lang="cs-CZ" dirty="0" err="1" smtClean="0"/>
              <a:t>agentúr</a:t>
            </a:r>
            <a:endParaRPr lang="cs-CZ" dirty="0"/>
          </a:p>
          <a:p>
            <a:r>
              <a:rPr lang="cs-CZ" dirty="0" err="1" smtClean="0"/>
              <a:t>partnerstvá</a:t>
            </a:r>
            <a:r>
              <a:rPr lang="cs-CZ" dirty="0" smtClean="0"/>
              <a:t> </a:t>
            </a:r>
            <a:r>
              <a:rPr lang="cs-CZ" dirty="0" err="1"/>
              <a:t>verejného</a:t>
            </a:r>
            <a:r>
              <a:rPr lang="cs-CZ" dirty="0"/>
              <a:t> a </a:t>
            </a:r>
            <a:r>
              <a:rPr lang="cs-CZ" dirty="0" err="1"/>
              <a:t>súkromného</a:t>
            </a:r>
            <a:r>
              <a:rPr lang="cs-CZ" dirty="0"/>
              <a:t> </a:t>
            </a:r>
            <a:r>
              <a:rPr lang="cs-CZ" dirty="0" err="1"/>
              <a:t>sektora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87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štátnej</a:t>
            </a:r>
            <a:r>
              <a:rPr lang="en-US" dirty="0" smtClean="0"/>
              <a:t> </a:t>
            </a:r>
            <a:r>
              <a:rPr lang="en-US" dirty="0" err="1" smtClean="0"/>
              <a:t>administratívy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procedúry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úradníci</a:t>
            </a:r>
            <a:r>
              <a:rPr lang="cs-CZ" dirty="0" smtClean="0"/>
              <a:t> </a:t>
            </a:r>
            <a:r>
              <a:rPr lang="cs-CZ" dirty="0" err="1"/>
              <a:t>nemusia</a:t>
            </a:r>
            <a:r>
              <a:rPr lang="cs-CZ" dirty="0"/>
              <a:t> už </a:t>
            </a:r>
            <a:r>
              <a:rPr lang="cs-CZ" dirty="0" err="1"/>
              <a:t>detailne</a:t>
            </a:r>
            <a:r>
              <a:rPr lang="cs-CZ" dirty="0"/>
              <a:t> </a:t>
            </a:r>
            <a:r>
              <a:rPr lang="cs-CZ" dirty="0" err="1"/>
              <a:t>nasledovať</a:t>
            </a:r>
            <a:r>
              <a:rPr lang="cs-CZ" dirty="0"/>
              <a:t> </a:t>
            </a:r>
            <a:r>
              <a:rPr lang="cs-CZ" dirty="0" err="1"/>
              <a:t>inštrukcie</a:t>
            </a:r>
            <a:r>
              <a:rPr lang="cs-CZ" dirty="0"/>
              <a:t> od </a:t>
            </a:r>
            <a:r>
              <a:rPr lang="cs-CZ" dirty="0" err="1" smtClean="0"/>
              <a:t>nariadených</a:t>
            </a:r>
            <a:endParaRPr lang="cs-CZ" dirty="0"/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/>
              <a:t>úlohou je </a:t>
            </a:r>
            <a:r>
              <a:rPr lang="cs-CZ" dirty="0" err="1"/>
              <a:t>manažovať</a:t>
            </a:r>
            <a:r>
              <a:rPr lang="cs-CZ" dirty="0"/>
              <a:t>, </a:t>
            </a:r>
            <a:r>
              <a:rPr lang="cs-CZ" dirty="0" err="1"/>
              <a:t>cieľom</a:t>
            </a:r>
            <a:r>
              <a:rPr lang="cs-CZ" dirty="0"/>
              <a:t> je </a:t>
            </a:r>
            <a:r>
              <a:rPr lang="cs-CZ" dirty="0" err="1"/>
              <a:t>napĺňanie</a:t>
            </a:r>
            <a:r>
              <a:rPr lang="cs-CZ" dirty="0"/>
              <a:t> zadaných </a:t>
            </a:r>
            <a:r>
              <a:rPr lang="cs-CZ" dirty="0" err="1"/>
              <a:t>cieľov</a:t>
            </a:r>
            <a:r>
              <a:rPr lang="cs-CZ" dirty="0"/>
              <a:t>, </a:t>
            </a:r>
            <a:r>
              <a:rPr lang="cs-CZ" dirty="0" err="1"/>
              <a:t>nie</a:t>
            </a:r>
            <a:r>
              <a:rPr lang="cs-CZ" dirty="0"/>
              <a:t> </a:t>
            </a:r>
            <a:r>
              <a:rPr lang="cs-CZ" dirty="0" err="1"/>
              <a:t>formálne</a:t>
            </a:r>
            <a:r>
              <a:rPr lang="cs-CZ" dirty="0"/>
              <a:t> </a:t>
            </a:r>
            <a:r>
              <a:rPr lang="cs-CZ" dirty="0" err="1"/>
              <a:t>nasledovanie</a:t>
            </a:r>
            <a:r>
              <a:rPr lang="cs-CZ" dirty="0"/>
              <a:t> </a:t>
            </a:r>
            <a:r>
              <a:rPr lang="cs-CZ" dirty="0" err="1"/>
              <a:t>procedúr</a:t>
            </a:r>
            <a:r>
              <a:rPr lang="cs-CZ" dirty="0" smtClean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661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Kritika</a:t>
            </a:r>
            <a:r>
              <a:rPr lang="en-US" dirty="0" smtClean="0"/>
              <a:t> NPM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výsledkom</a:t>
            </a:r>
            <a:r>
              <a:rPr lang="cs-CZ" dirty="0"/>
              <a:t> je, zvýšená kontrola </a:t>
            </a:r>
            <a:r>
              <a:rPr lang="cs-CZ" dirty="0" err="1"/>
              <a:t>politikov</a:t>
            </a:r>
            <a:r>
              <a:rPr lang="cs-CZ" dirty="0"/>
              <a:t> nad </a:t>
            </a:r>
            <a:r>
              <a:rPr lang="cs-CZ" dirty="0" err="1"/>
              <a:t>byrokraciou</a:t>
            </a:r>
            <a:r>
              <a:rPr lang="cs-CZ" dirty="0"/>
              <a:t>, </a:t>
            </a:r>
            <a:r>
              <a:rPr lang="cs-CZ" dirty="0" err="1"/>
              <a:t>úradníci</a:t>
            </a:r>
            <a:r>
              <a:rPr lang="cs-CZ" dirty="0"/>
              <a:t> sú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úradníkmi</a:t>
            </a:r>
            <a:r>
              <a:rPr lang="cs-CZ" dirty="0" smtClean="0"/>
              <a:t> </a:t>
            </a:r>
            <a:r>
              <a:rPr lang="cs-CZ" dirty="0" err="1"/>
              <a:t>momentálnej</a:t>
            </a:r>
            <a:r>
              <a:rPr lang="cs-CZ" dirty="0"/>
              <a:t> vlády </a:t>
            </a:r>
            <a:r>
              <a:rPr lang="cs-CZ" dirty="0" smtClean="0"/>
              <a:t>než </a:t>
            </a:r>
            <a:r>
              <a:rPr lang="cs-CZ" dirty="0" err="1"/>
              <a:t>štátu</a:t>
            </a:r>
            <a:endParaRPr lang="cs-CZ" dirty="0"/>
          </a:p>
          <a:p>
            <a:r>
              <a:rPr lang="cs-CZ" dirty="0" err="1" smtClean="0"/>
              <a:t>pritom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err="1"/>
              <a:t>zaujímavé</a:t>
            </a:r>
            <a:r>
              <a:rPr lang="cs-CZ" dirty="0"/>
              <a:t>, že zvýšená </a:t>
            </a:r>
            <a:r>
              <a:rPr lang="cs-CZ" dirty="0" err="1"/>
              <a:t>zodpovednosť</a:t>
            </a:r>
            <a:r>
              <a:rPr lang="cs-CZ" dirty="0"/>
              <a:t> </a:t>
            </a:r>
            <a:r>
              <a:rPr lang="cs-CZ" dirty="0" err="1"/>
              <a:t>úradníkov</a:t>
            </a:r>
            <a:r>
              <a:rPr lang="cs-CZ" dirty="0"/>
              <a:t> </a:t>
            </a:r>
            <a:r>
              <a:rPr lang="cs-CZ" dirty="0" err="1"/>
              <a:t>voči</a:t>
            </a:r>
            <a:r>
              <a:rPr lang="cs-CZ" dirty="0"/>
              <a:t> </a:t>
            </a:r>
            <a:r>
              <a:rPr lang="cs-CZ" dirty="0" err="1"/>
              <a:t>ministrom</a:t>
            </a:r>
            <a:r>
              <a:rPr lang="cs-CZ" dirty="0"/>
              <a:t> </a:t>
            </a:r>
            <a:r>
              <a:rPr lang="cs-CZ" dirty="0" err="1"/>
              <a:t>neviedla</a:t>
            </a:r>
            <a:r>
              <a:rPr lang="cs-CZ" dirty="0"/>
              <a:t> aj k </a:t>
            </a:r>
            <a:r>
              <a:rPr lang="cs-CZ" dirty="0" err="1"/>
              <a:t>zvýšeniu</a:t>
            </a:r>
            <a:r>
              <a:rPr lang="cs-CZ" dirty="0"/>
              <a:t> </a:t>
            </a:r>
            <a:r>
              <a:rPr lang="cs-CZ" dirty="0" err="1"/>
              <a:t>zodpovednosti</a:t>
            </a:r>
            <a:r>
              <a:rPr lang="cs-CZ" dirty="0"/>
              <a:t> (</a:t>
            </a:r>
            <a:r>
              <a:rPr lang="cs-CZ" dirty="0" err="1"/>
              <a:t>brania</a:t>
            </a:r>
            <a:r>
              <a:rPr lang="cs-CZ" dirty="0"/>
              <a:t> na </a:t>
            </a:r>
            <a:r>
              <a:rPr lang="cs-CZ" dirty="0" err="1"/>
              <a:t>zodpovednosť</a:t>
            </a:r>
            <a:r>
              <a:rPr lang="cs-CZ" dirty="0"/>
              <a:t>) </a:t>
            </a:r>
            <a:r>
              <a:rPr lang="cs-CZ" dirty="0" err="1"/>
              <a:t>ministrov</a:t>
            </a:r>
            <a:r>
              <a:rPr lang="cs-CZ" dirty="0"/>
              <a:t> za aktivity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administratívy</a:t>
            </a:r>
            <a:r>
              <a:rPr lang="cs-CZ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0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Priama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premiéra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zvolený premiér nominoval </a:t>
            </a:r>
            <a:r>
              <a:rPr lang="cs-CZ" dirty="0" err="1" smtClean="0"/>
              <a:t>členov</a:t>
            </a:r>
            <a:r>
              <a:rPr lang="cs-CZ" dirty="0" smtClean="0"/>
              <a:t> </a:t>
            </a:r>
            <a:r>
              <a:rPr lang="cs-CZ" dirty="0" err="1" smtClean="0"/>
              <a:t>svojej</a:t>
            </a:r>
            <a:r>
              <a:rPr lang="cs-CZ" dirty="0" smtClean="0"/>
              <a:t> vlády, ale vláda </a:t>
            </a:r>
            <a:r>
              <a:rPr lang="cs-CZ" dirty="0" err="1" smtClean="0"/>
              <a:t>potrebovala</a:t>
            </a:r>
            <a:r>
              <a:rPr lang="cs-CZ" dirty="0" smtClean="0"/>
              <a:t> </a:t>
            </a:r>
            <a:r>
              <a:rPr lang="cs-CZ" dirty="0" err="1" smtClean="0"/>
              <a:t>schválenie</a:t>
            </a:r>
            <a:r>
              <a:rPr lang="cs-CZ" dirty="0" smtClean="0"/>
              <a:t>/</a:t>
            </a:r>
            <a:r>
              <a:rPr lang="cs-CZ" dirty="0" err="1" smtClean="0"/>
              <a:t>dôveru</a:t>
            </a:r>
            <a:r>
              <a:rPr lang="cs-CZ" dirty="0" smtClean="0"/>
              <a:t> parlamentu</a:t>
            </a:r>
          </a:p>
          <a:p>
            <a:r>
              <a:rPr lang="cs-CZ" dirty="0" smtClean="0"/>
              <a:t>premiér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zodpovedal</a:t>
            </a:r>
            <a:r>
              <a:rPr lang="cs-CZ" dirty="0" smtClean="0"/>
              <a:t> parlamentu, </a:t>
            </a:r>
            <a:r>
              <a:rPr lang="cs-CZ" dirty="0" smtClean="0"/>
              <a:t>v </a:t>
            </a:r>
            <a:r>
              <a:rPr lang="cs-CZ" dirty="0" err="1" smtClean="0"/>
              <a:t>prípade</a:t>
            </a:r>
            <a:r>
              <a:rPr lang="cs-CZ" dirty="0" smtClean="0"/>
              <a:t> </a:t>
            </a:r>
            <a:r>
              <a:rPr lang="cs-CZ" dirty="0" err="1" smtClean="0"/>
              <a:t>vyslovenia</a:t>
            </a:r>
            <a:r>
              <a:rPr lang="cs-CZ" dirty="0" smtClean="0"/>
              <a:t> </a:t>
            </a:r>
            <a:r>
              <a:rPr lang="cs-CZ" dirty="0" err="1" smtClean="0"/>
              <a:t>nedôvery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rozpúšťal</a:t>
            </a:r>
            <a:r>
              <a:rPr lang="cs-CZ" dirty="0" smtClean="0"/>
              <a:t> </a:t>
            </a:r>
            <a:r>
              <a:rPr lang="cs-CZ" dirty="0" smtClean="0"/>
              <a:t>aj parlament a </a:t>
            </a:r>
            <a:r>
              <a:rPr lang="cs-CZ" dirty="0" err="1" smtClean="0"/>
              <a:t>boli</a:t>
            </a:r>
            <a:r>
              <a:rPr lang="cs-CZ" dirty="0" smtClean="0"/>
              <a:t> </a:t>
            </a:r>
            <a:r>
              <a:rPr lang="cs-CZ" dirty="0" err="1" smtClean="0"/>
              <a:t>predčasné</a:t>
            </a:r>
            <a:r>
              <a:rPr lang="cs-CZ" dirty="0" smtClean="0"/>
              <a:t> </a:t>
            </a:r>
            <a:r>
              <a:rPr lang="cs-CZ" dirty="0" err="1" smtClean="0"/>
              <a:t>voľby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7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Tradičné delenie výkonnej moci</a:t>
            </a:r>
          </a:p>
        </p:txBody>
      </p:sp>
      <p:graphicFrame>
        <p:nvGraphicFramePr>
          <p:cNvPr id="194627" name="Group 6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29684"/>
              </p:ext>
            </p:extLst>
          </p:nvPr>
        </p:nvGraphicFramePr>
        <p:xfrm>
          <a:off x="838200" y="2362200"/>
          <a:ext cx="7693025" cy="4254501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465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Prezidentský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Parlamentný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Semiprezident.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Priama voľba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Nepriama voľba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Priama voľba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Parlament nie je možné rozpustiť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Premiér/vláda rozpúšťa parlament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 môže rozpustiť parlament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Hlava štátu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zostavuje svoju vládu</a:t>
                      </a:r>
                      <a:endParaRPr kumimoji="0" lang="sk-SK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Hlava štátu len limitované možnosti ovplyvniť zloženie vlády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 menuje vládu ktorá má podporu parlamentu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Exekutíva nezodpovedá parlamentu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Vláda je zodpovedná parlamentu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Vláda, ale nie prezident, sa zodpovedá parlamentu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Tradičné delenie výkonnej moci</a:t>
            </a:r>
          </a:p>
        </p:txBody>
      </p:sp>
      <p:graphicFrame>
        <p:nvGraphicFramePr>
          <p:cNvPr id="193585" name="Group 49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4483194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931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Prezidentský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Parlamentný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Semiprezident.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 môže predkladať legislatívu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 nepredkladá ani nevetuje legislatívu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Predkladanie zákonov len vo vymedzených oblastiach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Hlava štátu má výkonné právomoci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Hlava štátu nemá výkonné právomoci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Prezident má výkonné právomoci ale väčšina patrí vláde a premiérovi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Vládu nie je možné odvolať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Vláda rezignuje po vyslovení nedôvery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Vláda rezignuje po vyslovení nedôvery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inštitucionálna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prez</a:t>
            </a:r>
            <a:r>
              <a:rPr lang="en-US" dirty="0" smtClean="0"/>
              <a:t>: </a:t>
            </a:r>
            <a:r>
              <a:rPr lang="en-US" dirty="0" err="1" smtClean="0"/>
              <a:t>oddelená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šéfa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r>
              <a:rPr lang="en-US" dirty="0" smtClean="0"/>
              <a:t> a </a:t>
            </a:r>
            <a:r>
              <a:rPr lang="en-US" dirty="0" err="1" smtClean="0"/>
              <a:t>parlamentu</a:t>
            </a:r>
            <a:r>
              <a:rPr lang="en-US" dirty="0" smtClean="0"/>
              <a:t>,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vzájomnej</a:t>
            </a:r>
            <a:r>
              <a:rPr lang="en-US" dirty="0" smtClean="0"/>
              <a:t> </a:t>
            </a:r>
            <a:r>
              <a:rPr lang="en-US" dirty="0" err="1" smtClean="0"/>
              <a:t>nezávislosti</a:t>
            </a:r>
            <a:endParaRPr lang="en-US" dirty="0" smtClean="0"/>
          </a:p>
          <a:p>
            <a:r>
              <a:rPr lang="en-US" dirty="0" err="1" smtClean="0"/>
              <a:t>parl</a:t>
            </a:r>
            <a:r>
              <a:rPr lang="en-US" dirty="0" smtClean="0"/>
              <a:t>: </a:t>
            </a:r>
            <a:r>
              <a:rPr lang="en-US" dirty="0" err="1" smtClean="0"/>
              <a:t>prepojená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r>
              <a:rPr lang="en-US" dirty="0" smtClean="0"/>
              <a:t> a </a:t>
            </a:r>
            <a:r>
              <a:rPr lang="en-US" dirty="0" err="1" smtClean="0"/>
              <a:t>parlamentu</a:t>
            </a:r>
            <a:r>
              <a:rPr lang="en-US" dirty="0" smtClean="0"/>
              <a:t>,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vzájomnej</a:t>
            </a:r>
            <a:r>
              <a:rPr lang="en-US" dirty="0" smtClean="0"/>
              <a:t> </a:t>
            </a:r>
            <a:r>
              <a:rPr lang="en-US" dirty="0" err="1" smtClean="0"/>
              <a:t>závislosti</a:t>
            </a:r>
            <a:endParaRPr lang="en-US" dirty="0" smtClean="0"/>
          </a:p>
          <a:p>
            <a:r>
              <a:rPr lang="en-US" dirty="0" err="1" smtClean="0"/>
              <a:t>semiprez</a:t>
            </a:r>
            <a:r>
              <a:rPr lang="en-US" dirty="0" smtClean="0"/>
              <a:t>: </a:t>
            </a:r>
            <a:r>
              <a:rPr lang="en-US" dirty="0" err="1" smtClean="0"/>
              <a:t>priamo</a:t>
            </a:r>
            <a:r>
              <a:rPr lang="en-US" dirty="0" smtClean="0"/>
              <a:t> </a:t>
            </a:r>
            <a:r>
              <a:rPr lang="en-US" dirty="0" err="1" smtClean="0"/>
              <a:t>volený</a:t>
            </a:r>
            <a:r>
              <a:rPr lang="en-US" dirty="0" smtClean="0"/>
              <a:t> </a:t>
            </a:r>
            <a:r>
              <a:rPr lang="en-US" dirty="0" err="1" smtClean="0"/>
              <a:t>prezident</a:t>
            </a:r>
            <a:r>
              <a:rPr lang="en-US" dirty="0" smtClean="0"/>
              <a:t> a </a:t>
            </a:r>
            <a:r>
              <a:rPr lang="en-US" dirty="0" err="1" smtClean="0"/>
              <a:t>samostatná</a:t>
            </a:r>
            <a:r>
              <a:rPr lang="en-US" dirty="0" smtClean="0"/>
              <a:t> </a:t>
            </a:r>
            <a:r>
              <a:rPr lang="en-US" dirty="0" err="1" smtClean="0"/>
              <a:t>voľba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r>
              <a:rPr lang="en-US" dirty="0" smtClean="0"/>
              <a:t> a od </a:t>
            </a:r>
            <a:r>
              <a:rPr lang="en-US" dirty="0" err="1" smtClean="0"/>
              <a:t>neho</a:t>
            </a:r>
            <a:r>
              <a:rPr lang="en-US" dirty="0" smtClean="0"/>
              <a:t> </a:t>
            </a:r>
            <a:r>
              <a:rPr lang="en-US" dirty="0" err="1" smtClean="0"/>
              <a:t>odvodenej</a:t>
            </a:r>
            <a:r>
              <a:rPr lang="en-US" dirty="0" smtClean="0"/>
              <a:t> </a:t>
            </a:r>
            <a:r>
              <a:rPr lang="en-US" dirty="0" err="1" smtClean="0"/>
              <a:t>exekutívy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72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Prezidentské režimy a demokracia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smtClean="0">
                <a:cs typeface="+mn-cs"/>
              </a:rPr>
              <a:t>Nevhodnosť prezidentských režimov (Linz, Stepan, Mainwaring) pre nové demokracie: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1. podporujú „zero-sum politics“ a vylučujú menšiny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2. vedú k politickej polarizácii a patovým situáciám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Podnecujú personalizmus a demagogické sklony jednotlivcov</a:t>
            </a:r>
          </a:p>
          <a:p>
            <a:pPr eaLnBrk="1" hangingPunct="1">
              <a:defRPr/>
            </a:pPr>
            <a:r>
              <a:rPr lang="sk-SK" sz="2400" smtClean="0">
                <a:cs typeface="+mn-cs"/>
              </a:rPr>
              <a:t>Koncentrácia moci = pokušenie ignorovať obmedzenia právomocí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3587</TotalTime>
  <Words>2217</Words>
  <Application>Microsoft Macintosh PowerPoint</Application>
  <PresentationFormat>On-screen Show (4:3)</PresentationFormat>
  <Paragraphs>248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Capsules</vt:lpstr>
      <vt:lpstr>Exekutívno-legislatívne vzťahy, štátna byrokracia</vt:lpstr>
      <vt:lpstr>Normatívne základy dem. vlády</vt:lpstr>
      <vt:lpstr>Direktoriálna forma vlády</vt:lpstr>
      <vt:lpstr>Priama voľba premiéra</vt:lpstr>
      <vt:lpstr>Priama voľba premiéra</vt:lpstr>
      <vt:lpstr>Tradičné delenie výkonnej moci</vt:lpstr>
      <vt:lpstr>Tradičné delenie výkonnej moci</vt:lpstr>
      <vt:lpstr>Minimalistická  inštitucionálna definícia</vt:lpstr>
      <vt:lpstr>Prezidentské režimy a demokracia</vt:lpstr>
      <vt:lpstr>Protiargumenty</vt:lpstr>
      <vt:lpstr>Empirický výskum</vt:lpstr>
      <vt:lpstr>Empirické testovanie </vt:lpstr>
      <vt:lpstr>Duvergerov semiprezidentský systém</vt:lpstr>
      <vt:lpstr>Ktoré právomoci sú dôležité? Siaroff (2003a)</vt:lpstr>
      <vt:lpstr>Klasifikácia semiprezidentských systémov Siaroff (2003a)</vt:lpstr>
      <vt:lpstr>Klasifikácia semiprezidentských systémov Siaroff v SVE (2003a)</vt:lpstr>
      <vt:lpstr>Klasifikácia semiprezidentských systémov Siaroff (2003a)</vt:lpstr>
      <vt:lpstr>Shugart a Carey (1992): dva typy semiprezidentských systémov</vt:lpstr>
      <vt:lpstr>Shugart a Carey (1992): dva typy semiprezidentských systémov</vt:lpstr>
      <vt:lpstr>Shugart a Carey (1992): dva typy semiprezidentských systémov</vt:lpstr>
      <vt:lpstr>Legislatívne zbory v komparatívnej perspektíve</vt:lpstr>
      <vt:lpstr>Modely parlamentarizmu</vt:lpstr>
      <vt:lpstr>Modely parlamentarizmu</vt:lpstr>
      <vt:lpstr>Modely vzťahu vlády a parlamentu</vt:lpstr>
      <vt:lpstr>Stranícky vzorec</vt:lpstr>
      <vt:lpstr>Aliancie naprieč stranami</vt:lpstr>
      <vt:lpstr>Nestranícky model</vt:lpstr>
      <vt:lpstr>Fungovanie parlamentov</vt:lpstr>
      <vt:lpstr>Empirické varianty parlamentarizmu</vt:lpstr>
      <vt:lpstr>Empirické varianty parlamentarizmu</vt:lpstr>
      <vt:lpstr>Empirické typy parlamentarizmu</vt:lpstr>
      <vt:lpstr>Empirické typy parlamentarizmu</vt:lpstr>
      <vt:lpstr>Fungovanie parlamentov II</vt:lpstr>
      <vt:lpstr>Štátna byrokracia</vt:lpstr>
      <vt:lpstr>Weberovská byrokracia</vt:lpstr>
      <vt:lpstr>Weberovská byrokracia II</vt:lpstr>
      <vt:lpstr>Weberovská byrokracia III</vt:lpstr>
      <vt:lpstr>Ciele Weberovskej byrokracie</vt:lpstr>
      <vt:lpstr>Problémy štátnej byrokracie</vt:lpstr>
      <vt:lpstr>Problémy štátnej byrokracie</vt:lpstr>
      <vt:lpstr>Zlyhania byrokracie</vt:lpstr>
      <vt:lpstr>Zlyhania byrokracie</vt:lpstr>
      <vt:lpstr>Agency drift</vt:lpstr>
      <vt:lpstr>Kontrola štátnej administratívy</vt:lpstr>
      <vt:lpstr>Kontrola štátnej administratívy</vt:lpstr>
      <vt:lpstr>Kontrola štátnej administratívy</vt:lpstr>
      <vt:lpstr>Kontrola štátnej administratívy</vt:lpstr>
      <vt:lpstr>Kritika NPM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</cp:lastModifiedBy>
  <cp:revision>96</cp:revision>
  <dcterms:created xsi:type="dcterms:W3CDTF">2005-06-20T08:50:09Z</dcterms:created>
  <dcterms:modified xsi:type="dcterms:W3CDTF">2016-11-23T09:31:33Z</dcterms:modified>
</cp:coreProperties>
</file>