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49"/>
  </p:notesMasterIdLst>
  <p:sldIdLst>
    <p:sldId id="256" r:id="rId2"/>
    <p:sldId id="259" r:id="rId3"/>
    <p:sldId id="273" r:id="rId4"/>
    <p:sldId id="274" r:id="rId5"/>
    <p:sldId id="268" r:id="rId6"/>
    <p:sldId id="269" r:id="rId7"/>
    <p:sldId id="270" r:id="rId8"/>
    <p:sldId id="275" r:id="rId9"/>
    <p:sldId id="31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15" r:id="rId23"/>
    <p:sldId id="295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5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93A60A8-7733-7A42-98BC-31A820353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k-SK" noProof="0" smtClean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7FAB210-2A14-8243-9493-E7B818571D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84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D7FC-DBDC-4E49-A2D8-20B209462E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32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5950-6333-0E47-8DF2-2AA629F0A67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26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D47F-3133-6D49-98BE-19F7369671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8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4899-FA56-D348-9D6F-34623C075B5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786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69DD-177B-6645-B927-C2E5557044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18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F084-3F34-9747-A7A1-12480EE332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50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01B2-7D82-3F44-A59B-2557E6481D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902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6B3A-6E00-C74D-A605-06775BD862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89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EDFB-399D-F640-B1EE-4CC282F3F7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0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8FDF8-FC99-5040-B84F-2A8106CA69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177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1AB2E4D-69A5-614F-ABE7-36C20330F0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79450" y="990600"/>
            <a:ext cx="8229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err="1" smtClean="0">
                <a:cs typeface="+mj-cs"/>
              </a:rPr>
              <a:t>Podmienky</a:t>
            </a:r>
            <a:r>
              <a:rPr lang="cs-CZ" sz="4000" dirty="0" smtClean="0">
                <a:cs typeface="+mj-cs"/>
              </a:rPr>
              <a:t> </a:t>
            </a:r>
            <a:r>
              <a:rPr lang="cs-CZ" sz="4000" dirty="0" err="1" smtClean="0">
                <a:cs typeface="+mj-cs"/>
              </a:rPr>
              <a:t>dlhodobého</a:t>
            </a:r>
            <a:r>
              <a:rPr lang="cs-CZ" sz="4000" dirty="0" smtClean="0">
                <a:cs typeface="+mj-cs"/>
              </a:rPr>
              <a:t> </a:t>
            </a:r>
            <a:r>
              <a:rPr lang="cs-CZ" sz="4000" dirty="0" err="1" smtClean="0">
                <a:cs typeface="+mj-cs"/>
              </a:rPr>
              <a:t>rozvoja</a:t>
            </a:r>
            <a:r>
              <a:rPr lang="cs-CZ" sz="4000" dirty="0" smtClean="0">
                <a:cs typeface="+mj-cs"/>
              </a:rPr>
              <a:t>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6800850" cy="17526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cs typeface="+mn-cs"/>
              </a:rPr>
              <a:t>Komparatistika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</a:t>
            </a:r>
            <a:r>
              <a:rPr lang="sk-SK" dirty="0" smtClean="0">
                <a:cs typeface="+mn-cs"/>
              </a:rPr>
              <a:t>oc. Marek Rybář, PhD.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Nerovnosti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priame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dedičstvo</a:t>
            </a:r>
            <a:r>
              <a:rPr lang="en-US" dirty="0" smtClean="0"/>
              <a:t> </a:t>
            </a:r>
            <a:r>
              <a:rPr lang="en-US" dirty="0" err="1" smtClean="0"/>
              <a:t>koloniálnej</a:t>
            </a:r>
            <a:r>
              <a:rPr lang="en-US" dirty="0" smtClean="0"/>
              <a:t> </a:t>
            </a:r>
            <a:r>
              <a:rPr lang="en-US" dirty="0" err="1" smtClean="0"/>
              <a:t>éry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kolonializmus</a:t>
            </a:r>
            <a:r>
              <a:rPr lang="en-US" dirty="0" smtClean="0"/>
              <a:t> mal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sociálnu</a:t>
            </a:r>
            <a:r>
              <a:rPr lang="en-US" dirty="0" smtClean="0"/>
              <a:t> </a:t>
            </a:r>
            <a:r>
              <a:rPr lang="en-US" dirty="0" err="1" smtClean="0"/>
              <a:t>identifikáciu</a:t>
            </a:r>
            <a:r>
              <a:rPr lang="en-US" dirty="0" smtClean="0"/>
              <a:t> a </a:t>
            </a:r>
            <a:r>
              <a:rPr lang="en-US" dirty="0" err="1" smtClean="0"/>
              <a:t>sociálne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sym typeface="Wingdings"/>
              </a:rPr>
              <a:t>podoba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režimov</a:t>
            </a:r>
            <a:endParaRPr lang="en-US" dirty="0" smtClean="0">
              <a:sym typeface="Wingdings"/>
            </a:endParaRPr>
          </a:p>
          <a:p>
            <a:pPr>
              <a:defRPr/>
            </a:pPr>
            <a:r>
              <a:rPr lang="en-US" dirty="0" smtClean="0">
                <a:sym typeface="Wingdings"/>
              </a:rPr>
              <a:t>Nunn (2008): v </a:t>
            </a:r>
            <a:r>
              <a:rPr lang="en-US" dirty="0" err="1" smtClean="0">
                <a:sym typeface="Wingdings"/>
              </a:rPr>
              <a:t>oblastiach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Afriky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odkiaľ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otrokári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predali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najviac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ľudí</a:t>
            </a:r>
            <a:r>
              <a:rPr lang="en-US" dirty="0" smtClean="0">
                <a:sym typeface="Wingdings"/>
              </a:rPr>
              <a:t> do </a:t>
            </a:r>
            <a:r>
              <a:rPr lang="en-US" dirty="0" err="1" smtClean="0">
                <a:sym typeface="Wingdings"/>
              </a:rPr>
              <a:t>otroctva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došlo</a:t>
            </a:r>
            <a:r>
              <a:rPr lang="en-US" dirty="0" smtClean="0">
                <a:sym typeface="Wingdings"/>
              </a:rPr>
              <a:t> k </a:t>
            </a:r>
            <a:r>
              <a:rPr lang="en-US" dirty="0" err="1" smtClean="0">
                <a:sym typeface="Wingdings"/>
              </a:rPr>
              <a:t>zastaveniu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spolupráce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medzi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osadami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pôvodných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obyvateľov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>
              <a:sym typeface="Wingdings"/>
            </a:endParaRPr>
          </a:p>
          <a:p>
            <a:pPr>
              <a:defRPr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kmeňová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fragmentácia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žiadne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širšie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etnické</a:t>
            </a:r>
            <a:r>
              <a:rPr lang="en-US" dirty="0" smtClean="0">
                <a:sym typeface="Wingdings"/>
              </a:rPr>
              <a:t> identity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Nerovnosti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priame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dedičstvo</a:t>
            </a:r>
            <a:r>
              <a:rPr lang="en-US" dirty="0" smtClean="0"/>
              <a:t> </a:t>
            </a:r>
            <a:r>
              <a:rPr lang="en-US" dirty="0" err="1" smtClean="0"/>
              <a:t>koloniálnej</a:t>
            </a:r>
            <a:r>
              <a:rPr lang="en-US" dirty="0" smtClean="0"/>
              <a:t> </a:t>
            </a:r>
            <a:r>
              <a:rPr lang="en-US" dirty="0" err="1" smtClean="0"/>
              <a:t>éry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Nunn (2009): </a:t>
            </a:r>
            <a:r>
              <a:rPr lang="en-US" dirty="0" err="1" smtClean="0"/>
              <a:t>obchod</a:t>
            </a:r>
            <a:r>
              <a:rPr lang="en-US" dirty="0" smtClean="0"/>
              <a:t> s </a:t>
            </a:r>
            <a:r>
              <a:rPr lang="en-US" dirty="0" err="1" smtClean="0"/>
              <a:t>otrokmi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/>
              <a:t>kultúrne</a:t>
            </a:r>
            <a:r>
              <a:rPr lang="en-US" dirty="0" smtClean="0"/>
              <a:t> </a:t>
            </a:r>
            <a:r>
              <a:rPr lang="en-US" dirty="0" err="1" smtClean="0"/>
              <a:t>zmeny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dnešní</a:t>
            </a:r>
            <a:r>
              <a:rPr lang="en-US" dirty="0" smtClean="0"/>
              <a:t> </a:t>
            </a:r>
            <a:r>
              <a:rPr lang="en-US" dirty="0" err="1" smtClean="0"/>
              <a:t>obyvatelia</a:t>
            </a:r>
            <a:r>
              <a:rPr lang="en-US" dirty="0" smtClean="0"/>
              <a:t>, </a:t>
            </a:r>
            <a:r>
              <a:rPr lang="en-US" dirty="0" err="1" smtClean="0"/>
              <a:t>ktorých</a:t>
            </a:r>
            <a:r>
              <a:rPr lang="en-US" dirty="0" smtClean="0"/>
              <a:t> </a:t>
            </a:r>
            <a:r>
              <a:rPr lang="en-US" dirty="0" err="1" smtClean="0"/>
              <a:t>predkovia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obeťami</a:t>
            </a:r>
            <a:r>
              <a:rPr lang="en-US" dirty="0" smtClean="0"/>
              <a:t> </a:t>
            </a:r>
            <a:r>
              <a:rPr lang="en-US" dirty="0" err="1" smtClean="0"/>
              <a:t>obchodu</a:t>
            </a:r>
            <a:r>
              <a:rPr lang="en-US" dirty="0" smtClean="0"/>
              <a:t>  s </a:t>
            </a:r>
            <a:r>
              <a:rPr lang="en-US" dirty="0" err="1" smtClean="0"/>
              <a:t>otrokmi</a:t>
            </a:r>
            <a:r>
              <a:rPr lang="en-US" dirty="0" smtClean="0"/>
              <a:t>, </a:t>
            </a:r>
            <a:r>
              <a:rPr lang="en-US" dirty="0" err="1" smtClean="0"/>
              <a:t>majú</a:t>
            </a:r>
            <a:r>
              <a:rPr lang="en-US" dirty="0" smtClean="0"/>
              <a:t> </a:t>
            </a:r>
            <a:r>
              <a:rPr lang="en-US" dirty="0" err="1" smtClean="0"/>
              <a:t>výrazne</a:t>
            </a:r>
            <a:r>
              <a:rPr lang="en-US" dirty="0" smtClean="0"/>
              <a:t> </a:t>
            </a:r>
            <a:r>
              <a:rPr lang="en-US" dirty="0" err="1" smtClean="0"/>
              <a:t>nižšiu</a:t>
            </a:r>
            <a:r>
              <a:rPr lang="en-US" dirty="0" smtClean="0"/>
              <a:t> </a:t>
            </a:r>
            <a:r>
              <a:rPr lang="en-US" dirty="0" err="1" smtClean="0"/>
              <a:t>mieru</a:t>
            </a:r>
            <a:r>
              <a:rPr lang="en-US" dirty="0" smtClean="0"/>
              <a:t> </a:t>
            </a:r>
            <a:r>
              <a:rPr lang="en-US" dirty="0" err="1" smtClean="0"/>
              <a:t>medziľudskej</a:t>
            </a:r>
            <a:r>
              <a:rPr lang="en-US" dirty="0" smtClean="0"/>
              <a:t> </a:t>
            </a:r>
            <a:r>
              <a:rPr lang="en-US" dirty="0" err="1" smtClean="0"/>
              <a:t>dôvery</a:t>
            </a:r>
            <a:r>
              <a:rPr lang="en-US" dirty="0" smtClean="0"/>
              <a:t>, </a:t>
            </a:r>
            <a:r>
              <a:rPr lang="en-US" dirty="0" err="1" smtClean="0"/>
              <a:t>dôvery</a:t>
            </a:r>
            <a:r>
              <a:rPr lang="en-US" dirty="0" smtClean="0"/>
              <a:t> </a:t>
            </a:r>
            <a:r>
              <a:rPr lang="en-US" dirty="0" err="1" smtClean="0"/>
              <a:t>voči</a:t>
            </a:r>
            <a:r>
              <a:rPr lang="en-US" dirty="0" smtClean="0"/>
              <a:t> </a:t>
            </a:r>
            <a:r>
              <a:rPr lang="en-US" dirty="0" err="1" smtClean="0"/>
              <a:t>úradom</a:t>
            </a:r>
            <a:r>
              <a:rPr lang="en-US" dirty="0" smtClean="0"/>
              <a:t>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dokonca</a:t>
            </a:r>
            <a:r>
              <a:rPr lang="en-US" dirty="0" smtClean="0"/>
              <a:t> </a:t>
            </a:r>
            <a:r>
              <a:rPr lang="en-US" dirty="0" err="1" smtClean="0"/>
              <a:t>voči</a:t>
            </a:r>
            <a:r>
              <a:rPr lang="en-US" dirty="0" smtClean="0"/>
              <a:t> </a:t>
            </a:r>
            <a:r>
              <a:rPr lang="en-US" dirty="0" err="1" smtClean="0"/>
              <a:t>príbuzným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to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koloniálny</a:t>
            </a:r>
            <a:r>
              <a:rPr lang="en-US" dirty="0" smtClean="0"/>
              <a:t> </a:t>
            </a:r>
            <a:r>
              <a:rPr lang="en-US" dirty="0" err="1" smtClean="0"/>
              <a:t>pôvod</a:t>
            </a:r>
            <a:r>
              <a:rPr lang="en-US" dirty="0" smtClean="0"/>
              <a:t> </a:t>
            </a:r>
            <a:r>
              <a:rPr lang="en-US" dirty="0" err="1" smtClean="0"/>
              <a:t>dôvery</a:t>
            </a:r>
            <a:r>
              <a:rPr lang="en-US" dirty="0" smtClean="0"/>
              <a:t>, </a:t>
            </a:r>
            <a:r>
              <a:rPr lang="en-US" dirty="0" err="1" smtClean="0"/>
              <a:t>ktorú</a:t>
            </a:r>
            <a:r>
              <a:rPr lang="en-US" dirty="0" smtClean="0"/>
              <a:t>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Inglehart</a:t>
            </a:r>
            <a:r>
              <a:rPr lang="en-US" dirty="0" smtClean="0"/>
              <a:t> (1997) </a:t>
            </a:r>
            <a:r>
              <a:rPr lang="en-US" dirty="0" err="1" smtClean="0"/>
              <a:t>spája</a:t>
            </a:r>
            <a:r>
              <a:rPr lang="en-US" dirty="0" smtClean="0"/>
              <a:t> s </a:t>
            </a:r>
            <a:r>
              <a:rPr lang="en-US" dirty="0" err="1" smtClean="0"/>
              <a:t>demokratizáciou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Modernizácia</a:t>
            </a:r>
            <a:r>
              <a:rPr lang="en-US" dirty="0" smtClean="0"/>
              <a:t> a </a:t>
            </a:r>
            <a:r>
              <a:rPr lang="en-US" dirty="0" err="1" smtClean="0"/>
              <a:t>rozvoj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5821363" cy="4495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ekonomické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r>
              <a:rPr lang="en-US" dirty="0" smtClean="0"/>
              <a:t> </a:t>
            </a:r>
            <a:r>
              <a:rPr lang="en-US" dirty="0" err="1" smtClean="0"/>
              <a:t>vedú</a:t>
            </a:r>
            <a:r>
              <a:rPr lang="en-US" dirty="0" smtClean="0"/>
              <a:t> k </a:t>
            </a:r>
            <a:r>
              <a:rPr lang="en-US" dirty="0" err="1" smtClean="0"/>
              <a:t>modernite</a:t>
            </a:r>
            <a:r>
              <a:rPr lang="en-US" dirty="0" smtClean="0"/>
              <a:t>, </a:t>
            </a:r>
            <a:r>
              <a:rPr lang="en-US" dirty="0" err="1" smtClean="0"/>
              <a:t>hospodárskemu</a:t>
            </a:r>
            <a:r>
              <a:rPr lang="en-US" dirty="0" smtClean="0"/>
              <a:t> a </a:t>
            </a:r>
            <a:r>
              <a:rPr lang="en-US" dirty="0" err="1" smtClean="0"/>
              <a:t>politickému</a:t>
            </a:r>
            <a:r>
              <a:rPr lang="en-US" dirty="0" smtClean="0"/>
              <a:t> </a:t>
            </a:r>
            <a:r>
              <a:rPr lang="en-US" dirty="0" err="1" smtClean="0"/>
              <a:t>progresu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S.M. </a:t>
            </a:r>
            <a:r>
              <a:rPr lang="en-US" dirty="0" err="1" smtClean="0"/>
              <a:t>Lipset</a:t>
            </a:r>
            <a:r>
              <a:rPr lang="en-US" dirty="0" smtClean="0"/>
              <a:t> (1959): </a:t>
            </a:r>
            <a:r>
              <a:rPr lang="en-US" dirty="0" err="1" smtClean="0"/>
              <a:t>výška</a:t>
            </a:r>
            <a:r>
              <a:rPr lang="en-US" dirty="0" smtClean="0"/>
              <a:t> </a:t>
            </a:r>
            <a:r>
              <a:rPr lang="en-US" dirty="0" err="1" smtClean="0"/>
              <a:t>príjmu</a:t>
            </a:r>
            <a:r>
              <a:rPr lang="en-US" dirty="0" smtClean="0"/>
              <a:t> HDP per capita  </a:t>
            </a:r>
            <a:r>
              <a:rPr lang="en-US" dirty="0" err="1" smtClean="0"/>
              <a:t>podnecuje</a:t>
            </a:r>
            <a:r>
              <a:rPr lang="en-US" dirty="0" smtClean="0"/>
              <a:t> </a:t>
            </a:r>
            <a:r>
              <a:rPr lang="en-US" dirty="0" err="1" smtClean="0"/>
              <a:t>demokratizáciu</a:t>
            </a:r>
            <a:r>
              <a:rPr lang="en-US" dirty="0" smtClean="0"/>
              <a:t> a </a:t>
            </a:r>
            <a:r>
              <a:rPr lang="en-US" dirty="0" err="1" smtClean="0"/>
              <a:t>udržiava</a:t>
            </a:r>
            <a:r>
              <a:rPr lang="en-US" dirty="0" smtClean="0"/>
              <a:t> </a:t>
            </a:r>
            <a:r>
              <a:rPr lang="en-US" dirty="0" err="1" smtClean="0"/>
              <a:t>demokraciu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príjem</a:t>
            </a:r>
            <a:r>
              <a:rPr lang="en-US" dirty="0" smtClean="0"/>
              <a:t> </a:t>
            </a:r>
            <a:r>
              <a:rPr lang="en-US" dirty="0" err="1" smtClean="0"/>
              <a:t>úzko</a:t>
            </a:r>
            <a:r>
              <a:rPr lang="en-US" dirty="0" smtClean="0"/>
              <a:t> </a:t>
            </a:r>
            <a:r>
              <a:rPr lang="en-US" dirty="0" err="1" smtClean="0"/>
              <a:t>súvisí</a:t>
            </a:r>
            <a:r>
              <a:rPr lang="en-US" dirty="0" smtClean="0"/>
              <a:t> s </a:t>
            </a:r>
            <a:r>
              <a:rPr lang="en-US" dirty="0" err="1" smtClean="0"/>
              <a:t>ďalšími</a:t>
            </a:r>
            <a:r>
              <a:rPr lang="en-US" dirty="0" smtClean="0"/>
              <a:t> </a:t>
            </a:r>
            <a:r>
              <a:rPr lang="en-US" dirty="0" err="1" smtClean="0"/>
              <a:t>javmi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vplývajú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demokraciu</a:t>
            </a:r>
            <a:endParaRPr lang="en-US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5558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Modernizácia</a:t>
            </a:r>
            <a:r>
              <a:rPr lang="en-US" dirty="0" smtClean="0"/>
              <a:t> a </a:t>
            </a:r>
            <a:r>
              <a:rPr lang="en-US" dirty="0" err="1" smtClean="0"/>
              <a:t>rozvoj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súčasná</a:t>
            </a:r>
            <a:r>
              <a:rPr lang="en-US" dirty="0" smtClean="0"/>
              <a:t> </a:t>
            </a:r>
            <a:r>
              <a:rPr lang="en-US" dirty="0" err="1" smtClean="0"/>
              <a:t>debata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</a:t>
            </a:r>
            <a:r>
              <a:rPr lang="en-US" dirty="0" err="1" smtClean="0"/>
              <a:t>Lipset</a:t>
            </a:r>
            <a:r>
              <a:rPr lang="en-US" dirty="0" smtClean="0"/>
              <a:t>: </a:t>
            </a:r>
            <a:r>
              <a:rPr lang="en-US" dirty="0" err="1" smtClean="0"/>
              <a:t>Przeworski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(2000): </a:t>
            </a:r>
            <a:r>
              <a:rPr lang="en-US" dirty="0" err="1" smtClean="0"/>
              <a:t>vzťah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bohatstvom</a:t>
            </a:r>
            <a:r>
              <a:rPr lang="en-US" dirty="0" smtClean="0"/>
              <a:t> </a:t>
            </a:r>
            <a:r>
              <a:rPr lang="en-US" dirty="0" err="1" smtClean="0"/>
              <a:t>obyvateľov</a:t>
            </a:r>
            <a:r>
              <a:rPr lang="en-US" dirty="0" smtClean="0"/>
              <a:t> a </a:t>
            </a:r>
            <a:r>
              <a:rPr lang="en-US" dirty="0" err="1" smtClean="0"/>
              <a:t>typom</a:t>
            </a:r>
            <a:r>
              <a:rPr lang="en-US" dirty="0" smtClean="0"/>
              <a:t> </a:t>
            </a:r>
            <a:r>
              <a:rPr lang="en-US" dirty="0" err="1" smtClean="0"/>
              <a:t>politického</a:t>
            </a:r>
            <a:r>
              <a:rPr lang="en-US" dirty="0" smtClean="0"/>
              <a:t> </a:t>
            </a:r>
            <a:r>
              <a:rPr lang="en-US" dirty="0" err="1" smtClean="0"/>
              <a:t>režimu</a:t>
            </a:r>
            <a:endParaRPr lang="en-US" dirty="0" smtClean="0"/>
          </a:p>
          <a:p>
            <a:pPr>
              <a:defRPr/>
            </a:pPr>
            <a:r>
              <a:rPr lang="en-US" b="1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demokracie</a:t>
            </a:r>
            <a:r>
              <a:rPr lang="en-US" dirty="0" smtClean="0"/>
              <a:t> </a:t>
            </a:r>
            <a:r>
              <a:rPr lang="en-US" b="1" dirty="0" err="1" smtClean="0"/>
              <a:t>nezávisí</a:t>
            </a:r>
            <a:r>
              <a:rPr lang="en-US" dirty="0" smtClean="0"/>
              <a:t> od </a:t>
            </a:r>
            <a:r>
              <a:rPr lang="en-US" dirty="0" err="1" smtClean="0"/>
              <a:t>výšky</a:t>
            </a:r>
            <a:r>
              <a:rPr lang="en-US" dirty="0" smtClean="0"/>
              <a:t> </a:t>
            </a:r>
            <a:r>
              <a:rPr lang="en-US" dirty="0" err="1" smtClean="0"/>
              <a:t>príjmu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obyvateľa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ale </a:t>
            </a:r>
            <a:r>
              <a:rPr lang="en-US" b="1" dirty="0" err="1" smtClean="0"/>
              <a:t>pravdepodobnosť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demokracia</a:t>
            </a:r>
            <a:r>
              <a:rPr lang="en-US" dirty="0" smtClean="0"/>
              <a:t> </a:t>
            </a:r>
            <a:r>
              <a:rPr lang="en-US" b="1" dirty="0" err="1" smtClean="0"/>
              <a:t>prežije</a:t>
            </a:r>
            <a:r>
              <a:rPr lang="en-US" dirty="0" smtClean="0"/>
              <a:t>, </a:t>
            </a:r>
            <a:r>
              <a:rPr lang="en-US" dirty="0" err="1" smtClean="0"/>
              <a:t>rapídne</a:t>
            </a:r>
            <a:r>
              <a:rPr lang="en-US" dirty="0" smtClean="0"/>
              <a:t> </a:t>
            </a:r>
            <a:r>
              <a:rPr lang="en-US" b="1" dirty="0" err="1" smtClean="0"/>
              <a:t>narastá</a:t>
            </a:r>
            <a:r>
              <a:rPr lang="en-US" dirty="0" smtClean="0"/>
              <a:t> s </a:t>
            </a:r>
            <a:r>
              <a:rPr lang="en-US" dirty="0" err="1" smtClean="0"/>
              <a:t>rastúcim</a:t>
            </a:r>
            <a:r>
              <a:rPr lang="en-US" dirty="0" smtClean="0"/>
              <a:t> </a:t>
            </a:r>
            <a:r>
              <a:rPr lang="en-US" dirty="0" err="1" smtClean="0"/>
              <a:t>príjmom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Przeworski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korene</a:t>
            </a:r>
            <a:r>
              <a:rPr lang="en-US" dirty="0" smtClean="0"/>
              <a:t> </a:t>
            </a:r>
            <a:r>
              <a:rPr lang="en-US" dirty="0" err="1" smtClean="0"/>
              <a:t>demokracie</a:t>
            </a:r>
            <a:r>
              <a:rPr lang="en-US" dirty="0" smtClean="0"/>
              <a:t> a </a:t>
            </a:r>
            <a:r>
              <a:rPr lang="en-US" dirty="0" err="1" smtClean="0"/>
              <a:t>diktatúry</a:t>
            </a:r>
            <a:r>
              <a:rPr lang="en-US" dirty="0" smtClean="0"/>
              <a:t>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primárne</a:t>
            </a:r>
            <a:r>
              <a:rPr lang="en-US" dirty="0" smtClean="0"/>
              <a:t> </a:t>
            </a:r>
            <a:r>
              <a:rPr lang="en-US" dirty="0" err="1" smtClean="0"/>
              <a:t>ekonomické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1950-1990: </a:t>
            </a:r>
            <a:r>
              <a:rPr lang="en-US" dirty="0" err="1" smtClean="0"/>
              <a:t>demokracie</a:t>
            </a:r>
            <a:r>
              <a:rPr lang="en-US" dirty="0" smtClean="0"/>
              <a:t> </a:t>
            </a:r>
            <a:r>
              <a:rPr lang="en-US" dirty="0" err="1" smtClean="0"/>
              <a:t>takmer</a:t>
            </a:r>
            <a:r>
              <a:rPr lang="en-US" dirty="0" smtClean="0"/>
              <a:t> </a:t>
            </a:r>
            <a:r>
              <a:rPr lang="en-US" dirty="0" err="1" smtClean="0"/>
              <a:t>určite</a:t>
            </a:r>
            <a:r>
              <a:rPr lang="en-US" dirty="0" smtClean="0"/>
              <a:t> </a:t>
            </a:r>
            <a:r>
              <a:rPr lang="en-US" dirty="0" err="1" smtClean="0"/>
              <a:t>prežijú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prelomí</a:t>
            </a:r>
            <a:r>
              <a:rPr lang="en-US" dirty="0" smtClean="0"/>
              <a:t> </a:t>
            </a:r>
            <a:r>
              <a:rPr lang="en-US" dirty="0" err="1" smtClean="0"/>
              <a:t>určitá</a:t>
            </a:r>
            <a:r>
              <a:rPr lang="en-US" dirty="0" smtClean="0"/>
              <a:t> </a:t>
            </a:r>
            <a:r>
              <a:rPr lang="en-US" dirty="0" err="1" smtClean="0"/>
              <a:t>výška</a:t>
            </a:r>
            <a:r>
              <a:rPr lang="en-US" dirty="0" smtClean="0"/>
              <a:t> </a:t>
            </a:r>
            <a:r>
              <a:rPr lang="en-US" dirty="0" err="1" smtClean="0"/>
              <a:t>príjmu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 smtClean="0"/>
              <a:t>demokracia</a:t>
            </a:r>
            <a:r>
              <a:rPr lang="en-US" dirty="0" smtClean="0"/>
              <a:t> </a:t>
            </a:r>
            <a:r>
              <a:rPr lang="en-US" dirty="0" err="1" smtClean="0"/>
              <a:t>niekedy</a:t>
            </a:r>
            <a:r>
              <a:rPr lang="en-US" dirty="0" smtClean="0"/>
              <a:t> </a:t>
            </a:r>
            <a:r>
              <a:rPr lang="en-US" dirty="0" err="1" smtClean="0"/>
              <a:t>vznikne</a:t>
            </a:r>
            <a:r>
              <a:rPr lang="en-US" dirty="0" smtClean="0"/>
              <a:t> v </a:t>
            </a:r>
            <a:r>
              <a:rPr lang="en-US" dirty="0" err="1" smtClean="0"/>
              <a:t>chudobnej</a:t>
            </a:r>
            <a:r>
              <a:rPr lang="en-US" dirty="0" smtClean="0"/>
              <a:t> </a:t>
            </a:r>
            <a:r>
              <a:rPr lang="en-US" dirty="0" err="1" smtClean="0"/>
              <a:t>krajine</a:t>
            </a:r>
            <a:r>
              <a:rPr lang="en-US" dirty="0" smtClean="0"/>
              <a:t>, je </a:t>
            </a:r>
            <a:r>
              <a:rPr lang="en-US" dirty="0" err="1" smtClean="0"/>
              <a:t>veľmi</a:t>
            </a:r>
            <a:r>
              <a:rPr lang="en-US" dirty="0" smtClean="0"/>
              <a:t> </a:t>
            </a:r>
            <a:r>
              <a:rPr lang="en-US" dirty="0" err="1" smtClean="0"/>
              <a:t>zraniteľná</a:t>
            </a:r>
            <a:r>
              <a:rPr lang="en-US" dirty="0" smtClean="0"/>
              <a:t>, v </a:t>
            </a:r>
            <a:r>
              <a:rPr lang="en-US" dirty="0" err="1" smtClean="0"/>
              <a:t>bohatých</a:t>
            </a:r>
            <a:r>
              <a:rPr lang="en-US" dirty="0" smtClean="0"/>
              <a:t> je </a:t>
            </a:r>
            <a:r>
              <a:rPr lang="en-US" dirty="0" err="1" smtClean="0"/>
              <a:t>demokracia</a:t>
            </a:r>
            <a:r>
              <a:rPr lang="en-US" dirty="0" smtClean="0"/>
              <a:t> </a:t>
            </a:r>
            <a:r>
              <a:rPr lang="en-US" dirty="0" err="1" smtClean="0"/>
              <a:t>naopak</a:t>
            </a:r>
            <a:r>
              <a:rPr lang="en-US" dirty="0" smtClean="0"/>
              <a:t> “</a:t>
            </a:r>
            <a:r>
              <a:rPr lang="en-US" dirty="0" err="1" smtClean="0"/>
              <a:t>nedobytná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Przeworski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inštitúcie</a:t>
            </a:r>
            <a:r>
              <a:rPr lang="en-US" dirty="0" smtClean="0"/>
              <a:t> </a:t>
            </a:r>
            <a:r>
              <a:rPr lang="en-US" dirty="0" err="1" smtClean="0"/>
              <a:t>neovplyvňujú</a:t>
            </a:r>
            <a:r>
              <a:rPr lang="en-US" dirty="0" smtClean="0"/>
              <a:t> </a:t>
            </a:r>
            <a:r>
              <a:rPr lang="en-US" dirty="0" err="1" smtClean="0"/>
              <a:t>hospodársky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(“Anti-</a:t>
            </a:r>
            <a:r>
              <a:rPr lang="en-US" dirty="0" err="1" smtClean="0"/>
              <a:t>Acemoglu</a:t>
            </a:r>
            <a:r>
              <a:rPr lang="en-US" dirty="0" smtClean="0"/>
              <a:t>”) </a:t>
            </a:r>
          </a:p>
          <a:p>
            <a:pPr>
              <a:defRPr/>
            </a:pPr>
            <a:r>
              <a:rPr lang="en-US" dirty="0" smtClean="0"/>
              <a:t>Taiwan, </a:t>
            </a:r>
            <a:r>
              <a:rPr lang="en-US" dirty="0" err="1" smtClean="0"/>
              <a:t>Singapur</a:t>
            </a:r>
            <a:r>
              <a:rPr lang="en-US" dirty="0" smtClean="0"/>
              <a:t>, </a:t>
            </a:r>
            <a:r>
              <a:rPr lang="en-US" dirty="0" err="1" smtClean="0"/>
              <a:t>Južná</a:t>
            </a:r>
            <a:r>
              <a:rPr lang="en-US" dirty="0" smtClean="0"/>
              <a:t> </a:t>
            </a:r>
            <a:r>
              <a:rPr lang="en-US" dirty="0" err="1" smtClean="0"/>
              <a:t>Kórea</a:t>
            </a:r>
            <a:r>
              <a:rPr lang="en-US" dirty="0" smtClean="0"/>
              <a:t>, </a:t>
            </a:r>
            <a:r>
              <a:rPr lang="en-US" dirty="0" err="1" smtClean="0"/>
              <a:t>Thajsko</a:t>
            </a:r>
            <a:r>
              <a:rPr lang="en-US" dirty="0" smtClean="0"/>
              <a:t>, </a:t>
            </a:r>
            <a:r>
              <a:rPr lang="en-US" dirty="0" err="1" smtClean="0"/>
              <a:t>Japonsko</a:t>
            </a:r>
            <a:r>
              <a:rPr lang="en-US" dirty="0" smtClean="0"/>
              <a:t>, </a:t>
            </a:r>
            <a:r>
              <a:rPr lang="en-US" dirty="0" err="1" smtClean="0"/>
              <a:t>Grécko</a:t>
            </a:r>
            <a:r>
              <a:rPr lang="en-US" dirty="0" smtClean="0"/>
              <a:t> a Malta: </a:t>
            </a:r>
            <a:r>
              <a:rPr lang="en-US" dirty="0" err="1" smtClean="0"/>
              <a:t>najväčší</a:t>
            </a:r>
            <a:r>
              <a:rPr lang="en-US" dirty="0" smtClean="0"/>
              <a:t> </a:t>
            </a:r>
            <a:r>
              <a:rPr lang="en-US" dirty="0" err="1" smtClean="0"/>
              <a:t>skok</a:t>
            </a:r>
            <a:r>
              <a:rPr lang="en-US" dirty="0" smtClean="0"/>
              <a:t> </a:t>
            </a:r>
            <a:r>
              <a:rPr lang="en-US" dirty="0" err="1" smtClean="0"/>
              <a:t>vpred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diktatúry</a:t>
            </a:r>
            <a:r>
              <a:rPr lang="en-US" dirty="0" smtClean="0"/>
              <a:t>: TW, SING</a:t>
            </a:r>
          </a:p>
          <a:p>
            <a:pPr>
              <a:defRPr/>
            </a:pPr>
            <a:r>
              <a:rPr lang="en-US" dirty="0" err="1" smtClean="0"/>
              <a:t>väčšinou</a:t>
            </a:r>
            <a:r>
              <a:rPr lang="en-US" dirty="0" smtClean="0"/>
              <a:t> </a:t>
            </a:r>
            <a:r>
              <a:rPr lang="en-US" dirty="0" err="1" smtClean="0"/>
              <a:t>diktatúry</a:t>
            </a:r>
            <a:r>
              <a:rPr lang="en-US" dirty="0" smtClean="0"/>
              <a:t>: JKOR</a:t>
            </a:r>
          </a:p>
          <a:p>
            <a:pPr>
              <a:defRPr/>
            </a:pPr>
            <a:r>
              <a:rPr lang="en-US" dirty="0" err="1" smtClean="0"/>
              <a:t>demokracie</a:t>
            </a:r>
            <a:r>
              <a:rPr lang="en-US" dirty="0" smtClean="0"/>
              <a:t>: JAP, MAL </a:t>
            </a:r>
          </a:p>
          <a:p>
            <a:pPr>
              <a:defRPr/>
            </a:pP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režimy</a:t>
            </a:r>
            <a:r>
              <a:rPr lang="en-US" dirty="0" smtClean="0"/>
              <a:t>: POR, GRE, THAI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Przeworski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celkové</a:t>
            </a:r>
            <a:r>
              <a:rPr lang="en-US" dirty="0" smtClean="0"/>
              <a:t> </a:t>
            </a:r>
            <a:r>
              <a:rPr lang="en-US" dirty="0" err="1" smtClean="0"/>
              <a:t>príjmy</a:t>
            </a:r>
            <a:r>
              <a:rPr lang="en-US" dirty="0" smtClean="0"/>
              <a:t> </a:t>
            </a:r>
            <a:r>
              <a:rPr lang="en-US" dirty="0" err="1" smtClean="0"/>
              <a:t>rástli</a:t>
            </a:r>
            <a:r>
              <a:rPr lang="en-US" dirty="0" smtClean="0"/>
              <a:t> </a:t>
            </a:r>
            <a:r>
              <a:rPr lang="en-US" dirty="0" err="1" smtClean="0"/>
              <a:t>rovnako</a:t>
            </a:r>
            <a:r>
              <a:rPr lang="en-US" dirty="0" smtClean="0"/>
              <a:t> v DEM </a:t>
            </a:r>
            <a:r>
              <a:rPr lang="en-US" dirty="0" err="1" smtClean="0"/>
              <a:t>aj</a:t>
            </a:r>
            <a:r>
              <a:rPr lang="en-US" dirty="0" smtClean="0"/>
              <a:t> DIKT</a:t>
            </a:r>
          </a:p>
          <a:p>
            <a:pPr>
              <a:defRPr/>
            </a:pPr>
            <a:r>
              <a:rPr lang="en-US" dirty="0" smtClean="0"/>
              <a:t>ale </a:t>
            </a:r>
            <a:r>
              <a:rPr lang="en-US" dirty="0" err="1" smtClean="0"/>
              <a:t>príjem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r>
              <a:rPr lang="en-US" dirty="0" smtClean="0"/>
              <a:t> </a:t>
            </a:r>
            <a:r>
              <a:rPr lang="en-US" dirty="0" err="1" smtClean="0"/>
              <a:t>vyšší</a:t>
            </a:r>
            <a:r>
              <a:rPr lang="en-US" dirty="0" smtClean="0"/>
              <a:t> v DEM (</a:t>
            </a:r>
            <a:r>
              <a:rPr lang="en-US" dirty="0" err="1" smtClean="0"/>
              <a:t>pretože</a:t>
            </a:r>
            <a:r>
              <a:rPr lang="en-US" dirty="0" smtClean="0"/>
              <a:t> </a:t>
            </a:r>
            <a:r>
              <a:rPr lang="en-US" dirty="0" err="1" smtClean="0"/>
              <a:t>pomalší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obyvateľstva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DIKT: </a:t>
            </a:r>
            <a:r>
              <a:rPr lang="en-US" dirty="0" err="1" smtClean="0"/>
              <a:t>nárast</a:t>
            </a:r>
            <a:r>
              <a:rPr lang="en-US" dirty="0" smtClean="0"/>
              <a:t> </a:t>
            </a:r>
            <a:r>
              <a:rPr lang="en-US" dirty="0" err="1" smtClean="0"/>
              <a:t>pracovnej</a:t>
            </a:r>
            <a:r>
              <a:rPr lang="en-US" dirty="0" smtClean="0"/>
              <a:t> </a:t>
            </a:r>
            <a:r>
              <a:rPr lang="en-US" dirty="0" err="1" smtClean="0"/>
              <a:t>sily</a:t>
            </a:r>
            <a:r>
              <a:rPr lang="en-US" dirty="0" smtClean="0"/>
              <a:t> a </a:t>
            </a:r>
            <a:r>
              <a:rPr lang="en-US" dirty="0" err="1" smtClean="0"/>
              <a:t>nízke</a:t>
            </a:r>
            <a:r>
              <a:rPr lang="en-US" dirty="0" smtClean="0"/>
              <a:t> </a:t>
            </a:r>
            <a:r>
              <a:rPr lang="en-US" dirty="0" err="1" smtClean="0"/>
              <a:t>mzdy</a:t>
            </a:r>
            <a:r>
              <a:rPr lang="en-US" dirty="0" smtClean="0"/>
              <a:t>, DEM: </a:t>
            </a:r>
            <a:r>
              <a:rPr lang="en-US" dirty="0" err="1" smtClean="0"/>
              <a:t>vyššie</a:t>
            </a:r>
            <a:r>
              <a:rPr lang="en-US" dirty="0" smtClean="0"/>
              <a:t> </a:t>
            </a:r>
            <a:r>
              <a:rPr lang="en-US" dirty="0" err="1" smtClean="0"/>
              <a:t>mzdy</a:t>
            </a:r>
            <a:r>
              <a:rPr lang="en-US" dirty="0" smtClean="0"/>
              <a:t>, </a:t>
            </a:r>
            <a:r>
              <a:rPr lang="en-US" dirty="0" err="1" smtClean="0"/>
              <a:t>efektivita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,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využívali</a:t>
            </a:r>
            <a:r>
              <a:rPr lang="en-US" dirty="0" smtClean="0"/>
              <a:t> </a:t>
            </a: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technológie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Przeworski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potrebné</a:t>
            </a:r>
            <a:r>
              <a:rPr lang="en-US" dirty="0" smtClean="0"/>
              <a:t> </a:t>
            </a:r>
            <a:r>
              <a:rPr lang="en-US" dirty="0" err="1" smtClean="0"/>
              <a:t>obetovať</a:t>
            </a:r>
            <a:r>
              <a:rPr lang="en-US" dirty="0" smtClean="0"/>
              <a:t> </a:t>
            </a:r>
            <a:r>
              <a:rPr lang="en-US" dirty="0" err="1" smtClean="0"/>
              <a:t>demokraciu</a:t>
            </a:r>
            <a:r>
              <a:rPr lang="en-US" dirty="0" smtClean="0"/>
              <a:t> </a:t>
            </a:r>
            <a:r>
              <a:rPr lang="en-US" dirty="0" err="1" smtClean="0"/>
              <a:t>kvôli</a:t>
            </a:r>
            <a:r>
              <a:rPr lang="en-US" dirty="0" smtClean="0"/>
              <a:t> </a:t>
            </a:r>
            <a:r>
              <a:rPr lang="en-US" dirty="0" err="1" smtClean="0"/>
              <a:t>hospodárskemu</a:t>
            </a:r>
            <a:r>
              <a:rPr lang="en-US" dirty="0" smtClean="0"/>
              <a:t> </a:t>
            </a:r>
            <a:r>
              <a:rPr lang="en-US" dirty="0" err="1" smtClean="0"/>
              <a:t>rastu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DIKT </a:t>
            </a:r>
            <a:r>
              <a:rPr lang="en-US" dirty="0" err="1" smtClean="0"/>
              <a:t>majú</a:t>
            </a:r>
            <a:r>
              <a:rPr lang="en-US" dirty="0" smtClean="0"/>
              <a:t> </a:t>
            </a:r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nevýhod</a:t>
            </a:r>
            <a:r>
              <a:rPr lang="en-US" dirty="0" smtClean="0"/>
              <a:t> </a:t>
            </a:r>
            <a:r>
              <a:rPr lang="en-US" dirty="0" err="1" smtClean="0"/>
              <a:t>oproti</a:t>
            </a:r>
            <a:r>
              <a:rPr lang="en-US" dirty="0" smtClean="0"/>
              <a:t> DEM:</a:t>
            </a:r>
          </a:p>
          <a:p>
            <a:pPr>
              <a:defRPr/>
            </a:pPr>
            <a:r>
              <a:rPr lang="en-US" dirty="0" err="1" smtClean="0"/>
              <a:t>život</a:t>
            </a:r>
            <a:r>
              <a:rPr lang="en-US" dirty="0" smtClean="0"/>
              <a:t> je </a:t>
            </a:r>
            <a:r>
              <a:rPr lang="en-US" dirty="0" err="1" smtClean="0"/>
              <a:t>ťažší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kratší</a:t>
            </a:r>
            <a:r>
              <a:rPr lang="en-US" dirty="0" smtClean="0"/>
              <a:t>, </a:t>
            </a:r>
            <a:r>
              <a:rPr lang="en-US" dirty="0" err="1" smtClean="0"/>
              <a:t>ekonomika</a:t>
            </a:r>
            <a:r>
              <a:rPr lang="en-US" dirty="0" smtClean="0"/>
              <a:t> </a:t>
            </a:r>
            <a:r>
              <a:rPr lang="en-US" dirty="0" err="1" smtClean="0"/>
              <a:t>rastie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politicky</a:t>
            </a:r>
            <a:r>
              <a:rPr lang="en-US" dirty="0" smtClean="0"/>
              <a:t> </a:t>
            </a:r>
            <a:r>
              <a:rPr lang="en-US" dirty="0" err="1" smtClean="0"/>
              <a:t>stabilné</a:t>
            </a:r>
            <a:r>
              <a:rPr lang="en-US" dirty="0" smtClean="0"/>
              <a:t> (</a:t>
            </a:r>
            <a:r>
              <a:rPr lang="en-US" dirty="0" err="1" smtClean="0"/>
              <a:t>t.j.</a:t>
            </a:r>
            <a:r>
              <a:rPr lang="en-US" dirty="0" smtClean="0"/>
              <a:t> </a:t>
            </a:r>
            <a:r>
              <a:rPr lang="en-US" dirty="0" err="1" smtClean="0"/>
              <a:t>represívne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DEM: pol. </a:t>
            </a:r>
            <a:r>
              <a:rPr lang="en-US" dirty="0" err="1" smtClean="0"/>
              <a:t>nestabilita</a:t>
            </a:r>
            <a:r>
              <a:rPr lang="en-US" dirty="0" smtClean="0"/>
              <a:t> </a:t>
            </a:r>
            <a:r>
              <a:rPr lang="en-US" dirty="0" err="1" smtClean="0"/>
              <a:t>nemá</a:t>
            </a:r>
            <a:r>
              <a:rPr lang="en-US" dirty="0" smtClean="0"/>
              <a:t> </a:t>
            </a:r>
            <a:r>
              <a:rPr lang="en-US" dirty="0" err="1" smtClean="0"/>
              <a:t>zásadný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hosp. </a:t>
            </a:r>
            <a:r>
              <a:rPr lang="en-US" dirty="0" err="1" smtClean="0"/>
              <a:t>rast</a:t>
            </a:r>
            <a:r>
              <a:rPr lang="en-US" dirty="0" smtClean="0"/>
              <a:t> (v </a:t>
            </a:r>
            <a:r>
              <a:rPr lang="en-US" dirty="0" err="1" smtClean="0"/>
              <a:t>porovnaní</a:t>
            </a:r>
            <a:r>
              <a:rPr lang="en-US" dirty="0" smtClean="0"/>
              <a:t> s DIKT)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Przeworski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(2000): </a:t>
            </a:r>
            <a:r>
              <a:rPr lang="en-US" dirty="0" err="1" smtClean="0"/>
              <a:t>kritika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kritizované</a:t>
            </a:r>
            <a:r>
              <a:rPr lang="en-US" dirty="0" smtClean="0"/>
              <a:t> z </a:t>
            </a:r>
            <a:r>
              <a:rPr lang="en-US" dirty="0" err="1" smtClean="0"/>
              <a:t>teoretických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metodologických</a:t>
            </a:r>
            <a:r>
              <a:rPr lang="en-US" dirty="0" smtClean="0"/>
              <a:t> </a:t>
            </a:r>
            <a:r>
              <a:rPr lang="en-US" dirty="0" err="1" smtClean="0"/>
              <a:t>pozícií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najsilnejšia</a:t>
            </a:r>
            <a:r>
              <a:rPr lang="en-US" dirty="0" smtClean="0"/>
              <a:t> </a:t>
            </a: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týka</a:t>
            </a:r>
            <a:r>
              <a:rPr lang="en-US" dirty="0" smtClean="0"/>
              <a:t> </a:t>
            </a:r>
            <a:r>
              <a:rPr lang="en-US" dirty="0" err="1" smtClean="0"/>
              <a:t>skreslujúceho</a:t>
            </a:r>
            <a:r>
              <a:rPr lang="en-US" dirty="0" smtClean="0"/>
              <a:t> </a:t>
            </a:r>
            <a:r>
              <a:rPr lang="en-US" dirty="0" err="1" smtClean="0"/>
              <a:t>výberu</a:t>
            </a:r>
            <a:r>
              <a:rPr lang="en-US" dirty="0" smtClean="0"/>
              <a:t> </a:t>
            </a:r>
            <a:r>
              <a:rPr lang="en-US" dirty="0" err="1" smtClean="0"/>
              <a:t>prípadov</a:t>
            </a:r>
            <a:r>
              <a:rPr lang="en-US" dirty="0" smtClean="0"/>
              <a:t> (</a:t>
            </a:r>
            <a:r>
              <a:rPr lang="en-US" i="1" dirty="0" smtClean="0"/>
              <a:t>selection bias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Boix</a:t>
            </a:r>
            <a:r>
              <a:rPr lang="en-US" dirty="0" smtClean="0"/>
              <a:t> a Stokes (2003): je </a:t>
            </a:r>
            <a:r>
              <a:rPr lang="en-US" dirty="0" err="1" smtClean="0"/>
              <a:t>chyba</a:t>
            </a:r>
            <a:r>
              <a:rPr lang="en-US" dirty="0" smtClean="0"/>
              <a:t> </a:t>
            </a:r>
            <a:r>
              <a:rPr lang="en-US" dirty="0" err="1" smtClean="0"/>
              <a:t>skúmať</a:t>
            </a:r>
            <a:r>
              <a:rPr lang="en-US" dirty="0" smtClean="0"/>
              <a:t> </a:t>
            </a:r>
            <a:r>
              <a:rPr lang="en-US" dirty="0" err="1" smtClean="0"/>
              <a:t>prípady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1950: </a:t>
            </a:r>
            <a:r>
              <a:rPr lang="en-US" dirty="0" err="1" smtClean="0"/>
              <a:t>distribúce</a:t>
            </a:r>
            <a:r>
              <a:rPr lang="en-US" dirty="0" smtClean="0"/>
              <a:t> DEM a DIKT v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čase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náhodná</a:t>
            </a:r>
            <a:r>
              <a:rPr lang="en-US" dirty="0" smtClean="0"/>
              <a:t>, ale </a:t>
            </a:r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režimu</a:t>
            </a:r>
            <a:r>
              <a:rPr lang="en-US" dirty="0" smtClean="0"/>
              <a:t> a </a:t>
            </a:r>
            <a:r>
              <a:rPr lang="en-US" dirty="0" err="1" smtClean="0"/>
              <a:t>bohatstvo</a:t>
            </a:r>
            <a:r>
              <a:rPr lang="en-US" dirty="0" smtClean="0"/>
              <a:t> </a:t>
            </a:r>
            <a:r>
              <a:rPr lang="en-US" dirty="0" err="1" smtClean="0"/>
              <a:t>silno</a:t>
            </a:r>
            <a:r>
              <a:rPr lang="en-US" dirty="0" smtClean="0"/>
              <a:t> </a:t>
            </a:r>
            <a:r>
              <a:rPr lang="en-US" dirty="0" err="1" smtClean="0"/>
              <a:t>korelujú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Boix</a:t>
            </a:r>
            <a:r>
              <a:rPr lang="en-US" dirty="0" smtClean="0"/>
              <a:t> a Stokes (2003)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viedlo</a:t>
            </a:r>
            <a:r>
              <a:rPr lang="en-US" dirty="0" smtClean="0"/>
              <a:t> k </a:t>
            </a:r>
            <a:r>
              <a:rPr lang="en-US" dirty="0" err="1" smtClean="0"/>
              <a:t>stavu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bohaté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väčšinou</a:t>
            </a:r>
            <a:r>
              <a:rPr lang="en-US" dirty="0" smtClean="0"/>
              <a:t> DEM a </a:t>
            </a:r>
            <a:r>
              <a:rPr lang="en-US" dirty="0" err="1" smtClean="0"/>
              <a:t>chudobnné</a:t>
            </a:r>
            <a:r>
              <a:rPr lang="en-US" dirty="0" smtClean="0"/>
              <a:t> </a:t>
            </a:r>
            <a:r>
              <a:rPr lang="en-US" dirty="0" err="1" smtClean="0"/>
              <a:t>väčšinou</a:t>
            </a:r>
            <a:r>
              <a:rPr lang="en-US" dirty="0" smtClean="0"/>
              <a:t> DIKT?</a:t>
            </a:r>
          </a:p>
          <a:p>
            <a:pPr>
              <a:defRPr/>
            </a:pPr>
            <a:r>
              <a:rPr lang="en-US" dirty="0" err="1" smtClean="0"/>
              <a:t>demokratizácia</a:t>
            </a:r>
            <a:r>
              <a:rPr lang="en-US" dirty="0" smtClean="0"/>
              <a:t> 1850-1940: </a:t>
            </a:r>
            <a:r>
              <a:rPr lang="en-US" dirty="0" err="1" smtClean="0"/>
              <a:t>silný</a:t>
            </a:r>
            <a:r>
              <a:rPr lang="en-US" dirty="0" smtClean="0"/>
              <a:t> </a:t>
            </a:r>
            <a:r>
              <a:rPr lang="en-US" dirty="0" err="1" smtClean="0"/>
              <a:t>vzťah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príjmom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r>
              <a:rPr lang="en-US" dirty="0" smtClean="0"/>
              <a:t> a </a:t>
            </a:r>
            <a:r>
              <a:rPr lang="en-US" dirty="0" err="1" smtClean="0"/>
              <a:t>demokratizáciou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rozvoj</a:t>
            </a:r>
            <a:r>
              <a:rPr lang="en-US" dirty="0" smtClean="0"/>
              <a:t> (development) VEDIE k </a:t>
            </a:r>
            <a:r>
              <a:rPr lang="en-US" dirty="0" err="1" smtClean="0"/>
              <a:t>demokracii</a:t>
            </a:r>
            <a:r>
              <a:rPr lang="en-US" dirty="0" smtClean="0"/>
              <a:t>, </a:t>
            </a:r>
            <a:r>
              <a:rPr lang="en-US" dirty="0" err="1" smtClean="0"/>
              <a:t>len</a:t>
            </a:r>
            <a:r>
              <a:rPr lang="en-US" dirty="0" smtClean="0"/>
              <a:t> to </a:t>
            </a:r>
            <a:r>
              <a:rPr lang="en-US" dirty="0" err="1" smtClean="0"/>
              <a:t>menej</a:t>
            </a:r>
            <a:r>
              <a:rPr lang="en-US" dirty="0" smtClean="0"/>
              <a:t> </a:t>
            </a:r>
            <a:r>
              <a:rPr lang="en-US" dirty="0" err="1" smtClean="0"/>
              <a:t>vidíme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r. 1950, </a:t>
            </a:r>
            <a:r>
              <a:rPr lang="en-US" dirty="0" err="1" smtClean="0"/>
              <a:t>lebo</a:t>
            </a:r>
            <a:r>
              <a:rPr lang="en-US" dirty="0" smtClean="0"/>
              <a:t> </a:t>
            </a:r>
            <a:r>
              <a:rPr lang="en-US" dirty="0" err="1" smtClean="0"/>
              <a:t>bohaté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vtedy</a:t>
            </a:r>
            <a:r>
              <a:rPr lang="en-US" dirty="0" smtClean="0"/>
              <a:t> SÚ </a:t>
            </a:r>
            <a:r>
              <a:rPr lang="en-US" dirty="0" err="1" smtClean="0"/>
              <a:t>demokratické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dirty="0" smtClean="0">
                <a:cs typeface="+mj-cs"/>
              </a:rPr>
              <a:t>Prehľad prednášky</a:t>
            </a:r>
            <a:endParaRPr lang="en-US" dirty="0" smtClean="0"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Inštitucionálne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vysvetlenia</a:t>
            </a:r>
            <a:r>
              <a:rPr lang="en-US" sz="3000" dirty="0" smtClean="0">
                <a:cs typeface="+mn-cs"/>
              </a:rPr>
              <a:t> a </a:t>
            </a:r>
            <a:r>
              <a:rPr lang="en-US" sz="3000" dirty="0" err="1" smtClean="0">
                <a:cs typeface="+mn-cs"/>
              </a:rPr>
              <a:t>ich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alternatívy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Hospodársky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rast</a:t>
            </a:r>
            <a:r>
              <a:rPr lang="en-US" sz="3000" dirty="0" smtClean="0">
                <a:cs typeface="+mn-cs"/>
              </a:rPr>
              <a:t>, </a:t>
            </a:r>
            <a:r>
              <a:rPr lang="en-US" sz="3000" dirty="0" err="1" smtClean="0">
                <a:cs typeface="+mn-cs"/>
              </a:rPr>
              <a:t>rozvoj</a:t>
            </a:r>
            <a:r>
              <a:rPr lang="en-US" sz="3000" dirty="0" smtClean="0">
                <a:cs typeface="+mn-cs"/>
              </a:rPr>
              <a:t> a </a:t>
            </a:r>
            <a:r>
              <a:rPr lang="en-US" sz="3000" dirty="0" err="1" smtClean="0">
                <a:cs typeface="+mn-cs"/>
              </a:rPr>
              <a:t>demokracia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Ľudský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kapitál</a:t>
            </a:r>
            <a:r>
              <a:rPr lang="en-US" sz="3000" dirty="0" smtClean="0">
                <a:cs typeface="+mn-cs"/>
              </a:rPr>
              <a:t> a </a:t>
            </a:r>
            <a:r>
              <a:rPr lang="en-US" sz="3000" dirty="0" err="1" smtClean="0">
                <a:cs typeface="+mn-cs"/>
              </a:rPr>
              <a:t>dedičstvo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kolonializmu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Iné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chápanie</a:t>
            </a:r>
            <a:r>
              <a:rPr lang="en-US" sz="3000" dirty="0" smtClean="0">
                <a:cs typeface="+mn-cs"/>
              </a:rPr>
              <a:t> modernity a </a:t>
            </a:r>
            <a:r>
              <a:rPr lang="en-US" sz="3000" dirty="0" err="1" smtClean="0">
                <a:cs typeface="+mn-cs"/>
              </a:rPr>
              <a:t>rozvoja</a:t>
            </a:r>
            <a:r>
              <a:rPr lang="en-US" sz="3000" dirty="0" smtClean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3000" dirty="0" err="1">
                <a:cs typeface="+mn-cs"/>
              </a:rPr>
              <a:t>D</a:t>
            </a:r>
            <a:r>
              <a:rPr lang="en-US" sz="3000" dirty="0" err="1" smtClean="0">
                <a:cs typeface="+mn-cs"/>
              </a:rPr>
              <a:t>emografia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Doprava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endParaRPr lang="en-US" sz="30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300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Boix</a:t>
            </a:r>
            <a:r>
              <a:rPr lang="en-US" dirty="0" smtClean="0"/>
              <a:t> a Stokes (2003)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ako</a:t>
            </a:r>
            <a:r>
              <a:rPr lang="en-US" dirty="0" smtClean="0"/>
              <a:t> PRESNE </a:t>
            </a:r>
            <a:r>
              <a:rPr lang="en-US" dirty="0" err="1" smtClean="0"/>
              <a:t>vedie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r>
              <a:rPr lang="en-US" dirty="0" smtClean="0"/>
              <a:t> a </a:t>
            </a:r>
            <a:r>
              <a:rPr lang="en-US" dirty="0" err="1" smtClean="0"/>
              <a:t>bohatstvo</a:t>
            </a:r>
            <a:r>
              <a:rPr lang="en-US" dirty="0" smtClean="0"/>
              <a:t> k </a:t>
            </a:r>
            <a:r>
              <a:rPr lang="en-US" dirty="0" err="1" smtClean="0"/>
              <a:t>demokracii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Boix</a:t>
            </a:r>
            <a:r>
              <a:rPr lang="en-US" dirty="0" smtClean="0"/>
              <a:t> (2003): DEM </a:t>
            </a:r>
            <a:r>
              <a:rPr lang="en-US" dirty="0" err="1" smtClean="0"/>
              <a:t>nevzniká</a:t>
            </a:r>
            <a:r>
              <a:rPr lang="en-US" dirty="0" smtClean="0"/>
              <a:t> </a:t>
            </a:r>
            <a:r>
              <a:rPr lang="en-US" dirty="0" err="1" smtClean="0"/>
              <a:t>kvôli</a:t>
            </a:r>
            <a:r>
              <a:rPr lang="en-US" dirty="0" smtClean="0"/>
              <a:t> </a:t>
            </a:r>
            <a:r>
              <a:rPr lang="en-US" dirty="0" err="1" smtClean="0"/>
              <a:t>nárastu</a:t>
            </a:r>
            <a:r>
              <a:rPr lang="en-US" dirty="0" smtClean="0"/>
              <a:t> </a:t>
            </a:r>
            <a:r>
              <a:rPr lang="en-US" dirty="0" err="1" smtClean="0"/>
              <a:t>samotného</a:t>
            </a:r>
            <a:r>
              <a:rPr lang="en-US" dirty="0" smtClean="0"/>
              <a:t> </a:t>
            </a:r>
            <a:r>
              <a:rPr lang="en-US" dirty="0" err="1" smtClean="0"/>
              <a:t>príjmu</a:t>
            </a:r>
            <a:r>
              <a:rPr lang="en-US" dirty="0" smtClean="0"/>
              <a:t>, je to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náhrada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oveľa</a:t>
            </a:r>
            <a:r>
              <a:rPr lang="en-US" dirty="0" smtClean="0"/>
              <a:t> </a:t>
            </a:r>
            <a:r>
              <a:rPr lang="en-US" dirty="0" err="1" smtClean="0"/>
              <a:t>fundamentálnejšie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r>
              <a:rPr lang="en-US" dirty="0" smtClean="0"/>
              <a:t> v </a:t>
            </a:r>
            <a:r>
              <a:rPr lang="en-US" dirty="0" err="1" smtClean="0"/>
              <a:t>pozadí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kľúčom</a:t>
            </a:r>
            <a:r>
              <a:rPr lang="en-US" dirty="0" smtClean="0"/>
              <a:t> je </a:t>
            </a:r>
            <a:r>
              <a:rPr lang="en-US" dirty="0" err="1" smtClean="0"/>
              <a:t>rastúca</a:t>
            </a:r>
            <a:r>
              <a:rPr lang="en-US" dirty="0" smtClean="0"/>
              <a:t> </a:t>
            </a:r>
            <a:r>
              <a:rPr lang="en-US" b="1" dirty="0" err="1" smtClean="0"/>
              <a:t>príjmová</a:t>
            </a:r>
            <a:r>
              <a:rPr lang="en-US" b="1" dirty="0" smtClean="0"/>
              <a:t> </a:t>
            </a:r>
            <a:r>
              <a:rPr lang="en-US" b="1" dirty="0" err="1" smtClean="0"/>
              <a:t>rovnosť</a:t>
            </a:r>
            <a:r>
              <a:rPr lang="en-US" dirty="0" smtClean="0"/>
              <a:t>: s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nárastom</a:t>
            </a:r>
            <a:r>
              <a:rPr lang="en-US" dirty="0" smtClean="0"/>
              <a:t> </a:t>
            </a:r>
            <a:r>
              <a:rPr lang="en-US" dirty="0" err="1" smtClean="0"/>
              <a:t>klesá</a:t>
            </a:r>
            <a:r>
              <a:rPr lang="en-US" dirty="0" smtClean="0"/>
              <a:t> </a:t>
            </a:r>
            <a:r>
              <a:rPr lang="en-US" dirty="0" err="1" smtClean="0"/>
              <a:t>obava</a:t>
            </a:r>
            <a:r>
              <a:rPr lang="en-US" dirty="0" smtClean="0"/>
              <a:t> z </a:t>
            </a:r>
            <a:r>
              <a:rPr lang="en-US" dirty="0" err="1" smtClean="0"/>
              <a:t>politickej</a:t>
            </a:r>
            <a:r>
              <a:rPr lang="en-US" dirty="0" smtClean="0"/>
              <a:t> </a:t>
            </a:r>
            <a:r>
              <a:rPr lang="en-US" dirty="0" err="1" smtClean="0"/>
              <a:t>rovnosti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Boix</a:t>
            </a:r>
            <a:r>
              <a:rPr lang="en-US" dirty="0" smtClean="0"/>
              <a:t> a Stokes (2003)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príjmová</a:t>
            </a:r>
            <a:r>
              <a:rPr lang="en-US" dirty="0" smtClean="0"/>
              <a:t> </a:t>
            </a:r>
            <a:r>
              <a:rPr lang="en-US" dirty="0" err="1" smtClean="0"/>
              <a:t>rovnosť</a:t>
            </a:r>
            <a:r>
              <a:rPr lang="en-US" dirty="0" smtClean="0"/>
              <a:t>: v </a:t>
            </a:r>
            <a:r>
              <a:rPr lang="en-US" dirty="0" err="1" smtClean="0"/>
              <a:t>bohatej</a:t>
            </a:r>
            <a:r>
              <a:rPr lang="en-US" dirty="0" smtClean="0"/>
              <a:t> </a:t>
            </a:r>
            <a:r>
              <a:rPr lang="en-US" dirty="0" err="1" smtClean="0"/>
              <a:t>spoločnosti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err="1" smtClean="0"/>
              <a:t>bohatí</a:t>
            </a:r>
            <a:r>
              <a:rPr lang="en-US" dirty="0" smtClean="0"/>
              <a:t> </a:t>
            </a:r>
            <a:r>
              <a:rPr lang="en-US" dirty="0" err="1" smtClean="0"/>
              <a:t>jednotlivci</a:t>
            </a:r>
            <a:r>
              <a:rPr lang="en-US" dirty="0" smtClean="0"/>
              <a:t> </a:t>
            </a:r>
            <a:r>
              <a:rPr lang="en-US" dirty="0" err="1" smtClean="0"/>
              <a:t>prerozdeľovaním</a:t>
            </a:r>
            <a:r>
              <a:rPr lang="en-US" dirty="0" smtClean="0"/>
              <a:t> </a:t>
            </a:r>
            <a:r>
              <a:rPr lang="en-US" dirty="0" err="1" smtClean="0"/>
              <a:t>majetku</a:t>
            </a:r>
            <a:r>
              <a:rPr lang="en-US" dirty="0" smtClean="0"/>
              <a:t> (</a:t>
            </a:r>
            <a:r>
              <a:rPr lang="en-US" dirty="0" err="1" smtClean="0"/>
              <a:t>zdaňovaním</a:t>
            </a:r>
            <a:r>
              <a:rPr lang="en-US" dirty="0" smtClean="0"/>
              <a:t>) </a:t>
            </a:r>
            <a:r>
              <a:rPr lang="en-US" dirty="0" err="1" smtClean="0"/>
              <a:t>stratili</a:t>
            </a:r>
            <a:r>
              <a:rPr lang="en-US" dirty="0" smtClean="0"/>
              <a:t> </a:t>
            </a:r>
            <a:r>
              <a:rPr lang="en-US" b="1" dirty="0" err="1" smtClean="0"/>
              <a:t>menej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v </a:t>
            </a:r>
            <a:r>
              <a:rPr lang="en-US" dirty="0" err="1" smtClean="0"/>
              <a:t>chudobnej</a:t>
            </a:r>
            <a:r>
              <a:rPr lang="en-US" dirty="0" smtClean="0"/>
              <a:t> </a:t>
            </a:r>
            <a:r>
              <a:rPr lang="en-US" dirty="0" err="1" smtClean="0"/>
              <a:t>spoločnosti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pretože</a:t>
            </a:r>
            <a:r>
              <a:rPr lang="en-US" dirty="0" smtClean="0"/>
              <a:t> </a:t>
            </a:r>
            <a:r>
              <a:rPr lang="en-US" dirty="0" err="1" smtClean="0"/>
              <a:t>prvé</a:t>
            </a:r>
            <a:r>
              <a:rPr lang="en-US" dirty="0" smtClean="0"/>
              <a:t> </a:t>
            </a:r>
            <a:r>
              <a:rPr lang="en-US" dirty="0" err="1" smtClean="0"/>
              <a:t>industrializované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 </a:t>
            </a:r>
            <a:r>
              <a:rPr lang="en-US" dirty="0" err="1" smtClean="0"/>
              <a:t>dosiahli</a:t>
            </a:r>
            <a:r>
              <a:rPr lang="en-US" dirty="0" smtClean="0"/>
              <a:t> </a:t>
            </a:r>
            <a:r>
              <a:rPr lang="en-US" dirty="0" err="1" smtClean="0"/>
              <a:t>príjmovú</a:t>
            </a:r>
            <a:r>
              <a:rPr lang="en-US" dirty="0" smtClean="0"/>
              <a:t> </a:t>
            </a:r>
            <a:r>
              <a:rPr lang="en-US" dirty="0" err="1" smtClean="0"/>
              <a:t>rovnosť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nižších</a:t>
            </a:r>
            <a:r>
              <a:rPr lang="en-US" dirty="0" smtClean="0"/>
              <a:t> </a:t>
            </a:r>
            <a:r>
              <a:rPr lang="en-US" dirty="0" err="1" smtClean="0"/>
              <a:t>hodnotách</a:t>
            </a:r>
            <a:r>
              <a:rPr lang="en-US" dirty="0" smtClean="0"/>
              <a:t> </a:t>
            </a:r>
            <a:r>
              <a:rPr lang="en-US" dirty="0" err="1" smtClean="0"/>
              <a:t>príjmu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obyvateľa</a:t>
            </a:r>
            <a:r>
              <a:rPr lang="en-US" dirty="0" smtClean="0"/>
              <a:t>,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rozvoja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demokraciu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viditeľnejší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r. 1950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Demokracia</a:t>
            </a:r>
            <a:r>
              <a:rPr lang="en-US" dirty="0" smtClean="0"/>
              <a:t> v </a:t>
            </a:r>
            <a:r>
              <a:rPr lang="en-US" dirty="0" err="1" smtClean="0"/>
              <a:t>bohatých</a:t>
            </a:r>
            <a:r>
              <a:rPr lang="en-US" dirty="0" smtClean="0"/>
              <a:t> </a:t>
            </a:r>
            <a:r>
              <a:rPr lang="en-US" dirty="0" err="1" smtClean="0"/>
              <a:t>krajinách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prečo</a:t>
            </a:r>
            <a:r>
              <a:rPr lang="en-US" dirty="0" smtClean="0"/>
              <a:t> je </a:t>
            </a:r>
            <a:r>
              <a:rPr lang="en-US" dirty="0" err="1" smtClean="0"/>
              <a:t>demokracia</a:t>
            </a:r>
            <a:r>
              <a:rPr lang="en-US" dirty="0" smtClean="0"/>
              <a:t> “</a:t>
            </a:r>
            <a:r>
              <a:rPr lang="en-US" dirty="0" err="1" smtClean="0"/>
              <a:t>zabezpečenejšia</a:t>
            </a:r>
            <a:r>
              <a:rPr lang="en-US" dirty="0" smtClean="0"/>
              <a:t>” v </a:t>
            </a:r>
            <a:r>
              <a:rPr lang="en-US" dirty="0" err="1" smtClean="0"/>
              <a:t>štátoch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r>
              <a:rPr lang="en-US" dirty="0" smtClean="0"/>
              <a:t>) </a:t>
            </a:r>
            <a:r>
              <a:rPr lang="en-US" dirty="0" err="1" smtClean="0"/>
              <a:t>bohatšie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Prečo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r>
              <a:rPr lang="en-US" dirty="0" smtClean="0"/>
              <a:t> </a:t>
            </a:r>
            <a:r>
              <a:rPr lang="en-US" dirty="0" err="1" smtClean="0"/>
              <a:t>udržiava</a:t>
            </a:r>
            <a:r>
              <a:rPr lang="en-US" dirty="0" smtClean="0"/>
              <a:t> </a:t>
            </a:r>
            <a:r>
              <a:rPr lang="en-US" dirty="0" err="1" smtClean="0"/>
              <a:t>demokraciu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Inglehart</a:t>
            </a:r>
            <a:r>
              <a:rPr lang="en-US" dirty="0" smtClean="0"/>
              <a:t> (2000): </a:t>
            </a:r>
            <a:r>
              <a:rPr lang="en-US" dirty="0" err="1" smtClean="0"/>
              <a:t>materiálne</a:t>
            </a:r>
            <a:r>
              <a:rPr lang="en-US" dirty="0" smtClean="0"/>
              <a:t> </a:t>
            </a:r>
            <a:r>
              <a:rPr lang="en-US" dirty="0" err="1" smtClean="0"/>
              <a:t>podmienky</a:t>
            </a:r>
            <a:r>
              <a:rPr lang="en-US" dirty="0" smtClean="0"/>
              <a:t> </a:t>
            </a:r>
            <a:r>
              <a:rPr lang="en-US" dirty="0" err="1" smtClean="0"/>
              <a:t>ovplyvňujú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 </a:t>
            </a:r>
            <a:r>
              <a:rPr lang="en-US" dirty="0" err="1" smtClean="0"/>
              <a:t>jednotlivci</a:t>
            </a:r>
            <a:r>
              <a:rPr lang="en-US" dirty="0" smtClean="0"/>
              <a:t> </a:t>
            </a:r>
            <a:r>
              <a:rPr lang="en-US" dirty="0" err="1" smtClean="0"/>
              <a:t>vnímajú</a:t>
            </a:r>
            <a:r>
              <a:rPr lang="en-US" dirty="0" smtClean="0"/>
              <a:t> </a:t>
            </a:r>
            <a:r>
              <a:rPr lang="en-US" dirty="0" err="1" smtClean="0"/>
              <a:t>realitu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rozvoj</a:t>
            </a:r>
            <a:r>
              <a:rPr lang="en-US" dirty="0" smtClean="0"/>
              <a:t> </a:t>
            </a:r>
            <a:r>
              <a:rPr lang="en-US" dirty="0" err="1" smtClean="0"/>
              <a:t>vplýva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subjektívne</a:t>
            </a:r>
            <a:r>
              <a:rPr lang="en-US" dirty="0" smtClean="0"/>
              <a:t> </a:t>
            </a:r>
            <a:r>
              <a:rPr lang="en-US" dirty="0" err="1" smtClean="0"/>
              <a:t>vnímaný</a:t>
            </a:r>
            <a:r>
              <a:rPr lang="en-US" dirty="0" smtClean="0"/>
              <a:t> </a:t>
            </a:r>
            <a:r>
              <a:rPr lang="en-US" dirty="0" err="1" smtClean="0"/>
              <a:t>blahobyt</a:t>
            </a:r>
            <a:r>
              <a:rPr lang="en-US" dirty="0" smtClean="0"/>
              <a:t> </a:t>
            </a:r>
            <a:r>
              <a:rPr lang="en-US" dirty="0" smtClean="0"/>
              <a:t>a to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legitimitu</a:t>
            </a:r>
            <a:r>
              <a:rPr lang="en-US" dirty="0" smtClean="0"/>
              <a:t> </a:t>
            </a:r>
            <a:r>
              <a:rPr lang="en-US" dirty="0" err="1" smtClean="0"/>
              <a:t>režimu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vysoká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r>
              <a:rPr lang="en-US" dirty="0" smtClean="0"/>
              <a:t> </a:t>
            </a:r>
            <a:r>
              <a:rPr lang="en-US" dirty="0" err="1" smtClean="0"/>
              <a:t>blahobytu</a:t>
            </a:r>
            <a:r>
              <a:rPr lang="en-US" dirty="0" smtClean="0"/>
              <a:t> </a:t>
            </a:r>
            <a:r>
              <a:rPr lang="en-US" dirty="0" err="1" smtClean="0"/>
              <a:t>podporuje</a:t>
            </a:r>
            <a:r>
              <a:rPr lang="en-US" dirty="0" smtClean="0"/>
              <a:t> </a:t>
            </a:r>
            <a:r>
              <a:rPr lang="en-US" dirty="0" err="1" smtClean="0"/>
              <a:t>demokraciu</a:t>
            </a:r>
            <a:r>
              <a:rPr lang="en-US" dirty="0" smtClean="0"/>
              <a:t>, </a:t>
            </a:r>
            <a:r>
              <a:rPr lang="en-US" b="1" dirty="0" err="1" smtClean="0"/>
              <a:t>úzka</a:t>
            </a:r>
            <a:r>
              <a:rPr lang="en-US" b="1" dirty="0" smtClean="0"/>
              <a:t> </a:t>
            </a:r>
            <a:r>
              <a:rPr lang="en-US" b="1" dirty="0" err="1" smtClean="0"/>
              <a:t>súvislosť</a:t>
            </a:r>
            <a:r>
              <a:rPr lang="en-US" b="1" dirty="0" smtClean="0"/>
              <a:t> </a:t>
            </a:r>
            <a:r>
              <a:rPr lang="en-US" b="1" dirty="0" err="1" smtClean="0"/>
              <a:t>medzi</a:t>
            </a:r>
            <a:r>
              <a:rPr lang="en-US" b="1" dirty="0" smtClean="0"/>
              <a:t> </a:t>
            </a:r>
            <a:r>
              <a:rPr lang="en-US" b="1" dirty="0" err="1" smtClean="0"/>
              <a:t>vnímaním</a:t>
            </a:r>
            <a:r>
              <a:rPr lang="en-US" b="1" dirty="0" smtClean="0"/>
              <a:t> well-being a </a:t>
            </a:r>
            <a:r>
              <a:rPr lang="en-US" b="1" dirty="0" err="1" smtClean="0"/>
              <a:t>typom</a:t>
            </a:r>
            <a:r>
              <a:rPr lang="en-US" b="1" dirty="0" smtClean="0"/>
              <a:t> </a:t>
            </a:r>
            <a:r>
              <a:rPr lang="en-US" b="1" dirty="0" err="1" smtClean="0"/>
              <a:t>režimu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napriek</a:t>
            </a:r>
            <a:r>
              <a:rPr lang="en-US" dirty="0" smtClean="0"/>
              <a:t> </a:t>
            </a:r>
            <a:r>
              <a:rPr lang="en-US" dirty="0" err="1" smtClean="0"/>
              <a:t>anekdotám</a:t>
            </a:r>
            <a:r>
              <a:rPr lang="en-US" dirty="0" smtClean="0"/>
              <a:t>, </a:t>
            </a:r>
            <a:r>
              <a:rPr lang="en-US" dirty="0" err="1" smtClean="0"/>
              <a:t>bohaté</a:t>
            </a:r>
            <a:r>
              <a:rPr lang="en-US" dirty="0" smtClean="0"/>
              <a:t> “</a:t>
            </a:r>
            <a:r>
              <a:rPr lang="en-US" dirty="0" err="1" smtClean="0"/>
              <a:t>krajiny</a:t>
            </a:r>
            <a:r>
              <a:rPr lang="en-US" dirty="0" smtClean="0"/>
              <a:t>”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spokojnejšie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kapitál</a:t>
            </a:r>
            <a:r>
              <a:rPr lang="en-US" dirty="0" smtClean="0"/>
              <a:t>/</a:t>
            </a:r>
            <a:r>
              <a:rPr lang="en-US" dirty="0" err="1" smtClean="0"/>
              <a:t>vzdelanie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Lipset</a:t>
            </a:r>
            <a:r>
              <a:rPr lang="en-US" dirty="0" smtClean="0"/>
              <a:t> (1959) </a:t>
            </a:r>
            <a:r>
              <a:rPr lang="en-US" dirty="0" err="1" smtClean="0"/>
              <a:t>špekuloval</a:t>
            </a:r>
            <a:r>
              <a:rPr lang="en-US" dirty="0" smtClean="0"/>
              <a:t> o </a:t>
            </a:r>
            <a:r>
              <a:rPr lang="en-US" dirty="0" err="1" smtClean="0"/>
              <a:t>vplyve</a:t>
            </a:r>
            <a:r>
              <a:rPr lang="en-US" dirty="0" smtClean="0"/>
              <a:t> </a:t>
            </a:r>
            <a:r>
              <a:rPr lang="en-US" dirty="0" err="1" smtClean="0"/>
              <a:t>vzdelania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“</a:t>
            </a:r>
            <a:r>
              <a:rPr lang="en-US" dirty="0" err="1" smtClean="0"/>
              <a:t>rozširuje</a:t>
            </a:r>
            <a:r>
              <a:rPr lang="en-US" dirty="0" smtClean="0"/>
              <a:t> </a:t>
            </a: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rozhľad</a:t>
            </a:r>
            <a:r>
              <a:rPr lang="en-US" dirty="0" smtClean="0"/>
              <a:t>, </a:t>
            </a:r>
            <a:r>
              <a:rPr lang="en-US" dirty="0" err="1" smtClean="0"/>
              <a:t>uľahčuje</a:t>
            </a:r>
            <a:r>
              <a:rPr lang="en-US" dirty="0" smtClean="0"/>
              <a:t> </a:t>
            </a:r>
            <a:r>
              <a:rPr lang="en-US" dirty="0" err="1" smtClean="0"/>
              <a:t>toleranciu</a:t>
            </a:r>
            <a:r>
              <a:rPr lang="en-US" dirty="0" smtClean="0"/>
              <a:t>, </a:t>
            </a:r>
            <a:r>
              <a:rPr lang="en-US" dirty="0" err="1" smtClean="0"/>
              <a:t>potláča</a:t>
            </a:r>
            <a:r>
              <a:rPr lang="en-US" dirty="0" smtClean="0"/>
              <a:t> </a:t>
            </a:r>
            <a:r>
              <a:rPr lang="en-US" dirty="0" err="1" smtClean="0"/>
              <a:t>sklony</a:t>
            </a:r>
            <a:r>
              <a:rPr lang="en-US" dirty="0" smtClean="0"/>
              <a:t> k </a:t>
            </a:r>
            <a:r>
              <a:rPr lang="en-US" dirty="0" err="1" smtClean="0"/>
              <a:t>extrémizmu</a:t>
            </a:r>
            <a:r>
              <a:rPr lang="en-US" dirty="0" smtClean="0"/>
              <a:t> a </a:t>
            </a:r>
            <a:r>
              <a:rPr lang="en-US" dirty="0" err="1" smtClean="0"/>
              <a:t>zvyšuje</a:t>
            </a:r>
            <a:r>
              <a:rPr lang="en-US" dirty="0" smtClean="0"/>
              <a:t> </a:t>
            </a:r>
            <a:r>
              <a:rPr lang="en-US" dirty="0" err="1" smtClean="0"/>
              <a:t>schopnosti</a:t>
            </a:r>
            <a:r>
              <a:rPr lang="en-US" dirty="0" smtClean="0"/>
              <a:t> </a:t>
            </a:r>
            <a:r>
              <a:rPr lang="en-US" dirty="0" err="1" smtClean="0"/>
              <a:t>učiniť</a:t>
            </a:r>
            <a:r>
              <a:rPr lang="en-US" dirty="0" smtClean="0"/>
              <a:t> </a:t>
            </a:r>
            <a:r>
              <a:rPr lang="en-US" dirty="0" err="1" smtClean="0"/>
              <a:t>racionálne</a:t>
            </a:r>
            <a:r>
              <a:rPr lang="en-US" dirty="0" smtClean="0"/>
              <a:t> </a:t>
            </a:r>
            <a:r>
              <a:rPr lang="en-US" dirty="0" err="1" smtClean="0"/>
              <a:t>volebné</a:t>
            </a:r>
            <a:r>
              <a:rPr lang="en-US" dirty="0" smtClean="0"/>
              <a:t> </a:t>
            </a:r>
            <a:r>
              <a:rPr lang="en-US" dirty="0" err="1" smtClean="0"/>
              <a:t>rozhodnutie</a:t>
            </a:r>
            <a:r>
              <a:rPr lang="en-US" dirty="0" smtClean="0"/>
              <a:t>”</a:t>
            </a:r>
          </a:p>
          <a:p>
            <a:pPr>
              <a:defRPr/>
            </a:pPr>
            <a:r>
              <a:rPr lang="en-US" dirty="0" err="1" smtClean="0"/>
              <a:t>Boix</a:t>
            </a:r>
            <a:r>
              <a:rPr lang="en-US" dirty="0" smtClean="0"/>
              <a:t> a Stokes (2003): </a:t>
            </a:r>
            <a:r>
              <a:rPr lang="en-US" dirty="0" err="1" smtClean="0"/>
              <a:t>vzdelanie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ešte</a:t>
            </a:r>
            <a:r>
              <a:rPr lang="en-US" dirty="0" smtClean="0"/>
              <a:t> </a:t>
            </a:r>
            <a:r>
              <a:rPr lang="en-US" dirty="0" err="1" smtClean="0"/>
              <a:t>silnejšiu</a:t>
            </a:r>
            <a:r>
              <a:rPr lang="en-US" dirty="0" smtClean="0"/>
              <a:t> </a:t>
            </a:r>
            <a:r>
              <a:rPr lang="en-US" dirty="0" err="1" smtClean="0"/>
              <a:t>prediktívnu</a:t>
            </a:r>
            <a:r>
              <a:rPr lang="en-US" dirty="0" smtClean="0"/>
              <a:t> </a:t>
            </a:r>
            <a:r>
              <a:rPr lang="en-US" dirty="0" err="1" smtClean="0"/>
              <a:t>hodnotu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príjem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vysvetľovaní</a:t>
            </a:r>
            <a:r>
              <a:rPr lang="en-US" dirty="0" smtClean="0"/>
              <a:t> </a:t>
            </a:r>
            <a:r>
              <a:rPr lang="en-US" dirty="0" err="1" smtClean="0"/>
              <a:t>rozvoja</a:t>
            </a:r>
            <a:r>
              <a:rPr lang="en-US" dirty="0" smtClean="0"/>
              <a:t> a DEM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kapitál</a:t>
            </a:r>
            <a:r>
              <a:rPr lang="en-US" dirty="0" smtClean="0"/>
              <a:t>/</a:t>
            </a:r>
            <a:r>
              <a:rPr lang="en-US" dirty="0" err="1" smtClean="0"/>
              <a:t>vzdelanie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Glaeser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(2004): </a:t>
            </a:r>
            <a:r>
              <a:rPr lang="en-US" dirty="0" err="1" smtClean="0"/>
              <a:t>kľúčom</a:t>
            </a:r>
            <a:r>
              <a:rPr lang="en-US" dirty="0" smtClean="0"/>
              <a:t> k </a:t>
            </a:r>
            <a:r>
              <a:rPr lang="en-US" dirty="0" err="1" smtClean="0"/>
              <a:t>budúcemu</a:t>
            </a:r>
            <a:r>
              <a:rPr lang="en-US" dirty="0" smtClean="0"/>
              <a:t> </a:t>
            </a:r>
            <a:r>
              <a:rPr lang="en-US" dirty="0" err="1" smtClean="0"/>
              <a:t>rozvoju</a:t>
            </a:r>
            <a:r>
              <a:rPr lang="en-US" dirty="0" smtClean="0"/>
              <a:t> </a:t>
            </a:r>
            <a:r>
              <a:rPr lang="en-US" dirty="0" err="1" smtClean="0"/>
              <a:t>neboli</a:t>
            </a:r>
            <a:r>
              <a:rPr lang="en-US" dirty="0" smtClean="0"/>
              <a:t> </a:t>
            </a:r>
            <a:r>
              <a:rPr lang="en-US" dirty="0" err="1" smtClean="0"/>
              <a:t>inštitúcie</a:t>
            </a:r>
            <a:r>
              <a:rPr lang="en-US" dirty="0" smtClean="0"/>
              <a:t>, ale </a:t>
            </a: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kapitál</a:t>
            </a:r>
            <a:r>
              <a:rPr lang="en-US" dirty="0" smtClean="0"/>
              <a:t> </a:t>
            </a:r>
            <a:r>
              <a:rPr lang="en-US" dirty="0" err="1" smtClean="0"/>
              <a:t>kolonizátorov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dobré</a:t>
            </a:r>
            <a:r>
              <a:rPr lang="en-US" dirty="0" smtClean="0"/>
              <a:t> </a:t>
            </a:r>
            <a:r>
              <a:rPr lang="en-US" dirty="0" err="1" smtClean="0"/>
              <a:t>inštitúcie</a:t>
            </a:r>
            <a:r>
              <a:rPr lang="en-US" dirty="0" smtClean="0"/>
              <a:t>” (</a:t>
            </a:r>
            <a:r>
              <a:rPr lang="en-US" dirty="0" err="1" smtClean="0"/>
              <a:t>Acemoglu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) </a:t>
            </a:r>
            <a:r>
              <a:rPr lang="en-US" dirty="0" err="1" smtClean="0"/>
              <a:t>nespôsobili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r>
              <a:rPr lang="en-US" dirty="0" smtClean="0"/>
              <a:t> a hosp. </a:t>
            </a:r>
            <a:r>
              <a:rPr lang="en-US" dirty="0" err="1" smtClean="0"/>
              <a:t>rast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rozsah</a:t>
            </a:r>
            <a:r>
              <a:rPr lang="en-US" dirty="0" smtClean="0"/>
              <a:t> </a:t>
            </a:r>
            <a:r>
              <a:rPr lang="en-US" dirty="0" err="1" smtClean="0"/>
              <a:t>školskej</a:t>
            </a:r>
            <a:r>
              <a:rPr lang="en-US" dirty="0" smtClean="0"/>
              <a:t> </a:t>
            </a:r>
            <a:r>
              <a:rPr lang="en-US" dirty="0" err="1" smtClean="0"/>
              <a:t>dochádzky</a:t>
            </a:r>
            <a:r>
              <a:rPr lang="en-US" dirty="0" smtClean="0"/>
              <a:t> (</a:t>
            </a:r>
            <a:r>
              <a:rPr lang="en-US" dirty="0" err="1" smtClean="0"/>
              <a:t>podiel</a:t>
            </a:r>
            <a:r>
              <a:rPr lang="en-US" dirty="0" smtClean="0"/>
              <a:t> </a:t>
            </a:r>
            <a:r>
              <a:rPr lang="en-US" dirty="0" err="1" smtClean="0"/>
              <a:t>populácie</a:t>
            </a:r>
            <a:r>
              <a:rPr lang="en-US" dirty="0" smtClean="0"/>
              <a:t>) v r. 1900 </a:t>
            </a:r>
            <a:r>
              <a:rPr lang="en-US" dirty="0" err="1" smtClean="0"/>
              <a:t>pozitívne</a:t>
            </a:r>
            <a:r>
              <a:rPr lang="en-US" dirty="0" smtClean="0"/>
              <a:t> </a:t>
            </a:r>
            <a:r>
              <a:rPr lang="en-US" dirty="0" err="1" smtClean="0"/>
              <a:t>koreluje</a:t>
            </a:r>
            <a:r>
              <a:rPr lang="en-US" dirty="0" smtClean="0"/>
              <a:t> s </a:t>
            </a:r>
            <a:r>
              <a:rPr lang="en-US" dirty="0" err="1" smtClean="0"/>
              <a:t>výškou</a:t>
            </a:r>
            <a:r>
              <a:rPr lang="en-US" dirty="0" smtClean="0"/>
              <a:t> </a:t>
            </a:r>
            <a:r>
              <a:rPr lang="en-US" dirty="0" err="1" smtClean="0"/>
              <a:t>príjmu</a:t>
            </a:r>
            <a:r>
              <a:rPr lang="en-US" dirty="0" smtClean="0"/>
              <a:t> v r. 2000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Glaeser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 (2004)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panelové</a:t>
            </a:r>
            <a:r>
              <a:rPr lang="en-US" dirty="0" smtClean="0"/>
              <a:t> </a:t>
            </a:r>
            <a:r>
              <a:rPr lang="en-US" dirty="0" err="1" smtClean="0"/>
              <a:t>dáta</a:t>
            </a:r>
            <a:r>
              <a:rPr lang="en-US" dirty="0" smtClean="0"/>
              <a:t> 1960-2000: </a:t>
            </a:r>
            <a:r>
              <a:rPr lang="en-US" dirty="0" err="1" smtClean="0"/>
              <a:t>zvyšujúci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podiel</a:t>
            </a:r>
            <a:r>
              <a:rPr lang="en-US" dirty="0" smtClean="0"/>
              <a:t> </a:t>
            </a:r>
            <a:r>
              <a:rPr lang="en-US" dirty="0" err="1" smtClean="0"/>
              <a:t>vzdelanej</a:t>
            </a:r>
            <a:r>
              <a:rPr lang="en-US" dirty="0" smtClean="0"/>
              <a:t> </a:t>
            </a:r>
            <a:r>
              <a:rPr lang="en-US" dirty="0" err="1" smtClean="0"/>
              <a:t>populácie</a:t>
            </a:r>
            <a:r>
              <a:rPr lang="en-US" dirty="0" smtClean="0"/>
              <a:t> </a:t>
            </a:r>
            <a:r>
              <a:rPr lang="en-US" dirty="0" err="1" smtClean="0"/>
              <a:t>vplýva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nárast</a:t>
            </a:r>
            <a:r>
              <a:rPr lang="en-US" dirty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</a:t>
            </a:r>
            <a:r>
              <a:rPr lang="en-US" dirty="0" err="1" smtClean="0"/>
              <a:t>demokracií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1960: (</a:t>
            </a:r>
            <a:r>
              <a:rPr lang="en-US" dirty="0" err="1" smtClean="0"/>
              <a:t>takmer</a:t>
            </a:r>
            <a:r>
              <a:rPr lang="en-US" dirty="0" smtClean="0"/>
              <a:t>)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chudobné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DIKT, ale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rôznu</a:t>
            </a:r>
            <a:r>
              <a:rPr lang="en-US" dirty="0" smtClean="0"/>
              <a:t> </a:t>
            </a:r>
            <a:r>
              <a:rPr lang="en-US" dirty="0" err="1" smtClean="0"/>
              <a:t>mieru</a:t>
            </a:r>
            <a:r>
              <a:rPr lang="en-US" dirty="0" smtClean="0"/>
              <a:t> hosp. </a:t>
            </a:r>
            <a:r>
              <a:rPr lang="en-US" dirty="0" err="1" smtClean="0"/>
              <a:t>rastu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ústavné</a:t>
            </a:r>
            <a:r>
              <a:rPr lang="en-US" dirty="0" smtClean="0"/>
              <a:t> </a:t>
            </a:r>
            <a:r>
              <a:rPr lang="en-US" dirty="0" err="1" smtClean="0"/>
              <a:t>obmedzenia</a:t>
            </a:r>
            <a:r>
              <a:rPr lang="en-US" dirty="0" smtClean="0"/>
              <a:t> </a:t>
            </a:r>
            <a:r>
              <a:rPr lang="en-US" dirty="0" err="1" smtClean="0"/>
              <a:t>vlády</a:t>
            </a:r>
            <a:r>
              <a:rPr lang="en-US" dirty="0" smtClean="0"/>
              <a:t> </a:t>
            </a:r>
            <a:r>
              <a:rPr lang="en-US" dirty="0" err="1" smtClean="0"/>
              <a:t>nemali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ochrana</a:t>
            </a:r>
            <a:r>
              <a:rPr lang="en-US" dirty="0" smtClean="0"/>
              <a:t> </a:t>
            </a:r>
            <a:r>
              <a:rPr lang="en-US" dirty="0" err="1" smtClean="0"/>
              <a:t>súkr</a:t>
            </a:r>
            <a:r>
              <a:rPr lang="en-US" dirty="0" smtClean="0"/>
              <a:t>. </a:t>
            </a:r>
            <a:r>
              <a:rPr lang="en-US" dirty="0" err="1" smtClean="0"/>
              <a:t>vlastníctva</a:t>
            </a:r>
            <a:r>
              <a:rPr lang="en-US" dirty="0" smtClean="0"/>
              <a:t> a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vznikajú</a:t>
            </a:r>
            <a:r>
              <a:rPr lang="en-US" dirty="0" smtClean="0"/>
              <a:t> </a:t>
            </a:r>
            <a:r>
              <a:rPr lang="en-US" dirty="0" err="1" smtClean="0"/>
              <a:t>rozhodnutím</a:t>
            </a:r>
            <a:r>
              <a:rPr lang="en-US" dirty="0" smtClean="0"/>
              <a:t> </a:t>
            </a:r>
            <a:r>
              <a:rPr lang="en-US" dirty="0" err="1" smtClean="0"/>
              <a:t>diktátorov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obmedzením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kapitál</a:t>
            </a:r>
            <a:r>
              <a:rPr lang="en-US" dirty="0" smtClean="0"/>
              <a:t>/</a:t>
            </a:r>
            <a:r>
              <a:rPr lang="en-US" dirty="0" err="1" smtClean="0"/>
              <a:t>vzdelanie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Woodberry (2012): </a:t>
            </a:r>
            <a:r>
              <a:rPr lang="en-US" dirty="0" err="1" smtClean="0"/>
              <a:t>vzťah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pôsobením</a:t>
            </a:r>
            <a:r>
              <a:rPr lang="en-US" dirty="0" smtClean="0"/>
              <a:t> </a:t>
            </a:r>
            <a:r>
              <a:rPr lang="en-US" dirty="0" err="1" smtClean="0"/>
              <a:t>misionárov</a:t>
            </a:r>
            <a:r>
              <a:rPr lang="en-US" dirty="0" smtClean="0"/>
              <a:t> a </a:t>
            </a:r>
            <a:r>
              <a:rPr lang="en-US" dirty="0" err="1" smtClean="0"/>
              <a:t>následnými</a:t>
            </a:r>
            <a:r>
              <a:rPr lang="en-US" dirty="0" smtClean="0"/>
              <a:t> </a:t>
            </a:r>
            <a:r>
              <a:rPr lang="en-US" dirty="0" err="1" smtClean="0"/>
              <a:t>štrukturálnymi</a:t>
            </a:r>
            <a:r>
              <a:rPr lang="en-US" dirty="0" smtClean="0"/>
              <a:t> </a:t>
            </a:r>
            <a:r>
              <a:rPr lang="en-US" dirty="0" err="1" smtClean="0"/>
              <a:t>zmenami</a:t>
            </a:r>
            <a:r>
              <a:rPr lang="en-US" dirty="0" smtClean="0"/>
              <a:t> v </a:t>
            </a:r>
            <a:r>
              <a:rPr lang="en-US" dirty="0" err="1" smtClean="0"/>
              <a:t>týchto</a:t>
            </a:r>
            <a:r>
              <a:rPr lang="en-US" dirty="0" smtClean="0"/>
              <a:t> (</a:t>
            </a:r>
            <a:r>
              <a:rPr lang="en-US" dirty="0" err="1" smtClean="0"/>
              <a:t>bývalých</a:t>
            </a:r>
            <a:r>
              <a:rPr lang="en-US" dirty="0" smtClean="0"/>
              <a:t>) </a:t>
            </a:r>
            <a:r>
              <a:rPr lang="en-US" dirty="0" err="1" smtClean="0"/>
              <a:t>kolóniách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misionári</a:t>
            </a:r>
            <a:r>
              <a:rPr lang="en-US" dirty="0" smtClean="0"/>
              <a:t> (</a:t>
            </a:r>
            <a:r>
              <a:rPr lang="en-US" dirty="0" err="1" smtClean="0"/>
              <a:t>protestantskí</a:t>
            </a:r>
            <a:r>
              <a:rPr lang="en-US" dirty="0" smtClean="0"/>
              <a:t>): </a:t>
            </a:r>
            <a:r>
              <a:rPr lang="en-US" dirty="0" err="1" smtClean="0"/>
              <a:t>založili</a:t>
            </a:r>
            <a:r>
              <a:rPr lang="en-US" dirty="0" smtClean="0"/>
              <a:t> </a:t>
            </a:r>
            <a:r>
              <a:rPr lang="en-US" dirty="0" err="1" smtClean="0"/>
              <a:t>väčšinu</a:t>
            </a:r>
            <a:r>
              <a:rPr lang="en-US" dirty="0" smtClean="0"/>
              <a:t> </a:t>
            </a:r>
            <a:r>
              <a:rPr lang="en-US" dirty="0" err="1" smtClean="0"/>
              <a:t>vzdel</a:t>
            </a:r>
            <a:r>
              <a:rPr lang="en-US" dirty="0" smtClean="0"/>
              <a:t>. </a:t>
            </a:r>
            <a:r>
              <a:rPr lang="en-US" dirty="0" err="1" smtClean="0"/>
              <a:t>inštitúcií</a:t>
            </a:r>
            <a:r>
              <a:rPr lang="en-US" dirty="0" smtClean="0"/>
              <a:t>, </a:t>
            </a:r>
            <a:r>
              <a:rPr lang="en-US" dirty="0" err="1" smtClean="0"/>
              <a:t>prvú</a:t>
            </a:r>
            <a:r>
              <a:rPr lang="en-US" dirty="0" smtClean="0"/>
              <a:t> </a:t>
            </a:r>
            <a:r>
              <a:rPr lang="en-US" dirty="0" err="1" smtClean="0"/>
              <a:t>podobu</a:t>
            </a:r>
            <a:r>
              <a:rPr lang="en-US" dirty="0" smtClean="0"/>
              <a:t> </a:t>
            </a:r>
            <a:r>
              <a:rPr lang="en-US" dirty="0" err="1" smtClean="0"/>
              <a:t>tlačeného</a:t>
            </a:r>
            <a:r>
              <a:rPr lang="en-US" dirty="0" smtClean="0"/>
              <a:t> </a:t>
            </a:r>
            <a:r>
              <a:rPr lang="en-US" dirty="0" err="1" smtClean="0"/>
              <a:t>písma</a:t>
            </a:r>
            <a:r>
              <a:rPr lang="en-US" dirty="0" smtClean="0"/>
              <a:t> pre </a:t>
            </a:r>
            <a:r>
              <a:rPr lang="en-US" dirty="0" err="1" smtClean="0"/>
              <a:t>domorodé</a:t>
            </a:r>
            <a:r>
              <a:rPr lang="en-US" dirty="0" smtClean="0"/>
              <a:t> </a:t>
            </a:r>
            <a:r>
              <a:rPr lang="en-US" dirty="0" err="1" smtClean="0"/>
              <a:t>jazyky</a:t>
            </a:r>
            <a:r>
              <a:rPr lang="en-US" dirty="0" smtClean="0"/>
              <a:t>, </a:t>
            </a:r>
            <a:r>
              <a:rPr lang="en-US" dirty="0" err="1" smtClean="0"/>
              <a:t>tlačili</a:t>
            </a:r>
            <a:r>
              <a:rPr lang="en-US" dirty="0" smtClean="0"/>
              <a:t> </a:t>
            </a:r>
            <a:r>
              <a:rPr lang="en-US" dirty="0" err="1" smtClean="0"/>
              <a:t>prvé</a:t>
            </a:r>
            <a:r>
              <a:rPr lang="en-US" dirty="0" smtClean="0"/>
              <a:t> </a:t>
            </a:r>
            <a:r>
              <a:rPr lang="en-US" dirty="0" err="1" smtClean="0"/>
              <a:t>knihy</a:t>
            </a:r>
            <a:r>
              <a:rPr lang="en-US" dirty="0" smtClean="0"/>
              <a:t> a </a:t>
            </a:r>
            <a:r>
              <a:rPr lang="en-US" dirty="0" err="1" smtClean="0"/>
              <a:t>noviny</a:t>
            </a:r>
            <a:r>
              <a:rPr lang="en-US" dirty="0" smtClean="0"/>
              <a:t>, </a:t>
            </a:r>
            <a:r>
              <a:rPr lang="en-US" dirty="0" err="1" smtClean="0"/>
              <a:t>vyučili</a:t>
            </a:r>
            <a:r>
              <a:rPr lang="en-US" dirty="0" smtClean="0"/>
              <a:t> </a:t>
            </a:r>
            <a:r>
              <a:rPr lang="en-US" dirty="0" err="1" smtClean="0"/>
              <a:t>prvých</a:t>
            </a:r>
            <a:r>
              <a:rPr lang="en-US" dirty="0" smtClean="0"/>
              <a:t> </a:t>
            </a:r>
            <a:r>
              <a:rPr lang="en-US" dirty="0" err="1" smtClean="0"/>
              <a:t>domácich</a:t>
            </a:r>
            <a:r>
              <a:rPr lang="en-US" dirty="0" smtClean="0"/>
              <a:t> </a:t>
            </a:r>
            <a:r>
              <a:rPr lang="en-US" dirty="0" err="1" smtClean="0"/>
              <a:t>tlačiarov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prví</a:t>
            </a:r>
            <a:r>
              <a:rPr lang="en-US" dirty="0" smtClean="0"/>
              <a:t> </a:t>
            </a:r>
            <a:r>
              <a:rPr lang="en-US" dirty="0" err="1" smtClean="0"/>
              <a:t>žiadali</a:t>
            </a:r>
            <a:r>
              <a:rPr lang="en-US" dirty="0" smtClean="0"/>
              <a:t> </a:t>
            </a:r>
            <a:r>
              <a:rPr lang="en-US" dirty="0" err="1" smtClean="0"/>
              <a:t>citlivejší</a:t>
            </a:r>
            <a:r>
              <a:rPr lang="en-US" dirty="0" smtClean="0"/>
              <a:t> </a:t>
            </a:r>
            <a:r>
              <a:rPr lang="en-US" dirty="0" err="1" smtClean="0"/>
              <a:t>prístup</a:t>
            </a:r>
            <a:r>
              <a:rPr lang="en-US" dirty="0" smtClean="0"/>
              <a:t> k dom. </a:t>
            </a:r>
            <a:r>
              <a:rPr lang="en-US" dirty="0" err="1" smtClean="0"/>
              <a:t>obyvateľstvu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Woodberry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</a:t>
            </a:r>
            <a:r>
              <a:rPr lang="en-US" dirty="0" err="1" smtClean="0"/>
              <a:t>neznamená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bezproblémový</a:t>
            </a:r>
            <a:r>
              <a:rPr lang="en-US" dirty="0" smtClean="0"/>
              <a:t> </a:t>
            </a:r>
            <a:r>
              <a:rPr lang="en-US" dirty="0" err="1" smtClean="0"/>
              <a:t>pôsobenie</a:t>
            </a:r>
            <a:r>
              <a:rPr lang="en-US" dirty="0" smtClean="0"/>
              <a:t>: </a:t>
            </a:r>
            <a:r>
              <a:rPr lang="en-US" dirty="0" err="1" smtClean="0"/>
              <a:t>rozvrat</a:t>
            </a:r>
            <a:r>
              <a:rPr lang="en-US" dirty="0" smtClean="0"/>
              <a:t> </a:t>
            </a:r>
            <a:r>
              <a:rPr lang="en-US" dirty="0" err="1" smtClean="0"/>
              <a:t>tradičných</a:t>
            </a:r>
            <a:r>
              <a:rPr lang="en-US" dirty="0" smtClean="0"/>
              <a:t> </a:t>
            </a:r>
            <a:r>
              <a:rPr lang="en-US" dirty="0" err="1" smtClean="0"/>
              <a:t>spol</a:t>
            </a:r>
            <a:r>
              <a:rPr lang="en-US" dirty="0" smtClean="0"/>
              <a:t>., </a:t>
            </a:r>
            <a:r>
              <a:rPr lang="en-US" dirty="0" err="1" smtClean="0"/>
              <a:t>rasizmus</a:t>
            </a:r>
            <a:r>
              <a:rPr lang="en-US" dirty="0" smtClean="0"/>
              <a:t> a pod.</a:t>
            </a:r>
          </a:p>
          <a:p>
            <a:pPr>
              <a:defRPr/>
            </a:pPr>
            <a:r>
              <a:rPr lang="en-US" dirty="0" smtClean="0"/>
              <a:t>ALE: </a:t>
            </a:r>
            <a:r>
              <a:rPr lang="en-US" dirty="0" err="1" smtClean="0"/>
              <a:t>spôsobili</a:t>
            </a:r>
            <a:r>
              <a:rPr lang="en-US" dirty="0" smtClean="0"/>
              <a:t> </a:t>
            </a:r>
            <a:r>
              <a:rPr lang="en-US" dirty="0" err="1" smtClean="0"/>
              <a:t>socioštruktúrne</a:t>
            </a:r>
            <a:r>
              <a:rPr lang="en-US" dirty="0" smtClean="0"/>
              <a:t> </a:t>
            </a:r>
            <a:r>
              <a:rPr lang="en-US" dirty="0" err="1" smtClean="0"/>
              <a:t>zmeny</a:t>
            </a:r>
            <a:r>
              <a:rPr lang="en-US" dirty="0" smtClean="0"/>
              <a:t> </a:t>
            </a:r>
            <a:r>
              <a:rPr lang="en-US" dirty="0" err="1" smtClean="0"/>
              <a:t>podporujúce</a:t>
            </a:r>
            <a:r>
              <a:rPr lang="en-US" dirty="0" smtClean="0"/>
              <a:t> DEM</a:t>
            </a:r>
          </a:p>
          <a:p>
            <a:pPr>
              <a:defRPr/>
            </a:pPr>
            <a:r>
              <a:rPr lang="en-US" dirty="0" err="1" smtClean="0"/>
              <a:t>laické</a:t>
            </a:r>
            <a:r>
              <a:rPr lang="en-US" dirty="0" smtClean="0"/>
              <a:t> </a:t>
            </a:r>
            <a:r>
              <a:rPr lang="en-US" dirty="0" err="1" smtClean="0"/>
              <a:t>hnutie</a:t>
            </a:r>
            <a:r>
              <a:rPr lang="en-US" dirty="0" smtClean="0"/>
              <a:t>, </a:t>
            </a:r>
            <a:r>
              <a:rPr lang="en-US" dirty="0" err="1" smtClean="0"/>
              <a:t>čítanie</a:t>
            </a:r>
            <a:r>
              <a:rPr lang="en-US" dirty="0" smtClean="0"/>
              <a:t> </a:t>
            </a:r>
            <a:r>
              <a:rPr lang="en-US" dirty="0" err="1" smtClean="0"/>
              <a:t>Biblie</a:t>
            </a:r>
            <a:r>
              <a:rPr lang="en-US" dirty="0" smtClean="0"/>
              <a:t> v </a:t>
            </a:r>
            <a:r>
              <a:rPr lang="en-US" dirty="0" err="1" smtClean="0"/>
              <a:t>spolkoch</a:t>
            </a:r>
            <a:r>
              <a:rPr lang="en-US" dirty="0" smtClean="0"/>
              <a:t>, </a:t>
            </a:r>
            <a:r>
              <a:rPr lang="en-US" dirty="0" err="1" smtClean="0"/>
              <a:t>masové</a:t>
            </a:r>
            <a:r>
              <a:rPr lang="en-US" dirty="0" smtClean="0"/>
              <a:t> </a:t>
            </a:r>
            <a:r>
              <a:rPr lang="en-US" dirty="0" err="1" smtClean="0"/>
              <a:t>vzdelávanie</a:t>
            </a:r>
            <a:r>
              <a:rPr lang="en-US" dirty="0" smtClean="0"/>
              <a:t> + </a:t>
            </a:r>
            <a:r>
              <a:rPr lang="en-US" dirty="0" err="1" smtClean="0"/>
              <a:t>narušenie</a:t>
            </a:r>
            <a:r>
              <a:rPr lang="en-US" dirty="0" smtClean="0"/>
              <a:t> </a:t>
            </a:r>
            <a:r>
              <a:rPr lang="en-US" dirty="0" err="1" smtClean="0"/>
              <a:t>monopolu</a:t>
            </a:r>
            <a:r>
              <a:rPr lang="en-US" dirty="0" smtClean="0"/>
              <a:t> </a:t>
            </a:r>
            <a:r>
              <a:rPr lang="en-US" dirty="0" err="1" smtClean="0"/>
              <a:t>koloniálnych</a:t>
            </a:r>
            <a:r>
              <a:rPr lang="en-US" dirty="0" smtClean="0"/>
              <a:t> </a:t>
            </a:r>
            <a:r>
              <a:rPr lang="en-US" dirty="0" err="1" smtClean="0"/>
              <a:t>elít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týmito</a:t>
            </a:r>
            <a:r>
              <a:rPr lang="en-US" dirty="0" smtClean="0"/>
              <a:t> </a:t>
            </a:r>
            <a:r>
              <a:rPr lang="en-US" dirty="0" err="1" smtClean="0"/>
              <a:t>činnosťami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Woodberry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aktivity</a:t>
            </a:r>
            <a:r>
              <a:rPr lang="en-US" dirty="0" smtClean="0"/>
              <a:t> </a:t>
            </a:r>
            <a:r>
              <a:rPr lang="en-US" dirty="0" err="1" smtClean="0"/>
              <a:t>misionárov</a:t>
            </a:r>
            <a:r>
              <a:rPr lang="en-US" dirty="0" smtClean="0"/>
              <a:t> v </a:t>
            </a:r>
            <a:r>
              <a:rPr lang="en-US" dirty="0" err="1" smtClean="0"/>
              <a:t>minulosti</a:t>
            </a:r>
            <a:r>
              <a:rPr lang="en-US" dirty="0" smtClean="0"/>
              <a:t> </a:t>
            </a:r>
            <a:r>
              <a:rPr lang="en-US" dirty="0" err="1" smtClean="0"/>
              <a:t>silne</a:t>
            </a:r>
            <a:r>
              <a:rPr lang="en-US" dirty="0" smtClean="0"/>
              <a:t> </a:t>
            </a:r>
            <a:r>
              <a:rPr lang="en-US" dirty="0" err="1" smtClean="0"/>
              <a:t>korelujú</a:t>
            </a:r>
            <a:r>
              <a:rPr lang="en-US" dirty="0" smtClean="0"/>
              <a:t> </a:t>
            </a:r>
            <a:r>
              <a:rPr lang="en-US" dirty="0" smtClean="0"/>
              <a:t>s DEM, hosp. </a:t>
            </a:r>
            <a:r>
              <a:rPr lang="en-US" dirty="0" err="1" smtClean="0"/>
              <a:t>rozvojom</a:t>
            </a:r>
            <a:r>
              <a:rPr lang="en-US" dirty="0" smtClean="0"/>
              <a:t>, </a:t>
            </a:r>
            <a:r>
              <a:rPr lang="en-US" dirty="0" err="1" smtClean="0"/>
              <a:t>vzdelaním</a:t>
            </a:r>
            <a:r>
              <a:rPr lang="en-US" dirty="0" smtClean="0"/>
              <a:t>, </a:t>
            </a:r>
            <a:r>
              <a:rPr lang="en-US" dirty="0" err="1" smtClean="0"/>
              <a:t>členstvom</a:t>
            </a:r>
            <a:r>
              <a:rPr lang="en-US" dirty="0" smtClean="0"/>
              <a:t> v </a:t>
            </a:r>
            <a:r>
              <a:rPr lang="en-US" dirty="0" err="1" smtClean="0"/>
              <a:t>spolkoch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historický</a:t>
            </a:r>
            <a:r>
              <a:rPr lang="en-US" dirty="0" smtClean="0"/>
              <a:t> </a:t>
            </a:r>
            <a:r>
              <a:rPr lang="en-US" dirty="0" err="1" smtClean="0"/>
              <a:t>výskyt</a:t>
            </a:r>
            <a:r>
              <a:rPr lang="en-US" dirty="0" smtClean="0"/>
              <a:t> </a:t>
            </a:r>
            <a:r>
              <a:rPr lang="en-US" dirty="0" err="1" smtClean="0"/>
              <a:t>protestantských</a:t>
            </a:r>
            <a:r>
              <a:rPr lang="en-US" dirty="0" smtClean="0"/>
              <a:t> </a:t>
            </a:r>
            <a:r>
              <a:rPr lang="en-US" dirty="0" err="1" smtClean="0"/>
              <a:t>misionárov</a:t>
            </a:r>
            <a:r>
              <a:rPr lang="en-US" dirty="0" smtClean="0"/>
              <a:t> </a:t>
            </a:r>
            <a:r>
              <a:rPr lang="en-US" dirty="0" err="1" smtClean="0"/>
              <a:t>vysvetlí</a:t>
            </a:r>
            <a:r>
              <a:rPr lang="en-US" dirty="0" smtClean="0"/>
              <a:t>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polovicu</a:t>
            </a:r>
            <a:r>
              <a:rPr lang="en-US" dirty="0" smtClean="0"/>
              <a:t> </a:t>
            </a:r>
            <a:r>
              <a:rPr lang="en-US" dirty="0" err="1" smtClean="0"/>
              <a:t>variácie</a:t>
            </a:r>
            <a:r>
              <a:rPr lang="en-US" dirty="0" smtClean="0"/>
              <a:t> v </a:t>
            </a:r>
            <a:r>
              <a:rPr lang="en-US" dirty="0" err="1" smtClean="0"/>
              <a:t>miere</a:t>
            </a:r>
            <a:r>
              <a:rPr lang="en-US" dirty="0" smtClean="0"/>
              <a:t> DEM  v </a:t>
            </a:r>
            <a:r>
              <a:rPr lang="en-US" dirty="0" err="1" smtClean="0"/>
              <a:t>Afrike</a:t>
            </a:r>
            <a:r>
              <a:rPr lang="en-US" dirty="0" smtClean="0"/>
              <a:t>, </a:t>
            </a:r>
            <a:r>
              <a:rPr lang="en-US" dirty="0" err="1" smtClean="0"/>
              <a:t>Ázii</a:t>
            </a:r>
            <a:r>
              <a:rPr lang="en-US" dirty="0" smtClean="0"/>
              <a:t>, </a:t>
            </a:r>
            <a:r>
              <a:rPr lang="en-US" dirty="0" err="1" smtClean="0"/>
              <a:t>Latinskej</a:t>
            </a:r>
            <a:r>
              <a:rPr lang="en-US" dirty="0" smtClean="0"/>
              <a:t> </a:t>
            </a:r>
            <a:r>
              <a:rPr lang="en-US" dirty="0" err="1" smtClean="0"/>
              <a:t>Amerike</a:t>
            </a:r>
            <a:r>
              <a:rPr lang="en-US" dirty="0" smtClean="0"/>
              <a:t> a </a:t>
            </a:r>
            <a:r>
              <a:rPr lang="en-US" dirty="0" err="1" smtClean="0"/>
              <a:t>Oceánii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Nájdite</a:t>
            </a:r>
            <a:r>
              <a:rPr lang="en-US" dirty="0" smtClean="0"/>
              <a:t> </a:t>
            </a:r>
            <a:r>
              <a:rPr lang="en-US" dirty="0" err="1" smtClean="0"/>
              <a:t>päť</a:t>
            </a:r>
            <a:r>
              <a:rPr lang="en-US" dirty="0" smtClean="0"/>
              <a:t> </a:t>
            </a:r>
            <a:r>
              <a:rPr lang="en-US" dirty="0" err="1" smtClean="0"/>
              <a:t>rozdielov</a:t>
            </a:r>
            <a:endParaRPr lang="en-US" dirty="0"/>
          </a:p>
        </p:txBody>
      </p:sp>
      <p:pic>
        <p:nvPicPr>
          <p:cNvPr id="6" name="Content Placeholder 5" descr="gate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14722"/>
          <a:stretch>
            <a:fillRect/>
          </a:stretch>
        </p:blipFill>
        <p:spPr>
          <a:xfrm>
            <a:off x="827088" y="2349500"/>
            <a:ext cx="3770312" cy="3724275"/>
          </a:xfrm>
        </p:spPr>
      </p:pic>
      <p:pic>
        <p:nvPicPr>
          <p:cNvPr id="5" name="Content Placeholder 4" descr="Slim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 b="15973"/>
          <a:stretch>
            <a:fillRect/>
          </a:stretch>
        </p:blipFill>
        <p:spPr>
          <a:xfrm>
            <a:off x="4787900" y="2349500"/>
            <a:ext cx="3770313" cy="37242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kapitál</a:t>
            </a:r>
            <a:r>
              <a:rPr lang="en-US" dirty="0" smtClean="0"/>
              <a:t>/</a:t>
            </a:r>
            <a:r>
              <a:rPr lang="en-US" dirty="0" err="1" smtClean="0"/>
              <a:t>vzdelanie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Lankina</a:t>
            </a:r>
            <a:r>
              <a:rPr lang="en-US" dirty="0" smtClean="0"/>
              <a:t> a </a:t>
            </a:r>
            <a:r>
              <a:rPr lang="en-US" dirty="0" err="1" smtClean="0"/>
              <a:t>Getachev</a:t>
            </a:r>
            <a:r>
              <a:rPr lang="en-US" dirty="0" smtClean="0"/>
              <a:t> (2012): </a:t>
            </a:r>
            <a:r>
              <a:rPr lang="en-US" dirty="0" err="1" smtClean="0"/>
              <a:t>rozdiely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štátmi</a:t>
            </a:r>
            <a:r>
              <a:rPr lang="en-US" dirty="0" smtClean="0"/>
              <a:t> Indie</a:t>
            </a:r>
          </a:p>
          <a:p>
            <a:pPr>
              <a:defRPr/>
            </a:pPr>
            <a:r>
              <a:rPr lang="en-US" b="1" dirty="0" err="1" smtClean="0"/>
              <a:t>gramotnosť</a:t>
            </a:r>
            <a:r>
              <a:rPr lang="en-US" b="1" dirty="0" smtClean="0"/>
              <a:t> z </a:t>
            </a:r>
            <a:r>
              <a:rPr lang="en-US" b="1" dirty="0" err="1" smtClean="0"/>
              <a:t>koloniálnej</a:t>
            </a:r>
            <a:r>
              <a:rPr lang="en-US" b="1" dirty="0" smtClean="0"/>
              <a:t> </a:t>
            </a:r>
            <a:r>
              <a:rPr lang="en-US" b="1" dirty="0" err="1" smtClean="0"/>
              <a:t>éry</a:t>
            </a:r>
            <a:r>
              <a:rPr lang="en-US" b="1" dirty="0" smtClean="0"/>
              <a:t>, </a:t>
            </a:r>
            <a:r>
              <a:rPr lang="en-US" b="1" dirty="0" err="1" smtClean="0"/>
              <a:t>obzvlášť</a:t>
            </a:r>
            <a:r>
              <a:rPr lang="en-US" b="1" dirty="0" smtClean="0"/>
              <a:t> </a:t>
            </a:r>
            <a:r>
              <a:rPr lang="en-US" b="1" dirty="0" err="1" smtClean="0"/>
              <a:t>ženská</a:t>
            </a:r>
            <a:r>
              <a:rPr lang="en-US" b="1" dirty="0" smtClean="0"/>
              <a:t> </a:t>
            </a:r>
            <a:r>
              <a:rPr lang="en-US" b="1" dirty="0" err="1" smtClean="0"/>
              <a:t>gramotnosť</a:t>
            </a:r>
            <a:r>
              <a:rPr lang="en-US" b="1" dirty="0" smtClean="0"/>
              <a:t>, je </a:t>
            </a:r>
            <a:r>
              <a:rPr lang="en-US" b="1" dirty="0" err="1" smtClean="0"/>
              <a:t>výrazne</a:t>
            </a:r>
            <a:r>
              <a:rPr lang="en-US" b="1" dirty="0" smtClean="0"/>
              <a:t> </a:t>
            </a:r>
            <a:r>
              <a:rPr lang="en-US" b="1" dirty="0" err="1" smtClean="0"/>
              <a:t>spojená</a:t>
            </a:r>
            <a:r>
              <a:rPr lang="en-US" b="1" dirty="0" smtClean="0"/>
              <a:t> s </a:t>
            </a:r>
            <a:r>
              <a:rPr lang="en-US" b="1" dirty="0" err="1" smtClean="0"/>
              <a:t>mierou</a:t>
            </a:r>
            <a:r>
              <a:rPr lang="en-US" b="1" dirty="0" smtClean="0"/>
              <a:t> DEM v </a:t>
            </a:r>
            <a:r>
              <a:rPr lang="en-US" b="1" dirty="0" err="1" smtClean="0"/>
              <a:t>štátoch</a:t>
            </a:r>
            <a:r>
              <a:rPr lang="en-US" b="1" dirty="0" smtClean="0"/>
              <a:t> </a:t>
            </a:r>
            <a:r>
              <a:rPr lang="en-US" b="1" dirty="0" err="1" smtClean="0"/>
              <a:t>nezávislej</a:t>
            </a:r>
            <a:r>
              <a:rPr lang="en-US" b="1" dirty="0" smtClean="0"/>
              <a:t> Indie</a:t>
            </a:r>
          </a:p>
          <a:p>
            <a:pPr>
              <a:defRPr/>
            </a:pPr>
            <a:r>
              <a:rPr lang="en-US" dirty="0" err="1" smtClean="0"/>
              <a:t>navyše</a:t>
            </a:r>
            <a:r>
              <a:rPr lang="en-US" dirty="0" smtClean="0"/>
              <a:t>, </a:t>
            </a:r>
            <a:r>
              <a:rPr lang="en-US" dirty="0" err="1" smtClean="0"/>
              <a:t>úrovne</a:t>
            </a:r>
            <a:r>
              <a:rPr lang="en-US" dirty="0" smtClean="0"/>
              <a:t> </a:t>
            </a:r>
            <a:r>
              <a:rPr lang="en-US" dirty="0" err="1" smtClean="0"/>
              <a:t>gramotnosti</a:t>
            </a:r>
            <a:r>
              <a:rPr lang="en-US" dirty="0" smtClean="0"/>
              <a:t> a DEM </a:t>
            </a:r>
            <a:r>
              <a:rPr lang="en-US" dirty="0" err="1" smtClean="0"/>
              <a:t>úzko</a:t>
            </a:r>
            <a:r>
              <a:rPr lang="en-US" dirty="0" smtClean="0"/>
              <a:t> </a:t>
            </a:r>
            <a:r>
              <a:rPr lang="en-US" dirty="0" err="1" smtClean="0"/>
              <a:t>súvisia</a:t>
            </a:r>
            <a:r>
              <a:rPr lang="en-US" dirty="0" smtClean="0"/>
              <a:t> s </a:t>
            </a:r>
            <a:r>
              <a:rPr lang="en-US" dirty="0" err="1" smtClean="0"/>
              <a:t>výskytom</a:t>
            </a:r>
            <a:r>
              <a:rPr lang="en-US" dirty="0" smtClean="0"/>
              <a:t> </a:t>
            </a:r>
            <a:r>
              <a:rPr lang="en-US" dirty="0" err="1" smtClean="0"/>
              <a:t>protestantských</a:t>
            </a:r>
            <a:r>
              <a:rPr lang="en-US" dirty="0" smtClean="0"/>
              <a:t> </a:t>
            </a:r>
            <a:r>
              <a:rPr lang="en-US" dirty="0" err="1" smtClean="0"/>
              <a:t>misionárov</a:t>
            </a:r>
            <a:r>
              <a:rPr lang="en-US" dirty="0" smtClean="0"/>
              <a:t> v </a:t>
            </a:r>
            <a:r>
              <a:rPr lang="en-US" dirty="0" err="1" smtClean="0"/>
              <a:t>Indii</a:t>
            </a:r>
            <a:r>
              <a:rPr lang="en-US" dirty="0" smtClean="0"/>
              <a:t> v </a:t>
            </a:r>
            <a:r>
              <a:rPr lang="en-US" dirty="0" err="1" smtClean="0"/>
              <a:t>predch</a:t>
            </a:r>
            <a:r>
              <a:rPr lang="en-US" dirty="0" smtClean="0"/>
              <a:t>. </a:t>
            </a:r>
            <a:r>
              <a:rPr lang="en-US" dirty="0" err="1" smtClean="0"/>
              <a:t>obdobiach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Ako</a:t>
            </a:r>
            <a:r>
              <a:rPr lang="en-US" dirty="0" smtClean="0"/>
              <a:t> ?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ľudského</a:t>
            </a:r>
            <a:r>
              <a:rPr lang="en-US" dirty="0" smtClean="0"/>
              <a:t> </a:t>
            </a:r>
            <a:r>
              <a:rPr lang="en-US" dirty="0" err="1" smtClean="0"/>
              <a:t>kapitálu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aktivity</a:t>
            </a:r>
            <a:r>
              <a:rPr lang="en-US" dirty="0" smtClean="0"/>
              <a:t> </a:t>
            </a:r>
            <a:r>
              <a:rPr lang="en-US" dirty="0" err="1" smtClean="0"/>
              <a:t>misionárov</a:t>
            </a:r>
            <a:r>
              <a:rPr lang="en-US" dirty="0" smtClean="0"/>
              <a:t> </a:t>
            </a:r>
            <a:r>
              <a:rPr lang="en-US" dirty="0" err="1" smtClean="0"/>
              <a:t>ovplyvnili</a:t>
            </a:r>
            <a:r>
              <a:rPr lang="en-US" dirty="0" smtClean="0"/>
              <a:t> </a:t>
            </a:r>
            <a:r>
              <a:rPr lang="en-US" dirty="0" err="1" smtClean="0"/>
              <a:t>mechanizmus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gramotnosti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generáciami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čítanie</a:t>
            </a:r>
            <a:r>
              <a:rPr lang="en-US" dirty="0" smtClean="0"/>
              <a:t> </a:t>
            </a:r>
            <a:r>
              <a:rPr lang="en-US" dirty="0" err="1" smtClean="0"/>
              <a:t>Biblie</a:t>
            </a:r>
            <a:r>
              <a:rPr lang="en-US" dirty="0" smtClean="0"/>
              <a:t> v </a:t>
            </a:r>
            <a:r>
              <a:rPr lang="en-US" dirty="0" err="1" smtClean="0"/>
              <a:t>rodine</a:t>
            </a:r>
            <a:r>
              <a:rPr lang="en-US" dirty="0" smtClean="0"/>
              <a:t> a </a:t>
            </a:r>
            <a:r>
              <a:rPr lang="en-US" dirty="0" err="1" smtClean="0"/>
              <a:t>cirk</a:t>
            </a:r>
            <a:r>
              <a:rPr lang="en-US" dirty="0" smtClean="0"/>
              <a:t>. </a:t>
            </a:r>
            <a:r>
              <a:rPr lang="en-US" dirty="0" err="1" smtClean="0"/>
              <a:t>spoločenstve</a:t>
            </a:r>
            <a:r>
              <a:rPr lang="en-US" dirty="0" smtClean="0"/>
              <a:t>: </a:t>
            </a:r>
            <a:r>
              <a:rPr lang="en-US" dirty="0" err="1" smtClean="0"/>
              <a:t>udržiavanie</a:t>
            </a:r>
            <a:r>
              <a:rPr lang="en-US" dirty="0" smtClean="0"/>
              <a:t> a </a:t>
            </a:r>
            <a:r>
              <a:rPr lang="en-US" dirty="0" err="1" smtClean="0"/>
              <a:t>reprodukcia</a:t>
            </a:r>
            <a:r>
              <a:rPr lang="en-US" dirty="0" smtClean="0"/>
              <a:t> </a:t>
            </a:r>
            <a:r>
              <a:rPr lang="en-US" dirty="0" err="1" smtClean="0"/>
              <a:t>kultúrnych</a:t>
            </a:r>
            <a:r>
              <a:rPr lang="en-US" dirty="0" smtClean="0"/>
              <a:t> </a:t>
            </a:r>
            <a:r>
              <a:rPr lang="en-US" dirty="0" err="1" smtClean="0"/>
              <a:t>hodnôt</a:t>
            </a:r>
            <a:r>
              <a:rPr lang="en-US" dirty="0" smtClean="0"/>
              <a:t> </a:t>
            </a:r>
            <a:r>
              <a:rPr lang="en-US" dirty="0" err="1" smtClean="0"/>
              <a:t>spajaných</a:t>
            </a:r>
            <a:r>
              <a:rPr lang="en-US" dirty="0" smtClean="0"/>
              <a:t> s DEM</a:t>
            </a:r>
          </a:p>
          <a:p>
            <a:pPr>
              <a:defRPr/>
            </a:pPr>
            <a:r>
              <a:rPr lang="en-US" dirty="0" err="1" smtClean="0"/>
              <a:t>jasné</a:t>
            </a:r>
            <a:r>
              <a:rPr lang="en-US" dirty="0" smtClean="0"/>
              <a:t> </a:t>
            </a:r>
            <a:r>
              <a:rPr lang="en-US" dirty="0" err="1" smtClean="0"/>
              <a:t>odlíšenie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dôsledkami</a:t>
            </a:r>
            <a:r>
              <a:rPr lang="en-US" dirty="0" smtClean="0"/>
              <a:t> </a:t>
            </a:r>
            <a:r>
              <a:rPr lang="en-US" dirty="0" err="1" smtClean="0"/>
              <a:t>konania</a:t>
            </a:r>
            <a:r>
              <a:rPr lang="en-US" dirty="0" smtClean="0"/>
              <a:t> </a:t>
            </a:r>
            <a:r>
              <a:rPr lang="en-US" dirty="0" err="1" smtClean="0"/>
              <a:t>misionárov</a:t>
            </a:r>
            <a:r>
              <a:rPr lang="en-US" dirty="0" smtClean="0"/>
              <a:t> a </a:t>
            </a:r>
            <a:r>
              <a:rPr lang="en-US" dirty="0" err="1" smtClean="0"/>
              <a:t>koloniálnej</a:t>
            </a:r>
            <a:r>
              <a:rPr lang="en-US" dirty="0" smtClean="0"/>
              <a:t> (“</a:t>
            </a:r>
            <a:r>
              <a:rPr lang="en-US" dirty="0" err="1" smtClean="0"/>
              <a:t>štátnej</a:t>
            </a:r>
            <a:r>
              <a:rPr lang="en-US" dirty="0" smtClean="0"/>
              <a:t>”) </a:t>
            </a:r>
            <a:r>
              <a:rPr lang="en-US" dirty="0" err="1" smtClean="0"/>
              <a:t>správy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Demokracia</a:t>
            </a:r>
            <a:r>
              <a:rPr lang="en-US" dirty="0" smtClean="0"/>
              <a:t> a </a:t>
            </a:r>
            <a:r>
              <a:rPr lang="en-US" dirty="0" err="1" smtClean="0"/>
              <a:t>rozvoj</a:t>
            </a:r>
            <a:r>
              <a:rPr lang="en-US" dirty="0" smtClean="0"/>
              <a:t>: </a:t>
            </a:r>
            <a:r>
              <a:rPr lang="en-US" dirty="0" err="1" smtClean="0"/>
              <a:t>súhrn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rozvoj</a:t>
            </a:r>
            <a:r>
              <a:rPr lang="en-US" dirty="0" smtClean="0"/>
              <a:t> a </a:t>
            </a:r>
            <a:r>
              <a:rPr lang="en-US" dirty="0" err="1" smtClean="0"/>
              <a:t>demokracia</a:t>
            </a:r>
            <a:r>
              <a:rPr lang="en-US" dirty="0" smtClean="0"/>
              <a:t> </a:t>
            </a:r>
            <a:r>
              <a:rPr lang="en-US" dirty="0" err="1" smtClean="0"/>
              <a:t>môžu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ovplyvnené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medzinárodnopolitickými</a:t>
            </a:r>
            <a:r>
              <a:rPr lang="en-US" dirty="0" smtClean="0"/>
              <a:t> </a:t>
            </a:r>
            <a:r>
              <a:rPr lang="en-US" dirty="0" err="1" smtClean="0"/>
              <a:t>faktormi</a:t>
            </a:r>
            <a:r>
              <a:rPr lang="en-US" dirty="0" smtClean="0"/>
              <a:t> (</a:t>
            </a:r>
            <a:r>
              <a:rPr lang="en-US" dirty="0" err="1" smtClean="0"/>
              <a:t>kolonializmus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výskum</a:t>
            </a:r>
            <a:r>
              <a:rPr lang="en-US" dirty="0" smtClean="0"/>
              <a:t> </a:t>
            </a:r>
            <a:r>
              <a:rPr lang="en-US" dirty="0" err="1" smtClean="0"/>
              <a:t>demokratizácie</a:t>
            </a:r>
            <a:r>
              <a:rPr lang="en-US" dirty="0" smtClean="0"/>
              <a:t> </a:t>
            </a:r>
            <a:r>
              <a:rPr lang="en-US" dirty="0" err="1" smtClean="0"/>
              <a:t>bežne</a:t>
            </a:r>
            <a:r>
              <a:rPr lang="en-US" dirty="0" smtClean="0"/>
              <a:t> </a:t>
            </a:r>
            <a:r>
              <a:rPr lang="en-US" dirty="0" err="1" smtClean="0"/>
              <a:t>pracuje</a:t>
            </a:r>
            <a:r>
              <a:rPr lang="en-US" dirty="0" smtClean="0"/>
              <a:t> s </a:t>
            </a:r>
            <a:r>
              <a:rPr lang="en-US" dirty="0" err="1" smtClean="0"/>
              <a:t>ukazovateľmi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príjem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r>
              <a:rPr lang="en-US" dirty="0" smtClean="0"/>
              <a:t>, </a:t>
            </a: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kapitál</a:t>
            </a:r>
            <a:r>
              <a:rPr lang="en-US" dirty="0" smtClean="0"/>
              <a:t>, </a:t>
            </a:r>
            <a:r>
              <a:rPr lang="en-US" dirty="0" err="1" smtClean="0"/>
              <a:t>dôvera</a:t>
            </a:r>
            <a:r>
              <a:rPr lang="en-US" dirty="0" smtClean="0"/>
              <a:t>, </a:t>
            </a:r>
            <a:r>
              <a:rPr lang="en-US" dirty="0" err="1" smtClean="0"/>
              <a:t>sociálne</a:t>
            </a:r>
            <a:r>
              <a:rPr lang="en-US" dirty="0" smtClean="0"/>
              <a:t> </a:t>
            </a:r>
            <a:r>
              <a:rPr lang="en-US" dirty="0" err="1" smtClean="0"/>
              <a:t>nerovnosti</a:t>
            </a:r>
            <a:r>
              <a:rPr lang="en-US" dirty="0" smtClean="0"/>
              <a:t> a </a:t>
            </a:r>
            <a:r>
              <a:rPr lang="en-US" dirty="0" err="1" smtClean="0"/>
              <a:t>sociálne</a:t>
            </a:r>
            <a:r>
              <a:rPr lang="en-US" dirty="0" smtClean="0"/>
              <a:t> identity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faktormi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DEM</a:t>
            </a:r>
          </a:p>
          <a:p>
            <a:pPr>
              <a:defRPr/>
            </a:pPr>
            <a:r>
              <a:rPr lang="en-US" dirty="0" err="1" smtClean="0"/>
              <a:t>tieto</a:t>
            </a:r>
            <a:r>
              <a:rPr lang="en-US" dirty="0" smtClean="0"/>
              <a:t> (</a:t>
            </a:r>
            <a:r>
              <a:rPr lang="en-US" dirty="0" err="1" smtClean="0"/>
              <a:t>zdanlivo</a:t>
            </a:r>
            <a:r>
              <a:rPr lang="en-US" dirty="0" smtClean="0"/>
              <a:t>) </a:t>
            </a:r>
            <a:r>
              <a:rPr lang="en-US" dirty="0" err="1" smtClean="0"/>
              <a:t>pôvodné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r>
              <a:rPr lang="en-US" dirty="0" smtClean="0"/>
              <a:t> </a:t>
            </a:r>
            <a:r>
              <a:rPr lang="en-US" dirty="0" err="1" smtClean="0"/>
              <a:t>môžeme</a:t>
            </a:r>
            <a:r>
              <a:rPr lang="en-US" dirty="0" smtClean="0"/>
              <a:t> </a:t>
            </a:r>
            <a:r>
              <a:rPr lang="en-US" dirty="0" err="1" smtClean="0"/>
              <a:t>interpretovať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v </a:t>
            </a:r>
            <a:r>
              <a:rPr lang="en-US" dirty="0" err="1" smtClean="0"/>
              <a:t>širšom</a:t>
            </a:r>
            <a:r>
              <a:rPr lang="en-US" dirty="0" smtClean="0"/>
              <a:t> </a:t>
            </a:r>
            <a:r>
              <a:rPr lang="en-US" dirty="0" err="1" smtClean="0"/>
              <a:t>medzin</a:t>
            </a:r>
            <a:r>
              <a:rPr lang="en-US" dirty="0" smtClean="0"/>
              <a:t>. </a:t>
            </a:r>
            <a:r>
              <a:rPr lang="en-US" dirty="0" err="1" smtClean="0"/>
              <a:t>kontexte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/>
              <a:t>R</a:t>
            </a:r>
            <a:r>
              <a:rPr lang="en-US" dirty="0" err="1" smtClean="0"/>
              <a:t>ozvoj</a:t>
            </a:r>
            <a:r>
              <a:rPr lang="en-US" dirty="0" smtClean="0"/>
              <a:t>: </a:t>
            </a:r>
            <a:r>
              <a:rPr lang="en-US" dirty="0" err="1" smtClean="0"/>
              <a:t>alternatívne</a:t>
            </a:r>
            <a:r>
              <a:rPr lang="en-US" dirty="0" smtClean="0"/>
              <a:t> </a:t>
            </a:r>
            <a:r>
              <a:rPr lang="en-US" dirty="0" err="1" smtClean="0"/>
              <a:t>prístupy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rozvoj</a:t>
            </a:r>
            <a:r>
              <a:rPr lang="en-US" dirty="0" smtClean="0"/>
              <a:t> </a:t>
            </a:r>
            <a:r>
              <a:rPr lang="en-US" dirty="0" err="1" smtClean="0"/>
              <a:t>nemusí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naviazaný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hospodársky</a:t>
            </a:r>
            <a:r>
              <a:rPr lang="en-US" dirty="0" smtClean="0"/>
              <a:t> </a:t>
            </a:r>
            <a:r>
              <a:rPr lang="en-US" dirty="0" err="1" smtClean="0"/>
              <a:t>progres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množstvo</a:t>
            </a:r>
            <a:r>
              <a:rPr lang="en-US" dirty="0" smtClean="0"/>
              <a:t> </a:t>
            </a:r>
            <a:r>
              <a:rPr lang="en-US" dirty="0" err="1" smtClean="0"/>
              <a:t>modernizačných</a:t>
            </a:r>
            <a:r>
              <a:rPr lang="en-US" dirty="0" smtClean="0"/>
              <a:t> </a:t>
            </a:r>
            <a:r>
              <a:rPr lang="en-US" dirty="0" err="1" smtClean="0"/>
              <a:t>zmien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pripisujeme</a:t>
            </a:r>
            <a:r>
              <a:rPr lang="en-US" dirty="0" smtClean="0"/>
              <a:t> </a:t>
            </a:r>
            <a:r>
              <a:rPr lang="en-US" dirty="0" err="1" smtClean="0"/>
              <a:t>ekonomickým</a:t>
            </a:r>
            <a:r>
              <a:rPr lang="en-US" dirty="0" smtClean="0"/>
              <a:t> </a:t>
            </a:r>
            <a:r>
              <a:rPr lang="en-US" dirty="0" err="1" smtClean="0"/>
              <a:t>procesom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dajú</a:t>
            </a:r>
            <a:r>
              <a:rPr lang="en-US" dirty="0" smtClean="0"/>
              <a:t> </a:t>
            </a:r>
            <a:r>
              <a:rPr lang="en-US" dirty="0" err="1" smtClean="0"/>
              <a:t>vysvetliť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v </a:t>
            </a:r>
            <a:r>
              <a:rPr lang="en-US" dirty="0" err="1" smtClean="0"/>
              <a:t>inom</a:t>
            </a:r>
            <a:r>
              <a:rPr lang="en-US" dirty="0" smtClean="0"/>
              <a:t> </a:t>
            </a:r>
            <a:r>
              <a:rPr lang="en-US" dirty="0" err="1" smtClean="0"/>
              <a:t>kontexte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demografické</a:t>
            </a:r>
            <a:r>
              <a:rPr lang="en-US" dirty="0" smtClean="0"/>
              <a:t> </a:t>
            </a:r>
            <a:r>
              <a:rPr lang="en-US" dirty="0" err="1" smtClean="0"/>
              <a:t>procesy</a:t>
            </a:r>
            <a:r>
              <a:rPr lang="en-US" dirty="0" smtClean="0"/>
              <a:t>: </a:t>
            </a:r>
            <a:r>
              <a:rPr lang="en-US" dirty="0" err="1" smtClean="0"/>
              <a:t>základ</a:t>
            </a:r>
            <a:r>
              <a:rPr lang="en-US" dirty="0" smtClean="0"/>
              <a:t> </a:t>
            </a:r>
            <a:r>
              <a:rPr lang="en-US" dirty="0" err="1" smtClean="0"/>
              <a:t>fundamentálnych</a:t>
            </a:r>
            <a:r>
              <a:rPr lang="en-US" dirty="0" smtClean="0"/>
              <a:t> </a:t>
            </a:r>
            <a:r>
              <a:rPr lang="en-US" dirty="0" err="1" smtClean="0"/>
              <a:t>socioštruktúrnych</a:t>
            </a:r>
            <a:r>
              <a:rPr lang="en-US" dirty="0" smtClean="0"/>
              <a:t> </a:t>
            </a:r>
            <a:r>
              <a:rPr lang="en-US" dirty="0" err="1" smtClean="0"/>
              <a:t>zmien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Demografické</a:t>
            </a:r>
            <a:r>
              <a:rPr lang="en-US" dirty="0" smtClean="0"/>
              <a:t> </a:t>
            </a:r>
            <a:r>
              <a:rPr lang="en-US" dirty="0" err="1" smtClean="0"/>
              <a:t>procesy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ovplyvnili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ľudia</a:t>
            </a:r>
            <a:r>
              <a:rPr lang="en-US" dirty="0" smtClean="0"/>
              <a:t> </a:t>
            </a:r>
            <a:r>
              <a:rPr lang="en-US" dirty="0" err="1" smtClean="0"/>
              <a:t>žijú</a:t>
            </a:r>
            <a:r>
              <a:rPr lang="en-US" dirty="0" smtClean="0"/>
              <a:t> (</a:t>
            </a:r>
            <a:r>
              <a:rPr lang="en-US" dirty="0" err="1" smtClean="0"/>
              <a:t>sídelná</a:t>
            </a:r>
            <a:r>
              <a:rPr lang="en-US" dirty="0" smtClean="0"/>
              <a:t> </a:t>
            </a:r>
            <a:r>
              <a:rPr lang="en-US" dirty="0" err="1" smtClean="0"/>
              <a:t>štruktúra</a:t>
            </a:r>
            <a:r>
              <a:rPr lang="en-US" dirty="0" smtClean="0"/>
              <a:t>),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komplexné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ľudské</a:t>
            </a:r>
            <a:r>
              <a:rPr lang="en-US" dirty="0" smtClean="0"/>
              <a:t> </a:t>
            </a:r>
            <a:r>
              <a:rPr lang="en-US" dirty="0" err="1" smtClean="0"/>
              <a:t>spoločenstvá</a:t>
            </a:r>
            <a:r>
              <a:rPr lang="en-US" dirty="0" smtClean="0"/>
              <a:t>, v </a:t>
            </a:r>
            <a:r>
              <a:rPr lang="en-US" dirty="0" err="1" smtClean="0"/>
              <a:t>akom</a:t>
            </a:r>
            <a:r>
              <a:rPr lang="en-US" dirty="0" smtClean="0"/>
              <a:t> </a:t>
            </a:r>
            <a:r>
              <a:rPr lang="en-US" dirty="0" err="1" smtClean="0"/>
              <a:t>vzťahu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muži</a:t>
            </a:r>
            <a:r>
              <a:rPr lang="en-US" dirty="0" smtClean="0"/>
              <a:t> a </a:t>
            </a:r>
            <a:r>
              <a:rPr lang="en-US" dirty="0" err="1" smtClean="0"/>
              <a:t>ženy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Dyson (2001): </a:t>
            </a:r>
            <a:r>
              <a:rPr lang="en-US" dirty="0" err="1" smtClean="0"/>
              <a:t>mnohé</a:t>
            </a:r>
            <a:r>
              <a:rPr lang="en-US" dirty="0" smtClean="0"/>
              <a:t> </a:t>
            </a:r>
            <a:r>
              <a:rPr lang="en-US" dirty="0" err="1" smtClean="0"/>
              <a:t>aspekty</a:t>
            </a:r>
            <a:r>
              <a:rPr lang="en-US" dirty="0" smtClean="0"/>
              <a:t> </a:t>
            </a:r>
            <a:r>
              <a:rPr lang="en-US" dirty="0" err="1" smtClean="0"/>
              <a:t>sociálneho</a:t>
            </a:r>
            <a:r>
              <a:rPr lang="en-US" dirty="0" smtClean="0"/>
              <a:t> </a:t>
            </a:r>
            <a:r>
              <a:rPr lang="en-US" dirty="0" err="1" smtClean="0"/>
              <a:t>rozvoja</a:t>
            </a:r>
            <a:r>
              <a:rPr lang="en-US" dirty="0" smtClean="0"/>
              <a:t> </a:t>
            </a:r>
            <a:r>
              <a:rPr lang="en-US" dirty="0" err="1" smtClean="0"/>
              <a:t>vznikli</a:t>
            </a:r>
            <a:r>
              <a:rPr lang="en-US" dirty="0" smtClean="0"/>
              <a:t> </a:t>
            </a:r>
            <a:r>
              <a:rPr lang="en-US" dirty="0" err="1" smtClean="0"/>
              <a:t>kvôli</a:t>
            </a:r>
            <a:r>
              <a:rPr lang="en-US" dirty="0" smtClean="0"/>
              <a:t> </a:t>
            </a:r>
            <a:r>
              <a:rPr lang="en-US" dirty="0" err="1" smtClean="0"/>
              <a:t>postupujúcej</a:t>
            </a:r>
            <a:r>
              <a:rPr lang="en-US" dirty="0" smtClean="0"/>
              <a:t> </a:t>
            </a:r>
            <a:r>
              <a:rPr lang="en-US" dirty="0" err="1" smtClean="0"/>
              <a:t>demografickej</a:t>
            </a:r>
            <a:r>
              <a:rPr lang="en-US" dirty="0" smtClean="0"/>
              <a:t> </a:t>
            </a:r>
            <a:r>
              <a:rPr lang="en-US" dirty="0" err="1" smtClean="0"/>
              <a:t>zmene</a:t>
            </a:r>
            <a:r>
              <a:rPr lang="en-US" dirty="0" smtClean="0"/>
              <a:t> a </a:t>
            </a:r>
            <a:r>
              <a:rPr lang="en-US" dirty="0" err="1" smtClean="0"/>
              <a:t>aspoň</a:t>
            </a:r>
            <a:r>
              <a:rPr lang="en-US" dirty="0" smtClean="0"/>
              <a:t> </a:t>
            </a:r>
            <a:r>
              <a:rPr lang="en-US" dirty="0" err="1" smtClean="0"/>
              <a:t>čiastočne</a:t>
            </a:r>
            <a:r>
              <a:rPr lang="en-US" dirty="0" smtClean="0"/>
              <a:t> </a:t>
            </a:r>
            <a:r>
              <a:rPr lang="en-US" dirty="0" err="1" smtClean="0"/>
              <a:t>nezávisle</a:t>
            </a:r>
            <a:r>
              <a:rPr lang="en-US" dirty="0" smtClean="0"/>
              <a:t> od </a:t>
            </a:r>
            <a:r>
              <a:rPr lang="en-US" dirty="0" err="1" smtClean="0"/>
              <a:t>zmien</a:t>
            </a:r>
            <a:r>
              <a:rPr lang="en-US" dirty="0" smtClean="0"/>
              <a:t> v </a:t>
            </a:r>
            <a:r>
              <a:rPr lang="en-US" dirty="0" err="1" smtClean="0"/>
              <a:t>hospodárskej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Dyson (2001): </a:t>
            </a:r>
            <a:r>
              <a:rPr lang="en-US" dirty="0" err="1" smtClean="0"/>
              <a:t>Demografická</a:t>
            </a:r>
            <a:r>
              <a:rPr lang="en-US" dirty="0" smtClean="0"/>
              <a:t> </a:t>
            </a:r>
            <a:r>
              <a:rPr lang="en-US" dirty="0" err="1" smtClean="0"/>
              <a:t>transformácia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1) “</a:t>
            </a:r>
            <a:r>
              <a:rPr lang="en-US" dirty="0" err="1" smtClean="0"/>
              <a:t>počiatočný</a:t>
            </a:r>
            <a:r>
              <a:rPr lang="en-US" dirty="0" smtClean="0"/>
              <a:t> bod”: </a:t>
            </a:r>
            <a:r>
              <a:rPr lang="en-US" dirty="0" err="1" smtClean="0"/>
              <a:t>výrazný</a:t>
            </a:r>
            <a:r>
              <a:rPr lang="en-US" dirty="0" smtClean="0"/>
              <a:t> </a:t>
            </a:r>
            <a:r>
              <a:rPr lang="en-US" b="1" dirty="0" err="1" smtClean="0"/>
              <a:t>pokles</a:t>
            </a:r>
            <a:r>
              <a:rPr lang="en-US" b="1" dirty="0" smtClean="0"/>
              <a:t> mortality</a:t>
            </a:r>
          </a:p>
          <a:p>
            <a:pPr>
              <a:defRPr/>
            </a:pPr>
            <a:r>
              <a:rPr lang="en-US" dirty="0" smtClean="0"/>
              <a:t>2) </a:t>
            </a:r>
            <a:r>
              <a:rPr lang="en-US" dirty="0" err="1" smtClean="0"/>
              <a:t>kvôli</a:t>
            </a:r>
            <a:r>
              <a:rPr lang="en-US" dirty="0" smtClean="0"/>
              <a:t> </a:t>
            </a:r>
            <a:r>
              <a:rPr lang="en-US" dirty="0" err="1" smtClean="0"/>
              <a:t>tomu</a:t>
            </a:r>
            <a:r>
              <a:rPr lang="en-US" dirty="0" smtClean="0"/>
              <a:t> </a:t>
            </a:r>
            <a:r>
              <a:rPr lang="en-US" dirty="0" err="1" smtClean="0"/>
              <a:t>došlo</a:t>
            </a:r>
            <a:r>
              <a:rPr lang="en-US" dirty="0" smtClean="0"/>
              <a:t> k </a:t>
            </a:r>
            <a:r>
              <a:rPr lang="en-US" b="1" dirty="0" err="1" smtClean="0"/>
              <a:t>nárastu</a:t>
            </a:r>
            <a:r>
              <a:rPr lang="en-US" b="1" dirty="0" smtClean="0"/>
              <a:t> </a:t>
            </a:r>
            <a:r>
              <a:rPr lang="en-US" b="1" dirty="0" err="1" smtClean="0"/>
              <a:t>populácie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3a) </a:t>
            </a:r>
            <a:r>
              <a:rPr lang="en-US" dirty="0" err="1" smtClean="0"/>
              <a:t>toto</a:t>
            </a:r>
            <a:r>
              <a:rPr lang="en-US" dirty="0" smtClean="0"/>
              <a:t> </a:t>
            </a:r>
            <a:r>
              <a:rPr lang="en-US" dirty="0" err="1" smtClean="0"/>
              <a:t>viedlo</a:t>
            </a:r>
            <a:r>
              <a:rPr lang="en-US" dirty="0" smtClean="0"/>
              <a:t> k </a:t>
            </a:r>
            <a:r>
              <a:rPr lang="en-US" b="1" dirty="0" err="1" smtClean="0"/>
              <a:t>poklesu</a:t>
            </a:r>
            <a:r>
              <a:rPr lang="en-US" b="1" dirty="0" smtClean="0"/>
              <a:t> </a:t>
            </a:r>
            <a:r>
              <a:rPr lang="en-US" b="1" dirty="0" err="1" smtClean="0"/>
              <a:t>pôrodnosti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- </a:t>
            </a:r>
            <a:r>
              <a:rPr lang="en-US" dirty="0" err="1" smtClean="0"/>
              <a:t>sociálne</a:t>
            </a:r>
            <a:r>
              <a:rPr lang="en-US" dirty="0" smtClean="0"/>
              <a:t> a </a:t>
            </a:r>
            <a:r>
              <a:rPr lang="en-US" dirty="0" err="1" smtClean="0"/>
              <a:t>kultúrne</a:t>
            </a:r>
            <a:r>
              <a:rPr lang="en-US" dirty="0" smtClean="0"/>
              <a:t> </a:t>
            </a:r>
            <a:r>
              <a:rPr lang="en-US" dirty="0" err="1" smtClean="0"/>
              <a:t>charakteristiky</a:t>
            </a:r>
            <a:r>
              <a:rPr lang="en-US" dirty="0" smtClean="0"/>
              <a:t> </a:t>
            </a:r>
            <a:r>
              <a:rPr lang="en-US" dirty="0" err="1" smtClean="0"/>
              <a:t>populácie</a:t>
            </a:r>
            <a:r>
              <a:rPr lang="en-US" dirty="0" smtClean="0"/>
              <a:t> </a:t>
            </a:r>
            <a:r>
              <a:rPr lang="en-US" dirty="0" err="1" smtClean="0"/>
              <a:t>determinujú</a:t>
            </a:r>
            <a:r>
              <a:rPr lang="en-US" dirty="0" smtClean="0"/>
              <a:t> </a:t>
            </a:r>
            <a:r>
              <a:rPr lang="en-US" dirty="0" err="1" smtClean="0"/>
              <a:t>priebeh</a:t>
            </a:r>
            <a:r>
              <a:rPr lang="en-US" dirty="0" smtClean="0"/>
              <a:t> a </a:t>
            </a:r>
            <a:r>
              <a:rPr lang="en-US" dirty="0" err="1" smtClean="0"/>
              <a:t>rýchlosť</a:t>
            </a:r>
            <a:r>
              <a:rPr lang="en-US" dirty="0" smtClean="0"/>
              <a:t> </a:t>
            </a:r>
            <a:r>
              <a:rPr lang="en-US" dirty="0" err="1" smtClean="0"/>
              <a:t>poklesu</a:t>
            </a:r>
            <a:r>
              <a:rPr lang="en-US" dirty="0" smtClean="0"/>
              <a:t>, ale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príčinou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ekonomické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dostatočným</a:t>
            </a:r>
            <a:r>
              <a:rPr lang="en-US" dirty="0" smtClean="0"/>
              <a:t> </a:t>
            </a:r>
            <a:r>
              <a:rPr lang="en-US" dirty="0" err="1" smtClean="0"/>
              <a:t>vysvetlením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Demografická</a:t>
            </a:r>
            <a:r>
              <a:rPr lang="en-US" dirty="0" smtClean="0"/>
              <a:t> </a:t>
            </a:r>
            <a:r>
              <a:rPr lang="en-US" dirty="0" err="1" smtClean="0"/>
              <a:t>transformácia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niekde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rodičia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nemôžu</a:t>
            </a:r>
            <a:r>
              <a:rPr lang="en-US" dirty="0" smtClean="0"/>
              <a:t> </a:t>
            </a:r>
            <a:r>
              <a:rPr lang="en-US" dirty="0" err="1" smtClean="0"/>
              <a:t>dovoliť</a:t>
            </a:r>
            <a:r>
              <a:rPr lang="en-US" dirty="0" smtClean="0"/>
              <a:t> </a:t>
            </a:r>
            <a:r>
              <a:rPr lang="en-US" dirty="0" err="1" smtClean="0"/>
              <a:t>ďalšie</a:t>
            </a:r>
            <a:r>
              <a:rPr lang="en-US" dirty="0" smtClean="0"/>
              <a:t> </a:t>
            </a:r>
            <a:r>
              <a:rPr lang="en-US" dirty="0" err="1" smtClean="0"/>
              <a:t>deti</a:t>
            </a:r>
            <a:r>
              <a:rPr lang="en-US" dirty="0" smtClean="0"/>
              <a:t> (</a:t>
            </a:r>
            <a:r>
              <a:rPr lang="en-US" dirty="0" err="1" smtClean="0"/>
              <a:t>chudoba</a:t>
            </a:r>
            <a:r>
              <a:rPr lang="en-US" dirty="0" smtClean="0"/>
              <a:t>) a </a:t>
            </a:r>
            <a:r>
              <a:rPr lang="en-US" dirty="0" err="1" smtClean="0"/>
              <a:t>inde</a:t>
            </a:r>
            <a:r>
              <a:rPr lang="en-US" dirty="0" smtClean="0"/>
              <a:t> </a:t>
            </a:r>
            <a:r>
              <a:rPr lang="en-US" dirty="0" err="1" smtClean="0"/>
              <a:t>rodičia</a:t>
            </a:r>
            <a:r>
              <a:rPr lang="en-US" dirty="0" smtClean="0"/>
              <a:t> </a:t>
            </a:r>
            <a:r>
              <a:rPr lang="en-US" dirty="0" err="1" smtClean="0"/>
              <a:t>radšej</a:t>
            </a:r>
            <a:r>
              <a:rPr lang="en-US" dirty="0" smtClean="0"/>
              <a:t> </a:t>
            </a:r>
            <a:r>
              <a:rPr lang="en-US" dirty="0" err="1" smtClean="0"/>
              <a:t>užívajú</a:t>
            </a:r>
            <a:r>
              <a:rPr lang="en-US" dirty="0" smtClean="0"/>
              <a:t> </a:t>
            </a:r>
            <a:r>
              <a:rPr lang="en-US" dirty="0" err="1" smtClean="0"/>
              <a:t>materiálne</a:t>
            </a:r>
            <a:r>
              <a:rPr lang="en-US" dirty="0" smtClean="0"/>
              <a:t> </a:t>
            </a:r>
            <a:r>
              <a:rPr lang="en-US" dirty="0" err="1" smtClean="0"/>
              <a:t>statky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napr</a:t>
            </a:r>
            <a:r>
              <a:rPr lang="en-US" dirty="0" smtClean="0"/>
              <a:t>. 5. a 6. </a:t>
            </a:r>
            <a:r>
              <a:rPr lang="en-US" dirty="0" err="1" smtClean="0"/>
              <a:t>dieťa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3b) </a:t>
            </a:r>
            <a:r>
              <a:rPr lang="en-US" dirty="0" err="1" smtClean="0"/>
              <a:t>zároveň</a:t>
            </a:r>
            <a:r>
              <a:rPr lang="en-US" dirty="0" smtClean="0"/>
              <a:t> </a:t>
            </a:r>
            <a:r>
              <a:rPr lang="en-US" dirty="0" err="1" smtClean="0"/>
              <a:t>nárast</a:t>
            </a:r>
            <a:r>
              <a:rPr lang="en-US" dirty="0" smtClean="0"/>
              <a:t> </a:t>
            </a:r>
            <a:r>
              <a:rPr lang="en-US" dirty="0" err="1" smtClean="0"/>
              <a:t>populácie</a:t>
            </a:r>
            <a:r>
              <a:rPr lang="en-US" dirty="0" smtClean="0"/>
              <a:t> </a:t>
            </a:r>
            <a:r>
              <a:rPr lang="en-US" dirty="0" err="1" smtClean="0"/>
              <a:t>vedie</a:t>
            </a:r>
            <a:r>
              <a:rPr lang="en-US" dirty="0" smtClean="0"/>
              <a:t> k </a:t>
            </a:r>
            <a:r>
              <a:rPr lang="en-US" b="1" dirty="0" err="1" smtClean="0"/>
              <a:t>urbanizácii</a:t>
            </a:r>
            <a:r>
              <a:rPr lang="en-US" dirty="0" smtClean="0"/>
              <a:t>: </a:t>
            </a:r>
            <a:r>
              <a:rPr lang="en-US" dirty="0" err="1" smtClean="0"/>
              <a:t>premene</a:t>
            </a:r>
            <a:r>
              <a:rPr lang="en-US" dirty="0" smtClean="0"/>
              <a:t> </a:t>
            </a:r>
            <a:r>
              <a:rPr lang="en-US" dirty="0" err="1" smtClean="0"/>
              <a:t>rurálnych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komplexné</a:t>
            </a:r>
            <a:r>
              <a:rPr lang="en-US" dirty="0" smtClean="0"/>
              <a:t> </a:t>
            </a:r>
            <a:r>
              <a:rPr lang="en-US" dirty="0" err="1" smtClean="0"/>
              <a:t>urbánne</a:t>
            </a:r>
            <a:r>
              <a:rPr lang="en-US" dirty="0" smtClean="0"/>
              <a:t> </a:t>
            </a:r>
            <a:r>
              <a:rPr lang="en-US" dirty="0" err="1" smtClean="0"/>
              <a:t>sídla</a:t>
            </a:r>
            <a:r>
              <a:rPr lang="en-US" dirty="0" smtClean="0"/>
              <a:t>, resp. </a:t>
            </a:r>
            <a:r>
              <a:rPr lang="en-US" dirty="0" err="1" smtClean="0"/>
              <a:t>migrácii</a:t>
            </a:r>
            <a:r>
              <a:rPr lang="en-US" dirty="0" smtClean="0"/>
              <a:t> do </a:t>
            </a:r>
            <a:r>
              <a:rPr lang="en-US" dirty="0" err="1" smtClean="0"/>
              <a:t>miest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Demografická</a:t>
            </a:r>
            <a:r>
              <a:rPr lang="en-US" dirty="0" smtClean="0"/>
              <a:t> </a:t>
            </a:r>
            <a:r>
              <a:rPr lang="en-US" dirty="0" err="1" smtClean="0"/>
              <a:t>transformácia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 </a:t>
            </a:r>
            <a:r>
              <a:rPr lang="en-US" dirty="0" err="1" smtClean="0"/>
              <a:t>dôsledku</a:t>
            </a:r>
            <a:r>
              <a:rPr lang="en-US" dirty="0" smtClean="0"/>
              <a:t> </a:t>
            </a:r>
            <a:r>
              <a:rPr lang="en-US" dirty="0" err="1" smtClean="0"/>
              <a:t>mestského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: </a:t>
            </a:r>
            <a:r>
              <a:rPr lang="en-US" dirty="0" err="1" smtClean="0"/>
              <a:t>pôvodné</a:t>
            </a:r>
            <a:r>
              <a:rPr lang="en-US" dirty="0" smtClean="0"/>
              <a:t> </a:t>
            </a:r>
            <a:r>
              <a:rPr lang="en-US" dirty="0" err="1" smtClean="0"/>
              <a:t>ciele</a:t>
            </a:r>
            <a:r>
              <a:rPr lang="en-US" dirty="0" smtClean="0"/>
              <a:t> </a:t>
            </a:r>
            <a:r>
              <a:rPr lang="en-US" dirty="0" err="1" smtClean="0"/>
              <a:t>reprodukovať</a:t>
            </a:r>
            <a:r>
              <a:rPr lang="en-US" dirty="0" smtClean="0"/>
              <a:t> </a:t>
            </a:r>
            <a:r>
              <a:rPr lang="en-US" dirty="0" err="1" smtClean="0"/>
              <a:t>rodinu</a:t>
            </a:r>
            <a:r>
              <a:rPr lang="en-US" dirty="0" smtClean="0"/>
              <a:t> </a:t>
            </a:r>
            <a:r>
              <a:rPr lang="en-US" dirty="0" err="1" smtClean="0"/>
              <a:t>ustupujú</a:t>
            </a:r>
            <a:r>
              <a:rPr lang="en-US" dirty="0" smtClean="0"/>
              <a:t> </a:t>
            </a:r>
            <a:r>
              <a:rPr lang="en-US" b="1" dirty="0" err="1" smtClean="0"/>
              <a:t>snahe</a:t>
            </a:r>
            <a:r>
              <a:rPr lang="en-US" b="1" dirty="0" smtClean="0"/>
              <a:t> o </a:t>
            </a:r>
            <a:r>
              <a:rPr lang="en-US" b="1" dirty="0" err="1" smtClean="0"/>
              <a:t>zdravotnú</a:t>
            </a:r>
            <a:r>
              <a:rPr lang="en-US" b="1" dirty="0" smtClean="0"/>
              <a:t> </a:t>
            </a:r>
            <a:r>
              <a:rPr lang="en-US" b="1" dirty="0" err="1" smtClean="0"/>
              <a:t>starostlivosť</a:t>
            </a:r>
            <a:r>
              <a:rPr lang="en-US" b="1" dirty="0" smtClean="0"/>
              <a:t>, </a:t>
            </a:r>
            <a:r>
              <a:rPr lang="en-US" b="1" dirty="0" err="1" smtClean="0"/>
              <a:t>vzdelanie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materiálne</a:t>
            </a:r>
            <a:r>
              <a:rPr lang="en-US" dirty="0" smtClean="0"/>
              <a:t> </a:t>
            </a:r>
            <a:r>
              <a:rPr lang="en-US" dirty="0" err="1" smtClean="0"/>
              <a:t>zabezpečenie</a:t>
            </a:r>
            <a:r>
              <a:rPr lang="en-US" dirty="0" smtClean="0"/>
              <a:t> </a:t>
            </a:r>
            <a:r>
              <a:rPr lang="en-US" dirty="0" err="1" smtClean="0"/>
              <a:t>individuálnych</a:t>
            </a:r>
            <a:r>
              <a:rPr lang="en-US" dirty="0" smtClean="0"/>
              <a:t> </a:t>
            </a:r>
            <a:r>
              <a:rPr lang="en-US" dirty="0" err="1" smtClean="0"/>
              <a:t>detí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4) </a:t>
            </a:r>
            <a:r>
              <a:rPr lang="en-US" dirty="0" err="1" smtClean="0"/>
              <a:t>nevyhnutným</a:t>
            </a:r>
            <a:r>
              <a:rPr lang="en-US" dirty="0" smtClean="0"/>
              <a:t> </a:t>
            </a:r>
            <a:r>
              <a:rPr lang="en-US" dirty="0" err="1" smtClean="0"/>
              <a:t>následkom</a:t>
            </a:r>
            <a:r>
              <a:rPr lang="en-US" dirty="0" smtClean="0"/>
              <a:t> je </a:t>
            </a:r>
            <a:r>
              <a:rPr lang="en-US" b="1" dirty="0" err="1" smtClean="0"/>
              <a:t>starnutie</a:t>
            </a:r>
            <a:r>
              <a:rPr lang="en-US" b="1" dirty="0" smtClean="0"/>
              <a:t> </a:t>
            </a:r>
            <a:r>
              <a:rPr lang="en-US" b="1" dirty="0" err="1" smtClean="0"/>
              <a:t>populácie</a:t>
            </a:r>
            <a:r>
              <a:rPr lang="en-US" b="1" dirty="0" smtClean="0"/>
              <a:t> a </a:t>
            </a:r>
            <a:r>
              <a:rPr lang="en-US" b="1" dirty="0" err="1" smtClean="0"/>
              <a:t>feminizácia</a:t>
            </a:r>
            <a:r>
              <a:rPr lang="en-US" b="1" dirty="0" smtClean="0"/>
              <a:t> </a:t>
            </a:r>
            <a:r>
              <a:rPr lang="en-US" b="1" dirty="0" err="1" smtClean="0"/>
              <a:t>staršej</a:t>
            </a:r>
            <a:r>
              <a:rPr lang="en-US" b="1" dirty="0" smtClean="0"/>
              <a:t> </a:t>
            </a:r>
            <a:r>
              <a:rPr lang="en-US" b="1" dirty="0" err="1" smtClean="0"/>
              <a:t>generácie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ženy</a:t>
            </a:r>
            <a:r>
              <a:rPr lang="en-US" dirty="0" smtClean="0"/>
              <a:t> </a:t>
            </a:r>
            <a:r>
              <a:rPr lang="en-US" dirty="0" err="1" smtClean="0"/>
              <a:t>žijú</a:t>
            </a:r>
            <a:r>
              <a:rPr lang="en-US" dirty="0" smtClean="0"/>
              <a:t> </a:t>
            </a:r>
            <a:r>
              <a:rPr lang="en-US" dirty="0" err="1" smtClean="0"/>
              <a:t>dlhšie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muži</a:t>
            </a:r>
            <a:r>
              <a:rPr lang="en-US" dirty="0" smtClean="0"/>
              <a:t>, </a:t>
            </a:r>
            <a:r>
              <a:rPr lang="en-US" dirty="0" err="1" smtClean="0"/>
              <a:t>menej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</a:t>
            </a:r>
            <a:r>
              <a:rPr lang="en-US" dirty="0" err="1" smtClean="0"/>
              <a:t>oproti</a:t>
            </a:r>
            <a:r>
              <a:rPr lang="en-US" dirty="0" smtClean="0"/>
              <a:t> </a:t>
            </a:r>
            <a:r>
              <a:rPr lang="en-US" dirty="0" err="1" smtClean="0"/>
              <a:t>minulosti</a:t>
            </a:r>
            <a:r>
              <a:rPr lang="en-US" dirty="0" smtClean="0"/>
              <a:t> </a:t>
            </a:r>
            <a:r>
              <a:rPr lang="en-US" dirty="0" err="1" smtClean="0"/>
              <a:t>strávia</a:t>
            </a:r>
            <a:r>
              <a:rPr lang="en-US" dirty="0" smtClean="0"/>
              <a:t> </a:t>
            </a:r>
            <a:r>
              <a:rPr lang="en-US" dirty="0" err="1" smtClean="0"/>
              <a:t>starostlivosťou</a:t>
            </a:r>
            <a:r>
              <a:rPr lang="en-US" dirty="0" smtClean="0"/>
              <a:t> o </a:t>
            </a:r>
            <a:r>
              <a:rPr lang="en-US" dirty="0" err="1" smtClean="0"/>
              <a:t>deti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Demografická</a:t>
            </a:r>
            <a:r>
              <a:rPr lang="en-US" dirty="0" smtClean="0"/>
              <a:t> </a:t>
            </a:r>
            <a:r>
              <a:rPr lang="en-US" dirty="0" err="1" smtClean="0"/>
              <a:t>transformácia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5) </a:t>
            </a:r>
            <a:r>
              <a:rPr lang="en-US" dirty="0" err="1" smtClean="0"/>
              <a:t>urbanizácia</a:t>
            </a:r>
            <a:r>
              <a:rPr lang="en-US" dirty="0" smtClean="0"/>
              <a:t> </a:t>
            </a:r>
            <a:r>
              <a:rPr lang="en-US" dirty="0" err="1" smtClean="0"/>
              <a:t>spôsobuje</a:t>
            </a:r>
            <a:r>
              <a:rPr lang="en-US" dirty="0" smtClean="0"/>
              <a:t> </a:t>
            </a:r>
            <a:r>
              <a:rPr lang="en-US" b="1" dirty="0" err="1" smtClean="0"/>
              <a:t>štrukturálne</a:t>
            </a:r>
            <a:r>
              <a:rPr lang="en-US" b="1" dirty="0" smtClean="0"/>
              <a:t> </a:t>
            </a:r>
            <a:r>
              <a:rPr lang="en-US" b="1" dirty="0" err="1" smtClean="0"/>
              <a:t>zmeny</a:t>
            </a:r>
            <a:r>
              <a:rPr lang="en-US" dirty="0" smtClean="0"/>
              <a:t>: </a:t>
            </a:r>
            <a:r>
              <a:rPr lang="en-US" dirty="0" err="1" smtClean="0"/>
              <a:t>deľbu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, </a:t>
            </a:r>
            <a:r>
              <a:rPr lang="en-US" dirty="0" err="1" smtClean="0"/>
              <a:t>špecializáciu</a:t>
            </a:r>
            <a:r>
              <a:rPr lang="en-US" dirty="0" smtClean="0"/>
              <a:t>, </a:t>
            </a:r>
            <a:r>
              <a:rPr lang="en-US" dirty="0" err="1" smtClean="0"/>
              <a:t>vzdelávanie</a:t>
            </a:r>
            <a:r>
              <a:rPr lang="en-US" dirty="0" smtClean="0"/>
              <a:t> a </a:t>
            </a:r>
            <a:r>
              <a:rPr lang="en-US" dirty="0" err="1" smtClean="0"/>
              <a:t>príprava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povolanie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dôležitejšie</a:t>
            </a:r>
            <a:r>
              <a:rPr lang="en-US" dirty="0" smtClean="0"/>
              <a:t>, </a:t>
            </a: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obchodnej</a:t>
            </a:r>
            <a:r>
              <a:rPr lang="en-US" dirty="0" smtClean="0"/>
              <a:t> (</a:t>
            </a:r>
            <a:r>
              <a:rPr lang="en-US" dirty="0" err="1" smtClean="0"/>
              <a:t>trhovej</a:t>
            </a:r>
            <a:r>
              <a:rPr lang="en-US" dirty="0" smtClean="0"/>
              <a:t>) </a:t>
            </a:r>
            <a:r>
              <a:rPr lang="en-US" dirty="0" err="1" smtClean="0"/>
              <a:t>monetárnej</a:t>
            </a:r>
            <a:r>
              <a:rPr lang="en-US" dirty="0" smtClean="0"/>
              <a:t> </a:t>
            </a:r>
            <a:r>
              <a:rPr lang="en-US" dirty="0" err="1" smtClean="0"/>
              <a:t>výmeny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6) to </a:t>
            </a:r>
            <a:r>
              <a:rPr lang="en-US" dirty="0" err="1" smtClean="0"/>
              <a:t>vyžaduje</a:t>
            </a:r>
            <a:r>
              <a:rPr lang="en-US" dirty="0" smtClean="0"/>
              <a:t> </a:t>
            </a:r>
            <a:r>
              <a:rPr lang="en-US" b="1" dirty="0" err="1" smtClean="0"/>
              <a:t>rozvoj</a:t>
            </a:r>
            <a:r>
              <a:rPr lang="en-US" b="1" dirty="0" smtClean="0"/>
              <a:t> </a:t>
            </a:r>
            <a:r>
              <a:rPr lang="en-US" b="1" dirty="0" err="1" smtClean="0"/>
              <a:t>štátu</a:t>
            </a:r>
            <a:r>
              <a:rPr lang="en-US" b="1" dirty="0" smtClean="0"/>
              <a:t> a </a:t>
            </a:r>
            <a:r>
              <a:rPr lang="en-US" b="1" dirty="0" err="1" smtClean="0"/>
              <a:t>štátnej</a:t>
            </a:r>
            <a:r>
              <a:rPr lang="en-US" b="1" dirty="0" smtClean="0"/>
              <a:t> </a:t>
            </a:r>
            <a:r>
              <a:rPr lang="en-US" b="1" dirty="0" err="1" smtClean="0"/>
              <a:t>byrokracie</a:t>
            </a:r>
            <a:r>
              <a:rPr lang="en-US" dirty="0" smtClean="0"/>
              <a:t>, </a:t>
            </a:r>
            <a:r>
              <a:rPr lang="en-US" dirty="0" err="1" smtClean="0"/>
              <a:t>komplexnosť</a:t>
            </a:r>
            <a:r>
              <a:rPr lang="en-US" dirty="0" smtClean="0"/>
              <a:t> </a:t>
            </a:r>
            <a:r>
              <a:rPr lang="en-US" dirty="0" err="1" smtClean="0"/>
              <a:t>spoločnosti</a:t>
            </a:r>
            <a:r>
              <a:rPr lang="en-US" dirty="0" smtClean="0"/>
              <a:t> </a:t>
            </a:r>
            <a:r>
              <a:rPr lang="en-US" dirty="0" err="1" smtClean="0"/>
              <a:t>rastie</a:t>
            </a:r>
            <a:r>
              <a:rPr lang="en-US" dirty="0" smtClean="0"/>
              <a:t>, </a:t>
            </a: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inštitúcií</a:t>
            </a:r>
            <a:r>
              <a:rPr lang="en-US" dirty="0" smtClean="0"/>
              <a:t> </a:t>
            </a:r>
            <a:r>
              <a:rPr lang="en-US" b="1" dirty="0" err="1" smtClean="0"/>
              <a:t>občianskej</a:t>
            </a:r>
            <a:r>
              <a:rPr lang="en-US" b="1" dirty="0" smtClean="0"/>
              <a:t> </a:t>
            </a:r>
            <a:r>
              <a:rPr lang="en-US" b="1" dirty="0" err="1" smtClean="0"/>
              <a:t>spoločnosti</a:t>
            </a:r>
            <a:r>
              <a:rPr lang="en-US" b="1" dirty="0" smtClean="0"/>
              <a:t> </a:t>
            </a:r>
            <a:r>
              <a:rPr lang="en-US" dirty="0" err="1" smtClean="0"/>
              <a:t>vedie</a:t>
            </a:r>
            <a:r>
              <a:rPr lang="en-US" dirty="0" smtClean="0"/>
              <a:t> k </a:t>
            </a:r>
            <a:r>
              <a:rPr lang="en-US" dirty="0" err="1" smtClean="0"/>
              <a:t>rozšíreniu</a:t>
            </a:r>
            <a:r>
              <a:rPr lang="en-US" dirty="0" smtClean="0"/>
              <a:t> </a:t>
            </a:r>
            <a:r>
              <a:rPr lang="en-US" dirty="0" err="1" smtClean="0"/>
              <a:t>základov</a:t>
            </a:r>
            <a:r>
              <a:rPr lang="en-US" dirty="0" smtClean="0"/>
              <a:t> </a:t>
            </a:r>
            <a:r>
              <a:rPr lang="en-US" dirty="0" err="1" smtClean="0"/>
              <a:t>politickej</a:t>
            </a:r>
            <a:r>
              <a:rPr lang="en-US" dirty="0" smtClean="0"/>
              <a:t> </a:t>
            </a:r>
            <a:r>
              <a:rPr lang="en-US" dirty="0" err="1" smtClean="0"/>
              <a:t>moci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Demografia</a:t>
            </a:r>
            <a:r>
              <a:rPr lang="en-US" dirty="0" smtClean="0"/>
              <a:t> a </a:t>
            </a:r>
            <a:r>
              <a:rPr lang="en-US" dirty="0" err="1" smtClean="0"/>
              <a:t>demokracia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9500"/>
            <a:ext cx="7693025" cy="41624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demokratické</a:t>
            </a:r>
            <a:r>
              <a:rPr lang="en-US" dirty="0" smtClean="0"/>
              <a:t> </a:t>
            </a:r>
            <a:r>
              <a:rPr lang="en-US" dirty="0" err="1" smtClean="0"/>
              <a:t>požiadavky</a:t>
            </a:r>
            <a:r>
              <a:rPr lang="en-US" dirty="0" smtClean="0"/>
              <a:t> </a:t>
            </a:r>
            <a:r>
              <a:rPr lang="en-US" dirty="0" err="1" smtClean="0"/>
              <a:t>zvyčajne</a:t>
            </a:r>
            <a:r>
              <a:rPr lang="en-US" dirty="0" smtClean="0"/>
              <a:t> </a:t>
            </a:r>
            <a:r>
              <a:rPr lang="en-US" dirty="0" err="1" smtClean="0"/>
              <a:t>prichádzajú</a:t>
            </a:r>
            <a:r>
              <a:rPr lang="en-US" dirty="0" smtClean="0"/>
              <a:t> od </a:t>
            </a:r>
            <a:r>
              <a:rPr lang="en-US" dirty="0" err="1" smtClean="0"/>
              <a:t>urbánnej</a:t>
            </a:r>
            <a:r>
              <a:rPr lang="en-US" dirty="0" smtClean="0"/>
              <a:t> </a:t>
            </a:r>
            <a:r>
              <a:rPr lang="en-US" dirty="0" err="1" smtClean="0"/>
              <a:t>časti</a:t>
            </a:r>
            <a:r>
              <a:rPr lang="en-US" dirty="0" smtClean="0"/>
              <a:t> </a:t>
            </a:r>
            <a:r>
              <a:rPr lang="en-US" dirty="0" err="1" smtClean="0"/>
              <a:t>populácie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H. Laski: “Organized democracy is the product of urban life”</a:t>
            </a:r>
          </a:p>
          <a:p>
            <a:pPr>
              <a:defRPr/>
            </a:pPr>
            <a:r>
              <a:rPr lang="en-US" dirty="0" err="1" smtClean="0"/>
              <a:t>demografická</a:t>
            </a:r>
            <a:r>
              <a:rPr lang="en-US" dirty="0" smtClean="0"/>
              <a:t> a </a:t>
            </a:r>
            <a:r>
              <a:rPr lang="en-US" dirty="0" err="1" smtClean="0"/>
              <a:t>demokratická</a:t>
            </a:r>
            <a:r>
              <a:rPr lang="en-US" dirty="0" smtClean="0"/>
              <a:t> </a:t>
            </a:r>
            <a:r>
              <a:rPr lang="en-US" dirty="0" err="1" smtClean="0"/>
              <a:t>transformácia</a:t>
            </a:r>
            <a:r>
              <a:rPr lang="en-US" dirty="0" smtClean="0"/>
              <a:t> </a:t>
            </a:r>
            <a:r>
              <a:rPr lang="en-US" dirty="0" err="1" smtClean="0"/>
              <a:t>zvyčajne</a:t>
            </a:r>
            <a:r>
              <a:rPr lang="en-US" dirty="0" smtClean="0"/>
              <a:t> </a:t>
            </a:r>
            <a:r>
              <a:rPr lang="en-US" dirty="0" err="1" smtClean="0"/>
              <a:t>prichádzajú</a:t>
            </a:r>
            <a:r>
              <a:rPr lang="en-US" dirty="0" smtClean="0"/>
              <a:t> </a:t>
            </a:r>
            <a:r>
              <a:rPr lang="en-US" dirty="0" err="1" smtClean="0"/>
              <a:t>spoločne</a:t>
            </a:r>
            <a:r>
              <a:rPr lang="en-US" dirty="0" smtClean="0"/>
              <a:t>: (</a:t>
            </a:r>
            <a:r>
              <a:rPr lang="en-US" dirty="0" err="1" smtClean="0"/>
              <a:t>veľmi</a:t>
            </a:r>
            <a:r>
              <a:rPr lang="en-US" dirty="0" smtClean="0"/>
              <a:t>) </a:t>
            </a:r>
            <a:r>
              <a:rPr lang="en-US" b="1" dirty="0" err="1" smtClean="0"/>
              <a:t>mladú</a:t>
            </a:r>
            <a:r>
              <a:rPr lang="en-US" b="1" dirty="0" smtClean="0"/>
              <a:t> </a:t>
            </a:r>
            <a:r>
              <a:rPr lang="en-US" b="1" dirty="0" err="1" smtClean="0"/>
              <a:t>populáciu</a:t>
            </a:r>
            <a:r>
              <a:rPr lang="en-US" b="1" dirty="0" smtClean="0"/>
              <a:t> </a:t>
            </a:r>
            <a:r>
              <a:rPr lang="en-US" b="1" dirty="0" err="1" smtClean="0"/>
              <a:t>rozptýlenú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rurálnych</a:t>
            </a:r>
            <a:r>
              <a:rPr lang="en-US" b="1" dirty="0" smtClean="0"/>
              <a:t> </a:t>
            </a:r>
            <a:r>
              <a:rPr lang="en-US" b="1" dirty="0" err="1" smtClean="0"/>
              <a:t>oblastiach</a:t>
            </a:r>
            <a:r>
              <a:rPr lang="en-US" b="1" dirty="0" smtClean="0"/>
              <a:t> </a:t>
            </a:r>
            <a:r>
              <a:rPr lang="en-US" b="1" dirty="0" err="1" smtClean="0"/>
              <a:t>strieda</a:t>
            </a:r>
            <a:r>
              <a:rPr lang="en-US" b="1" dirty="0" smtClean="0"/>
              <a:t> </a:t>
            </a:r>
            <a:r>
              <a:rPr lang="en-US" b="1" dirty="0" err="1" smtClean="0"/>
              <a:t>starnúce</a:t>
            </a:r>
            <a:r>
              <a:rPr lang="en-US" b="1" dirty="0" smtClean="0"/>
              <a:t>, </a:t>
            </a:r>
            <a:r>
              <a:rPr lang="en-US" b="1" dirty="0" err="1" smtClean="0"/>
              <a:t>urbánne</a:t>
            </a:r>
            <a:r>
              <a:rPr lang="en-US" b="1" dirty="0" smtClean="0"/>
              <a:t> a </a:t>
            </a:r>
            <a:r>
              <a:rPr lang="en-US" b="1" dirty="0" err="1" smtClean="0"/>
              <a:t>asertívnejšie</a:t>
            </a:r>
            <a:r>
              <a:rPr lang="en-US" b="1" dirty="0" smtClean="0"/>
              <a:t> </a:t>
            </a:r>
            <a:r>
              <a:rPr lang="en-US" b="1" dirty="0" err="1" smtClean="0"/>
              <a:t>obyvateľstvo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Inštitucionálne vysvetlenia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Acemoglu a Robinson </a:t>
            </a:r>
            <a:r>
              <a:rPr lang="sk-SK" i="1" dirty="0" smtClean="0"/>
              <a:t>Why </a:t>
            </a:r>
            <a:r>
              <a:rPr lang="sk-SK" i="1" dirty="0"/>
              <a:t>Nations </a:t>
            </a:r>
            <a:r>
              <a:rPr lang="sk-SK" i="1" dirty="0" smtClean="0"/>
              <a:t>Fail </a:t>
            </a:r>
            <a:r>
              <a:rPr lang="sk-SK" dirty="0" smtClean="0"/>
              <a:t>(2012): </a:t>
            </a:r>
            <a:endParaRPr lang="sk-SK" i="1" dirty="0"/>
          </a:p>
          <a:p>
            <a:pPr>
              <a:defRPr/>
            </a:pPr>
            <a:r>
              <a:rPr lang="en-US" dirty="0" err="1" smtClean="0"/>
              <a:t>krátke</a:t>
            </a:r>
            <a:r>
              <a:rPr lang="en-US" dirty="0" smtClean="0"/>
              <a:t> video </a:t>
            </a:r>
            <a:r>
              <a:rPr lang="en-US" dirty="0" err="1" smtClean="0"/>
              <a:t>alebo</a:t>
            </a:r>
            <a:r>
              <a:rPr lang="en-US" dirty="0" smtClean="0"/>
              <a:t> 500 </a:t>
            </a:r>
            <a:r>
              <a:rPr lang="en-US" dirty="0" err="1" smtClean="0"/>
              <a:t>strán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5 </a:t>
            </a:r>
            <a:r>
              <a:rPr lang="en-US" dirty="0" err="1" smtClean="0"/>
              <a:t>minút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/>
          </a:p>
          <a:p>
            <a:pPr marL="0" indent="0" algn="ctr">
              <a:buFont typeface="Wingdings" charset="0"/>
              <a:buNone/>
              <a:defRPr/>
            </a:pPr>
            <a:r>
              <a:rPr lang="nl-NL" sz="1600" dirty="0" err="1" smtClean="0"/>
              <a:t>https</a:t>
            </a:r>
            <a:r>
              <a:rPr lang="nl-NL" sz="1600" dirty="0" smtClean="0"/>
              <a:t>://</a:t>
            </a:r>
            <a:r>
              <a:rPr lang="nl-NL" sz="1600" dirty="0" err="1" smtClean="0"/>
              <a:t>www.youtube.com</a:t>
            </a:r>
            <a:r>
              <a:rPr lang="nl-NL" sz="1600" dirty="0" smtClean="0"/>
              <a:t>/</a:t>
            </a:r>
            <a:r>
              <a:rPr lang="nl-NL" sz="1600" dirty="0" err="1" smtClean="0"/>
              <a:t>watch?v</a:t>
            </a:r>
            <a:r>
              <a:rPr lang="nl-NL" sz="1600" dirty="0" smtClean="0"/>
              <a:t>=2z5RAZlv2UQ</a:t>
            </a:r>
            <a:endParaRPr lang="en-US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Doprava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rozvoja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množstvo</a:t>
            </a:r>
            <a:r>
              <a:rPr lang="en-US" dirty="0" smtClean="0"/>
              <a:t> </a:t>
            </a:r>
            <a:r>
              <a:rPr lang="en-US" dirty="0" err="1" smtClean="0"/>
              <a:t>faktorov</a:t>
            </a:r>
            <a:r>
              <a:rPr lang="en-US" dirty="0" smtClean="0"/>
              <a:t> </a:t>
            </a:r>
            <a:r>
              <a:rPr lang="en-US" dirty="0" err="1" smtClean="0"/>
              <a:t>prispieva</a:t>
            </a:r>
            <a:r>
              <a:rPr lang="en-US" dirty="0" smtClean="0"/>
              <a:t> k </a:t>
            </a:r>
            <a:r>
              <a:rPr lang="en-US" dirty="0" err="1" smtClean="0"/>
              <a:t>socioekonomickému</a:t>
            </a:r>
            <a:r>
              <a:rPr lang="en-US" dirty="0" smtClean="0"/>
              <a:t> </a:t>
            </a:r>
            <a:r>
              <a:rPr lang="en-US" dirty="0" err="1" smtClean="0"/>
              <a:t>progresu</a:t>
            </a:r>
            <a:r>
              <a:rPr lang="en-US" dirty="0" smtClean="0"/>
              <a:t>, ale </a:t>
            </a:r>
            <a:r>
              <a:rPr lang="en-US" dirty="0" err="1" smtClean="0"/>
              <a:t>mobilita</a:t>
            </a:r>
            <a:r>
              <a:rPr lang="en-US" dirty="0" smtClean="0"/>
              <a:t> a </a:t>
            </a:r>
            <a:r>
              <a:rPr lang="en-US" dirty="0" err="1" smtClean="0"/>
              <a:t>dopravná</a:t>
            </a:r>
            <a:r>
              <a:rPr lang="en-US" dirty="0" smtClean="0"/>
              <a:t> </a:t>
            </a:r>
            <a:r>
              <a:rPr lang="en-US" dirty="0" err="1" smtClean="0"/>
              <a:t>infraštruktúra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mimoriadne</a:t>
            </a:r>
            <a:r>
              <a:rPr lang="en-US" dirty="0" smtClean="0"/>
              <a:t> </a:t>
            </a:r>
            <a:r>
              <a:rPr lang="en-US" dirty="0" err="1" smtClean="0"/>
              <a:t>dôležité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vyhovujúce</a:t>
            </a:r>
            <a:r>
              <a:rPr lang="en-US" dirty="0" smtClean="0"/>
              <a:t> </a:t>
            </a:r>
            <a:r>
              <a:rPr lang="en-US" dirty="0" err="1" smtClean="0"/>
              <a:t>životné</a:t>
            </a:r>
            <a:r>
              <a:rPr lang="en-US" dirty="0" smtClean="0"/>
              <a:t> </a:t>
            </a:r>
            <a:r>
              <a:rPr lang="en-US" dirty="0" err="1" smtClean="0"/>
              <a:t>podmienky</a:t>
            </a:r>
            <a:r>
              <a:rPr lang="en-US" dirty="0" smtClean="0"/>
              <a:t>,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dostatok</a:t>
            </a:r>
            <a:r>
              <a:rPr lang="en-US" dirty="0" smtClean="0"/>
              <a:t> </a:t>
            </a:r>
            <a:r>
              <a:rPr lang="en-US" dirty="0" err="1" smtClean="0"/>
              <a:t>kvalitnej</a:t>
            </a:r>
            <a:r>
              <a:rPr lang="en-US" dirty="0" smtClean="0"/>
              <a:t> </a:t>
            </a:r>
            <a:r>
              <a:rPr lang="en-US" dirty="0" err="1" smtClean="0"/>
              <a:t>potravy</a:t>
            </a:r>
            <a:r>
              <a:rPr lang="en-US" dirty="0" smtClean="0"/>
              <a:t>, </a:t>
            </a:r>
            <a:r>
              <a:rPr lang="en-US" dirty="0" err="1" smtClean="0"/>
              <a:t>dostupná</a:t>
            </a:r>
            <a:r>
              <a:rPr lang="en-US" dirty="0" smtClean="0"/>
              <a:t> </a:t>
            </a:r>
            <a:r>
              <a:rPr lang="en-US" dirty="0" err="1" smtClean="0"/>
              <a:t>zdravotná</a:t>
            </a:r>
            <a:r>
              <a:rPr lang="en-US" dirty="0" smtClean="0"/>
              <a:t> </a:t>
            </a:r>
            <a:r>
              <a:rPr lang="en-US" dirty="0" err="1" smtClean="0"/>
              <a:t>starostlivosť</a:t>
            </a:r>
            <a:r>
              <a:rPr lang="en-US" dirty="0" smtClean="0"/>
              <a:t>, </a:t>
            </a:r>
            <a:r>
              <a:rPr lang="en-US" dirty="0" err="1" smtClean="0"/>
              <a:t>vzdelanie</a:t>
            </a:r>
            <a:r>
              <a:rPr lang="en-US" dirty="0" smtClean="0"/>
              <a:t>, </a:t>
            </a:r>
            <a:r>
              <a:rPr lang="en-US" dirty="0" err="1" smtClean="0"/>
              <a:t>dobrá</a:t>
            </a:r>
            <a:r>
              <a:rPr lang="en-US" dirty="0" smtClean="0"/>
              <a:t> </a:t>
            </a:r>
            <a:r>
              <a:rPr lang="en-US" dirty="0" err="1" smtClean="0"/>
              <a:t>práca</a:t>
            </a:r>
            <a:r>
              <a:rPr lang="en-US" dirty="0" smtClean="0"/>
              <a:t> a pod.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dajú</a:t>
            </a:r>
            <a:r>
              <a:rPr lang="en-US" dirty="0" smtClean="0"/>
              <a:t> </a:t>
            </a:r>
            <a:r>
              <a:rPr lang="en-US" dirty="0" err="1" smtClean="0"/>
              <a:t>užívať</a:t>
            </a:r>
            <a:r>
              <a:rPr lang="en-US" dirty="0" smtClean="0"/>
              <a:t> </a:t>
            </a:r>
            <a:r>
              <a:rPr lang="en-US" dirty="0" err="1" smtClean="0"/>
              <a:t>iba</a:t>
            </a:r>
            <a:r>
              <a:rPr lang="en-US" dirty="0" smtClean="0"/>
              <a:t> tam,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podmienky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prepravu</a:t>
            </a:r>
            <a:r>
              <a:rPr lang="en-US" dirty="0" smtClean="0"/>
              <a:t>, </a:t>
            </a:r>
            <a:r>
              <a:rPr lang="en-US" dirty="0" err="1" smtClean="0"/>
              <a:t>ľudí</a:t>
            </a:r>
            <a:r>
              <a:rPr lang="en-US" dirty="0" smtClean="0"/>
              <a:t>, </a:t>
            </a:r>
            <a:r>
              <a:rPr lang="en-US" dirty="0" err="1" smtClean="0"/>
              <a:t>tovaru</a:t>
            </a:r>
            <a:r>
              <a:rPr lang="en-US" dirty="0" smtClean="0"/>
              <a:t> a </a:t>
            </a:r>
            <a:r>
              <a:rPr lang="en-US" dirty="0" err="1" smtClean="0"/>
              <a:t>ideí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Doprava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rozvoja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dramatické</a:t>
            </a:r>
            <a:r>
              <a:rPr lang="en-US" dirty="0" smtClean="0"/>
              <a:t> </a:t>
            </a:r>
            <a:r>
              <a:rPr lang="en-US" dirty="0" err="1" smtClean="0"/>
              <a:t>rozdiely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nerozvinutým</a:t>
            </a:r>
            <a:r>
              <a:rPr lang="en-US" dirty="0" smtClean="0"/>
              <a:t> a </a:t>
            </a:r>
            <a:r>
              <a:rPr lang="en-US" dirty="0" err="1" smtClean="0"/>
              <a:t>rozvinutým</a:t>
            </a:r>
            <a:r>
              <a:rPr lang="en-US" dirty="0" smtClean="0"/>
              <a:t> </a:t>
            </a:r>
            <a:r>
              <a:rPr lang="en-US" dirty="0" err="1" smtClean="0"/>
              <a:t>svetom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Globálny</a:t>
            </a:r>
            <a:r>
              <a:rPr lang="en-US" dirty="0" smtClean="0"/>
              <a:t> </a:t>
            </a:r>
            <a:r>
              <a:rPr lang="en-US" dirty="0" err="1" smtClean="0"/>
              <a:t>juh</a:t>
            </a:r>
            <a:r>
              <a:rPr lang="en-US" dirty="0" smtClean="0"/>
              <a:t>: </a:t>
            </a:r>
            <a:r>
              <a:rPr lang="en-US" dirty="0" err="1" smtClean="0"/>
              <a:t>nedostatok</a:t>
            </a:r>
            <a:r>
              <a:rPr lang="en-US" dirty="0" smtClean="0"/>
              <a:t> </a:t>
            </a:r>
            <a:r>
              <a:rPr lang="en-US" dirty="0" err="1" smtClean="0"/>
              <a:t>dopr</a:t>
            </a:r>
            <a:r>
              <a:rPr lang="en-US" dirty="0" smtClean="0"/>
              <a:t>. </a:t>
            </a:r>
            <a:r>
              <a:rPr lang="en-US" dirty="0" err="1" smtClean="0"/>
              <a:t>prostriedkov</a:t>
            </a:r>
            <a:r>
              <a:rPr lang="en-US" dirty="0" smtClean="0"/>
              <a:t>, </a:t>
            </a:r>
            <a:r>
              <a:rPr lang="en-US" dirty="0" err="1" smtClean="0"/>
              <a:t>zanedbaná</a:t>
            </a:r>
            <a:r>
              <a:rPr lang="en-US" dirty="0" smtClean="0"/>
              <a:t> </a:t>
            </a:r>
            <a:r>
              <a:rPr lang="en-US" dirty="0" err="1" smtClean="0"/>
              <a:t>dopr</a:t>
            </a:r>
            <a:r>
              <a:rPr lang="en-US" dirty="0" smtClean="0"/>
              <a:t>. </a:t>
            </a:r>
            <a:r>
              <a:rPr lang="en-US" dirty="0" err="1" smtClean="0"/>
              <a:t>infraštruktúra</a:t>
            </a:r>
            <a:r>
              <a:rPr lang="en-US" dirty="0" smtClean="0"/>
              <a:t>, </a:t>
            </a:r>
            <a:r>
              <a:rPr lang="en-US" dirty="0" err="1" smtClean="0"/>
              <a:t>zdroje</a:t>
            </a:r>
            <a:r>
              <a:rPr lang="en-US" dirty="0" smtClean="0"/>
              <a:t> a </a:t>
            </a:r>
            <a:r>
              <a:rPr lang="en-US" dirty="0" err="1" smtClean="0"/>
              <a:t>zručnosti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zlepšenie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k </a:t>
            </a:r>
            <a:r>
              <a:rPr lang="en-US" dirty="0" err="1" smtClean="0"/>
              <a:t>dispozícii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väčšina</a:t>
            </a:r>
            <a:r>
              <a:rPr lang="en-US" dirty="0" smtClean="0"/>
              <a:t> </a:t>
            </a:r>
            <a:r>
              <a:rPr lang="en-US" dirty="0" err="1" smtClean="0"/>
              <a:t>populácie</a:t>
            </a:r>
            <a:r>
              <a:rPr lang="en-US" dirty="0" smtClean="0"/>
              <a:t> </a:t>
            </a:r>
            <a:r>
              <a:rPr lang="en-US" dirty="0" err="1" smtClean="0"/>
              <a:t>žije</a:t>
            </a:r>
            <a:r>
              <a:rPr lang="en-US" dirty="0" smtClean="0"/>
              <a:t> v </a:t>
            </a:r>
            <a:r>
              <a:rPr lang="en-US" dirty="0" err="1" smtClean="0"/>
              <a:t>polouzavretých</a:t>
            </a:r>
            <a:r>
              <a:rPr lang="en-US" dirty="0" smtClean="0"/>
              <a:t> </a:t>
            </a:r>
            <a:r>
              <a:rPr lang="en-US" dirty="0" err="1" smtClean="0"/>
              <a:t>sídlach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chudoba</a:t>
            </a:r>
            <a:r>
              <a:rPr lang="en-US" dirty="0" smtClean="0"/>
              <a:t> a </a:t>
            </a:r>
            <a:r>
              <a:rPr lang="en-US" dirty="0" err="1" smtClean="0"/>
              <a:t>imobilita</a:t>
            </a:r>
            <a:r>
              <a:rPr lang="en-US" dirty="0" smtClean="0"/>
              <a:t> </a:t>
            </a:r>
            <a:r>
              <a:rPr lang="en-US" dirty="0" err="1" smtClean="0"/>
              <a:t>súvisia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Doprava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rozvoja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dopravná</a:t>
            </a:r>
            <a:r>
              <a:rPr lang="en-US" dirty="0" smtClean="0"/>
              <a:t> </a:t>
            </a:r>
            <a:r>
              <a:rPr lang="en-US" dirty="0" err="1" smtClean="0"/>
              <a:t>revolúcia</a:t>
            </a:r>
            <a:r>
              <a:rPr lang="en-US" dirty="0" smtClean="0"/>
              <a:t>” v </a:t>
            </a:r>
            <a:r>
              <a:rPr lang="en-US" dirty="0" err="1" smtClean="0"/>
              <a:t>rozvinutom</a:t>
            </a:r>
            <a:r>
              <a:rPr lang="en-US" dirty="0" smtClean="0"/>
              <a:t> </a:t>
            </a:r>
            <a:r>
              <a:rPr lang="en-US" dirty="0" err="1" smtClean="0"/>
              <a:t>svete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lacná</a:t>
            </a:r>
            <a:r>
              <a:rPr lang="en-US" dirty="0" smtClean="0"/>
              <a:t> </a:t>
            </a:r>
            <a:r>
              <a:rPr lang="en-US" dirty="0" err="1" smtClean="0"/>
              <a:t>masová</a:t>
            </a:r>
            <a:r>
              <a:rPr lang="en-US" dirty="0" smtClean="0"/>
              <a:t> </a:t>
            </a:r>
            <a:r>
              <a:rPr lang="en-US" dirty="0" err="1" smtClean="0"/>
              <a:t>letecká</a:t>
            </a:r>
            <a:r>
              <a:rPr lang="en-US" dirty="0" smtClean="0"/>
              <a:t> </a:t>
            </a:r>
            <a:r>
              <a:rPr lang="en-US" dirty="0" err="1" smtClean="0"/>
              <a:t>doprava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vysoká</a:t>
            </a:r>
            <a:r>
              <a:rPr lang="en-US" dirty="0" smtClean="0"/>
              <a:t>  a </a:t>
            </a:r>
            <a:r>
              <a:rPr lang="en-US" dirty="0" err="1" smtClean="0"/>
              <a:t>rastúca</a:t>
            </a:r>
            <a:r>
              <a:rPr lang="en-US" dirty="0" smtClean="0"/>
              <a:t> </a:t>
            </a:r>
            <a:r>
              <a:rPr lang="en-US" dirty="0" err="1" smtClean="0"/>
              <a:t>osobná</a:t>
            </a:r>
            <a:r>
              <a:rPr lang="en-US" dirty="0" smtClean="0"/>
              <a:t> </a:t>
            </a:r>
            <a:r>
              <a:rPr lang="en-US" dirty="0" err="1" smtClean="0"/>
              <a:t>mobilita</a:t>
            </a:r>
            <a:r>
              <a:rPr lang="en-US" dirty="0" smtClean="0"/>
              <a:t> (</a:t>
            </a:r>
            <a:r>
              <a:rPr lang="en-US" dirty="0" err="1" smtClean="0"/>
              <a:t>autá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zrýchlená</a:t>
            </a:r>
            <a:r>
              <a:rPr lang="en-US" dirty="0" smtClean="0"/>
              <a:t> a </a:t>
            </a:r>
            <a:r>
              <a:rPr lang="en-US" dirty="0" err="1" smtClean="0"/>
              <a:t>zvýšená</a:t>
            </a:r>
            <a:r>
              <a:rPr lang="en-US" dirty="0" smtClean="0"/>
              <a:t> </a:t>
            </a:r>
            <a:r>
              <a:rPr lang="en-US" dirty="0" err="1" smtClean="0"/>
              <a:t>preprava</a:t>
            </a:r>
            <a:r>
              <a:rPr lang="en-US" dirty="0" smtClean="0"/>
              <a:t> </a:t>
            </a:r>
            <a:r>
              <a:rPr lang="en-US" dirty="0" err="1" smtClean="0"/>
              <a:t>tovarov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internacionalizácia</a:t>
            </a:r>
            <a:r>
              <a:rPr lang="en-US" dirty="0" smtClean="0"/>
              <a:t> </a:t>
            </a:r>
            <a:r>
              <a:rPr lang="en-US" dirty="0" err="1" smtClean="0"/>
              <a:t>priemyslu</a:t>
            </a:r>
            <a:r>
              <a:rPr lang="en-US" dirty="0" smtClean="0"/>
              <a:t> a </a:t>
            </a:r>
            <a:r>
              <a:rPr lang="en-US" dirty="0" err="1" smtClean="0"/>
              <a:t>obchodu</a:t>
            </a:r>
            <a:r>
              <a:rPr lang="en-US" dirty="0" smtClean="0"/>
              <a:t> a </a:t>
            </a:r>
            <a:r>
              <a:rPr lang="en-US" dirty="0" err="1" smtClean="0"/>
              <a:t>vznik</a:t>
            </a:r>
            <a:r>
              <a:rPr lang="en-US" dirty="0" smtClean="0"/>
              <a:t> “Global village”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Doprava</a:t>
            </a:r>
            <a:r>
              <a:rPr lang="en-US" dirty="0" smtClean="0"/>
              <a:t> a </a:t>
            </a:r>
            <a:r>
              <a:rPr lang="en-US" dirty="0" err="1" smtClean="0"/>
              <a:t>rozvoj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Hilling (1996): </a:t>
            </a:r>
            <a:r>
              <a:rPr lang="en-US" dirty="0" err="1" smtClean="0"/>
              <a:t>vzťah</a:t>
            </a:r>
            <a:r>
              <a:rPr lang="en-US" dirty="0" smtClean="0"/>
              <a:t> </a:t>
            </a:r>
            <a:r>
              <a:rPr lang="en-US" dirty="0" err="1" smtClean="0"/>
              <a:t>dopravy</a:t>
            </a:r>
            <a:r>
              <a:rPr lang="en-US" dirty="0" smtClean="0"/>
              <a:t> a </a:t>
            </a:r>
            <a:r>
              <a:rPr lang="en-US" dirty="0" err="1" smtClean="0"/>
              <a:t>rozvoja</a:t>
            </a:r>
            <a:r>
              <a:rPr lang="en-US" dirty="0" smtClean="0"/>
              <a:t> je </a:t>
            </a:r>
            <a:r>
              <a:rPr lang="en-US" dirty="0" err="1" smtClean="0"/>
              <a:t>komplexný</a:t>
            </a:r>
            <a:r>
              <a:rPr lang="en-US" dirty="0" smtClean="0"/>
              <a:t> a </a:t>
            </a:r>
            <a:r>
              <a:rPr lang="en-US" dirty="0" err="1" smtClean="0"/>
              <a:t>nedá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určiť</a:t>
            </a:r>
            <a:r>
              <a:rPr lang="en-US" dirty="0" smtClean="0"/>
              <a:t> </a:t>
            </a:r>
            <a:r>
              <a:rPr lang="en-US" dirty="0" err="1" smtClean="0"/>
              <a:t>príčina</a:t>
            </a:r>
            <a:r>
              <a:rPr lang="en-US" dirty="0" smtClean="0"/>
              <a:t> a </a:t>
            </a:r>
            <a:r>
              <a:rPr lang="en-US" dirty="0" err="1" smtClean="0"/>
              <a:t>následok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záleží</a:t>
            </a:r>
            <a:r>
              <a:rPr lang="en-US" dirty="0" smtClean="0"/>
              <a:t> to od </a:t>
            </a:r>
            <a:r>
              <a:rPr lang="en-US" dirty="0" err="1" smtClean="0"/>
              <a:t>miesta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od </a:t>
            </a:r>
            <a:r>
              <a:rPr lang="en-US" dirty="0" err="1" smtClean="0"/>
              <a:t>času</a:t>
            </a:r>
            <a:r>
              <a:rPr lang="en-US" dirty="0" smtClean="0"/>
              <a:t>, o </a:t>
            </a:r>
            <a:r>
              <a:rPr lang="en-US" dirty="0" err="1" smtClean="0"/>
              <a:t>ktorom</a:t>
            </a:r>
            <a:r>
              <a:rPr lang="en-US" dirty="0" smtClean="0"/>
              <a:t> </a:t>
            </a:r>
            <a:r>
              <a:rPr lang="en-US" dirty="0" err="1" smtClean="0"/>
              <a:t>uvažujeme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1) </a:t>
            </a:r>
            <a:r>
              <a:rPr lang="en-US" dirty="0" err="1" smtClean="0"/>
              <a:t>prípady</a:t>
            </a:r>
            <a:r>
              <a:rPr lang="en-US" dirty="0" smtClean="0"/>
              <a:t>, </a:t>
            </a: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r>
              <a:rPr lang="en-US" dirty="0" smtClean="0"/>
              <a:t> </a:t>
            </a:r>
            <a:r>
              <a:rPr lang="en-US" dirty="0" err="1" smtClean="0"/>
              <a:t>nasledoval</a:t>
            </a:r>
            <a:r>
              <a:rPr lang="en-US" dirty="0" smtClean="0"/>
              <a:t> </a:t>
            </a:r>
            <a:r>
              <a:rPr lang="en-US" dirty="0" err="1" smtClean="0"/>
              <a:t>dopravu</a:t>
            </a:r>
            <a:r>
              <a:rPr lang="en-US" dirty="0" smtClean="0"/>
              <a:t>: </a:t>
            </a: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železnice</a:t>
            </a:r>
            <a:r>
              <a:rPr lang="en-US" dirty="0" smtClean="0"/>
              <a:t> </a:t>
            </a:r>
            <a:r>
              <a:rPr lang="en-US" dirty="0" err="1" smtClean="0"/>
              <a:t>viedli</a:t>
            </a:r>
            <a:r>
              <a:rPr lang="en-US" dirty="0" smtClean="0"/>
              <a:t> k </a:t>
            </a:r>
            <a:r>
              <a:rPr lang="en-US" dirty="0" err="1" smtClean="0"/>
              <a:t>nárastu</a:t>
            </a:r>
            <a:r>
              <a:rPr lang="en-US" dirty="0" smtClean="0"/>
              <a:t> </a:t>
            </a:r>
            <a:r>
              <a:rPr lang="en-US" dirty="0" err="1" smtClean="0"/>
              <a:t>produkcie</a:t>
            </a:r>
            <a:r>
              <a:rPr lang="en-US" dirty="0" smtClean="0"/>
              <a:t> </a:t>
            </a:r>
            <a:r>
              <a:rPr lang="en-US" dirty="0" err="1" smtClean="0"/>
              <a:t>exportných</a:t>
            </a:r>
            <a:r>
              <a:rPr lang="en-US" dirty="0" smtClean="0"/>
              <a:t> </a:t>
            </a:r>
            <a:r>
              <a:rPr lang="en-US" dirty="0" err="1" smtClean="0"/>
              <a:t>komodít</a:t>
            </a:r>
            <a:r>
              <a:rPr lang="en-US" dirty="0" smtClean="0"/>
              <a:t> (</a:t>
            </a:r>
            <a:r>
              <a:rPr lang="en-US" dirty="0" err="1" smtClean="0"/>
              <a:t>kakao</a:t>
            </a:r>
            <a:r>
              <a:rPr lang="en-US" dirty="0" smtClean="0"/>
              <a:t> a </a:t>
            </a:r>
            <a:r>
              <a:rPr lang="en-US" dirty="0" err="1" smtClean="0"/>
              <a:t>Nigéria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dopravná</a:t>
            </a:r>
            <a:r>
              <a:rPr lang="en-US" dirty="0" smtClean="0"/>
              <a:t> </a:t>
            </a:r>
            <a:r>
              <a:rPr lang="en-US" dirty="0" err="1" smtClean="0"/>
              <a:t>infraštruktúru</a:t>
            </a:r>
            <a:r>
              <a:rPr lang="en-US" dirty="0" smtClean="0"/>
              <a:t> v </a:t>
            </a:r>
            <a:r>
              <a:rPr lang="en-US" dirty="0" err="1" smtClean="0"/>
              <a:t>Amazónii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err="1" smtClean="0"/>
              <a:t>expanzia</a:t>
            </a:r>
            <a:r>
              <a:rPr lang="en-US" dirty="0" smtClean="0"/>
              <a:t> </a:t>
            </a:r>
            <a:r>
              <a:rPr lang="en-US" dirty="0" err="1" smtClean="0"/>
              <a:t>poľnohospodárstva</a:t>
            </a:r>
            <a:r>
              <a:rPr lang="en-US" dirty="0" smtClean="0"/>
              <a:t>, </a:t>
            </a:r>
            <a:r>
              <a:rPr lang="en-US" dirty="0" err="1" smtClean="0"/>
              <a:t>lesníctva</a:t>
            </a:r>
            <a:r>
              <a:rPr lang="en-US" dirty="0" smtClean="0"/>
              <a:t> a </a:t>
            </a:r>
            <a:r>
              <a:rPr lang="en-US" dirty="0" err="1" smtClean="0"/>
              <a:t>baníctva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Doprava</a:t>
            </a:r>
            <a:r>
              <a:rPr lang="en-US" dirty="0" smtClean="0"/>
              <a:t> a </a:t>
            </a:r>
            <a:r>
              <a:rPr lang="en-US" dirty="0" err="1" smtClean="0"/>
              <a:t>rozvoj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2) </a:t>
            </a:r>
            <a:r>
              <a:rPr lang="en-US" dirty="0" err="1" smtClean="0"/>
              <a:t>alternatívne</a:t>
            </a:r>
            <a:r>
              <a:rPr lang="en-US" dirty="0" smtClean="0"/>
              <a:t>: transport je v </a:t>
            </a:r>
            <a:r>
              <a:rPr lang="en-US" dirty="0" err="1" smtClean="0"/>
              <a:t>zásade</a:t>
            </a:r>
            <a:r>
              <a:rPr lang="en-US" dirty="0" smtClean="0"/>
              <a:t> </a:t>
            </a:r>
            <a:r>
              <a:rPr lang="en-US" dirty="0" err="1" smtClean="0"/>
              <a:t>odpoveďov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požiadavky</a:t>
            </a:r>
            <a:r>
              <a:rPr lang="en-US" dirty="0" smtClean="0"/>
              <a:t>, </a:t>
            </a:r>
            <a:r>
              <a:rPr lang="en-US" dirty="0" err="1" smtClean="0"/>
              <a:t>práve</a:t>
            </a:r>
            <a:r>
              <a:rPr lang="en-US" dirty="0" smtClean="0"/>
              <a:t> </a:t>
            </a:r>
            <a:r>
              <a:rPr lang="en-US" dirty="0" err="1" smtClean="0"/>
              <a:t>vtedy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najväčší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ale </a:t>
            </a:r>
            <a:r>
              <a:rPr lang="en-US" dirty="0" err="1" smtClean="0"/>
              <a:t>doprava</a:t>
            </a:r>
            <a:r>
              <a:rPr lang="en-US" dirty="0" smtClean="0"/>
              <a:t> a </a:t>
            </a:r>
            <a:r>
              <a:rPr lang="en-US" dirty="0" err="1" smtClean="0"/>
              <a:t>infraštruktúra</a:t>
            </a:r>
            <a:r>
              <a:rPr lang="en-US" dirty="0" smtClean="0"/>
              <a:t> </a:t>
            </a:r>
            <a:r>
              <a:rPr lang="en-US" dirty="0" err="1" smtClean="0"/>
              <a:t>vznikala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kvôli</a:t>
            </a:r>
            <a:r>
              <a:rPr lang="en-US" dirty="0" smtClean="0"/>
              <a:t> </a:t>
            </a:r>
            <a:r>
              <a:rPr lang="en-US" dirty="0" err="1" smtClean="0"/>
              <a:t>iným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ekonomickým</a:t>
            </a:r>
            <a:r>
              <a:rPr lang="en-US" dirty="0" smtClean="0"/>
              <a:t> </a:t>
            </a:r>
            <a:r>
              <a:rPr lang="en-US" dirty="0" err="1" smtClean="0"/>
              <a:t>motiváciám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vojenské</a:t>
            </a:r>
            <a:r>
              <a:rPr lang="en-US" dirty="0" smtClean="0"/>
              <a:t>, </a:t>
            </a:r>
            <a:r>
              <a:rPr lang="en-US" dirty="0" err="1" smtClean="0"/>
              <a:t>ideové</a:t>
            </a:r>
            <a:r>
              <a:rPr lang="en-US" dirty="0" smtClean="0"/>
              <a:t> a </a:t>
            </a:r>
            <a:r>
              <a:rPr lang="en-US" dirty="0" err="1" smtClean="0"/>
              <a:t>politické</a:t>
            </a:r>
            <a:r>
              <a:rPr lang="en-US" dirty="0" smtClean="0"/>
              <a:t> </a:t>
            </a:r>
            <a:r>
              <a:rPr lang="en-US" dirty="0" err="1" smtClean="0"/>
              <a:t>motivácie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delenie</a:t>
            </a:r>
            <a:r>
              <a:rPr lang="en-US" dirty="0" smtClean="0"/>
              <a:t> </a:t>
            </a:r>
            <a:r>
              <a:rPr lang="en-US" dirty="0" err="1" smtClean="0"/>
              <a:t>afr.</a:t>
            </a:r>
            <a:r>
              <a:rPr lang="en-US" dirty="0" smtClean="0"/>
              <a:t> </a:t>
            </a:r>
            <a:r>
              <a:rPr lang="en-US" dirty="0" err="1" smtClean="0"/>
              <a:t>kolónií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konci</a:t>
            </a:r>
            <a:r>
              <a:rPr lang="en-US" dirty="0" smtClean="0"/>
              <a:t> 19. </a:t>
            </a:r>
            <a:r>
              <a:rPr lang="en-US" dirty="0" err="1" smtClean="0"/>
              <a:t>stor</a:t>
            </a:r>
            <a:r>
              <a:rPr lang="en-US" dirty="0" smtClean="0"/>
              <a:t>.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posilnenie</a:t>
            </a:r>
            <a:r>
              <a:rPr lang="en-US" dirty="0" smtClean="0"/>
              <a:t> </a:t>
            </a:r>
            <a:r>
              <a:rPr lang="en-US" dirty="0" err="1" smtClean="0"/>
              <a:t>koloniálnej</a:t>
            </a:r>
            <a:r>
              <a:rPr lang="en-US" dirty="0" smtClean="0"/>
              <a:t> </a:t>
            </a:r>
            <a:r>
              <a:rPr lang="en-US" dirty="0" err="1" smtClean="0"/>
              <a:t>správy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územím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Rozvojové</a:t>
            </a:r>
            <a:r>
              <a:rPr lang="en-US" dirty="0" smtClean="0"/>
              <a:t> </a:t>
            </a:r>
            <a:r>
              <a:rPr lang="en-US" dirty="0" err="1" smtClean="0"/>
              <a:t>impulzy</a:t>
            </a:r>
            <a:r>
              <a:rPr lang="en-US" dirty="0" smtClean="0"/>
              <a:t> </a:t>
            </a:r>
            <a:r>
              <a:rPr lang="en-US" dirty="0" err="1" smtClean="0"/>
              <a:t>dopravy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dôsledky</a:t>
            </a:r>
            <a:r>
              <a:rPr lang="en-US" b="1" dirty="0" smtClean="0"/>
              <a:t> pre </a:t>
            </a:r>
            <a:r>
              <a:rPr lang="en-US" b="1" dirty="0" err="1" smtClean="0"/>
              <a:t>používateľov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zníženie</a:t>
            </a:r>
            <a:r>
              <a:rPr lang="en-US" dirty="0" smtClean="0"/>
              <a:t> </a:t>
            </a:r>
            <a:r>
              <a:rPr lang="en-US" dirty="0" err="1" smtClean="0"/>
              <a:t>nákladov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prepravu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zvýšený</a:t>
            </a:r>
            <a:r>
              <a:rPr lang="en-US" dirty="0" smtClean="0"/>
              <a:t> </a:t>
            </a:r>
            <a:r>
              <a:rPr lang="en-US" dirty="0" err="1" smtClean="0"/>
              <a:t>objem</a:t>
            </a:r>
            <a:r>
              <a:rPr lang="en-US" dirty="0" smtClean="0"/>
              <a:t> a </a:t>
            </a:r>
            <a:r>
              <a:rPr lang="en-US" dirty="0" err="1" smtClean="0"/>
              <a:t>pestrosť</a:t>
            </a:r>
            <a:r>
              <a:rPr lang="en-US" dirty="0" smtClean="0"/>
              <a:t> </a:t>
            </a:r>
            <a:r>
              <a:rPr lang="en-US" dirty="0" err="1" smtClean="0"/>
              <a:t>prepravených</a:t>
            </a:r>
            <a:r>
              <a:rPr lang="en-US" dirty="0" smtClean="0"/>
              <a:t> </a:t>
            </a:r>
            <a:r>
              <a:rPr lang="en-US" dirty="0" err="1" smtClean="0"/>
              <a:t>tovarov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mimotrhové</a:t>
            </a:r>
            <a:r>
              <a:rPr lang="en-US" dirty="0" smtClean="0"/>
              <a:t> </a:t>
            </a:r>
            <a:r>
              <a:rPr lang="en-US" dirty="0" err="1" smtClean="0"/>
              <a:t>benefity</a:t>
            </a:r>
            <a:r>
              <a:rPr lang="en-US" dirty="0" smtClean="0"/>
              <a:t>: </a:t>
            </a:r>
            <a:r>
              <a:rPr lang="en-US" dirty="0" err="1" smtClean="0"/>
              <a:t>zvýšená</a:t>
            </a:r>
            <a:r>
              <a:rPr lang="en-US" dirty="0" smtClean="0"/>
              <a:t> </a:t>
            </a:r>
            <a:r>
              <a:rPr lang="en-US" dirty="0" err="1" smtClean="0"/>
              <a:t>bezpečnosť</a:t>
            </a:r>
            <a:r>
              <a:rPr lang="en-US" dirty="0" smtClean="0"/>
              <a:t> </a:t>
            </a:r>
            <a:r>
              <a:rPr lang="en-US" dirty="0" err="1" smtClean="0"/>
              <a:t>prepravy</a:t>
            </a:r>
            <a:r>
              <a:rPr lang="en-US" dirty="0" smtClean="0"/>
              <a:t>, </a:t>
            </a:r>
            <a:r>
              <a:rPr lang="en-US" dirty="0" err="1" smtClean="0"/>
              <a:t>turizmus</a:t>
            </a:r>
            <a:r>
              <a:rPr lang="en-US" dirty="0" smtClean="0"/>
              <a:t> a </a:t>
            </a:r>
            <a:r>
              <a:rPr lang="en-US" dirty="0" err="1" smtClean="0"/>
              <a:t>rekreácia</a:t>
            </a:r>
            <a:r>
              <a:rPr lang="en-US" dirty="0" smtClean="0"/>
              <a:t>, </a:t>
            </a:r>
            <a:r>
              <a:rPr lang="en-US" dirty="0" err="1" smtClean="0"/>
              <a:t>možnosti</a:t>
            </a:r>
            <a:r>
              <a:rPr lang="en-US" dirty="0" smtClean="0"/>
              <a:t> </a:t>
            </a:r>
            <a:r>
              <a:rPr lang="en-US" dirty="0" err="1" smtClean="0"/>
              <a:t>efektívnejšej</a:t>
            </a:r>
            <a:r>
              <a:rPr lang="en-US" dirty="0" smtClean="0"/>
              <a:t> </a:t>
            </a:r>
            <a:r>
              <a:rPr lang="en-US" dirty="0" err="1" smtClean="0"/>
              <a:t>komunikácie</a:t>
            </a:r>
            <a:r>
              <a:rPr lang="en-US" dirty="0" smtClean="0"/>
              <a:t>, </a:t>
            </a:r>
            <a:r>
              <a:rPr lang="en-US" dirty="0" err="1" smtClean="0"/>
              <a:t>nárast</a:t>
            </a:r>
            <a:r>
              <a:rPr lang="en-US" dirty="0" smtClean="0"/>
              <a:t> </a:t>
            </a:r>
            <a:r>
              <a:rPr lang="en-US" dirty="0" err="1" smtClean="0"/>
              <a:t>dostupnosti</a:t>
            </a:r>
            <a:r>
              <a:rPr lang="en-US" dirty="0" smtClean="0"/>
              <a:t> </a:t>
            </a:r>
            <a:r>
              <a:rPr lang="en-US" dirty="0" err="1" smtClean="0"/>
              <a:t>informácií</a:t>
            </a:r>
            <a:r>
              <a:rPr lang="en-US" dirty="0" smtClean="0"/>
              <a:t>, </a:t>
            </a:r>
            <a:r>
              <a:rPr lang="en-US" dirty="0" err="1" smtClean="0"/>
              <a:t>hlbšia</a:t>
            </a:r>
            <a:r>
              <a:rPr lang="en-US" dirty="0" smtClean="0"/>
              <a:t> pol. a </a:t>
            </a:r>
            <a:r>
              <a:rPr lang="en-US" dirty="0" err="1" smtClean="0"/>
              <a:t>spol</a:t>
            </a:r>
            <a:r>
              <a:rPr lang="en-US" dirty="0" smtClean="0"/>
              <a:t>. </a:t>
            </a:r>
            <a:r>
              <a:rPr lang="en-US" dirty="0" err="1" smtClean="0"/>
              <a:t>integrácia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Rozvojové</a:t>
            </a:r>
            <a:r>
              <a:rPr lang="en-US" dirty="0" smtClean="0"/>
              <a:t> </a:t>
            </a:r>
            <a:r>
              <a:rPr lang="en-US" dirty="0" err="1" smtClean="0"/>
              <a:t>impulzy</a:t>
            </a:r>
            <a:r>
              <a:rPr lang="en-US" dirty="0" smtClean="0"/>
              <a:t> </a:t>
            </a:r>
            <a:r>
              <a:rPr lang="en-US" dirty="0" err="1" smtClean="0"/>
              <a:t>dopravy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dôsledky</a:t>
            </a:r>
            <a:r>
              <a:rPr lang="en-US" b="1" dirty="0" smtClean="0"/>
              <a:t> pre </a:t>
            </a:r>
            <a:r>
              <a:rPr lang="en-US" b="1" dirty="0" err="1" smtClean="0"/>
              <a:t>región</a:t>
            </a:r>
            <a:r>
              <a:rPr lang="en-US" b="1" dirty="0" smtClean="0"/>
              <a:t> a </a:t>
            </a:r>
            <a:r>
              <a:rPr lang="en-US" b="1" dirty="0" err="1" smtClean="0"/>
              <a:t>ďalších</a:t>
            </a:r>
            <a:r>
              <a:rPr lang="en-US" b="1" dirty="0" smtClean="0"/>
              <a:t> </a:t>
            </a:r>
            <a:r>
              <a:rPr lang="en-US" b="1" dirty="0" err="1" smtClean="0"/>
              <a:t>obyvateľov</a:t>
            </a:r>
            <a:r>
              <a:rPr lang="en-US" b="1" dirty="0" smtClean="0"/>
              <a:t>:</a:t>
            </a:r>
          </a:p>
          <a:p>
            <a:pPr>
              <a:defRPr/>
            </a:pPr>
            <a:r>
              <a:rPr lang="en-US" dirty="0" err="1" smtClean="0"/>
              <a:t>prístup</a:t>
            </a:r>
            <a:r>
              <a:rPr lang="en-US" dirty="0" smtClean="0"/>
              <a:t> k </a:t>
            </a:r>
            <a:r>
              <a:rPr lang="en-US" dirty="0" err="1" smtClean="0"/>
              <a:t>širším</a:t>
            </a:r>
            <a:r>
              <a:rPr lang="en-US" dirty="0" smtClean="0"/>
              <a:t> </a:t>
            </a:r>
            <a:r>
              <a:rPr lang="en-US" dirty="0" err="1" smtClean="0"/>
              <a:t>regionálnym</a:t>
            </a:r>
            <a:r>
              <a:rPr lang="en-US" dirty="0" smtClean="0"/>
              <a:t> a </a:t>
            </a:r>
            <a:r>
              <a:rPr lang="en-US" dirty="0" err="1" smtClean="0"/>
              <a:t>zahraničným</a:t>
            </a:r>
            <a:r>
              <a:rPr lang="en-US" dirty="0" smtClean="0"/>
              <a:t> </a:t>
            </a:r>
            <a:r>
              <a:rPr lang="en-US" dirty="0" err="1" smtClean="0"/>
              <a:t>trhom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pôda</a:t>
            </a:r>
            <a:r>
              <a:rPr lang="en-US" dirty="0" smtClean="0"/>
              <a:t> a </a:t>
            </a:r>
            <a:r>
              <a:rPr lang="en-US" dirty="0" err="1" smtClean="0"/>
              <a:t>nerastné</a:t>
            </a:r>
            <a:r>
              <a:rPr lang="en-US" dirty="0" smtClean="0"/>
              <a:t> </a:t>
            </a:r>
            <a:r>
              <a:rPr lang="en-US" dirty="0" err="1" smtClean="0"/>
              <a:t>suroviny</a:t>
            </a:r>
            <a:r>
              <a:rPr lang="en-US" dirty="0" smtClean="0"/>
              <a:t> v </a:t>
            </a:r>
            <a:r>
              <a:rPr lang="en-US" dirty="0" err="1" smtClean="0"/>
              <a:t>konkrétnych</a:t>
            </a:r>
            <a:r>
              <a:rPr lang="en-US" dirty="0" smtClean="0"/>
              <a:t> </a:t>
            </a:r>
            <a:r>
              <a:rPr lang="en-US" dirty="0" err="1" smtClean="0"/>
              <a:t>lokalitách</a:t>
            </a:r>
            <a:r>
              <a:rPr lang="en-US" dirty="0" smtClean="0"/>
              <a:t> </a:t>
            </a:r>
            <a:r>
              <a:rPr lang="en-US" dirty="0" err="1" smtClean="0"/>
              <a:t>získavajú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hodnote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celkový</a:t>
            </a:r>
            <a:r>
              <a:rPr lang="en-US" dirty="0" smtClean="0"/>
              <a:t> </a:t>
            </a:r>
            <a:r>
              <a:rPr lang="en-US" dirty="0" err="1" smtClean="0"/>
              <a:t>posun</a:t>
            </a:r>
            <a:r>
              <a:rPr lang="en-US" dirty="0" smtClean="0"/>
              <a:t> od </a:t>
            </a:r>
            <a:r>
              <a:rPr lang="en-US" dirty="0" err="1" smtClean="0"/>
              <a:t>nemonetárnej</a:t>
            </a:r>
            <a:r>
              <a:rPr lang="en-US" dirty="0" smtClean="0"/>
              <a:t> k </a:t>
            </a:r>
            <a:r>
              <a:rPr lang="en-US" dirty="0" err="1" smtClean="0"/>
              <a:t>monetárnej</a:t>
            </a:r>
            <a:r>
              <a:rPr lang="en-US" dirty="0" smtClean="0"/>
              <a:t> </a:t>
            </a:r>
            <a:r>
              <a:rPr lang="en-US" dirty="0" err="1" smtClean="0"/>
              <a:t>ekonomike</a:t>
            </a:r>
            <a:r>
              <a:rPr lang="en-US" dirty="0" smtClean="0"/>
              <a:t>, od </a:t>
            </a:r>
            <a:r>
              <a:rPr lang="en-US" dirty="0" err="1" smtClean="0"/>
              <a:t>izolovanosti</a:t>
            </a:r>
            <a:r>
              <a:rPr lang="en-US" dirty="0" smtClean="0"/>
              <a:t> k </a:t>
            </a:r>
            <a:r>
              <a:rPr lang="en-US" dirty="0" err="1" smtClean="0"/>
              <a:t>integrácii</a:t>
            </a:r>
            <a:r>
              <a:rPr lang="en-US" dirty="0" smtClean="0"/>
              <a:t> </a:t>
            </a:r>
            <a:r>
              <a:rPr lang="en-US" dirty="0" err="1" smtClean="0"/>
              <a:t>sídel</a:t>
            </a:r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Rozvojové</a:t>
            </a:r>
            <a:r>
              <a:rPr lang="en-US" dirty="0" smtClean="0"/>
              <a:t> </a:t>
            </a:r>
            <a:r>
              <a:rPr lang="en-US" dirty="0" err="1" smtClean="0"/>
              <a:t>impulzy</a:t>
            </a:r>
            <a:r>
              <a:rPr lang="en-US" dirty="0" smtClean="0"/>
              <a:t> </a:t>
            </a:r>
            <a:r>
              <a:rPr lang="en-US" dirty="0" err="1" smtClean="0"/>
              <a:t>dopravy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od </a:t>
            </a:r>
            <a:r>
              <a:rPr lang="en-US" dirty="0" err="1" smtClean="0"/>
              <a:t>extenzívneho</a:t>
            </a:r>
            <a:r>
              <a:rPr lang="en-US" dirty="0" smtClean="0"/>
              <a:t> k </a:t>
            </a:r>
            <a:r>
              <a:rPr lang="en-US" dirty="0" err="1" smtClean="0"/>
              <a:t>intenzívnemu</a:t>
            </a:r>
            <a:r>
              <a:rPr lang="en-US" dirty="0" smtClean="0"/>
              <a:t>, od </a:t>
            </a:r>
            <a:r>
              <a:rPr lang="en-US" dirty="0" err="1" smtClean="0"/>
              <a:t>lokálnej</a:t>
            </a:r>
            <a:r>
              <a:rPr lang="en-US" dirty="0" smtClean="0"/>
              <a:t> </a:t>
            </a:r>
            <a:r>
              <a:rPr lang="en-US" dirty="0" err="1" smtClean="0"/>
              <a:t>sebestačnosti</a:t>
            </a:r>
            <a:r>
              <a:rPr lang="en-US" dirty="0" smtClean="0"/>
              <a:t> k </a:t>
            </a:r>
            <a:r>
              <a:rPr lang="en-US" dirty="0" err="1" smtClean="0"/>
              <a:t>regionálnej</a:t>
            </a:r>
            <a:r>
              <a:rPr lang="en-US" dirty="0" smtClean="0"/>
              <a:t>/</a:t>
            </a:r>
            <a:r>
              <a:rPr lang="en-US" dirty="0" err="1" smtClean="0"/>
              <a:t>celoštátnej</a:t>
            </a:r>
            <a:r>
              <a:rPr lang="en-US" dirty="0" smtClean="0"/>
              <a:t> </a:t>
            </a:r>
            <a:r>
              <a:rPr lang="en-US" dirty="0" err="1" smtClean="0"/>
              <a:t>závislosti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nemožno</a:t>
            </a:r>
            <a:r>
              <a:rPr lang="en-US" dirty="0" smtClean="0"/>
              <a:t> </a:t>
            </a:r>
            <a:r>
              <a:rPr lang="en-US" dirty="0" err="1" smtClean="0"/>
              <a:t>prehliadať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negatívne</a:t>
            </a:r>
            <a:r>
              <a:rPr lang="en-US" dirty="0" smtClean="0"/>
              <a:t> </a:t>
            </a:r>
            <a:r>
              <a:rPr lang="en-US" dirty="0" err="1" smtClean="0"/>
              <a:t>dôsledky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nerovnosti</a:t>
            </a:r>
            <a:r>
              <a:rPr lang="en-US" dirty="0" smtClean="0"/>
              <a:t> (</a:t>
            </a:r>
            <a:r>
              <a:rPr lang="en-US" dirty="0" err="1" smtClean="0"/>
              <a:t>niektorí</a:t>
            </a:r>
            <a:r>
              <a:rPr lang="en-US" dirty="0" smtClean="0"/>
              <a:t> </a:t>
            </a:r>
            <a:r>
              <a:rPr lang="en-US" dirty="0" err="1" smtClean="0"/>
              <a:t>profitujú</a:t>
            </a:r>
            <a:r>
              <a:rPr lang="en-US" dirty="0" smtClean="0"/>
              <a:t>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iní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zvýšená</a:t>
            </a:r>
            <a:r>
              <a:rPr lang="en-US" dirty="0" smtClean="0"/>
              <a:t> </a:t>
            </a:r>
            <a:r>
              <a:rPr lang="en-US" dirty="0" err="1" smtClean="0"/>
              <a:t>zadĺženosť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nežiadúce</a:t>
            </a:r>
            <a:r>
              <a:rPr lang="en-US" dirty="0" smtClean="0"/>
              <a:t> </a:t>
            </a:r>
            <a:r>
              <a:rPr lang="en-US" dirty="0" err="1" smtClean="0"/>
              <a:t>závislosti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regiónu</a:t>
            </a:r>
            <a:r>
              <a:rPr lang="en-US" dirty="0" smtClean="0"/>
              <a:t> od </a:t>
            </a:r>
            <a:r>
              <a:rPr lang="en-US" dirty="0" err="1" smtClean="0"/>
              <a:t>jedinej</a:t>
            </a:r>
            <a:r>
              <a:rPr lang="en-US" dirty="0" smtClean="0"/>
              <a:t> </a:t>
            </a:r>
            <a:r>
              <a:rPr lang="en-US" dirty="0" err="1" smtClean="0"/>
              <a:t>komodity</a:t>
            </a:r>
            <a:r>
              <a:rPr lang="en-US" dirty="0" smtClean="0"/>
              <a:t> a pod.)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dirty="0" smtClean="0">
                <a:cs typeface="+mj-cs"/>
              </a:rPr>
              <a:t>Inštitucionálne vysvetlenia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400" dirty="0" smtClean="0">
                <a:cs typeface="+mn-cs"/>
              </a:rPr>
              <a:t>rozdiely v stupni hospodárskeho a sociálneho rozvoja sú spôsobené politickými inštitúciami:</a:t>
            </a:r>
          </a:p>
          <a:p>
            <a:pPr eaLnBrk="1" hangingPunct="1">
              <a:defRPr/>
            </a:pPr>
            <a:r>
              <a:rPr lang="sk-SK" sz="2400" dirty="0" smtClean="0">
                <a:cs typeface="+mn-cs"/>
              </a:rPr>
              <a:t>extraktívne inštitúcie vs. dobré inštitúcie</a:t>
            </a:r>
          </a:p>
          <a:p>
            <a:pPr eaLnBrk="1" hangingPunct="1">
              <a:defRPr/>
            </a:pPr>
            <a:r>
              <a:rPr lang="sk-SK" sz="2400" dirty="0" smtClean="0">
                <a:cs typeface="+mn-cs"/>
              </a:rPr>
              <a:t>prvé zamerané na procesy, ktoré reprodukujú/vytvárajú nerovnosti, potláčajú sebarealizáciu, odporujú voľnej súťaži a nevedú k inováciám</a:t>
            </a:r>
          </a:p>
          <a:p>
            <a:pPr eaLnBrk="1" hangingPunct="1">
              <a:defRPr/>
            </a:pPr>
            <a:r>
              <a:rPr lang="sk-SK" sz="2400" dirty="0" smtClean="0">
                <a:cs typeface="+mn-cs"/>
              </a:rPr>
              <a:t>Latinská Amerika: kolonisti vytvorili alebo prebrali systém konzervujúci politické a sociálne nerovnosti</a:t>
            </a:r>
          </a:p>
          <a:p>
            <a:pPr eaLnBrk="1" hangingPunct="1">
              <a:defRPr/>
            </a:pPr>
            <a:endParaRPr lang="sk-SK" sz="2400" dirty="0" smtClean="0">
              <a:cs typeface="+mn-cs"/>
            </a:endParaRPr>
          </a:p>
          <a:p>
            <a:pPr eaLnBrk="1" hangingPunct="1">
              <a:defRPr/>
            </a:pPr>
            <a:endParaRPr lang="sk-SK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Inštitucionálne </a:t>
            </a:r>
            <a:r>
              <a:rPr lang="sk-SK" dirty="0" smtClean="0"/>
              <a:t>vysvetlenia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dobré</a:t>
            </a:r>
            <a:r>
              <a:rPr lang="en-US" dirty="0" smtClean="0"/>
              <a:t> </a:t>
            </a:r>
            <a:r>
              <a:rPr lang="en-US" dirty="0" err="1" smtClean="0"/>
              <a:t>inštitúcie</a:t>
            </a:r>
            <a:r>
              <a:rPr lang="en-US" dirty="0" smtClean="0"/>
              <a:t> </a:t>
            </a:r>
            <a:r>
              <a:rPr lang="en-US" dirty="0" err="1" smtClean="0"/>
              <a:t>umožňujú</a:t>
            </a:r>
            <a:r>
              <a:rPr lang="en-US" dirty="0" smtClean="0"/>
              <a:t> </a:t>
            </a:r>
            <a:r>
              <a:rPr lang="en-US" dirty="0" err="1" smtClean="0"/>
              <a:t>sebarealizáciu</a:t>
            </a:r>
            <a:r>
              <a:rPr lang="en-US" dirty="0" smtClean="0"/>
              <a:t>, </a:t>
            </a:r>
            <a:r>
              <a:rPr lang="en-US" dirty="0" err="1" smtClean="0"/>
              <a:t>inovácie</a:t>
            </a:r>
            <a:r>
              <a:rPr lang="en-US" dirty="0" smtClean="0"/>
              <a:t>, </a:t>
            </a:r>
            <a:r>
              <a:rPr lang="en-US" dirty="0" err="1" smtClean="0"/>
              <a:t>slobodu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, </a:t>
            </a:r>
            <a:r>
              <a:rPr lang="en-US" dirty="0" err="1" smtClean="0"/>
              <a:t>rovnosť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zákonom</a:t>
            </a:r>
            <a:r>
              <a:rPr lang="en-US" dirty="0" smtClean="0"/>
              <a:t> a </a:t>
            </a:r>
            <a:r>
              <a:rPr lang="en-US" dirty="0" err="1" smtClean="0"/>
              <a:t>ochraňujú</a:t>
            </a:r>
            <a:r>
              <a:rPr lang="en-US" dirty="0" smtClean="0"/>
              <a:t> </a:t>
            </a:r>
            <a:r>
              <a:rPr lang="en-US" dirty="0" err="1" smtClean="0"/>
              <a:t>politickú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hospodársku</a:t>
            </a:r>
            <a:r>
              <a:rPr lang="en-US" dirty="0" smtClean="0"/>
              <a:t> </a:t>
            </a:r>
            <a:r>
              <a:rPr lang="en-US" dirty="0" err="1" smtClean="0"/>
              <a:t>súťaž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Severná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: </a:t>
            </a:r>
            <a:r>
              <a:rPr lang="en-US" dirty="0" err="1" smtClean="0"/>
              <a:t>anglickí</a:t>
            </a:r>
            <a:r>
              <a:rPr lang="en-US" dirty="0" smtClean="0"/>
              <a:t> </a:t>
            </a:r>
            <a:r>
              <a:rPr lang="en-US" dirty="0" err="1" smtClean="0"/>
              <a:t>kolonisti</a:t>
            </a:r>
            <a:r>
              <a:rPr lang="en-US" dirty="0" smtClean="0"/>
              <a:t> </a:t>
            </a:r>
            <a:r>
              <a:rPr lang="en-US" dirty="0" err="1" smtClean="0"/>
              <a:t>chceli</a:t>
            </a:r>
            <a:r>
              <a:rPr lang="en-US" dirty="0" smtClean="0"/>
              <a:t> </a:t>
            </a:r>
            <a:r>
              <a:rPr lang="en-US" dirty="0" err="1" smtClean="0"/>
              <a:t>použiť</a:t>
            </a:r>
            <a:r>
              <a:rPr lang="en-US" dirty="0" smtClean="0"/>
              <a:t> </a:t>
            </a:r>
            <a:r>
              <a:rPr lang="en-US" dirty="0" err="1" smtClean="0"/>
              <a:t>stratégie</a:t>
            </a:r>
            <a:r>
              <a:rPr lang="en-US" dirty="0" smtClean="0"/>
              <a:t> </a:t>
            </a:r>
            <a:r>
              <a:rPr lang="en-US" dirty="0" err="1" smtClean="0"/>
              <a:t>podobné</a:t>
            </a:r>
            <a:r>
              <a:rPr lang="en-US" dirty="0" smtClean="0"/>
              <a:t> </a:t>
            </a:r>
            <a:r>
              <a:rPr lang="en-US" dirty="0" err="1" smtClean="0"/>
              <a:t>španielskym</a:t>
            </a:r>
            <a:r>
              <a:rPr lang="en-US" dirty="0" smtClean="0"/>
              <a:t> v </a:t>
            </a:r>
            <a:r>
              <a:rPr lang="en-US" dirty="0" err="1" smtClean="0"/>
              <a:t>Južnej</a:t>
            </a:r>
            <a:r>
              <a:rPr lang="en-US" dirty="0" smtClean="0"/>
              <a:t> </a:t>
            </a:r>
            <a:r>
              <a:rPr lang="en-US" dirty="0" err="1" smtClean="0"/>
              <a:t>Amerike</a:t>
            </a:r>
            <a:r>
              <a:rPr lang="en-US" dirty="0" smtClean="0"/>
              <a:t>, ale </a:t>
            </a:r>
            <a:r>
              <a:rPr lang="en-US" dirty="0" err="1" smtClean="0"/>
              <a:t>podmienky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 </a:t>
            </a:r>
            <a:r>
              <a:rPr lang="en-US" dirty="0" err="1" smtClean="0"/>
              <a:t>neboli</a:t>
            </a:r>
            <a:r>
              <a:rPr lang="en-US" dirty="0" smtClean="0"/>
              <a:t> </a:t>
            </a:r>
            <a:r>
              <a:rPr lang="en-US" dirty="0" err="1" smtClean="0"/>
              <a:t>vyhovujúce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 smtClean="0"/>
              <a:t>Inštitucionálne vysvetlenia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zotročenie</a:t>
            </a:r>
            <a:r>
              <a:rPr lang="en-US" dirty="0" smtClean="0"/>
              <a:t> </a:t>
            </a:r>
            <a:r>
              <a:rPr lang="en-US" dirty="0" err="1" smtClean="0"/>
              <a:t>pôvodného</a:t>
            </a:r>
            <a:r>
              <a:rPr lang="en-US" dirty="0" smtClean="0"/>
              <a:t> </a:t>
            </a:r>
            <a:r>
              <a:rPr lang="en-US" dirty="0" err="1" smtClean="0"/>
              <a:t>obyvateľstva</a:t>
            </a:r>
            <a:r>
              <a:rPr lang="en-US" dirty="0" smtClean="0"/>
              <a:t> </a:t>
            </a:r>
            <a:r>
              <a:rPr lang="en-US" dirty="0" err="1" smtClean="0"/>
              <a:t>nefungovalo</a:t>
            </a:r>
            <a:r>
              <a:rPr lang="en-US" dirty="0" smtClean="0"/>
              <a:t>, </a:t>
            </a:r>
            <a:r>
              <a:rPr lang="en-US" dirty="0" err="1" smtClean="0"/>
              <a:t>rovnako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“export” de facto </a:t>
            </a:r>
            <a:r>
              <a:rPr lang="en-US" dirty="0" err="1" smtClean="0"/>
              <a:t>nevoľníkov</a:t>
            </a:r>
            <a:r>
              <a:rPr lang="en-US" dirty="0" smtClean="0"/>
              <a:t> z </a:t>
            </a:r>
            <a:r>
              <a:rPr lang="en-US" dirty="0" err="1" smtClean="0"/>
              <a:t>materskej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namiesto</a:t>
            </a:r>
            <a:r>
              <a:rPr lang="en-US" dirty="0" smtClean="0"/>
              <a:t> </a:t>
            </a:r>
            <a:r>
              <a:rPr lang="en-US" dirty="0" err="1" smtClean="0"/>
              <a:t>toho</a:t>
            </a:r>
            <a:r>
              <a:rPr lang="en-US" dirty="0" smtClean="0"/>
              <a:t> </a:t>
            </a:r>
            <a:r>
              <a:rPr lang="en-US" dirty="0" err="1" smtClean="0"/>
              <a:t>inštitúcie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postupne</a:t>
            </a:r>
            <a:r>
              <a:rPr lang="en-US" dirty="0" smtClean="0"/>
              <a:t> </a:t>
            </a:r>
            <a:r>
              <a:rPr lang="en-US" dirty="0" err="1" smtClean="0"/>
              <a:t>zavádzali</a:t>
            </a:r>
            <a:r>
              <a:rPr lang="en-US" dirty="0" smtClean="0"/>
              <a:t> </a:t>
            </a:r>
            <a:r>
              <a:rPr lang="en-US" dirty="0" err="1" smtClean="0"/>
              <a:t>samosprávu</a:t>
            </a:r>
            <a:r>
              <a:rPr lang="en-US" dirty="0" smtClean="0"/>
              <a:t>, </a:t>
            </a:r>
            <a:r>
              <a:rPr lang="en-US" dirty="0" err="1" smtClean="0"/>
              <a:t>obmedzenú</a:t>
            </a:r>
            <a:r>
              <a:rPr lang="en-US" dirty="0" smtClean="0"/>
              <a:t> pol. </a:t>
            </a:r>
            <a:r>
              <a:rPr lang="en-US" dirty="0" err="1" smtClean="0"/>
              <a:t>rovnosť</a:t>
            </a:r>
            <a:r>
              <a:rPr lang="en-US" dirty="0" smtClean="0"/>
              <a:t> a </a:t>
            </a:r>
            <a:r>
              <a:rPr lang="en-US" dirty="0" err="1" smtClean="0"/>
              <a:t>súťaž</a:t>
            </a:r>
            <a:r>
              <a:rPr lang="en-US" dirty="0" smtClean="0"/>
              <a:t> a </a:t>
            </a:r>
            <a:r>
              <a:rPr lang="en-US" dirty="0" err="1" smtClean="0"/>
              <a:t>podmienky</a:t>
            </a:r>
            <a:r>
              <a:rPr lang="en-US" dirty="0" smtClean="0"/>
              <a:t> pre </a:t>
            </a:r>
            <a:r>
              <a:rPr lang="en-US" dirty="0" err="1" smtClean="0"/>
              <a:t>hospodársky</a:t>
            </a:r>
            <a:r>
              <a:rPr lang="en-US" dirty="0" smtClean="0"/>
              <a:t>, </a:t>
            </a:r>
            <a:r>
              <a:rPr lang="en-US" dirty="0" err="1" smtClean="0"/>
              <a:t>sociálny</a:t>
            </a:r>
            <a:r>
              <a:rPr lang="en-US" dirty="0" smtClean="0"/>
              <a:t> a </a:t>
            </a:r>
            <a:r>
              <a:rPr lang="en-US" dirty="0" err="1" smtClean="0"/>
              <a:t>politický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Inštitúcionálne</a:t>
            </a:r>
            <a:r>
              <a:rPr lang="en-US" dirty="0" smtClean="0"/>
              <a:t> </a:t>
            </a:r>
            <a:r>
              <a:rPr lang="en-US" dirty="0" err="1" smtClean="0"/>
              <a:t>vysvetlenia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ich</a:t>
            </a:r>
            <a:r>
              <a:rPr lang="en-US" dirty="0" smtClean="0"/>
              <a:t>  </a:t>
            </a:r>
            <a:r>
              <a:rPr lang="en-US" dirty="0" err="1" smtClean="0"/>
              <a:t>alternatívy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geografia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politická</a:t>
            </a:r>
            <a:r>
              <a:rPr lang="en-US" dirty="0" smtClean="0"/>
              <a:t> </a:t>
            </a:r>
            <a:r>
              <a:rPr lang="en-US" dirty="0" err="1" smtClean="0"/>
              <a:t>kultúra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rozhodnutia</a:t>
            </a:r>
            <a:r>
              <a:rPr lang="en-US" dirty="0" smtClean="0"/>
              <a:t> “</a:t>
            </a:r>
            <a:r>
              <a:rPr lang="en-US" dirty="0" err="1" smtClean="0"/>
              <a:t>osvietených</a:t>
            </a:r>
            <a:r>
              <a:rPr lang="en-US" dirty="0" smtClean="0"/>
              <a:t>” </a:t>
            </a:r>
            <a:r>
              <a:rPr lang="en-US" dirty="0" err="1" smtClean="0"/>
              <a:t>lídrov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kapitál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Dôvera</a:t>
            </a:r>
            <a:r>
              <a:rPr lang="en-US" dirty="0" smtClean="0"/>
              <a:t>/Trust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čo</a:t>
            </a:r>
            <a:r>
              <a:rPr lang="en-US" dirty="0" smtClean="0"/>
              <a:t> je to </a:t>
            </a:r>
            <a:r>
              <a:rPr lang="en-US" dirty="0" err="1" smtClean="0"/>
              <a:t>dôvera</a:t>
            </a:r>
            <a:r>
              <a:rPr lang="en-US" dirty="0" smtClean="0"/>
              <a:t>/trust?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65318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2677</TotalTime>
  <Words>2151</Words>
  <Application>Microsoft Macintosh PowerPoint</Application>
  <PresentationFormat>On-screen Show (4:3)</PresentationFormat>
  <Paragraphs>195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ＭＳ Ｐゴシック</vt:lpstr>
      <vt:lpstr>Wingdings</vt:lpstr>
      <vt:lpstr>Times New Roman</vt:lpstr>
      <vt:lpstr>Capsules</vt:lpstr>
      <vt:lpstr>Podmienky dlhodobého rozvoja II</vt:lpstr>
      <vt:lpstr>Prehľad prednášky</vt:lpstr>
      <vt:lpstr>Nájdite päť rozdielov</vt:lpstr>
      <vt:lpstr>Inštitucionálne vysvetlenia</vt:lpstr>
      <vt:lpstr>Inštitucionálne vysvetlenia</vt:lpstr>
      <vt:lpstr>Inštitucionálne vysvetlenia</vt:lpstr>
      <vt:lpstr>Inštitucionálne vysvetlenia</vt:lpstr>
      <vt:lpstr>Inštitúcionálne vysvetlenia  a ich  alternatívy </vt:lpstr>
      <vt:lpstr>Dôvera/Trust</vt:lpstr>
      <vt:lpstr>Nerovnosti ako priame  dedičstvo koloniálnej éry</vt:lpstr>
      <vt:lpstr>Nerovnosti ako priame  dedičstvo koloniálnej éry</vt:lpstr>
      <vt:lpstr>Modernizácia a rozvoj</vt:lpstr>
      <vt:lpstr>Modernizácia a rozvoj:  súčasná debata</vt:lpstr>
      <vt:lpstr>Przeworski a kol (2000)</vt:lpstr>
      <vt:lpstr>Przeworski a kol (2000)</vt:lpstr>
      <vt:lpstr>Przeworski a kol (2000)</vt:lpstr>
      <vt:lpstr>Przeworski a kol (2000)</vt:lpstr>
      <vt:lpstr>Przeworski a kol (2000): kritika</vt:lpstr>
      <vt:lpstr>Boix a Stokes (2003)</vt:lpstr>
      <vt:lpstr>Boix a Stokes (2003)</vt:lpstr>
      <vt:lpstr>Boix a Stokes (2003)</vt:lpstr>
      <vt:lpstr>Demokracia v bohatých krajinách</vt:lpstr>
      <vt:lpstr>Prečo rozvoj udržiava demokraciu?</vt:lpstr>
      <vt:lpstr>Ľudský kapitál/vzdelanie</vt:lpstr>
      <vt:lpstr>Ľudský kapitál/vzdelanie</vt:lpstr>
      <vt:lpstr>Glaeser a kol (2004)</vt:lpstr>
      <vt:lpstr>Ľudský kapitál/vzdelanie</vt:lpstr>
      <vt:lpstr>Woodberry (2012)</vt:lpstr>
      <vt:lpstr>Woodberry (2012)</vt:lpstr>
      <vt:lpstr>Ľudský kapitál/vzdelanie</vt:lpstr>
      <vt:lpstr>Ako ? Vplyv ľudského kapitálu</vt:lpstr>
      <vt:lpstr>Demokracia a rozvoj: súhrn</vt:lpstr>
      <vt:lpstr>Rozvoj: alternatívne prístupy </vt:lpstr>
      <vt:lpstr>Demografické procesy</vt:lpstr>
      <vt:lpstr>Dyson (2001): Demografická transformácia</vt:lpstr>
      <vt:lpstr>Demografická transformácia</vt:lpstr>
      <vt:lpstr>Demografická transformácia</vt:lpstr>
      <vt:lpstr>Demografická transformácia</vt:lpstr>
      <vt:lpstr>Demografia a demokracia</vt:lpstr>
      <vt:lpstr>Doprava ako faktor rozvoja</vt:lpstr>
      <vt:lpstr>Doprava ako faktor rozvoja</vt:lpstr>
      <vt:lpstr>Doprava ako faktor rozvoja</vt:lpstr>
      <vt:lpstr>Doprava a rozvoj</vt:lpstr>
      <vt:lpstr>Doprava a rozvoj</vt:lpstr>
      <vt:lpstr>Rozvojové impulzy dopravy</vt:lpstr>
      <vt:lpstr>Rozvojové impulzy dopravy</vt:lpstr>
      <vt:lpstr>Rozvojové impulzy dopravy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Rybar</dc:creator>
  <cp:lastModifiedBy>Marek</cp:lastModifiedBy>
  <cp:revision>213</cp:revision>
  <dcterms:created xsi:type="dcterms:W3CDTF">2005-06-20T08:50:09Z</dcterms:created>
  <dcterms:modified xsi:type="dcterms:W3CDTF">2016-10-26T08:08:50Z</dcterms:modified>
</cp:coreProperties>
</file>