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52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301" r:id="rId38"/>
    <p:sldId id="300" r:id="rId39"/>
    <p:sldId id="299" r:id="rId40"/>
    <p:sldId id="298" r:id="rId41"/>
    <p:sldId id="297" r:id="rId42"/>
    <p:sldId id="296" r:id="rId43"/>
    <p:sldId id="308" r:id="rId44"/>
    <p:sldId id="307" r:id="rId45"/>
    <p:sldId id="306" r:id="rId46"/>
    <p:sldId id="305" r:id="rId47"/>
    <p:sldId id="304" r:id="rId48"/>
    <p:sldId id="303" r:id="rId49"/>
    <p:sldId id="302" r:id="rId50"/>
    <p:sldId id="310" r:id="rId5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8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notesMaster" Target="notesMasters/notes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C5DFF13-63FE-2B43-BB32-CA8B565F0A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50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cs-CZ">
              <a:ea typeface="MS PGothic" charset="0"/>
            </a:endParaRPr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814AA76-FF0B-B444-9467-BCCD7A696A60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kumimoji="1" lang="sk-SK" altLang="cs-CZ" sz="2400" smtClean="0">
                <a:latin typeface="Times New Roman" panose="02020603050405020304" pitchFamily="18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kumimoji="1" lang="sk-SK" altLang="cs-CZ" sz="2400" smtClean="0">
                <a:latin typeface="Times New Roman" panose="02020603050405020304" pitchFamily="18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cs-CZ" altLang="cs-CZ" smtClean="0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cs-CZ" altLang="cs-CZ" smtClean="0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 smtClean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 smtClean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FEB4745D-51F8-0546-8CFA-6454ECEA7933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840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5E1E9D-3920-2143-979E-49AF069AEF11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173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36678-8EBA-4543-8874-D3314773D3AE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4069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AE174-C050-C745-A4A9-65D92D6DC72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505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071C1D-CA87-6049-9987-22D122B0809C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808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518DC-DB6D-2B49-9567-BCB78A2E5623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01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A908C-ED97-F74D-B323-E301064C141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966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FE46CC-664D-E04C-861F-00EBFFCEEC13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598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96F77-B522-9243-B8A5-1C187A26A9C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9376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F3195D-C508-B24A-B1FF-E1C985FE1E1D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3489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F7E405-5E82-7641-B04C-F8BE5093D94D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274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>
                  <a:cs typeface="+mn-cs"/>
                </a:endParaRPr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>
                  <a:cs typeface="+mn-cs"/>
                </a:endParaRPr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E75DE7F3-B105-3846-87DA-97064441BCCC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/>
            <a:r>
              <a:rPr lang="cs-CZ" sz="4000">
                <a:latin typeface="Arial" charset="0"/>
                <a:ea typeface="MS PGothic" charset="0"/>
              </a:rPr>
              <a:t>Typy politických režimov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/>
            <a:r>
              <a:rPr lang="sk-SK" dirty="0">
                <a:latin typeface="Arial" charset="0"/>
                <a:ea typeface="MS PGothic" charset="0"/>
              </a:rPr>
              <a:t>Komparatistika</a:t>
            </a:r>
          </a:p>
          <a:p>
            <a:pPr eaLnBrk="1" hangingPunct="1"/>
            <a:r>
              <a:rPr lang="sk-SK" dirty="0">
                <a:latin typeface="Arial" charset="0"/>
                <a:ea typeface="MS PGothic" charset="0"/>
              </a:rPr>
              <a:t>FSS MU </a:t>
            </a:r>
            <a:r>
              <a:rPr lang="sk-SK" dirty="0" smtClean="0">
                <a:latin typeface="Arial" charset="0"/>
                <a:ea typeface="MS PGothic" charset="0"/>
              </a:rPr>
              <a:t>2016/17</a:t>
            </a:r>
            <a:endParaRPr lang="sk-SK" dirty="0">
              <a:latin typeface="Arial" charset="0"/>
              <a:ea typeface="MS PGothic" charset="0"/>
            </a:endParaRPr>
          </a:p>
          <a:p>
            <a:pPr eaLnBrk="1" hangingPunct="1"/>
            <a:r>
              <a:rPr lang="en-US" dirty="0">
                <a:latin typeface="Arial" charset="0"/>
                <a:ea typeface="MS PGothic" charset="0"/>
              </a:rPr>
              <a:t>D</a:t>
            </a:r>
            <a:r>
              <a:rPr lang="sk-SK" dirty="0">
                <a:latin typeface="Arial" charset="0"/>
                <a:ea typeface="MS PGothic" charset="0"/>
              </a:rPr>
              <a:t>oc. Marek Rybář, PhD.</a:t>
            </a:r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MS PGothic" charset="0"/>
              </a:rPr>
              <a:t>Dôsledky rozšírenia demokracií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debata o vplyve (makro)inštitúcií na politický aj socioekonomický vývoj (napr. prezidentské vs. parlamentné) </a:t>
            </a:r>
          </a:p>
          <a:p>
            <a:r>
              <a:rPr lang="cs-CZ">
                <a:latin typeface="Arial" charset="0"/>
                <a:ea typeface="MS PGothic" charset="0"/>
              </a:rPr>
              <a:t>tento vývoj viedol v jeho akademickej reflexii k pojmovému zmätku </a:t>
            </a:r>
          </a:p>
          <a:p>
            <a:r>
              <a:rPr lang="cs-CZ">
                <a:latin typeface="Arial" charset="0"/>
                <a:ea typeface="MS PGothic" charset="0"/>
              </a:rPr>
              <a:t>demokracie s prídavnými menami/charakteristikami: volebná, delegatívna, neliberálna, atď.</a:t>
            </a: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Arial" charset="0"/>
                <a:ea typeface="MS PGothic" charset="0"/>
              </a:rPr>
              <a:t>Ako chápať demokraciu?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6888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procedurálne a substantívne definície demokracie </a:t>
            </a:r>
          </a:p>
          <a:p>
            <a:r>
              <a:rPr lang="cs-CZ">
                <a:latin typeface="Arial" charset="0"/>
                <a:ea typeface="MS PGothic" charset="0"/>
              </a:rPr>
              <a:t>procedurálne sa zameriavajú na to, ako je režim organizovaný a aké procesy vedú k zabezpečeniu reprezentácie občanov, zúčtovateľnosti volených zástupcov  a legitimite režimu </a:t>
            </a:r>
          </a:p>
          <a:p>
            <a:r>
              <a:rPr lang="cs-CZ">
                <a:latin typeface="Arial" charset="0"/>
                <a:ea typeface="MS PGothic" charset="0"/>
              </a:rPr>
              <a:t>typickým príkladom je definícia J. Schumpetera </a:t>
            </a: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500">
                <a:latin typeface="Arial" charset="0"/>
                <a:ea typeface="MS PGothic" charset="0"/>
              </a:rPr>
              <a:t>Schumpeter: procedurálna definícia</a:t>
            </a:r>
            <a:endParaRPr lang="en-US" sz="3500">
              <a:latin typeface="Arial" charset="0"/>
              <a:ea typeface="MS PGothic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Arial" charset="0"/>
                <a:ea typeface="MS PGothic" charset="0"/>
              </a:rPr>
              <a:t>hovorí</a:t>
            </a:r>
            <a:r>
              <a:rPr lang="cs-CZ" dirty="0">
                <a:latin typeface="Arial" charset="0"/>
                <a:ea typeface="MS PGothic" charset="0"/>
              </a:rPr>
              <a:t> o  "</a:t>
            </a:r>
            <a:r>
              <a:rPr lang="cs-CZ" dirty="0" err="1">
                <a:latin typeface="Arial" charset="0"/>
                <a:ea typeface="MS PGothic" charset="0"/>
              </a:rPr>
              <a:t>slobodnej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súťaži</a:t>
            </a:r>
            <a:r>
              <a:rPr lang="cs-CZ" dirty="0">
                <a:latin typeface="Arial" charset="0"/>
                <a:ea typeface="MS PGothic" charset="0"/>
              </a:rPr>
              <a:t> o </a:t>
            </a:r>
            <a:r>
              <a:rPr lang="cs-CZ" dirty="0" smtClean="0">
                <a:latin typeface="Arial" charset="0"/>
                <a:ea typeface="MS PGothic" charset="0"/>
              </a:rPr>
              <a:t>voličské </a:t>
            </a:r>
            <a:r>
              <a:rPr lang="cs-CZ" dirty="0">
                <a:latin typeface="Arial" charset="0"/>
                <a:ea typeface="MS PGothic" charset="0"/>
              </a:rPr>
              <a:t>hlasy" </a:t>
            </a:r>
          </a:p>
          <a:p>
            <a:r>
              <a:rPr lang="cs-CZ" dirty="0">
                <a:latin typeface="Arial" charset="0"/>
                <a:ea typeface="MS PGothic" charset="0"/>
              </a:rPr>
              <a:t>mechanizmus, </a:t>
            </a:r>
            <a:r>
              <a:rPr lang="cs-CZ" dirty="0" err="1">
                <a:latin typeface="Arial" charset="0"/>
                <a:ea typeface="MS PGothic" charset="0"/>
              </a:rPr>
              <a:t>ktorým</a:t>
            </a:r>
            <a:r>
              <a:rPr lang="cs-CZ" dirty="0">
                <a:latin typeface="Arial" charset="0"/>
                <a:ea typeface="MS PGothic" charset="0"/>
              </a:rPr>
              <a:t> si </a:t>
            </a:r>
            <a:r>
              <a:rPr lang="cs-CZ" dirty="0" err="1">
                <a:latin typeface="Arial" charset="0"/>
                <a:ea typeface="MS PGothic" charset="0"/>
              </a:rPr>
              <a:t>občania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vyberajú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svojich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vládcov</a:t>
            </a:r>
            <a:r>
              <a:rPr lang="cs-CZ" dirty="0">
                <a:latin typeface="Arial" charset="0"/>
                <a:ea typeface="MS PGothic" charset="0"/>
              </a:rPr>
              <a:t> (a </a:t>
            </a:r>
            <a:r>
              <a:rPr lang="cs-CZ" dirty="0" err="1">
                <a:latin typeface="Arial" charset="0"/>
                <a:ea typeface="MS PGothic" charset="0"/>
              </a:rPr>
              <a:t>ktorým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vymenia</a:t>
            </a:r>
            <a:r>
              <a:rPr lang="cs-CZ" dirty="0">
                <a:latin typeface="Arial" charset="0"/>
                <a:ea typeface="MS PGothic" charset="0"/>
              </a:rPr>
              <a:t>)</a:t>
            </a:r>
          </a:p>
          <a:p>
            <a:r>
              <a:rPr lang="cs-CZ" dirty="0">
                <a:latin typeface="Arial" charset="0"/>
                <a:ea typeface="MS PGothic" charset="0"/>
              </a:rPr>
              <a:t>„</a:t>
            </a:r>
            <a:r>
              <a:rPr lang="cs-CZ" dirty="0" err="1">
                <a:latin typeface="Arial" charset="0"/>
                <a:ea typeface="MS PGothic" charset="0"/>
              </a:rPr>
              <a:t>inštitucionálne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usporiadanie</a:t>
            </a:r>
            <a:r>
              <a:rPr lang="cs-CZ" dirty="0">
                <a:latin typeface="Arial" charset="0"/>
                <a:ea typeface="MS PGothic" charset="0"/>
              </a:rPr>
              <a:t> na tvorbu politických rozhodnutí, </a:t>
            </a:r>
            <a:r>
              <a:rPr lang="cs-CZ" dirty="0" err="1">
                <a:latin typeface="Arial" charset="0"/>
                <a:ea typeface="MS PGothic" charset="0"/>
              </a:rPr>
              <a:t>ktorými</a:t>
            </a:r>
            <a:r>
              <a:rPr lang="cs-CZ" dirty="0">
                <a:latin typeface="Arial" charset="0"/>
                <a:ea typeface="MS PGothic" charset="0"/>
              </a:rPr>
              <a:t> jednotlivci </a:t>
            </a:r>
            <a:r>
              <a:rPr lang="cs-CZ" dirty="0" err="1">
                <a:latin typeface="Arial" charset="0"/>
                <a:ea typeface="MS PGothic" charset="0"/>
              </a:rPr>
              <a:t>získavajú</a:t>
            </a:r>
            <a:r>
              <a:rPr lang="cs-CZ" dirty="0">
                <a:latin typeface="Arial" charset="0"/>
                <a:ea typeface="MS PGothic" charset="0"/>
              </a:rPr>
              <a:t> moc </a:t>
            </a:r>
            <a:r>
              <a:rPr lang="cs-CZ" dirty="0" err="1">
                <a:latin typeface="Arial" charset="0"/>
                <a:ea typeface="MS PGothic" charset="0"/>
              </a:rPr>
              <a:t>rozhodovať</a:t>
            </a:r>
            <a:r>
              <a:rPr lang="cs-CZ" dirty="0">
                <a:latin typeface="Arial" charset="0"/>
                <a:ea typeface="MS PGothic" charset="0"/>
              </a:rPr>
              <a:t>, a to </a:t>
            </a:r>
            <a:r>
              <a:rPr lang="cs-CZ" dirty="0" err="1">
                <a:latin typeface="Arial" charset="0"/>
                <a:ea typeface="MS PGothic" charset="0"/>
              </a:rPr>
              <a:t>prostredníctvom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súťaže</a:t>
            </a:r>
            <a:r>
              <a:rPr lang="cs-CZ" dirty="0">
                <a:latin typeface="Arial" charset="0"/>
                <a:ea typeface="MS PGothic" charset="0"/>
              </a:rPr>
              <a:t> o hlasy </a:t>
            </a:r>
            <a:r>
              <a:rPr lang="cs-CZ" dirty="0" err="1">
                <a:latin typeface="Arial" charset="0"/>
                <a:ea typeface="MS PGothic" charset="0"/>
              </a:rPr>
              <a:t>voličov</a:t>
            </a:r>
            <a:r>
              <a:rPr lang="cs-CZ" dirty="0">
                <a:latin typeface="Arial" charset="0"/>
                <a:ea typeface="MS PGothic" charset="0"/>
              </a:rPr>
              <a:t>“ </a:t>
            </a: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MS PGothic" charset="0"/>
              </a:rPr>
              <a:t>Substantívne definície demokracie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913"/>
          </a:xfrm>
        </p:spPr>
        <p:txBody>
          <a:bodyPr/>
          <a:lstStyle/>
          <a:p>
            <a:r>
              <a:rPr lang="cs-CZ" sz="2600" dirty="0" err="1">
                <a:latin typeface="Arial" charset="0"/>
                <a:ea typeface="MS PGothic" charset="0"/>
              </a:rPr>
              <a:t>zdôrazňujú</a:t>
            </a:r>
            <a:r>
              <a:rPr lang="cs-CZ" sz="2600" dirty="0">
                <a:latin typeface="Arial" charset="0"/>
                <a:ea typeface="MS PGothic" charset="0"/>
              </a:rPr>
              <a:t> </a:t>
            </a:r>
            <a:r>
              <a:rPr lang="cs-CZ" sz="2600" dirty="0" err="1">
                <a:latin typeface="Arial" charset="0"/>
                <a:ea typeface="MS PGothic" charset="0"/>
              </a:rPr>
              <a:t>policy</a:t>
            </a:r>
            <a:r>
              <a:rPr lang="cs-CZ" sz="2600" dirty="0">
                <a:latin typeface="Arial" charset="0"/>
                <a:ea typeface="MS PGothic" charset="0"/>
              </a:rPr>
              <a:t> (</a:t>
            </a:r>
            <a:r>
              <a:rPr lang="cs-CZ" sz="2600" dirty="0" err="1">
                <a:latin typeface="Arial" charset="0"/>
                <a:ea typeface="MS PGothic" charset="0"/>
              </a:rPr>
              <a:t>substantívne</a:t>
            </a:r>
            <a:r>
              <a:rPr lang="cs-CZ" sz="2600" dirty="0">
                <a:latin typeface="Arial" charset="0"/>
                <a:ea typeface="MS PGothic" charset="0"/>
              </a:rPr>
              <a:t>) </a:t>
            </a:r>
            <a:r>
              <a:rPr lang="cs-CZ" sz="2600" dirty="0" err="1">
                <a:latin typeface="Arial" charset="0"/>
                <a:ea typeface="MS PGothic" charset="0"/>
              </a:rPr>
              <a:t>ciele</a:t>
            </a:r>
            <a:r>
              <a:rPr lang="cs-CZ" sz="2600" dirty="0">
                <a:latin typeface="Arial" charset="0"/>
                <a:ea typeface="MS PGothic" charset="0"/>
              </a:rPr>
              <a:t>, </a:t>
            </a:r>
            <a:r>
              <a:rPr lang="cs-CZ" sz="2600" dirty="0" err="1">
                <a:latin typeface="Arial" charset="0"/>
                <a:ea typeface="MS PGothic" charset="0"/>
              </a:rPr>
              <a:t>ako</a:t>
            </a:r>
            <a:r>
              <a:rPr lang="cs-CZ" sz="2600" dirty="0">
                <a:latin typeface="Arial" charset="0"/>
                <a:ea typeface="MS PGothic" charset="0"/>
              </a:rPr>
              <a:t> je </a:t>
            </a:r>
            <a:r>
              <a:rPr lang="cs-CZ" sz="2600" dirty="0" err="1">
                <a:latin typeface="Arial" charset="0"/>
                <a:ea typeface="MS PGothic" charset="0"/>
              </a:rPr>
              <a:t>rovnosť</a:t>
            </a:r>
            <a:r>
              <a:rPr lang="cs-CZ" sz="2600" dirty="0">
                <a:latin typeface="Arial" charset="0"/>
                <a:ea typeface="MS PGothic" charset="0"/>
              </a:rPr>
              <a:t>, </a:t>
            </a:r>
            <a:r>
              <a:rPr lang="cs-CZ" sz="2600" dirty="0" err="1">
                <a:latin typeface="Arial" charset="0"/>
                <a:ea typeface="MS PGothic" charset="0"/>
              </a:rPr>
              <a:t>inklúzia</a:t>
            </a:r>
            <a:r>
              <a:rPr lang="cs-CZ" sz="2600" dirty="0">
                <a:latin typeface="Arial" charset="0"/>
                <a:ea typeface="MS PGothic" charset="0"/>
              </a:rPr>
              <a:t>, </a:t>
            </a:r>
            <a:r>
              <a:rPr lang="cs-CZ" sz="2600" dirty="0" err="1">
                <a:latin typeface="Arial" charset="0"/>
                <a:ea typeface="MS PGothic" charset="0"/>
              </a:rPr>
              <a:t>férovosť</a:t>
            </a:r>
            <a:r>
              <a:rPr lang="cs-CZ" sz="2600" dirty="0">
                <a:latin typeface="Arial" charset="0"/>
                <a:ea typeface="MS PGothic" charset="0"/>
              </a:rPr>
              <a:t> </a:t>
            </a:r>
            <a:r>
              <a:rPr lang="cs-CZ" sz="2600" dirty="0" err="1">
                <a:latin typeface="Arial" charset="0"/>
                <a:ea typeface="MS PGothic" charset="0"/>
              </a:rPr>
              <a:t>atď</a:t>
            </a:r>
            <a:endParaRPr lang="cs-CZ" sz="2600" dirty="0">
              <a:latin typeface="Arial" charset="0"/>
              <a:ea typeface="MS PGothic" charset="0"/>
            </a:endParaRPr>
          </a:p>
          <a:p>
            <a:r>
              <a:rPr lang="cs-CZ" sz="2600" dirty="0">
                <a:latin typeface="Arial" charset="0"/>
                <a:ea typeface="MS PGothic" charset="0"/>
              </a:rPr>
              <a:t>samotné </a:t>
            </a:r>
            <a:r>
              <a:rPr lang="cs-CZ" sz="2600" dirty="0" err="1">
                <a:latin typeface="Arial" charset="0"/>
                <a:ea typeface="MS PGothic" charset="0"/>
              </a:rPr>
              <a:t>pravidlá</a:t>
            </a:r>
            <a:r>
              <a:rPr lang="cs-CZ" sz="2600" dirty="0">
                <a:latin typeface="Arial" charset="0"/>
                <a:ea typeface="MS PGothic" charset="0"/>
              </a:rPr>
              <a:t> </a:t>
            </a:r>
            <a:r>
              <a:rPr lang="cs-CZ" sz="2600" dirty="0" err="1">
                <a:latin typeface="Arial" charset="0"/>
                <a:ea typeface="MS PGothic" charset="0"/>
              </a:rPr>
              <a:t>nestačia</a:t>
            </a:r>
            <a:r>
              <a:rPr lang="cs-CZ" sz="2600" dirty="0">
                <a:latin typeface="Arial" charset="0"/>
                <a:ea typeface="MS PGothic" charset="0"/>
              </a:rPr>
              <a:t>, </a:t>
            </a:r>
            <a:r>
              <a:rPr lang="cs-CZ" sz="2600" dirty="0" err="1">
                <a:latin typeface="Arial" charset="0"/>
                <a:ea typeface="MS PGothic" charset="0"/>
              </a:rPr>
              <a:t>dôležité</a:t>
            </a:r>
            <a:r>
              <a:rPr lang="cs-CZ" sz="2600" dirty="0">
                <a:latin typeface="Arial" charset="0"/>
                <a:ea typeface="MS PGothic" charset="0"/>
              </a:rPr>
              <a:t> sú aj "výstupy" demokratického režimu </a:t>
            </a:r>
          </a:p>
          <a:p>
            <a:r>
              <a:rPr lang="cs-CZ" sz="2600" dirty="0" err="1">
                <a:latin typeface="Arial" charset="0"/>
                <a:ea typeface="MS PGothic" charset="0"/>
              </a:rPr>
              <a:t>Dahl</a:t>
            </a:r>
            <a:r>
              <a:rPr lang="cs-CZ" sz="2600" dirty="0">
                <a:latin typeface="Arial" charset="0"/>
                <a:ea typeface="MS PGothic" charset="0"/>
              </a:rPr>
              <a:t>: </a:t>
            </a:r>
            <a:r>
              <a:rPr lang="cs-CZ" sz="2600" dirty="0" err="1">
                <a:latin typeface="Arial" charset="0"/>
                <a:ea typeface="MS PGothic" charset="0"/>
              </a:rPr>
              <a:t>substantívne</a:t>
            </a:r>
            <a:r>
              <a:rPr lang="cs-CZ" sz="2600" dirty="0">
                <a:latin typeface="Arial" charset="0"/>
                <a:ea typeface="MS PGothic" charset="0"/>
              </a:rPr>
              <a:t> a </a:t>
            </a:r>
            <a:r>
              <a:rPr lang="cs-CZ" sz="2600" dirty="0" err="1">
                <a:latin typeface="Arial" charset="0"/>
                <a:ea typeface="MS PGothic" charset="0"/>
              </a:rPr>
              <a:t>procedurálne</a:t>
            </a:r>
            <a:r>
              <a:rPr lang="cs-CZ" sz="2600" dirty="0">
                <a:latin typeface="Arial" charset="0"/>
                <a:ea typeface="MS PGothic" charset="0"/>
              </a:rPr>
              <a:t> aspekty je </a:t>
            </a:r>
            <a:r>
              <a:rPr lang="cs-CZ" sz="2600" dirty="0" err="1">
                <a:latin typeface="Arial" charset="0"/>
                <a:ea typeface="MS PGothic" charset="0"/>
              </a:rPr>
              <a:t>ťažké</a:t>
            </a:r>
            <a:r>
              <a:rPr lang="cs-CZ" sz="2600" dirty="0">
                <a:latin typeface="Arial" charset="0"/>
                <a:ea typeface="MS PGothic" charset="0"/>
              </a:rPr>
              <a:t> empiricky </a:t>
            </a:r>
            <a:r>
              <a:rPr lang="cs-CZ" sz="2600" dirty="0" err="1">
                <a:latin typeface="Arial" charset="0"/>
                <a:ea typeface="MS PGothic" charset="0"/>
              </a:rPr>
              <a:t>odlišovať</a:t>
            </a:r>
            <a:endParaRPr lang="cs-CZ" sz="2600" dirty="0">
              <a:latin typeface="Arial" charset="0"/>
              <a:ea typeface="MS PGothic" charset="0"/>
            </a:endParaRPr>
          </a:p>
          <a:p>
            <a:r>
              <a:rPr lang="cs-CZ" sz="2600" dirty="0" err="1">
                <a:latin typeface="Arial" charset="0"/>
                <a:ea typeface="MS PGothic" charset="0"/>
              </a:rPr>
              <a:t>jednoduchšie</a:t>
            </a:r>
            <a:r>
              <a:rPr lang="cs-CZ" sz="2600" dirty="0">
                <a:latin typeface="Arial" charset="0"/>
                <a:ea typeface="MS PGothic" charset="0"/>
              </a:rPr>
              <a:t> je </a:t>
            </a:r>
            <a:r>
              <a:rPr lang="cs-CZ" sz="2600" dirty="0" err="1" smtClean="0">
                <a:latin typeface="Arial" charset="0"/>
                <a:ea typeface="MS PGothic" charset="0"/>
              </a:rPr>
              <a:t>skúmať</a:t>
            </a:r>
            <a:r>
              <a:rPr lang="cs-CZ" sz="2600" dirty="0" smtClean="0">
                <a:latin typeface="Arial" charset="0"/>
                <a:ea typeface="MS PGothic" charset="0"/>
              </a:rPr>
              <a:t> </a:t>
            </a:r>
            <a:r>
              <a:rPr lang="cs-CZ" sz="2600" dirty="0" err="1">
                <a:latin typeface="Arial" charset="0"/>
                <a:ea typeface="MS PGothic" charset="0"/>
              </a:rPr>
              <a:t>procedúry</a:t>
            </a:r>
            <a:endParaRPr lang="cs-CZ" sz="2600" dirty="0">
              <a:latin typeface="Arial" charset="0"/>
              <a:ea typeface="MS PGothic" charset="0"/>
            </a:endParaRPr>
          </a:p>
          <a:p>
            <a:r>
              <a:rPr lang="cs-CZ" sz="2600" dirty="0" err="1" smtClean="0">
                <a:latin typeface="Arial" charset="0"/>
                <a:ea typeface="MS PGothic" charset="0"/>
              </a:rPr>
              <a:t>pre</a:t>
            </a:r>
            <a:r>
              <a:rPr lang="cs-CZ" sz="2600" dirty="0" smtClean="0">
                <a:latin typeface="Arial" charset="0"/>
                <a:ea typeface="MS PGothic" charset="0"/>
              </a:rPr>
              <a:t> </a:t>
            </a:r>
            <a:r>
              <a:rPr lang="cs-CZ" sz="2600" dirty="0">
                <a:latin typeface="Arial" charset="0"/>
                <a:ea typeface="MS PGothic" charset="0"/>
              </a:rPr>
              <a:t>takto (</a:t>
            </a:r>
            <a:r>
              <a:rPr lang="cs-CZ" sz="2600" dirty="0" err="1">
                <a:latin typeface="Arial" charset="0"/>
                <a:ea typeface="MS PGothic" charset="0"/>
              </a:rPr>
              <a:t>procedurálne</a:t>
            </a:r>
            <a:r>
              <a:rPr lang="cs-CZ" sz="2600" dirty="0">
                <a:latin typeface="Arial" charset="0"/>
                <a:ea typeface="MS PGothic" charset="0"/>
              </a:rPr>
              <a:t>) definované režimy </a:t>
            </a:r>
            <a:r>
              <a:rPr lang="cs-CZ" sz="2600" dirty="0" err="1">
                <a:latin typeface="Arial" charset="0"/>
                <a:ea typeface="MS PGothic" charset="0"/>
              </a:rPr>
              <a:t>zavádza</a:t>
            </a:r>
            <a:r>
              <a:rPr lang="cs-CZ" sz="2600" dirty="0">
                <a:latin typeface="Arial" charset="0"/>
                <a:ea typeface="MS PGothic" charset="0"/>
              </a:rPr>
              <a:t> termín </a:t>
            </a:r>
            <a:r>
              <a:rPr lang="cs-CZ" sz="2600" b="1" dirty="0" err="1">
                <a:latin typeface="Arial" charset="0"/>
                <a:ea typeface="MS PGothic" charset="0"/>
              </a:rPr>
              <a:t>polyarchia</a:t>
            </a:r>
            <a:endParaRPr lang="cs-CZ" sz="2600" b="1" dirty="0">
              <a:latin typeface="Arial" charset="0"/>
              <a:ea typeface="MS PGothic" charset="0"/>
            </a:endParaRPr>
          </a:p>
          <a:p>
            <a:endParaRPr lang="cs-CZ" sz="2600" dirty="0">
              <a:latin typeface="Arial" charset="0"/>
              <a:ea typeface="MS PGothic" charset="0"/>
            </a:endParaRPr>
          </a:p>
          <a:p>
            <a:endParaRPr lang="cs-CZ" sz="2600" dirty="0">
              <a:latin typeface="Arial" charset="0"/>
              <a:ea typeface="MS PGothic" charset="0"/>
            </a:endParaRPr>
          </a:p>
          <a:p>
            <a:endParaRPr lang="en-US" sz="2600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ea typeface="+mj-ea"/>
                <a:cs typeface="ＭＳ Ｐゴシック" charset="0"/>
              </a:rPr>
              <a:t>Dahl: </a:t>
            </a:r>
            <a:r>
              <a:rPr lang="en-US" dirty="0" err="1" smtClean="0">
                <a:ea typeface="+mj-ea"/>
                <a:cs typeface="ＭＳ Ｐゴシック" charset="0"/>
              </a:rPr>
              <a:t>Polyarchia</a:t>
            </a:r>
            <a:endParaRPr lang="en-US" dirty="0">
              <a:ea typeface="+mj-ea"/>
              <a:cs typeface="ＭＳ Ｐゴシック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cs-CZ" sz="2500">
                <a:latin typeface="Arial" charset="0"/>
                <a:ea typeface="MS PGothic" charset="0"/>
              </a:rPr>
              <a:t>1. vládcovia sú volení, </a:t>
            </a:r>
          </a:p>
          <a:p>
            <a:r>
              <a:rPr lang="cs-CZ" sz="2500">
                <a:latin typeface="Arial" charset="0"/>
                <a:ea typeface="MS PGothic" charset="0"/>
              </a:rPr>
              <a:t>2. v slobodných a spravodlivých voľbách, </a:t>
            </a:r>
          </a:p>
          <a:p>
            <a:r>
              <a:rPr lang="cs-CZ" sz="2500">
                <a:latin typeface="Arial" charset="0"/>
                <a:ea typeface="MS PGothic" charset="0"/>
              </a:rPr>
              <a:t>3. s univerzálnym volebným právom, </a:t>
            </a:r>
          </a:p>
          <a:p>
            <a:r>
              <a:rPr lang="cs-CZ" sz="2500">
                <a:latin typeface="Arial" charset="0"/>
                <a:ea typeface="MS PGothic" charset="0"/>
              </a:rPr>
              <a:t>4. so širokým právom kandidovať vo voľbách, </a:t>
            </a:r>
          </a:p>
          <a:p>
            <a:r>
              <a:rPr lang="cs-CZ" sz="2500">
                <a:latin typeface="Arial" charset="0"/>
                <a:ea typeface="MS PGothic" charset="0"/>
              </a:rPr>
              <a:t>5. kde je garantovaná sloboda prejavu, </a:t>
            </a:r>
          </a:p>
          <a:p>
            <a:r>
              <a:rPr lang="cs-CZ" sz="2500">
                <a:latin typeface="Arial" charset="0"/>
                <a:ea typeface="MS PGothic" charset="0"/>
              </a:rPr>
              <a:t>6. sú dostupné alternatívne zdroje informácií, </a:t>
            </a:r>
          </a:p>
          <a:p>
            <a:r>
              <a:rPr lang="cs-CZ" sz="2500">
                <a:latin typeface="Arial" charset="0"/>
                <a:ea typeface="MS PGothic" charset="0"/>
              </a:rPr>
              <a:t>7. a občania sa môžu združovať do organizácií (strany a organizované záujmy), </a:t>
            </a:r>
          </a:p>
          <a:p>
            <a:r>
              <a:rPr lang="cs-CZ" sz="2500">
                <a:latin typeface="Arial" charset="0"/>
                <a:ea typeface="MS PGothic" charset="0"/>
              </a:rPr>
              <a:t>8. pričom sú to volení zástupcovia, ktorí  aj de facto rozhodujú </a:t>
            </a:r>
          </a:p>
          <a:p>
            <a:endParaRPr lang="en-US" sz="250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ea typeface="+mj-ea"/>
                <a:cs typeface="ＭＳ Ｐゴシック" charset="0"/>
              </a:rPr>
              <a:t>Dahl a Schumpeter</a:t>
            </a:r>
            <a:endParaRPr lang="en-US" dirty="0">
              <a:ea typeface="+mj-ea"/>
              <a:cs typeface="ＭＳ Ｐゴシック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2425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rozdiely medzi Schumpeterovou a Dahlovou definíciou sú obrovské, aj keď sú obe procedurálne</a:t>
            </a:r>
          </a:p>
          <a:p>
            <a:r>
              <a:rPr lang="cs-CZ">
                <a:latin typeface="Arial" charset="0"/>
                <a:ea typeface="MS PGothic" charset="0"/>
              </a:rPr>
              <a:t>Schumpeterova definícia sa díva primárne na voľby (v tomto na ňu nadväzuje a mierne ju rozvíja Freedom House)</a:t>
            </a:r>
          </a:p>
          <a:p>
            <a:r>
              <a:rPr lang="cs-CZ">
                <a:latin typeface="Arial" charset="0"/>
                <a:ea typeface="MS PGothic" charset="0"/>
              </a:rPr>
              <a:t>v Dahlovej definícii pribúdajú ústavné garancie a kontrola volených zástupcov</a:t>
            </a: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>
                <a:ea typeface="+mj-ea"/>
                <a:cs typeface="ＭＳ Ｐゴシック" charset="0"/>
              </a:rPr>
              <a:t>Dimenzie</a:t>
            </a:r>
            <a:r>
              <a:rPr lang="en-US" dirty="0" smtClean="0">
                <a:ea typeface="+mj-ea"/>
                <a:cs typeface="ＭＳ Ｐゴシック" charset="0"/>
              </a:rPr>
              <a:t> </a:t>
            </a:r>
            <a:r>
              <a:rPr lang="en-US" dirty="0" err="1" smtClean="0">
                <a:ea typeface="+mj-ea"/>
                <a:cs typeface="ＭＳ Ｐゴシック" charset="0"/>
              </a:rPr>
              <a:t>demokracie</a:t>
            </a:r>
            <a:endParaRPr lang="en-US" dirty="0">
              <a:ea typeface="+mj-ea"/>
              <a:cs typeface="ＭＳ Ｐゴシック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6888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jedna dimenzia obsahuje rolu "ľudu" (demos): združovanie občanov, slobodné voľby, sloboda prejavu a vláda odvodená od rozhodnutia ľudu</a:t>
            </a:r>
          </a:p>
          <a:p>
            <a:r>
              <a:rPr lang="cs-CZ">
                <a:latin typeface="Arial" charset="0"/>
                <a:ea typeface="MS PGothic" charset="0"/>
              </a:rPr>
              <a:t>druhá (ústavná) dimenzia zdôrazňuje limity vládnutia, garancie práv a "brzdy a protiváhy“</a:t>
            </a:r>
          </a:p>
          <a:p>
            <a:r>
              <a:rPr lang="cs-CZ">
                <a:latin typeface="Arial" charset="0"/>
                <a:ea typeface="MS PGothic" charset="0"/>
              </a:rPr>
              <a:t>dôležité pre chápanie rozdielov medzi demokratickými režimami po tretej demokratizačnej vlne </a:t>
            </a:r>
          </a:p>
          <a:p>
            <a:endParaRPr lang="cs-CZ">
              <a:latin typeface="Arial" charset="0"/>
              <a:ea typeface="MS PGothic" charset="0"/>
            </a:endParaRP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ea typeface="+mj-ea"/>
                <a:cs typeface="ＭＳ Ｐゴシック" charset="0"/>
              </a:rPr>
              <a:t>Demokracie</a:t>
            </a:r>
            <a:r>
              <a:rPr lang="en-US" dirty="0" smtClean="0">
                <a:ea typeface="+mj-ea"/>
                <a:cs typeface="ＭＳ Ｐゴシック" charset="0"/>
              </a:rPr>
              <a:t> </a:t>
            </a:r>
            <a:r>
              <a:rPr lang="en-US" dirty="0" err="1" smtClean="0">
                <a:ea typeface="+mj-ea"/>
                <a:cs typeface="ＭＳ Ｐゴシック" charset="0"/>
              </a:rPr>
              <a:t>po</a:t>
            </a:r>
            <a:r>
              <a:rPr lang="en-US" dirty="0" smtClean="0">
                <a:ea typeface="+mj-ea"/>
                <a:cs typeface="ＭＳ Ｐゴシック" charset="0"/>
              </a:rPr>
              <a:t> </a:t>
            </a:r>
            <a:r>
              <a:rPr lang="en-US" dirty="0" err="1" smtClean="0">
                <a:ea typeface="+mj-ea"/>
                <a:cs typeface="ＭＳ Ｐゴシック" charset="0"/>
              </a:rPr>
              <a:t>tretej</a:t>
            </a:r>
            <a:r>
              <a:rPr lang="en-US" dirty="0" smtClean="0">
                <a:ea typeface="+mj-ea"/>
                <a:cs typeface="ＭＳ Ｐゴシック" charset="0"/>
              </a:rPr>
              <a:t> </a:t>
            </a:r>
            <a:r>
              <a:rPr lang="en-US" dirty="0" err="1" smtClean="0">
                <a:ea typeface="+mj-ea"/>
                <a:cs typeface="ＭＳ Ｐゴシック" charset="0"/>
              </a:rPr>
              <a:t>vlne</a:t>
            </a:r>
            <a:endParaRPr lang="en-US" dirty="0">
              <a:ea typeface="+mj-ea"/>
              <a:cs typeface="ＭＳ Ｐゴシック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liberálne demokracie napĺňajú obe dimenzie</a:t>
            </a:r>
          </a:p>
          <a:p>
            <a:r>
              <a:rPr lang="cs-CZ">
                <a:latin typeface="Arial" charset="0"/>
                <a:ea typeface="MS PGothic" charset="0"/>
              </a:rPr>
              <a:t>neliberálne demokracie sú typické formálnym demokratickým procesom (voľby), ale s výraznými problémami pri garantovní ústavných slobôd a limitovaní exekutívnej moci </a:t>
            </a:r>
          </a:p>
          <a:p>
            <a:pPr>
              <a:buFont typeface="Wingdings" charset="0"/>
              <a:buNone/>
            </a:pPr>
            <a:r>
              <a:rPr lang="cs-CZ">
                <a:latin typeface="Arial" charset="0"/>
                <a:ea typeface="MS PGothic" charset="0"/>
              </a:rPr>
              <a:t> </a:t>
            </a:r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MS PGothic" charset="0"/>
              </a:rPr>
              <a:t>ODonnell: Delegatívne demokracie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913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v Latinskej Amerike silno majoritárske </a:t>
            </a:r>
          </a:p>
          <a:p>
            <a:r>
              <a:rPr lang="cs-CZ">
                <a:latin typeface="Arial" charset="0"/>
                <a:ea typeface="MS PGothic" charset="0"/>
              </a:rPr>
              <a:t>konajú sa v nich slobodné voľby</a:t>
            </a:r>
          </a:p>
          <a:p>
            <a:r>
              <a:rPr lang="cs-CZ">
                <a:latin typeface="Arial" charset="0"/>
                <a:ea typeface="MS PGothic" charset="0"/>
              </a:rPr>
              <a:t>ale po nástupe k moci existujú len malé obmedzenia držiteľa výkonnej moci</a:t>
            </a:r>
          </a:p>
          <a:p>
            <a:r>
              <a:rPr lang="cs-CZ">
                <a:latin typeface="Arial" charset="0"/>
                <a:ea typeface="MS PGothic" charset="0"/>
              </a:rPr>
              <a:t>podobné charakteristiky dobre vystihovali napr. aj režim v Rusku a ďalších častiach sveta</a:t>
            </a:r>
          </a:p>
          <a:p>
            <a:r>
              <a:rPr lang="cs-CZ">
                <a:latin typeface="Arial" charset="0"/>
                <a:ea typeface="MS PGothic" charset="0"/>
              </a:rPr>
              <a:t>demokratizácia v mnohých krajinách znamená primárne (slobodné) voľby</a:t>
            </a:r>
          </a:p>
          <a:p>
            <a:endParaRPr lang="cs-CZ">
              <a:latin typeface="Arial" charset="0"/>
              <a:ea typeface="MS PGothic" charset="0"/>
            </a:endParaRP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charset="0"/>
                <a:ea typeface="MS PGothic" charset="0"/>
              </a:rPr>
              <a:t>Dahl: </a:t>
            </a:r>
            <a:r>
              <a:rPr lang="en-US" dirty="0" smtClean="0">
                <a:latin typeface="Arial" charset="0"/>
                <a:ea typeface="MS PGothic" charset="0"/>
              </a:rPr>
              <a:t/>
            </a:r>
            <a:br>
              <a:rPr lang="en-US" dirty="0" smtClean="0">
                <a:latin typeface="Arial" charset="0"/>
                <a:ea typeface="MS PGothic" charset="0"/>
              </a:rPr>
            </a:br>
            <a:r>
              <a:rPr lang="en-US" dirty="0" err="1" smtClean="0">
                <a:latin typeface="Arial" charset="0"/>
                <a:ea typeface="MS PGothic" charset="0"/>
              </a:rPr>
              <a:t>Ako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sa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demokracie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menili</a:t>
            </a:r>
            <a:r>
              <a:rPr lang="en-US" dirty="0" smtClean="0">
                <a:latin typeface="Arial" charset="0"/>
                <a:ea typeface="MS PGothic" charset="0"/>
              </a:rPr>
              <a:t> v </a:t>
            </a:r>
            <a:r>
              <a:rPr lang="en-US" dirty="0" err="1" smtClean="0">
                <a:latin typeface="Arial" charset="0"/>
                <a:ea typeface="MS PGothic" charset="0"/>
              </a:rPr>
              <a:t>čase</a:t>
            </a:r>
            <a:r>
              <a:rPr lang="en-US" dirty="0" smtClean="0">
                <a:latin typeface="Arial" charset="0"/>
                <a:ea typeface="MS PGothic" charset="0"/>
              </a:rPr>
              <a:t>?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ea typeface="MS PGothic" charset="0"/>
              </a:rPr>
              <a:t>1</a:t>
            </a:r>
            <a:r>
              <a:rPr lang="cs-CZ" dirty="0">
                <a:latin typeface="Arial" charset="0"/>
                <a:ea typeface="MS PGothic" charset="0"/>
              </a:rPr>
              <a:t>. </a:t>
            </a:r>
            <a:r>
              <a:rPr lang="cs-CZ" b="1" dirty="0" err="1">
                <a:latin typeface="Arial" charset="0"/>
                <a:ea typeface="MS PGothic" charset="0"/>
              </a:rPr>
              <a:t>inkorporácia</a:t>
            </a:r>
            <a:r>
              <a:rPr lang="cs-CZ" dirty="0">
                <a:latin typeface="Arial" charset="0"/>
                <a:ea typeface="MS PGothic" charset="0"/>
              </a:rPr>
              <a:t>: </a:t>
            </a:r>
            <a:endParaRPr lang="cs-CZ" dirty="0" smtClean="0">
              <a:latin typeface="Arial" charset="0"/>
              <a:ea typeface="MS PGothic" charset="0"/>
            </a:endParaRPr>
          </a:p>
          <a:p>
            <a:r>
              <a:rPr lang="cs-CZ" dirty="0" smtClean="0">
                <a:latin typeface="Arial" charset="0"/>
                <a:ea typeface="MS PGothic" charset="0"/>
              </a:rPr>
              <a:t>postupné </a:t>
            </a:r>
            <a:r>
              <a:rPr lang="cs-CZ" dirty="0" err="1">
                <a:latin typeface="Arial" charset="0"/>
                <a:ea typeface="MS PGothic" charset="0"/>
              </a:rPr>
              <a:t>začleňovanie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dospelej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populácie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medzi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voličov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endParaRPr lang="cs-CZ" dirty="0" smtClean="0">
              <a:latin typeface="Arial" charset="0"/>
              <a:ea typeface="MS PGothic" charset="0"/>
            </a:endParaRPr>
          </a:p>
          <a:p>
            <a:r>
              <a:rPr lang="cs-CZ" dirty="0" err="1" smtClean="0">
                <a:latin typeface="Arial" charset="0"/>
                <a:ea typeface="MS PGothic" charset="0"/>
              </a:rPr>
              <a:t>odstraňovanie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rozličných </a:t>
            </a:r>
            <a:r>
              <a:rPr lang="cs-CZ" dirty="0" err="1">
                <a:latin typeface="Arial" charset="0"/>
                <a:ea typeface="MS PGothic" charset="0"/>
              </a:rPr>
              <a:t>obmedzení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smtClean="0">
                <a:latin typeface="Arial" charset="0"/>
                <a:ea typeface="MS PGothic" charset="0"/>
              </a:rPr>
              <a:t>(</a:t>
            </a:r>
            <a:r>
              <a:rPr lang="cs-CZ" dirty="0" err="1" smtClean="0">
                <a:latin typeface="Arial" charset="0"/>
                <a:ea typeface="MS PGothic" charset="0"/>
              </a:rPr>
              <a:t>pohlavie</a:t>
            </a:r>
            <a:r>
              <a:rPr lang="cs-CZ" dirty="0">
                <a:latin typeface="Arial" charset="0"/>
                <a:ea typeface="MS PGothic" charset="0"/>
              </a:rPr>
              <a:t>,</a:t>
            </a:r>
            <a:r>
              <a:rPr lang="cs-CZ" dirty="0" smtClean="0">
                <a:latin typeface="Arial" charset="0"/>
                <a:ea typeface="MS PGothic" charset="0"/>
              </a:rPr>
              <a:t> vek, majetkové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vzdelanostné</a:t>
            </a:r>
            <a:r>
              <a:rPr lang="cs-CZ" dirty="0">
                <a:latin typeface="Arial" charset="0"/>
                <a:ea typeface="MS PGothic" charset="0"/>
              </a:rPr>
              <a:t> a rasové </a:t>
            </a:r>
            <a:r>
              <a:rPr lang="cs-CZ" dirty="0" err="1">
                <a:latin typeface="Arial" charset="0"/>
                <a:ea typeface="MS PGothic" charset="0"/>
              </a:rPr>
              <a:t>prekážky</a:t>
            </a:r>
            <a:r>
              <a:rPr lang="cs-CZ" dirty="0">
                <a:latin typeface="Arial" charset="0"/>
                <a:ea typeface="MS PGothic" charset="0"/>
              </a:rPr>
              <a:t> - J. Afrika 1994)</a:t>
            </a: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smtClean="0">
                <a:ea typeface="+mj-ea"/>
                <a:cs typeface="ＭＳ Ｐゴシック" charset="0"/>
              </a:rPr>
              <a:t>Demokracie a nedemokracie</a:t>
            </a:r>
            <a:endParaRPr lang="en-US" dirty="0">
              <a:ea typeface="+mj-ea"/>
              <a:cs typeface="ＭＳ Ｐゴシック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11225" y="2362200"/>
            <a:ext cx="7693025" cy="3724275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do </a:t>
            </a:r>
            <a:r>
              <a:rPr lang="cs-CZ" dirty="0" err="1">
                <a:latin typeface="Arial" charset="0"/>
                <a:ea typeface="MS PGothic" charset="0"/>
              </a:rPr>
              <a:t>začiatku</a:t>
            </a:r>
            <a:r>
              <a:rPr lang="cs-CZ" dirty="0">
                <a:latin typeface="Arial" charset="0"/>
                <a:ea typeface="MS PGothic" charset="0"/>
              </a:rPr>
              <a:t> 70.-tych </a:t>
            </a:r>
            <a:r>
              <a:rPr lang="cs-CZ" dirty="0" err="1">
                <a:latin typeface="Arial" charset="0"/>
                <a:ea typeface="MS PGothic" charset="0"/>
              </a:rPr>
              <a:t>rokov</a:t>
            </a:r>
            <a:r>
              <a:rPr lang="cs-CZ" dirty="0">
                <a:latin typeface="Arial" charset="0"/>
                <a:ea typeface="MS PGothic" charset="0"/>
              </a:rPr>
              <a:t> 20. </a:t>
            </a:r>
            <a:r>
              <a:rPr lang="cs-CZ" dirty="0" err="1">
                <a:latin typeface="Arial" charset="0"/>
                <a:ea typeface="MS PGothic" charset="0"/>
              </a:rPr>
              <a:t>storočia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tvorili</a:t>
            </a:r>
            <a:r>
              <a:rPr lang="cs-CZ" dirty="0">
                <a:latin typeface="Arial" charset="0"/>
                <a:ea typeface="MS PGothic" charset="0"/>
              </a:rPr>
              <a:t> demokratické režimy </a:t>
            </a:r>
            <a:r>
              <a:rPr lang="cs-CZ" dirty="0" err="1">
                <a:latin typeface="Arial" charset="0"/>
                <a:ea typeface="MS PGothic" charset="0"/>
              </a:rPr>
              <a:t>vo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svete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relatívne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malú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homogénnu</a:t>
            </a:r>
            <a:r>
              <a:rPr lang="cs-CZ" dirty="0">
                <a:latin typeface="Arial" charset="0"/>
                <a:ea typeface="MS PGothic" charset="0"/>
              </a:rPr>
              <a:t> skupinu </a:t>
            </a:r>
          </a:p>
          <a:p>
            <a:r>
              <a:rPr lang="cs-CZ" dirty="0">
                <a:latin typeface="Arial" charset="0"/>
                <a:ea typeface="MS PGothic" charset="0"/>
              </a:rPr>
              <a:t>nedemokratické režimy </a:t>
            </a:r>
            <a:r>
              <a:rPr lang="cs-CZ" dirty="0" err="1">
                <a:latin typeface="Arial" charset="0"/>
                <a:ea typeface="MS PGothic" charset="0"/>
              </a:rPr>
              <a:t>boli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nielen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početnejšie</a:t>
            </a:r>
            <a:r>
              <a:rPr lang="cs-CZ" dirty="0">
                <a:latin typeface="Arial" charset="0"/>
                <a:ea typeface="MS PGothic" charset="0"/>
              </a:rPr>
              <a:t>, ale aj </a:t>
            </a:r>
            <a:r>
              <a:rPr lang="cs-CZ" dirty="0" err="1">
                <a:latin typeface="Arial" charset="0"/>
                <a:ea typeface="MS PGothic" charset="0"/>
              </a:rPr>
              <a:t>oveľa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rôznorodejšie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po </a:t>
            </a:r>
            <a:r>
              <a:rPr lang="cs-CZ" dirty="0" err="1">
                <a:latin typeface="Arial" charset="0"/>
                <a:ea typeface="MS PGothic" charset="0"/>
              </a:rPr>
              <a:t>tretej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demokratizačnej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vlne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narástol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nielen</a:t>
            </a:r>
            <a:r>
              <a:rPr lang="cs-CZ" dirty="0">
                <a:latin typeface="Arial" charset="0"/>
                <a:ea typeface="MS PGothic" charset="0"/>
              </a:rPr>
              <a:t> počet demokratických </a:t>
            </a:r>
            <a:r>
              <a:rPr lang="cs-CZ" dirty="0" err="1">
                <a:latin typeface="Arial" charset="0"/>
                <a:ea typeface="MS PGothic" charset="0"/>
              </a:rPr>
              <a:t>režimov</a:t>
            </a:r>
            <a:r>
              <a:rPr lang="cs-CZ">
                <a:latin typeface="Arial" charset="0"/>
                <a:ea typeface="MS PGothic" charset="0"/>
              </a:rPr>
              <a:t> </a:t>
            </a:r>
            <a:r>
              <a:rPr lang="cs-CZ" smtClean="0">
                <a:latin typeface="Arial" charset="0"/>
                <a:ea typeface="MS PGothic" charset="0"/>
              </a:rPr>
              <a:t>(zhruba 2/</a:t>
            </a:r>
            <a:r>
              <a:rPr lang="cs-CZ" dirty="0">
                <a:latin typeface="Arial" charset="0"/>
                <a:ea typeface="MS PGothic" charset="0"/>
              </a:rPr>
              <a:t>3</a:t>
            </a:r>
            <a:r>
              <a:rPr lang="cs-CZ" smtClean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všetkých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štátov</a:t>
            </a:r>
            <a:r>
              <a:rPr lang="cs-CZ" dirty="0">
                <a:latin typeface="Arial" charset="0"/>
                <a:ea typeface="MS PGothic" charset="0"/>
              </a:rPr>
              <a:t> sú demokracie </a:t>
            </a:r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MS PGothic" charset="0"/>
              </a:rPr>
              <a:t>Dahl: Transformácia demokracie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FRA, NEM, ŠVAJ- všeobecné </a:t>
            </a:r>
            <a:r>
              <a:rPr lang="cs-CZ" dirty="0" err="1">
                <a:latin typeface="Arial" charset="0"/>
                <a:ea typeface="MS PGothic" charset="0"/>
              </a:rPr>
              <a:t>volebné</a:t>
            </a:r>
            <a:r>
              <a:rPr lang="cs-CZ" dirty="0">
                <a:latin typeface="Arial" charset="0"/>
                <a:ea typeface="MS PGothic" charset="0"/>
              </a:rPr>
              <a:t> právo </a:t>
            </a:r>
            <a:r>
              <a:rPr lang="cs-CZ" dirty="0" err="1">
                <a:latin typeface="Arial" charset="0"/>
                <a:ea typeface="MS PGothic" charset="0"/>
              </a:rPr>
              <a:t>pre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mužov</a:t>
            </a:r>
            <a:r>
              <a:rPr lang="cs-CZ" dirty="0">
                <a:latin typeface="Arial" charset="0"/>
                <a:ea typeface="MS PGothic" charset="0"/>
              </a:rPr>
              <a:t> od r. 1848, USA 1870</a:t>
            </a:r>
          </a:p>
          <a:p>
            <a:r>
              <a:rPr lang="cs-CZ" dirty="0">
                <a:latin typeface="Arial" charset="0"/>
                <a:ea typeface="MS PGothic" charset="0"/>
              </a:rPr>
              <a:t>právo </a:t>
            </a:r>
            <a:r>
              <a:rPr lang="cs-CZ" dirty="0" err="1">
                <a:latin typeface="Arial" charset="0"/>
                <a:ea typeface="MS PGothic" charset="0"/>
              </a:rPr>
              <a:t>žien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voliť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rozširovalo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pomalšie</a:t>
            </a:r>
            <a:r>
              <a:rPr lang="cs-CZ" dirty="0">
                <a:latin typeface="Arial" charset="0"/>
                <a:ea typeface="MS PGothic" charset="0"/>
              </a:rPr>
              <a:t>: všeobecné </a:t>
            </a:r>
            <a:r>
              <a:rPr lang="cs-CZ" dirty="0" err="1">
                <a:latin typeface="Arial" charset="0"/>
                <a:ea typeface="MS PGothic" charset="0"/>
              </a:rPr>
              <a:t>volebné</a:t>
            </a:r>
            <a:r>
              <a:rPr lang="cs-CZ" dirty="0">
                <a:latin typeface="Arial" charset="0"/>
                <a:ea typeface="MS PGothic" charset="0"/>
              </a:rPr>
              <a:t> právo </a:t>
            </a:r>
            <a:r>
              <a:rPr lang="cs-CZ" dirty="0" err="1">
                <a:latin typeface="Arial" charset="0"/>
                <a:ea typeface="MS PGothic" charset="0"/>
              </a:rPr>
              <a:t>pre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celú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dospelú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populáciu</a:t>
            </a:r>
            <a:r>
              <a:rPr lang="cs-CZ" dirty="0">
                <a:latin typeface="Arial" charset="0"/>
                <a:ea typeface="MS PGothic" charset="0"/>
              </a:rPr>
              <a:t> (teda aj </a:t>
            </a:r>
            <a:r>
              <a:rPr lang="cs-CZ" dirty="0" err="1">
                <a:latin typeface="Arial" charset="0"/>
                <a:ea typeface="MS PGothic" charset="0"/>
              </a:rPr>
              <a:t>pre</a:t>
            </a:r>
            <a:r>
              <a:rPr lang="cs-CZ" dirty="0">
                <a:latin typeface="Arial" charset="0"/>
                <a:ea typeface="MS PGothic" charset="0"/>
              </a:rPr>
              <a:t> ženy) - Nový Zéland 1883, </a:t>
            </a:r>
            <a:r>
              <a:rPr lang="cs-CZ" dirty="0" err="1">
                <a:latin typeface="Arial" charset="0"/>
                <a:ea typeface="MS PGothic" charset="0"/>
              </a:rPr>
              <a:t>Austrália</a:t>
            </a:r>
            <a:r>
              <a:rPr lang="cs-CZ" dirty="0">
                <a:latin typeface="Arial" charset="0"/>
                <a:ea typeface="MS PGothic" charset="0"/>
              </a:rPr>
              <a:t> 1902, </a:t>
            </a:r>
            <a:r>
              <a:rPr lang="cs-CZ" dirty="0" err="1">
                <a:latin typeface="Arial" charset="0"/>
                <a:ea typeface="MS PGothic" charset="0"/>
              </a:rPr>
              <a:t>Fínsko</a:t>
            </a:r>
            <a:r>
              <a:rPr lang="cs-CZ" dirty="0">
                <a:latin typeface="Arial" charset="0"/>
                <a:ea typeface="MS PGothic" charset="0"/>
              </a:rPr>
              <a:t> 1907, </a:t>
            </a:r>
            <a:r>
              <a:rPr lang="cs-CZ" dirty="0" err="1">
                <a:latin typeface="Arial" charset="0"/>
                <a:ea typeface="MS PGothic" charset="0"/>
              </a:rPr>
              <a:t>Švajčiarsko</a:t>
            </a:r>
            <a:r>
              <a:rPr lang="cs-CZ" dirty="0">
                <a:latin typeface="Arial" charset="0"/>
                <a:ea typeface="MS PGothic" charset="0"/>
              </a:rPr>
              <a:t> 1971</a:t>
            </a:r>
          </a:p>
          <a:p>
            <a:r>
              <a:rPr lang="cs-CZ" dirty="0" err="1" smtClean="0">
                <a:latin typeface="Arial" charset="0"/>
                <a:ea typeface="MS PGothic" charset="0"/>
              </a:rPr>
              <a:t>ďalej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už len </a:t>
            </a:r>
            <a:r>
              <a:rPr lang="cs-CZ" dirty="0" err="1">
                <a:latin typeface="Arial" charset="0"/>
                <a:ea typeface="MS PGothic" charset="0"/>
              </a:rPr>
              <a:t>znižovanie</a:t>
            </a:r>
            <a:r>
              <a:rPr lang="cs-CZ" dirty="0">
                <a:latin typeface="Arial" charset="0"/>
                <a:ea typeface="MS PGothic" charset="0"/>
              </a:rPr>
              <a:t> veku </a:t>
            </a:r>
            <a:r>
              <a:rPr lang="cs-CZ" dirty="0" err="1">
                <a:latin typeface="Arial" charset="0"/>
                <a:ea typeface="MS PGothic" charset="0"/>
              </a:rPr>
              <a:t>garantujúceho</a:t>
            </a:r>
            <a:r>
              <a:rPr lang="cs-CZ" dirty="0">
                <a:latin typeface="Arial" charset="0"/>
                <a:ea typeface="MS PGothic" charset="0"/>
              </a:rPr>
              <a:t> právo </a:t>
            </a:r>
            <a:r>
              <a:rPr lang="cs-CZ" dirty="0" err="1">
                <a:latin typeface="Arial" charset="0"/>
                <a:ea typeface="MS PGothic" charset="0"/>
              </a:rPr>
              <a:t>voliť</a:t>
            </a:r>
            <a:r>
              <a:rPr lang="cs-CZ" dirty="0">
                <a:latin typeface="Arial" charset="0"/>
                <a:ea typeface="MS PGothic" charset="0"/>
              </a:rPr>
              <a:t>, typicky z 25 na 21 a 18, </a:t>
            </a:r>
            <a:r>
              <a:rPr lang="cs-CZ" dirty="0" err="1">
                <a:latin typeface="Arial" charset="0"/>
                <a:ea typeface="MS PGothic" charset="0"/>
              </a:rPr>
              <a:t>prípadne</a:t>
            </a:r>
            <a:r>
              <a:rPr lang="cs-CZ" dirty="0">
                <a:latin typeface="Arial" charset="0"/>
                <a:ea typeface="MS PGothic" charset="0"/>
              </a:rPr>
              <a:t> dnes až na 16 </a:t>
            </a:r>
            <a:r>
              <a:rPr lang="cs-CZ" dirty="0" err="1">
                <a:latin typeface="Arial" charset="0"/>
                <a:ea typeface="MS PGothic" charset="0"/>
              </a:rPr>
              <a:t>rokov</a:t>
            </a:r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MS PGothic" charset="0"/>
              </a:rPr>
              <a:t>Dahl: Transformácia demokracie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cs-CZ" sz="2600" b="1" dirty="0" smtClean="0">
                <a:latin typeface="Arial" charset="0"/>
                <a:ea typeface="MS PGothic" charset="0"/>
              </a:rPr>
              <a:t>2. </a:t>
            </a:r>
            <a:r>
              <a:rPr lang="cs-CZ" sz="2600" b="1" dirty="0" err="1" smtClean="0">
                <a:latin typeface="Arial" charset="0"/>
                <a:ea typeface="MS PGothic" charset="0"/>
              </a:rPr>
              <a:t>reprezentácia</a:t>
            </a:r>
            <a:r>
              <a:rPr lang="cs-CZ" sz="2600" dirty="0">
                <a:latin typeface="Arial" charset="0"/>
                <a:ea typeface="MS PGothic" charset="0"/>
              </a:rPr>
              <a:t>: právo </a:t>
            </a:r>
            <a:r>
              <a:rPr lang="cs-CZ" sz="2600" dirty="0" err="1">
                <a:latin typeface="Arial" charset="0"/>
                <a:ea typeface="MS PGothic" charset="0"/>
              </a:rPr>
              <a:t>vytvárať</a:t>
            </a:r>
            <a:r>
              <a:rPr lang="cs-CZ" sz="2600" dirty="0">
                <a:latin typeface="Arial" charset="0"/>
                <a:ea typeface="MS PGothic" charset="0"/>
              </a:rPr>
              <a:t> politické </a:t>
            </a:r>
            <a:r>
              <a:rPr lang="cs-CZ" sz="2600" dirty="0" err="1">
                <a:latin typeface="Arial" charset="0"/>
                <a:ea typeface="MS PGothic" charset="0"/>
              </a:rPr>
              <a:t>organizácie</a:t>
            </a:r>
            <a:r>
              <a:rPr lang="cs-CZ" sz="2600" dirty="0">
                <a:latin typeface="Arial" charset="0"/>
                <a:ea typeface="MS PGothic" charset="0"/>
              </a:rPr>
              <a:t> (strany) a </a:t>
            </a:r>
            <a:r>
              <a:rPr lang="cs-CZ" sz="2600" dirty="0" err="1">
                <a:latin typeface="Arial" charset="0"/>
                <a:ea typeface="MS PGothic" charset="0"/>
              </a:rPr>
              <a:t>reálne</a:t>
            </a:r>
            <a:r>
              <a:rPr lang="cs-CZ" sz="2600" dirty="0">
                <a:latin typeface="Arial" charset="0"/>
                <a:ea typeface="MS PGothic" charset="0"/>
              </a:rPr>
              <a:t> </a:t>
            </a:r>
            <a:r>
              <a:rPr lang="cs-CZ" sz="2600" dirty="0" err="1">
                <a:latin typeface="Arial" charset="0"/>
                <a:ea typeface="MS PGothic" charset="0"/>
              </a:rPr>
              <a:t>získanie</a:t>
            </a:r>
            <a:r>
              <a:rPr lang="cs-CZ" sz="2600" dirty="0">
                <a:latin typeface="Arial" charset="0"/>
                <a:ea typeface="MS PGothic" charset="0"/>
              </a:rPr>
              <a:t> </a:t>
            </a:r>
            <a:r>
              <a:rPr lang="cs-CZ" sz="2600" dirty="0" err="1">
                <a:latin typeface="Arial" charset="0"/>
                <a:ea typeface="MS PGothic" charset="0"/>
              </a:rPr>
              <a:t>zastúpenia</a:t>
            </a:r>
            <a:r>
              <a:rPr lang="cs-CZ" sz="2600" dirty="0">
                <a:latin typeface="Arial" charset="0"/>
                <a:ea typeface="MS PGothic" charset="0"/>
              </a:rPr>
              <a:t> v parlamente </a:t>
            </a:r>
          </a:p>
          <a:p>
            <a:r>
              <a:rPr lang="cs-CZ" sz="2600" dirty="0">
                <a:latin typeface="Arial" charset="0"/>
                <a:ea typeface="MS PGothic" charset="0"/>
              </a:rPr>
              <a:t>v mnohých </a:t>
            </a:r>
            <a:r>
              <a:rPr lang="cs-CZ" sz="2600" dirty="0" err="1">
                <a:latin typeface="Arial" charset="0"/>
                <a:ea typeface="MS PGothic" charset="0"/>
              </a:rPr>
              <a:t>kontextoch</a:t>
            </a:r>
            <a:r>
              <a:rPr lang="cs-CZ" sz="2600" dirty="0">
                <a:latin typeface="Arial" charset="0"/>
                <a:ea typeface="MS PGothic" charset="0"/>
              </a:rPr>
              <a:t> totožné so zavedením </a:t>
            </a:r>
            <a:r>
              <a:rPr lang="cs-CZ" sz="2600" dirty="0" err="1">
                <a:latin typeface="Arial" charset="0"/>
                <a:ea typeface="MS PGothic" charset="0"/>
              </a:rPr>
              <a:t>pomerných</a:t>
            </a:r>
            <a:r>
              <a:rPr lang="cs-CZ" sz="2600" dirty="0">
                <a:latin typeface="Arial" charset="0"/>
                <a:ea typeface="MS PGothic" charset="0"/>
              </a:rPr>
              <a:t> </a:t>
            </a:r>
            <a:r>
              <a:rPr lang="cs-CZ" sz="2600" dirty="0" err="1">
                <a:latin typeface="Arial" charset="0"/>
                <a:ea typeface="MS PGothic" charset="0"/>
              </a:rPr>
              <a:t>volebných</a:t>
            </a:r>
            <a:r>
              <a:rPr lang="cs-CZ" sz="2600" dirty="0">
                <a:latin typeface="Arial" charset="0"/>
                <a:ea typeface="MS PGothic" charset="0"/>
              </a:rPr>
              <a:t> </a:t>
            </a:r>
            <a:r>
              <a:rPr lang="cs-CZ" sz="2600" dirty="0" err="1">
                <a:latin typeface="Arial" charset="0"/>
                <a:ea typeface="MS PGothic" charset="0"/>
              </a:rPr>
              <a:t>systémov</a:t>
            </a:r>
            <a:endParaRPr lang="cs-CZ" sz="2600" dirty="0">
              <a:latin typeface="Arial" charset="0"/>
              <a:ea typeface="MS PGothic" charset="0"/>
            </a:endParaRPr>
          </a:p>
          <a:p>
            <a:r>
              <a:rPr lang="cs-CZ" sz="2600" dirty="0">
                <a:latin typeface="Arial" charset="0"/>
                <a:ea typeface="MS PGothic" charset="0"/>
              </a:rPr>
              <a:t>často v </a:t>
            </a:r>
            <a:r>
              <a:rPr lang="cs-CZ" sz="2600" dirty="0" err="1">
                <a:latin typeface="Arial" charset="0"/>
                <a:ea typeface="MS PGothic" charset="0"/>
              </a:rPr>
              <a:t>dôsledku</a:t>
            </a:r>
            <a:r>
              <a:rPr lang="cs-CZ" sz="2600" dirty="0">
                <a:latin typeface="Arial" charset="0"/>
                <a:ea typeface="MS PGothic" charset="0"/>
              </a:rPr>
              <a:t> </a:t>
            </a:r>
            <a:r>
              <a:rPr lang="cs-CZ" sz="2600" dirty="0" err="1">
                <a:latin typeface="Arial" charset="0"/>
                <a:ea typeface="MS PGothic" charset="0"/>
              </a:rPr>
              <a:t>narastania</a:t>
            </a:r>
            <a:r>
              <a:rPr lang="cs-CZ" sz="2600" dirty="0">
                <a:latin typeface="Arial" charset="0"/>
                <a:ea typeface="MS PGothic" charset="0"/>
              </a:rPr>
              <a:t> sily </a:t>
            </a:r>
            <a:r>
              <a:rPr lang="cs-CZ" sz="2600" dirty="0" err="1">
                <a:latin typeface="Arial" charset="0"/>
                <a:ea typeface="MS PGothic" charset="0"/>
              </a:rPr>
              <a:t>pôvodne</a:t>
            </a:r>
            <a:r>
              <a:rPr lang="cs-CZ" sz="2600" dirty="0">
                <a:latin typeface="Arial" charset="0"/>
                <a:ea typeface="MS PGothic" charset="0"/>
              </a:rPr>
              <a:t> </a:t>
            </a:r>
            <a:r>
              <a:rPr lang="cs-CZ" sz="2600" dirty="0" err="1">
                <a:latin typeface="Arial" charset="0"/>
                <a:ea typeface="MS PGothic" charset="0"/>
              </a:rPr>
              <a:t>vylúčených</a:t>
            </a:r>
            <a:r>
              <a:rPr lang="cs-CZ" sz="2600" dirty="0">
                <a:latin typeface="Arial" charset="0"/>
                <a:ea typeface="MS PGothic" charset="0"/>
              </a:rPr>
              <a:t> politických </a:t>
            </a:r>
            <a:r>
              <a:rPr lang="cs-CZ" sz="2600" dirty="0" err="1">
                <a:latin typeface="Arial" charset="0"/>
                <a:ea typeface="MS PGothic" charset="0"/>
              </a:rPr>
              <a:t>strán</a:t>
            </a:r>
            <a:r>
              <a:rPr lang="cs-CZ" sz="2600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sz="2600" dirty="0">
                <a:latin typeface="Arial" charset="0"/>
                <a:ea typeface="MS PGothic" charset="0"/>
              </a:rPr>
              <a:t>často </a:t>
            </a:r>
            <a:r>
              <a:rPr lang="cs-CZ" sz="2600" dirty="0" err="1">
                <a:latin typeface="Arial" charset="0"/>
                <a:ea typeface="MS PGothic" charset="0"/>
              </a:rPr>
              <a:t>zavedenie</a:t>
            </a:r>
            <a:r>
              <a:rPr lang="cs-CZ" sz="2600" dirty="0">
                <a:latin typeface="Arial" charset="0"/>
                <a:ea typeface="MS PGothic" charset="0"/>
              </a:rPr>
              <a:t> v čase </a:t>
            </a:r>
            <a:r>
              <a:rPr lang="cs-CZ" sz="2600" dirty="0" err="1">
                <a:latin typeface="Arial" charset="0"/>
                <a:ea typeface="MS PGothic" charset="0"/>
              </a:rPr>
              <a:t>rozširovania</a:t>
            </a:r>
            <a:r>
              <a:rPr lang="cs-CZ" sz="2600" dirty="0">
                <a:latin typeface="Arial" charset="0"/>
                <a:ea typeface="MS PGothic" charset="0"/>
              </a:rPr>
              <a:t> </a:t>
            </a:r>
            <a:r>
              <a:rPr lang="cs-CZ" sz="2600" dirty="0" err="1">
                <a:latin typeface="Arial" charset="0"/>
                <a:ea typeface="MS PGothic" charset="0"/>
              </a:rPr>
              <a:t>volebného</a:t>
            </a:r>
            <a:r>
              <a:rPr lang="cs-CZ" sz="2600" dirty="0">
                <a:latin typeface="Arial" charset="0"/>
                <a:ea typeface="MS PGothic" charset="0"/>
              </a:rPr>
              <a:t> práva - </a:t>
            </a:r>
            <a:r>
              <a:rPr lang="cs-CZ" sz="2600" dirty="0" err="1">
                <a:latin typeface="Arial" charset="0"/>
                <a:ea typeface="MS PGothic" charset="0"/>
              </a:rPr>
              <a:t>Fínsko</a:t>
            </a:r>
            <a:r>
              <a:rPr lang="cs-CZ" sz="2600" dirty="0">
                <a:latin typeface="Arial" charset="0"/>
                <a:ea typeface="MS PGothic" charset="0"/>
              </a:rPr>
              <a:t> 1907, Holandsko 1917, </a:t>
            </a:r>
            <a:r>
              <a:rPr lang="cs-CZ" sz="2600" dirty="0" err="1">
                <a:latin typeface="Arial" charset="0"/>
                <a:ea typeface="MS PGothic" charset="0"/>
              </a:rPr>
              <a:t>Nemecko</a:t>
            </a:r>
            <a:r>
              <a:rPr lang="cs-CZ" sz="2600" dirty="0">
                <a:latin typeface="Arial" charset="0"/>
                <a:ea typeface="MS PGothic" charset="0"/>
              </a:rPr>
              <a:t> 1918 </a:t>
            </a:r>
          </a:p>
          <a:p>
            <a:endParaRPr lang="cs-CZ" sz="2600" dirty="0">
              <a:latin typeface="Arial" charset="0"/>
              <a:ea typeface="MS PGothic" charset="0"/>
            </a:endParaRPr>
          </a:p>
          <a:p>
            <a:endParaRPr lang="cs-CZ" sz="2600" dirty="0">
              <a:latin typeface="Arial" charset="0"/>
              <a:ea typeface="MS PGothic" charset="0"/>
            </a:endParaRPr>
          </a:p>
          <a:p>
            <a:endParaRPr lang="en-US" sz="2600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MS PGothic" charset="0"/>
              </a:rPr>
              <a:t>Dahl: Transformácia demokracie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913"/>
          </a:xfrm>
        </p:spPr>
        <p:txBody>
          <a:bodyPr/>
          <a:lstStyle/>
          <a:p>
            <a:r>
              <a:rPr lang="cs-CZ" b="1" dirty="0" smtClean="0">
                <a:latin typeface="Arial" charset="0"/>
                <a:ea typeface="MS PGothic" charset="0"/>
              </a:rPr>
              <a:t>3. </a:t>
            </a:r>
            <a:r>
              <a:rPr lang="cs-CZ" b="1" dirty="0" err="1" smtClean="0">
                <a:latin typeface="Arial" charset="0"/>
                <a:ea typeface="MS PGothic" charset="0"/>
              </a:rPr>
              <a:t>úspech</a:t>
            </a:r>
            <a:r>
              <a:rPr lang="cs-CZ" b="1" dirty="0" smtClean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organizovanej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opozície</a:t>
            </a:r>
            <a:endParaRPr lang="cs-CZ" b="1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situáciu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keď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všetky</a:t>
            </a:r>
            <a:r>
              <a:rPr lang="cs-CZ" dirty="0">
                <a:latin typeface="Arial" charset="0"/>
                <a:ea typeface="MS PGothic" charset="0"/>
              </a:rPr>
              <a:t> významné systémové sily/strany sú akceptované </a:t>
            </a:r>
            <a:r>
              <a:rPr lang="cs-CZ" dirty="0" err="1">
                <a:latin typeface="Arial" charset="0"/>
                <a:ea typeface="MS PGothic" charset="0"/>
              </a:rPr>
              <a:t>ako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alternatívy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smtClean="0">
                <a:latin typeface="Arial" charset="0"/>
                <a:ea typeface="MS PGothic" charset="0"/>
              </a:rPr>
              <a:t>schopné </a:t>
            </a:r>
            <a:r>
              <a:rPr lang="cs-CZ" dirty="0" err="1" smtClean="0">
                <a:latin typeface="Arial" charset="0"/>
                <a:ea typeface="MS PGothic" charset="0"/>
              </a:rPr>
              <a:t>vládnuť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socialisti </a:t>
            </a:r>
            <a:r>
              <a:rPr lang="cs-CZ" dirty="0" err="1">
                <a:latin typeface="Arial" charset="0"/>
                <a:ea typeface="MS PGothic" charset="0"/>
              </a:rPr>
              <a:t>vo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vláde</a:t>
            </a:r>
            <a:r>
              <a:rPr lang="cs-CZ" dirty="0">
                <a:latin typeface="Arial" charset="0"/>
                <a:ea typeface="MS PGothic" charset="0"/>
              </a:rPr>
              <a:t>: nikdy v USA, </a:t>
            </a:r>
            <a:r>
              <a:rPr lang="cs-CZ" dirty="0" err="1">
                <a:latin typeface="Arial" charset="0"/>
                <a:ea typeface="MS PGothic" charset="0"/>
              </a:rPr>
              <a:t>Kanade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Luxembursku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prvýkrát v Austrálii v roku 1904 </a:t>
            </a:r>
          </a:p>
          <a:p>
            <a:r>
              <a:rPr lang="cs-CZ" dirty="0">
                <a:latin typeface="Arial" charset="0"/>
                <a:ea typeface="MS PGothic" charset="0"/>
              </a:rPr>
              <a:t>socialisti v </a:t>
            </a:r>
            <a:r>
              <a:rPr lang="cs-CZ" dirty="0" err="1">
                <a:latin typeface="Arial" charset="0"/>
                <a:ea typeface="MS PGothic" charset="0"/>
              </a:rPr>
              <a:t>Európe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Rakúsko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Nemecko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Británia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Fínsko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Nórsko</a:t>
            </a:r>
            <a:r>
              <a:rPr lang="cs-CZ" dirty="0">
                <a:latin typeface="Arial" charset="0"/>
                <a:ea typeface="MS PGothic" charset="0"/>
              </a:rPr>
              <a:t>) </a:t>
            </a:r>
            <a:r>
              <a:rPr lang="cs-CZ" dirty="0" err="1">
                <a:latin typeface="Arial" charset="0"/>
                <a:ea typeface="MS PGothic" charset="0"/>
              </a:rPr>
              <a:t>medzi</a:t>
            </a:r>
            <a:r>
              <a:rPr lang="cs-CZ" dirty="0">
                <a:latin typeface="Arial" charset="0"/>
                <a:ea typeface="MS PGothic" charset="0"/>
              </a:rPr>
              <a:t> vojnami</a:t>
            </a: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MS PGothic" charset="0"/>
              </a:rPr>
              <a:t>Ako vzniká demokracia?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6888"/>
          </a:xfrm>
        </p:spPr>
        <p:txBody>
          <a:bodyPr/>
          <a:lstStyle/>
          <a:p>
            <a:r>
              <a:rPr lang="en-US">
                <a:latin typeface="Arial" charset="0"/>
                <a:ea typeface="MS PGothic" charset="0"/>
              </a:rPr>
              <a:t>socioekonomické modely (modernizácia)</a:t>
            </a:r>
          </a:p>
          <a:p>
            <a:r>
              <a:rPr lang="en-US">
                <a:latin typeface="Arial" charset="0"/>
                <a:ea typeface="MS PGothic" charset="0"/>
              </a:rPr>
              <a:t>D. Rustow: dynamický model tranzície</a:t>
            </a:r>
          </a:p>
          <a:p>
            <a:r>
              <a:rPr lang="en-US">
                <a:latin typeface="Arial" charset="0"/>
                <a:ea typeface="MS PGothic" charset="0"/>
              </a:rPr>
              <a:t>na demokraciu nie sú potrební demokrati</a:t>
            </a:r>
          </a:p>
          <a:p>
            <a:r>
              <a:rPr lang="en-US">
                <a:latin typeface="Arial" charset="0"/>
                <a:ea typeface="MS PGothic" charset="0"/>
              </a:rPr>
              <a:t>kľúčom je mocenská rovnováha medzi súperiacimi elitami o moc a zdroje</a:t>
            </a:r>
          </a:p>
          <a:p>
            <a:r>
              <a:rPr lang="en-US">
                <a:latin typeface="Arial" charset="0"/>
                <a:ea typeface="MS PGothic" charset="0"/>
              </a:rPr>
              <a:t>ak rovnováha trvá veľmi dlho, dohodnú sa na (nenásilnej) forme riešení konfliktov: voľby</a:t>
            </a:r>
          </a:p>
          <a:p>
            <a:r>
              <a:rPr lang="en-US">
                <a:latin typeface="Arial" charset="0"/>
                <a:ea typeface="MS PGothic" charset="0"/>
              </a:rPr>
              <a:t>konsenzus elít na procedúrach riešenia konfliktov</a:t>
            </a: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MS PGothic" charset="0"/>
              </a:rPr>
              <a:t>Nová transformácia demokracie?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913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nespokojnosť občanov s niektorými aspektami jej fungovania a klesajúca miera občianskej participácie </a:t>
            </a:r>
          </a:p>
          <a:p>
            <a:r>
              <a:rPr lang="cs-CZ">
                <a:latin typeface="Arial" charset="0"/>
                <a:ea typeface="MS PGothic" charset="0"/>
              </a:rPr>
              <a:t>klesá účasť na voľbách, oslabuje sa identifikáci voličov so stranami, prepad členstva v stranách</a:t>
            </a:r>
          </a:p>
          <a:p>
            <a:r>
              <a:rPr lang="cs-CZ">
                <a:latin typeface="Arial" charset="0"/>
                <a:ea typeface="MS PGothic" charset="0"/>
              </a:rPr>
              <a:t>nezáujem o politiku = nárast popularity "nepolitických"/expertných riešení problémov verejnej politiky</a:t>
            </a: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MS PGothic" charset="0"/>
              </a:rPr>
              <a:t>Nová transformácia demokracie?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nezávislé agentúry, regulačné orgány, centrálne banky alebo externí aktéri ako EÚ </a:t>
            </a:r>
          </a:p>
          <a:p>
            <a:r>
              <a:rPr lang="cs-CZ">
                <a:latin typeface="Arial" charset="0"/>
                <a:ea typeface="MS PGothic" charset="0"/>
              </a:rPr>
              <a:t>status politikov a fungovanie demokratických inštitúcií sa stali predmetom politickej súťaže</a:t>
            </a:r>
          </a:p>
          <a:p>
            <a:r>
              <a:rPr lang="cs-CZ">
                <a:latin typeface="Arial" charset="0"/>
                <a:ea typeface="MS PGothic" charset="0"/>
              </a:rPr>
              <a:t>presun rozhodovania smerom k voličom (referendá, participačné formy rozhodovania atď) alebo na nestranícke inštitúty (regulačné orgány, agentúry, EÚ a pod.)</a:t>
            </a:r>
          </a:p>
          <a:p>
            <a:endParaRPr lang="cs-CZ">
              <a:latin typeface="Arial" charset="0"/>
              <a:ea typeface="MS PGothic" charset="0"/>
            </a:endParaRPr>
          </a:p>
          <a:p>
            <a:endParaRPr lang="cs-CZ">
              <a:latin typeface="Arial" charset="0"/>
              <a:ea typeface="MS PGothic" charset="0"/>
            </a:endParaRP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MS PGothic" charset="0"/>
              </a:rPr>
              <a:t>Nová transformácia demokracie?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v oboch prípadoch klesá dôležitosť klasických nástrojov politickej súťaže (voľby, strany) </a:t>
            </a:r>
          </a:p>
          <a:p>
            <a:r>
              <a:rPr lang="cs-CZ">
                <a:latin typeface="Arial" charset="0"/>
                <a:ea typeface="MS PGothic" charset="0"/>
              </a:rPr>
              <a:t>klesá tiež dôležitosť politickej súťaže všeobecne</a:t>
            </a:r>
          </a:p>
          <a:p>
            <a:r>
              <a:rPr lang="cs-CZ">
                <a:latin typeface="Arial" charset="0"/>
                <a:ea typeface="MS PGothic" charset="0"/>
              </a:rPr>
              <a:t>nová situácia: ani Dahlova ani Schumpeterova definícia ju nedokážu postihnúť a vyrovnať sa s ňou</a:t>
            </a: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MS PGothic" charset="0"/>
              </a:rPr>
              <a:t>Nedemokratické režimy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Arial" charset="0"/>
                <a:ea typeface="MS PGothic" charset="0"/>
              </a:rPr>
              <a:t>autoritárske</a:t>
            </a:r>
            <a:r>
              <a:rPr lang="cs-CZ" dirty="0">
                <a:latin typeface="Arial" charset="0"/>
                <a:ea typeface="MS PGothic" charset="0"/>
              </a:rPr>
              <a:t> režimy </a:t>
            </a:r>
            <a:r>
              <a:rPr lang="cs-CZ" dirty="0" err="1">
                <a:latin typeface="Arial" charset="0"/>
                <a:ea typeface="MS PGothic" charset="0"/>
              </a:rPr>
              <a:t>boli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samozrejmosťou</a:t>
            </a:r>
            <a:r>
              <a:rPr lang="cs-CZ" dirty="0">
                <a:latin typeface="Arial" charset="0"/>
                <a:ea typeface="MS PGothic" charset="0"/>
              </a:rPr>
              <a:t> až do </a:t>
            </a:r>
            <a:r>
              <a:rPr lang="cs-CZ" dirty="0" err="1">
                <a:latin typeface="Arial" charset="0"/>
                <a:ea typeface="MS PGothic" charset="0"/>
              </a:rPr>
              <a:t>moderných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čias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väčšina</a:t>
            </a:r>
            <a:r>
              <a:rPr lang="cs-CZ" dirty="0">
                <a:latin typeface="Arial" charset="0"/>
                <a:ea typeface="MS PGothic" charset="0"/>
              </a:rPr>
              <a:t> z </a:t>
            </a:r>
            <a:r>
              <a:rPr lang="cs-CZ" dirty="0" err="1">
                <a:latin typeface="Arial" charset="0"/>
                <a:ea typeface="MS PGothic" charset="0"/>
              </a:rPr>
              <a:t>týchto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režimov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boli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dedičné</a:t>
            </a:r>
            <a:r>
              <a:rPr lang="cs-CZ" dirty="0">
                <a:latin typeface="Arial" charset="0"/>
                <a:ea typeface="MS PGothic" charset="0"/>
              </a:rPr>
              <a:t> monarchie </a:t>
            </a:r>
          </a:p>
          <a:p>
            <a:r>
              <a:rPr lang="cs-CZ" dirty="0" err="1" smtClean="0">
                <a:latin typeface="Arial" charset="0"/>
                <a:ea typeface="MS PGothic" charset="0"/>
              </a:rPr>
              <a:t>transformácia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nedemokratických </a:t>
            </a:r>
            <a:r>
              <a:rPr lang="cs-CZ" dirty="0" err="1">
                <a:latin typeface="Arial" charset="0"/>
                <a:ea typeface="MS PGothic" charset="0"/>
              </a:rPr>
              <a:t>režimov</a:t>
            </a:r>
            <a:r>
              <a:rPr lang="cs-CZ" dirty="0">
                <a:latin typeface="Arial" charset="0"/>
                <a:ea typeface="MS PGothic" charset="0"/>
              </a:rPr>
              <a:t> po </a:t>
            </a:r>
            <a:r>
              <a:rPr lang="cs-CZ" dirty="0" err="1">
                <a:latin typeface="Arial" charset="0"/>
                <a:ea typeface="MS PGothic" charset="0"/>
              </a:rPr>
              <a:t>prvej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vlne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demokratizácie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smtClean="0">
                <a:latin typeface="Arial" charset="0"/>
                <a:ea typeface="MS PGothic" charset="0"/>
              </a:rPr>
              <a:t>na </a:t>
            </a:r>
            <a:r>
              <a:rPr lang="cs-CZ" dirty="0" err="1">
                <a:latin typeface="Arial" charset="0"/>
                <a:ea typeface="MS PGothic" charset="0"/>
              </a:rPr>
              <a:t>konštitučné</a:t>
            </a:r>
            <a:r>
              <a:rPr lang="cs-CZ" dirty="0">
                <a:latin typeface="Arial" charset="0"/>
                <a:ea typeface="MS PGothic" charset="0"/>
              </a:rPr>
              <a:t> monarchie (so stále významnými </a:t>
            </a:r>
            <a:r>
              <a:rPr lang="cs-CZ" dirty="0" err="1">
                <a:latin typeface="Arial" charset="0"/>
                <a:ea typeface="MS PGothic" charset="0"/>
              </a:rPr>
              <a:t>právomocami</a:t>
            </a:r>
            <a:r>
              <a:rPr lang="cs-CZ" dirty="0">
                <a:latin typeface="Arial" charset="0"/>
                <a:ea typeface="MS PGothic" charset="0"/>
              </a:rPr>
              <a:t> panovníka) </a:t>
            </a:r>
            <a:r>
              <a:rPr lang="cs-CZ" dirty="0" err="1">
                <a:latin typeface="Arial" charset="0"/>
                <a:ea typeface="MS PGothic" charset="0"/>
              </a:rPr>
              <a:t>alebo</a:t>
            </a:r>
            <a:r>
              <a:rPr lang="cs-CZ" dirty="0">
                <a:latin typeface="Arial" charset="0"/>
                <a:ea typeface="MS PGothic" charset="0"/>
              </a:rPr>
              <a:t> na </a:t>
            </a:r>
            <a:r>
              <a:rPr lang="cs-CZ" dirty="0" err="1">
                <a:latin typeface="Arial" charset="0"/>
                <a:ea typeface="MS PGothic" charset="0"/>
              </a:rPr>
              <a:t>polodemokratické</a:t>
            </a:r>
            <a:r>
              <a:rPr lang="cs-CZ" dirty="0">
                <a:latin typeface="Arial" charset="0"/>
                <a:ea typeface="MS PGothic" charset="0"/>
              </a:rPr>
              <a:t> republiky </a:t>
            </a: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MS PGothic" charset="0"/>
              </a:rPr>
              <a:t>Nedemokratické režimy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vznik </a:t>
            </a:r>
            <a:r>
              <a:rPr lang="cs-CZ" dirty="0" err="1">
                <a:latin typeface="Arial" charset="0"/>
                <a:ea typeface="MS PGothic" charset="0"/>
              </a:rPr>
              <a:t>moderných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diktatúr</a:t>
            </a:r>
            <a:r>
              <a:rPr lang="cs-CZ" dirty="0">
                <a:latin typeface="Arial" charset="0"/>
                <a:ea typeface="MS PGothic" charset="0"/>
              </a:rPr>
              <a:t>, t.j. </a:t>
            </a:r>
            <a:r>
              <a:rPr lang="cs-CZ" dirty="0" err="1">
                <a:latin typeface="Arial" charset="0"/>
                <a:ea typeface="MS PGothic" charset="0"/>
              </a:rPr>
              <a:t>režimov</a:t>
            </a:r>
            <a:r>
              <a:rPr lang="cs-CZ" dirty="0">
                <a:latin typeface="Arial" charset="0"/>
                <a:ea typeface="MS PGothic" charset="0"/>
              </a:rPr>
              <a:t>, v </a:t>
            </a:r>
            <a:r>
              <a:rPr lang="cs-CZ" dirty="0" err="1">
                <a:latin typeface="Arial" charset="0"/>
                <a:ea typeface="MS PGothic" charset="0"/>
              </a:rPr>
              <a:t>ktorých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vládol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buď jednotlivec (diktátor</a:t>
            </a:r>
            <a:r>
              <a:rPr lang="cs-CZ" dirty="0" smtClean="0">
                <a:latin typeface="Arial" charset="0"/>
                <a:ea typeface="MS PGothic" charset="0"/>
              </a:rPr>
              <a:t>) </a:t>
            </a:r>
            <a:r>
              <a:rPr lang="cs-CZ" dirty="0" err="1" smtClean="0">
                <a:latin typeface="Arial" charset="0"/>
                <a:ea typeface="MS PGothic" charset="0"/>
              </a:rPr>
              <a:t>alebo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organizácia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(strana) </a:t>
            </a:r>
            <a:endParaRPr lang="cs-CZ" dirty="0" smtClean="0">
              <a:latin typeface="Arial" charset="0"/>
              <a:ea typeface="MS PGothic" charset="0"/>
            </a:endParaRPr>
          </a:p>
          <a:p>
            <a:r>
              <a:rPr lang="cs-CZ" b="1" dirty="0" err="1" smtClean="0">
                <a:latin typeface="Arial" charset="0"/>
                <a:ea typeface="MS PGothic" charset="0"/>
              </a:rPr>
              <a:t>personálne</a:t>
            </a:r>
            <a:r>
              <a:rPr lang="cs-CZ" b="1" dirty="0" smtClean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diktatúry</a:t>
            </a:r>
            <a:r>
              <a:rPr lang="cs-CZ" b="1" dirty="0">
                <a:latin typeface="Arial" charset="0"/>
                <a:ea typeface="MS PGothic" charset="0"/>
              </a:rPr>
              <a:t>: </a:t>
            </a:r>
            <a:r>
              <a:rPr lang="cs-CZ" dirty="0">
                <a:latin typeface="Arial" charset="0"/>
                <a:ea typeface="MS PGothic" charset="0"/>
              </a:rPr>
              <a:t> Cézar, </a:t>
            </a:r>
            <a:r>
              <a:rPr lang="cs-CZ" dirty="0" err="1">
                <a:latin typeface="Arial" charset="0"/>
                <a:ea typeface="MS PGothic" charset="0"/>
              </a:rPr>
              <a:t>Cromwel</a:t>
            </a:r>
            <a:r>
              <a:rPr lang="cs-CZ" dirty="0">
                <a:latin typeface="Arial" charset="0"/>
                <a:ea typeface="MS PGothic" charset="0"/>
              </a:rPr>
              <a:t>, Napoleon, tento </a:t>
            </a:r>
            <a:r>
              <a:rPr lang="cs-CZ" dirty="0" err="1">
                <a:latin typeface="Arial" charset="0"/>
                <a:ea typeface="MS PGothic" charset="0"/>
              </a:rPr>
              <a:t>príklad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nasledovalo</a:t>
            </a:r>
            <a:r>
              <a:rPr lang="cs-CZ" dirty="0">
                <a:latin typeface="Arial" charset="0"/>
                <a:ea typeface="MS PGothic" charset="0"/>
              </a:rPr>
              <a:t> v 19. </a:t>
            </a:r>
            <a:r>
              <a:rPr lang="cs-CZ" dirty="0" err="1">
                <a:latin typeface="Arial" charset="0"/>
                <a:ea typeface="MS PGothic" charset="0"/>
              </a:rPr>
              <a:t>storočí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množstvo</a:t>
            </a:r>
            <a:r>
              <a:rPr lang="cs-CZ" dirty="0">
                <a:latin typeface="Arial" charset="0"/>
                <a:ea typeface="MS PGothic" charset="0"/>
              </a:rPr>
              <a:t> vojenských </a:t>
            </a:r>
            <a:r>
              <a:rPr lang="cs-CZ" dirty="0" err="1">
                <a:latin typeface="Arial" charset="0"/>
                <a:ea typeface="MS PGothic" charset="0"/>
              </a:rPr>
              <a:t>lídrov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prevažne</a:t>
            </a:r>
            <a:r>
              <a:rPr lang="cs-CZ" dirty="0">
                <a:latin typeface="Arial" charset="0"/>
                <a:ea typeface="MS PGothic" charset="0"/>
              </a:rPr>
              <a:t> v nových </a:t>
            </a:r>
            <a:r>
              <a:rPr lang="cs-CZ" dirty="0" err="1">
                <a:latin typeface="Arial" charset="0"/>
                <a:ea typeface="MS PGothic" charset="0"/>
              </a:rPr>
              <a:t>štátoch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Latinskej</a:t>
            </a:r>
            <a:r>
              <a:rPr lang="cs-CZ" dirty="0">
                <a:latin typeface="Arial" charset="0"/>
                <a:ea typeface="MS PGothic" charset="0"/>
              </a:rPr>
              <a:t> Ameriky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neskôr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prípady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diktatúry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ktoré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boli</a:t>
            </a:r>
            <a:r>
              <a:rPr lang="cs-CZ" dirty="0">
                <a:latin typeface="Arial" charset="0"/>
                <a:ea typeface="MS PGothic" charset="0"/>
              </a:rPr>
              <a:t> "organizačné": </a:t>
            </a:r>
            <a:r>
              <a:rPr lang="cs-CZ" dirty="0" err="1">
                <a:latin typeface="Arial" charset="0"/>
                <a:ea typeface="MS PGothic" charset="0"/>
              </a:rPr>
              <a:t>prípady</a:t>
            </a:r>
            <a:r>
              <a:rPr lang="cs-CZ" dirty="0">
                <a:latin typeface="Arial" charset="0"/>
                <a:ea typeface="MS PGothic" charset="0"/>
              </a:rPr>
              <a:t> vlády armády </a:t>
            </a: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ea typeface="+mj-ea"/>
                <a:cs typeface="ＭＳ Ｐゴシック" charset="0"/>
              </a:rPr>
              <a:t>Nedemokratické</a:t>
            </a:r>
            <a:r>
              <a:rPr lang="en-US" dirty="0" smtClean="0">
                <a:ea typeface="+mj-ea"/>
                <a:cs typeface="ＭＳ Ｐゴシック" charset="0"/>
              </a:rPr>
              <a:t> </a:t>
            </a:r>
            <a:r>
              <a:rPr lang="en-US" dirty="0" err="1" smtClean="0">
                <a:ea typeface="+mj-ea"/>
                <a:cs typeface="ＭＳ Ｐゴシック" charset="0"/>
              </a:rPr>
              <a:t>režimy</a:t>
            </a:r>
            <a:endParaRPr lang="en-US" dirty="0">
              <a:ea typeface="+mj-ea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inou modernou formou diktatúry organizácie je </a:t>
            </a:r>
            <a:r>
              <a:rPr lang="cs-CZ" b="1">
                <a:latin typeface="Arial" charset="0"/>
                <a:ea typeface="MS PGothic" charset="0"/>
              </a:rPr>
              <a:t>vláda jednej strany</a:t>
            </a:r>
          </a:p>
          <a:p>
            <a:r>
              <a:rPr lang="cs-CZ">
                <a:latin typeface="Arial" charset="0"/>
                <a:ea typeface="MS PGothic" charset="0"/>
              </a:rPr>
              <a:t>po Leninovej smrti sa aparát strany dostal pod kontrolu Stalina, prvý prípad osobnej diktatúry šéfa politickej strany</a:t>
            </a:r>
          </a:p>
          <a:p>
            <a:r>
              <a:rPr lang="cs-CZ">
                <a:latin typeface="Arial" charset="0"/>
                <a:ea typeface="MS PGothic" charset="0"/>
              </a:rPr>
              <a:t>v rovnakom čase vzniká nový typ vlády jednej strany fašistického typu (Mussoliniho Taliansko a Hitlerovo Nemecko) </a:t>
            </a: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MS PGothic" charset="0"/>
              </a:rPr>
              <a:t>Tretia demokratizačná vlna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začala v roku 1974 v Portugalsku, zahŕňala Latinskú Ameriku a vrcholila pádom komunistických režimov v rokoch 1989/90 </a:t>
            </a:r>
          </a:p>
          <a:p>
            <a:r>
              <a:rPr lang="cs-CZ">
                <a:latin typeface="Arial" charset="0"/>
                <a:ea typeface="MS PGothic" charset="0"/>
              </a:rPr>
              <a:t>snahy o presnejšie definovanie demokracie</a:t>
            </a:r>
          </a:p>
          <a:p>
            <a:r>
              <a:rPr lang="cs-CZ">
                <a:latin typeface="Arial" charset="0"/>
                <a:ea typeface="MS PGothic" charset="0"/>
              </a:rPr>
              <a:t>a pochopenie rozdielov medzi demokraciami:</a:t>
            </a:r>
          </a:p>
          <a:p>
            <a:r>
              <a:rPr lang="cs-CZ">
                <a:latin typeface="Arial" charset="0"/>
                <a:ea typeface="MS PGothic" charset="0"/>
              </a:rPr>
              <a:t>v ich legitimite, stabilite a výkonnosti</a:t>
            </a:r>
          </a:p>
          <a:p>
            <a:endParaRPr lang="cs-CZ">
              <a:latin typeface="Arial" charset="0"/>
              <a:ea typeface="MS PGothic" charset="0"/>
            </a:endParaRP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cs typeface="ＭＳ Ｐゴシック" charset="0"/>
              </a:rPr>
              <a:t>Nedemokratické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režimy</a:t>
            </a:r>
            <a:endParaRPr lang="en-US" dirty="0">
              <a:ea typeface="+mj-ea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Druhá svetová vojna viedla k ich pádu, ale (ne)priamo prispela k rozšíreniu komunistických režimov globálne (Severná Kórea, Čína, východná Európa</a:t>
            </a:r>
          </a:p>
          <a:p>
            <a:r>
              <a:rPr lang="cs-CZ">
                <a:latin typeface="Arial" charset="0"/>
                <a:ea typeface="MS PGothic" charset="0"/>
              </a:rPr>
              <a:t>dekolonizácie 1950-1970 viedla k vzniku ad hoc diktatúr, často inovatívnych v ich ideologických základoch, napr. "africký socializmus" </a:t>
            </a:r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cs typeface="ＭＳ Ｐゴシック" charset="0"/>
              </a:rPr>
              <a:t>Nedemokratické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 smtClean="0">
                <a:cs typeface="ＭＳ Ｐゴシック" charset="0"/>
              </a:rPr>
              <a:t>režimy</a:t>
            </a:r>
            <a:r>
              <a:rPr lang="en-US" dirty="0" smtClean="0">
                <a:cs typeface="ＭＳ Ｐゴシック" charset="0"/>
              </a:rPr>
              <a:t> </a:t>
            </a:r>
            <a:r>
              <a:rPr lang="en-US" dirty="0" err="1" smtClean="0">
                <a:cs typeface="ＭＳ Ｐゴシック" charset="0"/>
              </a:rPr>
              <a:t>po</a:t>
            </a:r>
            <a:r>
              <a:rPr lang="en-US" dirty="0" smtClean="0">
                <a:cs typeface="ＭＳ Ｐゴシック" charset="0"/>
              </a:rPr>
              <a:t> 3. </a:t>
            </a:r>
            <a:r>
              <a:rPr lang="en-US" dirty="0" err="1" smtClean="0">
                <a:cs typeface="ＭＳ Ｐゴシック" charset="0"/>
              </a:rPr>
              <a:t>vlne</a:t>
            </a:r>
            <a:endParaRPr lang="en-US" dirty="0">
              <a:ea typeface="+mj-ea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>
                <a:latin typeface="Arial" charset="0"/>
                <a:ea typeface="MS PGothic" charset="0"/>
              </a:rPr>
              <a:t>po skončení tretej demokratizačnej vlny došlo k ďalšiemu rozvoju nedemokratických režimov, ktoré s často "maskované" ako demokracie:</a:t>
            </a:r>
          </a:p>
          <a:p>
            <a:r>
              <a:rPr lang="cs-CZ" sz="2500">
                <a:latin typeface="Arial" charset="0"/>
                <a:ea typeface="MS PGothic" charset="0"/>
              </a:rPr>
              <a:t>1. buď nahradili vládu jednej strany údajne demokratickým (multistraníckym) systémom, alebo </a:t>
            </a:r>
          </a:p>
          <a:p>
            <a:r>
              <a:rPr lang="cs-CZ" sz="2500">
                <a:latin typeface="Arial" charset="0"/>
                <a:ea typeface="MS PGothic" charset="0"/>
              </a:rPr>
              <a:t>2. nahradili ideologickú legitimitu "demokratickou" legitimitou, na základe údajných súťaživých multistraníckych volieb</a:t>
            </a:r>
          </a:p>
          <a:p>
            <a:endParaRPr lang="en-US" sz="250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latin typeface="Arial" charset="0"/>
                <a:ea typeface="MS PGothic" charset="0"/>
              </a:rPr>
              <a:t>Dimenzie nedemokratických režimov</a:t>
            </a:r>
            <a:endParaRPr lang="en-US">
              <a:latin typeface="Arial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1. kto v nich vládne</a:t>
            </a:r>
          </a:p>
          <a:p>
            <a:r>
              <a:rPr lang="cs-CZ">
                <a:latin typeface="Arial" charset="0"/>
                <a:ea typeface="MS PGothic" charset="0"/>
              </a:rPr>
              <a:t>2. aké oprávnenie na vládnutie prezentujú</a:t>
            </a:r>
          </a:p>
          <a:p>
            <a:r>
              <a:rPr lang="cs-CZ">
                <a:latin typeface="Arial" charset="0"/>
                <a:ea typeface="MS PGothic" charset="0"/>
              </a:rPr>
              <a:t>3. akými prostriedkami kontrolujú moc</a:t>
            </a:r>
          </a:p>
          <a:p>
            <a:pPr>
              <a:buFont typeface="Wingdings" charset="0"/>
              <a:buNone/>
            </a:pPr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>
                <a:latin typeface="Arial" charset="0"/>
                <a:ea typeface="MS PGothic" charset="0"/>
              </a:rPr>
              <a:t>A. Kto vládne?</a:t>
            </a:r>
            <a:endParaRPr lang="en-US">
              <a:latin typeface="Arial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Arial" charset="0"/>
                <a:ea typeface="MS PGothic" charset="0"/>
              </a:rPr>
              <a:t>1. </a:t>
            </a:r>
            <a:r>
              <a:rPr lang="cs-CZ" b="1" dirty="0" err="1">
                <a:latin typeface="Arial" charset="0"/>
                <a:ea typeface="MS PGothic" charset="0"/>
              </a:rPr>
              <a:t>personálna</a:t>
            </a:r>
            <a:r>
              <a:rPr lang="cs-CZ" b="1" dirty="0">
                <a:latin typeface="Arial" charset="0"/>
                <a:ea typeface="MS PGothic" charset="0"/>
              </a:rPr>
              <a:t> moc 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vládnuci</a:t>
            </a:r>
            <a:r>
              <a:rPr lang="cs-CZ" dirty="0">
                <a:latin typeface="Arial" charset="0"/>
                <a:ea typeface="MS PGothic" charset="0"/>
              </a:rPr>
              <a:t> monarcha</a:t>
            </a:r>
          </a:p>
          <a:p>
            <a:r>
              <a:rPr lang="cs-CZ" dirty="0" err="1" smtClean="0">
                <a:latin typeface="Arial" charset="0"/>
                <a:ea typeface="MS PGothic" charset="0"/>
              </a:rPr>
              <a:t>líder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diktátorskej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organizácie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dirty="0" smtClean="0">
                <a:latin typeface="Arial" charset="0"/>
                <a:ea typeface="MS PGothic" charset="0"/>
              </a:rPr>
              <a:t>diktátor </a:t>
            </a:r>
            <a:r>
              <a:rPr lang="cs-CZ" dirty="0">
                <a:latin typeface="Arial" charset="0"/>
                <a:ea typeface="MS PGothic" charset="0"/>
              </a:rPr>
              <a:t>"</a:t>
            </a:r>
            <a:r>
              <a:rPr lang="cs-CZ" dirty="0" err="1">
                <a:latin typeface="Arial" charset="0"/>
                <a:ea typeface="MS PGothic" charset="0"/>
              </a:rPr>
              <a:t>prezlečeného</a:t>
            </a:r>
            <a:r>
              <a:rPr lang="cs-CZ" dirty="0">
                <a:latin typeface="Arial" charset="0"/>
                <a:ea typeface="MS PGothic" charset="0"/>
              </a:rPr>
              <a:t>" za </a:t>
            </a:r>
            <a:r>
              <a:rPr lang="cs-CZ" dirty="0" smtClean="0">
                <a:latin typeface="Arial" charset="0"/>
                <a:ea typeface="MS PGothic" charset="0"/>
              </a:rPr>
              <a:t>demokrata</a:t>
            </a:r>
          </a:p>
          <a:p>
            <a:r>
              <a:rPr lang="cs-CZ" b="1" dirty="0">
                <a:latin typeface="Arial" charset="0"/>
                <a:ea typeface="MS PGothic" charset="0"/>
              </a:rPr>
              <a:t>2. organizačná moc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dirty="0">
                <a:latin typeface="Arial" charset="0"/>
                <a:ea typeface="MS PGothic" charset="0"/>
              </a:rPr>
              <a:t>armáda, </a:t>
            </a:r>
          </a:p>
          <a:p>
            <a:r>
              <a:rPr lang="cs-CZ" dirty="0">
                <a:latin typeface="Arial" charset="0"/>
                <a:ea typeface="MS PGothic" charset="0"/>
              </a:rPr>
              <a:t>strana</a:t>
            </a:r>
          </a:p>
          <a:p>
            <a:endParaRPr lang="cs-CZ" b="1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1. </a:t>
            </a:r>
            <a:r>
              <a:rPr lang="cs-CZ" dirty="0" err="1">
                <a:latin typeface="Arial" charset="0"/>
                <a:ea typeface="MS PGothic" charset="0"/>
              </a:rPr>
              <a:t>Vládnuci</a:t>
            </a:r>
            <a:r>
              <a:rPr lang="cs-CZ" dirty="0">
                <a:latin typeface="Arial" charset="0"/>
                <a:ea typeface="MS PGothic" charset="0"/>
              </a:rPr>
              <a:t> monarcha 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2425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má reálnu moc, ktorá sa približuje dnešným diktátorom</a:t>
            </a:r>
          </a:p>
          <a:p>
            <a:r>
              <a:rPr lang="cs-CZ">
                <a:latin typeface="Arial" charset="0"/>
                <a:ea typeface="MS PGothic" charset="0"/>
              </a:rPr>
              <a:t>v arabskom svete, konkrétne v Saudskej Arábii, Spojených arabských emirátoch a Ománe, čiastočne aj Jordánsko (kde je monarchova moc viac obmedzovaná)</a:t>
            </a:r>
          </a:p>
          <a:p>
            <a:r>
              <a:rPr lang="cs-CZ">
                <a:latin typeface="Arial" charset="0"/>
                <a:ea typeface="MS PGothic" charset="0"/>
              </a:rPr>
              <a:t>nejde o tradičnú legitimizáciu a pokračovanie historických monrchických línií, ale o moderné politické režimy </a:t>
            </a:r>
          </a:p>
          <a:p>
            <a:endParaRPr lang="cs-CZ">
              <a:latin typeface="Arial" charset="0"/>
              <a:ea typeface="MS PGothic" charset="0"/>
            </a:endParaRP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1. </a:t>
            </a:r>
            <a:r>
              <a:rPr lang="cs-CZ" dirty="0" err="1">
                <a:latin typeface="Arial" charset="0"/>
                <a:ea typeface="MS PGothic" charset="0"/>
              </a:rPr>
              <a:t>V</a:t>
            </a:r>
            <a:r>
              <a:rPr lang="cs-CZ" dirty="0" err="1" smtClean="0">
                <a:latin typeface="Arial" charset="0"/>
                <a:ea typeface="MS PGothic" charset="0"/>
              </a:rPr>
              <a:t>ládnuci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monarcha 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Nerastné suroviny</a:t>
            </a:r>
          </a:p>
          <a:p>
            <a:r>
              <a:rPr lang="cs-CZ">
                <a:latin typeface="Arial" charset="0"/>
                <a:ea typeface="MS PGothic" charset="0"/>
              </a:rPr>
              <a:t>Herb (1999): dynastická kráľovská rodina môže odstrániť nekompetentného vládcu a nie je viazaná primagenitúrou</a:t>
            </a:r>
          </a:p>
          <a:p>
            <a:r>
              <a:rPr lang="cs-CZ">
                <a:latin typeface="Arial" charset="0"/>
                <a:ea typeface="MS PGothic" charset="0"/>
              </a:rPr>
              <a:t>dynastické kráľovské rodiny tak dokážu prísť k zhode a nedávajú tak šancu "outsiderom", napr. Armáde</a:t>
            </a:r>
          </a:p>
          <a:p>
            <a:pPr>
              <a:buFont typeface="Wingdings" charset="0"/>
              <a:buNone/>
            </a:pPr>
            <a:endParaRPr lang="cs-CZ">
              <a:latin typeface="Arial" charset="0"/>
              <a:ea typeface="MS PGothic" charset="0"/>
            </a:endParaRP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2. </a:t>
            </a:r>
            <a:r>
              <a:rPr lang="cs-CZ" dirty="0" err="1">
                <a:latin typeface="Arial" charset="0"/>
                <a:ea typeface="MS PGothic" charset="0"/>
              </a:rPr>
              <a:t>Personálny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líder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smtClean="0">
                <a:latin typeface="Arial" charset="0"/>
                <a:ea typeface="MS PGothic" charset="0"/>
              </a:rPr>
              <a:t/>
            </a:r>
            <a:br>
              <a:rPr lang="cs-CZ" dirty="0" smtClean="0">
                <a:latin typeface="Arial" charset="0"/>
                <a:ea typeface="MS PGothic" charset="0"/>
              </a:rPr>
            </a:br>
            <a:r>
              <a:rPr lang="cs-CZ" dirty="0" smtClean="0">
                <a:latin typeface="Arial" charset="0"/>
                <a:ea typeface="MS PGothic" charset="0"/>
              </a:rPr>
              <a:t>(</a:t>
            </a:r>
            <a:r>
              <a:rPr lang="cs-CZ" dirty="0" err="1">
                <a:latin typeface="Arial" charset="0"/>
                <a:ea typeface="MS PGothic" charset="0"/>
              </a:rPr>
              <a:t>diktátorskej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organizácie</a:t>
            </a:r>
            <a:r>
              <a:rPr lang="cs-CZ" dirty="0">
                <a:latin typeface="Arial" charset="0"/>
                <a:ea typeface="MS PGothic" charset="0"/>
              </a:rPr>
              <a:t>)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nespochybniteľní diktátori, aj keď ich moc vznikla a opiera sa o politickú organizáciu</a:t>
            </a:r>
          </a:p>
          <a:p>
            <a:r>
              <a:rPr lang="cs-CZ">
                <a:latin typeface="Arial" charset="0"/>
                <a:ea typeface="MS PGothic" charset="0"/>
              </a:rPr>
              <a:t>Mao vs. dnešní vysokí čínski predstavitelia</a:t>
            </a:r>
          </a:p>
          <a:p>
            <a:r>
              <a:rPr lang="cs-CZ">
                <a:latin typeface="Arial" charset="0"/>
                <a:ea typeface="MS PGothic" charset="0"/>
              </a:rPr>
              <a:t>Mao kontroloval stranu ako vlastný nástroj moci, personálni lídri dosiahli obrovský stupeň autonómie od vlastnej strany</a:t>
            </a:r>
          </a:p>
          <a:p>
            <a:r>
              <a:rPr lang="cs-CZ">
                <a:latin typeface="Arial" charset="0"/>
                <a:ea typeface="MS PGothic" charset="0"/>
              </a:rPr>
              <a:t>Znakom autonómie je často rodinné následníctvo (Severná Kórea, Sýria)</a:t>
            </a:r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3. Diktátor v </a:t>
            </a:r>
            <a:r>
              <a:rPr lang="cs-CZ" dirty="0" err="1">
                <a:latin typeface="Arial" charset="0"/>
                <a:ea typeface="MS PGothic" charset="0"/>
              </a:rPr>
              <a:t>demokratickom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prezlečení</a:t>
            </a:r>
            <a:endParaRPr lang="cs-CZ" dirty="0">
              <a:latin typeface="Arial" charset="0"/>
              <a:ea typeface="MS PGothic" charset="0"/>
            </a:endParaRP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6888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Po Tretej vlne diktátori málokedy tvrdia, že nezavedú demokratické procedury</a:t>
            </a:r>
          </a:p>
          <a:p>
            <a:r>
              <a:rPr lang="cs-CZ">
                <a:latin typeface="Arial" charset="0"/>
                <a:ea typeface="MS PGothic" charset="0"/>
              </a:rPr>
              <a:t>latinskoamerickí populistickí prezidenti, po prevzatí moci uskutočnili "autogolpe"/self-coup - prevzatie skoro absolútnej moci</a:t>
            </a:r>
          </a:p>
          <a:p>
            <a:r>
              <a:rPr lang="cs-CZ">
                <a:latin typeface="Arial" charset="0"/>
                <a:ea typeface="MS PGothic" charset="0"/>
              </a:rPr>
              <a:t>voľbách získanú moc a legitimitu transformujú na osobnú moc, snažia sa manipulovať polosúťaživé voľby (Peru, Venezuela)</a:t>
            </a:r>
          </a:p>
          <a:p>
            <a:endParaRPr lang="cs-CZ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4. Vláda armády </a:t>
            </a:r>
            <a:r>
              <a:rPr lang="cs-CZ" dirty="0" smtClean="0">
                <a:latin typeface="Arial" charset="0"/>
                <a:ea typeface="MS PGothic" charset="0"/>
              </a:rPr>
              <a:t/>
            </a:r>
            <a:br>
              <a:rPr lang="cs-CZ" dirty="0" smtClean="0">
                <a:latin typeface="Arial" charset="0"/>
                <a:ea typeface="MS PGothic" charset="0"/>
              </a:rPr>
            </a:br>
            <a:r>
              <a:rPr lang="cs-CZ" dirty="0" smtClean="0">
                <a:latin typeface="Arial" charset="0"/>
                <a:ea typeface="MS PGothic" charset="0"/>
              </a:rPr>
              <a:t>(</a:t>
            </a:r>
            <a:r>
              <a:rPr lang="cs-CZ" dirty="0">
                <a:latin typeface="Arial" charset="0"/>
                <a:ea typeface="MS PGothic" charset="0"/>
              </a:rPr>
              <a:t>vojenská </a:t>
            </a:r>
            <a:r>
              <a:rPr lang="cs-CZ" dirty="0" err="1">
                <a:latin typeface="Arial" charset="0"/>
                <a:ea typeface="MS PGothic" charset="0"/>
              </a:rPr>
              <a:t>diktatúra</a:t>
            </a:r>
            <a:r>
              <a:rPr lang="cs-CZ" dirty="0">
                <a:latin typeface="Arial" charset="0"/>
                <a:ea typeface="MS PGothic" charset="0"/>
              </a:rPr>
              <a:t>)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6888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od 50.-tych do 70.-tych rokov sa uskutočnilo vyše tridsaťvojenských prevratov v krajinách vtedajšieho tretieho světa – „štandardná forma“</a:t>
            </a:r>
          </a:p>
          <a:p>
            <a:r>
              <a:rPr lang="cs-CZ">
                <a:latin typeface="Arial" charset="0"/>
                <a:ea typeface="MS PGothic" charset="0"/>
              </a:rPr>
              <a:t>Finer (1970): rozlišoval medzi priamou vládou armády, kde rozhoduje vojenská junta (rada), a skrytou vojenská diktatúra, kedy armáda vládne nepriamo prostredníctvom zákulisného vplyvu na civilnú moc </a:t>
            </a:r>
          </a:p>
          <a:p>
            <a:endParaRPr lang="cs-CZ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5. Vláda jednej strany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menej časté ako vojenské diktatúry, ale zato trvácnejšie</a:t>
            </a:r>
          </a:p>
          <a:p>
            <a:r>
              <a:rPr lang="cs-CZ">
                <a:latin typeface="Arial" charset="0"/>
                <a:ea typeface="MS PGothic" charset="0"/>
              </a:rPr>
              <a:t>komunistické a fašistické režimy, ale aj ideologicky ťažšie klasifikovateľné režimy v Treťom svete (typicky Afrika)</a:t>
            </a:r>
          </a:p>
          <a:p>
            <a:r>
              <a:rPr lang="cs-CZ">
                <a:latin typeface="Arial" charset="0"/>
                <a:ea typeface="MS PGothic" charset="0"/>
              </a:rPr>
              <a:t>iracký režim strany Baas Saddáma Huseina, v Latinskej Amerike vláda PRI v Mexiku (1940-1990) alebo Sandinisti v Nikarague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/>
            </a:r>
            <a:br>
              <a:rPr lang="cs-CZ" dirty="0">
                <a:latin typeface="Arial" charset="0"/>
                <a:ea typeface="MS PGothic" charset="0"/>
              </a:rPr>
            </a:br>
            <a:r>
              <a:rPr lang="cs-CZ" dirty="0" err="1">
                <a:latin typeface="Arial" charset="0"/>
                <a:ea typeface="MS PGothic" charset="0"/>
              </a:rPr>
              <a:t>Rozdiely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medzi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demokraciami</a:t>
            </a:r>
            <a:r>
              <a:rPr lang="cs-CZ" dirty="0">
                <a:latin typeface="Arial" charset="0"/>
                <a:ea typeface="MS PGothic" charset="0"/>
              </a:rPr>
              <a:t/>
            </a:r>
            <a:br>
              <a:rPr lang="cs-CZ" dirty="0">
                <a:latin typeface="Arial" charset="0"/>
                <a:ea typeface="MS PGothic" charset="0"/>
              </a:rPr>
            </a:br>
            <a:r>
              <a:rPr lang="cs-CZ" dirty="0" err="1">
                <a:latin typeface="Arial" charset="0"/>
                <a:ea typeface="MS PGothic" charset="0"/>
              </a:rPr>
              <a:t>Lijphart</a:t>
            </a:r>
            <a:r>
              <a:rPr lang="cs-CZ" dirty="0">
                <a:latin typeface="Arial" charset="0"/>
                <a:ea typeface="MS PGothic" charset="0"/>
              </a:rPr>
              <a:t> (1984, 1999)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450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uchopiť rozdiely medzi demokraciami </a:t>
            </a:r>
          </a:p>
          <a:p>
            <a:r>
              <a:rPr lang="cs-CZ">
                <a:latin typeface="Arial" charset="0"/>
                <a:ea typeface="MS PGothic" charset="0"/>
              </a:rPr>
              <a:t>Lijphart: väčšinové vs. konsenzuálne</a:t>
            </a:r>
          </a:p>
          <a:p>
            <a:r>
              <a:rPr lang="cs-CZ">
                <a:latin typeface="Arial" charset="0"/>
                <a:ea typeface="MS PGothic" charset="0"/>
              </a:rPr>
              <a:t>1. typ exekutívy (koncentrácia vs. zdieľanie moci), </a:t>
            </a:r>
          </a:p>
          <a:p>
            <a:r>
              <a:rPr lang="cs-CZ">
                <a:latin typeface="Arial" charset="0"/>
                <a:ea typeface="MS PGothic" charset="0"/>
              </a:rPr>
              <a:t>2. exekutívno-legislatívne vzťahy (dominanica exekutívy vs. rovnováha),</a:t>
            </a:r>
          </a:p>
          <a:p>
            <a:r>
              <a:rPr lang="cs-CZ">
                <a:latin typeface="Arial" charset="0"/>
                <a:ea typeface="MS PGothic" charset="0"/>
              </a:rPr>
              <a:t> 3. stranícky systém (dvojstranícky vs. viacstranícky), </a:t>
            </a:r>
          </a:p>
          <a:p>
            <a:endParaRPr lang="cs-CZ">
              <a:latin typeface="Arial" charset="0"/>
              <a:ea typeface="MS PGothic" charset="0"/>
            </a:endParaRPr>
          </a:p>
          <a:p>
            <a:endParaRPr lang="cs-CZ">
              <a:latin typeface="Arial" charset="0"/>
              <a:ea typeface="MS PGothic" charset="0"/>
            </a:endParaRP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B. Aké majú oprávnenie vládnuť 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>
                <a:latin typeface="Arial" charset="0"/>
                <a:ea typeface="MS PGothic" charset="0"/>
              </a:rPr>
              <a:t>Dnes odvodzujú svoje oprávnenie od nejakej formy náboženskej alebo ideologickej legitimity, prípadne tvrdia, že disponujú demokratickou legitimitou</a:t>
            </a:r>
          </a:p>
          <a:p>
            <a:r>
              <a:rPr lang="cs-CZ" sz="2500" b="1">
                <a:latin typeface="Arial" charset="0"/>
                <a:ea typeface="MS PGothic" charset="0"/>
              </a:rPr>
              <a:t>náboženská</a:t>
            </a:r>
            <a:r>
              <a:rPr lang="cs-CZ" sz="2500">
                <a:latin typeface="Arial" charset="0"/>
                <a:ea typeface="MS PGothic" charset="0"/>
              </a:rPr>
              <a:t> legitimizácia sa v moderných časoch objavila po iránskej islamskej revolúcii - nová ústava obsahovala religiózne elementy,úrad pre duchovného vodcu revolúcie Chomejního, po jeho smrti prešiel na Chameneího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B. Aké majú oprávnenie vládnuť 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v súčasnosti je v zárodkoch legitimizácia Islamského štátu ISIS, ktorý kontroluje vlastné územie (Irak, Sýria) a plánuje vydávať už aj vlastnú menu, na čele stojí politický a náboženský vodca – kalif</a:t>
            </a:r>
          </a:p>
          <a:p>
            <a:r>
              <a:rPr lang="cs-CZ" b="1">
                <a:latin typeface="Arial" charset="0"/>
                <a:ea typeface="MS PGothic" charset="0"/>
              </a:rPr>
              <a:t>ideologická</a:t>
            </a:r>
            <a:r>
              <a:rPr lang="cs-CZ">
                <a:latin typeface="Arial" charset="0"/>
                <a:ea typeface="MS PGothic" charset="0"/>
              </a:rPr>
              <a:t> legitimizácia v 20. storočí takmer úplne nahradila náboženskú</a:t>
            </a:r>
          </a:p>
          <a:p>
            <a:r>
              <a:rPr lang="cs-CZ">
                <a:latin typeface="Arial" charset="0"/>
                <a:ea typeface="MS PGothic" charset="0"/>
              </a:rPr>
              <a:t>komunistické a fašistické režimy</a:t>
            </a:r>
          </a:p>
          <a:p>
            <a:endParaRPr lang="cs-CZ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B. Aké majú oprávnenie vládnuť 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aj niektoré </a:t>
            </a:r>
            <a:r>
              <a:rPr lang="cs-CZ" b="1">
                <a:latin typeface="Arial" charset="0"/>
                <a:ea typeface="MS PGothic" charset="0"/>
              </a:rPr>
              <a:t>vojenské či personálne</a:t>
            </a:r>
            <a:r>
              <a:rPr lang="cs-CZ">
                <a:latin typeface="Arial" charset="0"/>
                <a:ea typeface="MS PGothic" charset="0"/>
              </a:rPr>
              <a:t> diktatúry sa odvolávali na ideologické oprávnenie</a:t>
            </a:r>
          </a:p>
          <a:p>
            <a:r>
              <a:rPr lang="cs-CZ">
                <a:latin typeface="Arial" charset="0"/>
                <a:ea typeface="MS PGothic" charset="0"/>
              </a:rPr>
              <a:t>Egypt 1952, plukovník Násir tvrdil, že armáda konala ako dočasný "predvoj revolúcie",</a:t>
            </a:r>
          </a:p>
          <a:p>
            <a:r>
              <a:rPr lang="cs-CZ">
                <a:latin typeface="Arial" charset="0"/>
                <a:ea typeface="MS PGothic" charset="0"/>
              </a:rPr>
              <a:t>podobne plukovník Kadáfí v r. 1969</a:t>
            </a:r>
          </a:p>
          <a:p>
            <a:r>
              <a:rPr lang="cs-CZ">
                <a:latin typeface="Arial" charset="0"/>
                <a:ea typeface="MS PGothic" charset="0"/>
              </a:rPr>
              <a:t>nedemokratické režimy často tvrdia, že používajú demokratické nástroje, prípadne že pripravujú ich zavedenie alebo obnovenie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B. Aké majú oprávnenie vládnuť 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>
                <a:latin typeface="Arial" charset="0"/>
                <a:ea typeface="MS PGothic" charset="0"/>
              </a:rPr>
              <a:t>napr. vojenský prevrat v Barme r. 1988 viedol k "zavedeniu" demokratických procedúr v roku 2011, takže "dočasnosť" trala viac ako dve desaťročia</a:t>
            </a:r>
          </a:p>
          <a:p>
            <a:r>
              <a:rPr lang="cs-CZ" sz="2500">
                <a:latin typeface="Arial" charset="0"/>
                <a:ea typeface="MS PGothic" charset="0"/>
              </a:rPr>
              <a:t>nesúťaživé alebo polosúťaživé voľby </a:t>
            </a:r>
          </a:p>
          <a:p>
            <a:r>
              <a:rPr lang="cs-CZ" sz="2500">
                <a:latin typeface="Arial" charset="0"/>
                <a:ea typeface="MS PGothic" charset="0"/>
              </a:rPr>
              <a:t>Čína je oficiálne multistranícky režim (osem strán okrem komunistickej)</a:t>
            </a:r>
          </a:p>
          <a:p>
            <a:r>
              <a:rPr lang="cs-CZ" sz="2500">
                <a:latin typeface="Arial" charset="0"/>
                <a:ea typeface="MS PGothic" charset="0"/>
              </a:rPr>
              <a:t>v Kazachstane, Azebajdžane a daľších stredoázijských krajinách sú zase časté bábkové strany a kandidáti, zdanie súťaže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C. Ako kontrolujú moc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450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Totalitný: výraz používaný B. Mussolinim v 20.-tych a 30.-tych rokoch 20. storočia</a:t>
            </a:r>
          </a:p>
          <a:p>
            <a:r>
              <a:rPr lang="cs-CZ">
                <a:latin typeface="Arial" charset="0"/>
                <a:ea typeface="MS PGothic" charset="0"/>
              </a:rPr>
              <a:t>Snaha o totálnu transformáciu ľudskej prirodzenosti prostredníctvom kontroly všetkých aspektov života</a:t>
            </a:r>
          </a:p>
          <a:p>
            <a:r>
              <a:rPr lang="cs-CZ">
                <a:latin typeface="Arial" charset="0"/>
                <a:ea typeface="MS PGothic" charset="0"/>
              </a:rPr>
              <a:t>bola ideológia, ktorá nielen zdôvodňovala, ale aj ponúkala návod</a:t>
            </a:r>
          </a:p>
          <a:p>
            <a:r>
              <a:rPr lang="cs-CZ">
                <a:latin typeface="Arial" charset="0"/>
                <a:ea typeface="MS PGothic" charset="0"/>
              </a:rPr>
              <a:t>Spočiatku vyzdvihovaná úloha lídra v totalitních režimoch</a:t>
            </a:r>
          </a:p>
          <a:p>
            <a:endParaRPr lang="cs-CZ">
              <a:latin typeface="Arial" charset="0"/>
              <a:ea typeface="MS PGothic" charset="0"/>
            </a:endParaRPr>
          </a:p>
          <a:p>
            <a:endParaRPr lang="cs-CZ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C. Ako kontrolujú moc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450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po Stalinovej smrti sa väčšia pozornosť iným aspektom ich fungovania, s kritikou kultu osobnosti Stalina výrazne zmiernila (relatívne) úloha teroru a tajnej policie</a:t>
            </a:r>
          </a:p>
          <a:p>
            <a:r>
              <a:rPr lang="cs-CZ">
                <a:latin typeface="Arial" charset="0"/>
                <a:ea typeface="MS PGothic" charset="0"/>
              </a:rPr>
              <a:t>ciele totalitnej ideológie ostávali skôr v rovine ašpirácií než že by presne vykresľovali realitu komunistických a fašistických režimov</a:t>
            </a:r>
          </a:p>
          <a:p>
            <a:r>
              <a:rPr lang="cs-CZ">
                <a:latin typeface="Arial" charset="0"/>
                <a:ea typeface="MS PGothic" charset="0"/>
              </a:rPr>
              <a:t>Severná Kórea lepší príklad než ZSSR a nacistické Nemecko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Totalitný vs autoritársky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913"/>
          </a:xfrm>
        </p:spPr>
        <p:txBody>
          <a:bodyPr/>
          <a:lstStyle/>
          <a:p>
            <a:r>
              <a:rPr lang="cs-CZ" sz="2500">
                <a:latin typeface="Arial" charset="0"/>
                <a:ea typeface="MS PGothic" charset="0"/>
              </a:rPr>
              <a:t>rozdiel medzi totalitnými a </a:t>
            </a:r>
            <a:r>
              <a:rPr lang="cs-CZ" sz="2500" b="1">
                <a:latin typeface="Arial" charset="0"/>
                <a:ea typeface="MS PGothic" charset="0"/>
              </a:rPr>
              <a:t>autoritárskymi</a:t>
            </a:r>
            <a:r>
              <a:rPr lang="cs-CZ" sz="2500">
                <a:latin typeface="Arial" charset="0"/>
                <a:ea typeface="MS PGothic" charset="0"/>
              </a:rPr>
              <a:t> režimami po prvý raz systematicky sformuloval Juan J. Linz (1970)</a:t>
            </a:r>
          </a:p>
          <a:p>
            <a:r>
              <a:rPr lang="cs-CZ" sz="2500">
                <a:latin typeface="Arial" charset="0"/>
                <a:ea typeface="MS PGothic" charset="0"/>
              </a:rPr>
              <a:t>prítomnosť obmedzeného politického pluralizmu</a:t>
            </a:r>
          </a:p>
          <a:p>
            <a:r>
              <a:rPr lang="cs-CZ" sz="2500">
                <a:latin typeface="Arial" charset="0"/>
                <a:ea typeface="MS PGothic" charset="0"/>
              </a:rPr>
              <a:t>absencia rozpracovanej ideológie, prípadne jej chýbajúca relevantnosť pre aktivity režimu</a:t>
            </a:r>
          </a:p>
          <a:p>
            <a:r>
              <a:rPr lang="cs-CZ" sz="2500">
                <a:latin typeface="Arial" charset="0"/>
                <a:ea typeface="MS PGothic" charset="0"/>
              </a:rPr>
              <a:t>absencia politickej mobilizácie</a:t>
            </a:r>
          </a:p>
          <a:p>
            <a:r>
              <a:rPr lang="cs-CZ" sz="2500">
                <a:latin typeface="Arial" charset="0"/>
                <a:ea typeface="MS PGothic" charset="0"/>
              </a:rPr>
              <a:t>predvídateľné (obmedzené, nie neobmedzené alebo ľubovoľné) vodcovstvo malej skupiny alebo jednotlivca </a:t>
            </a:r>
          </a:p>
          <a:p>
            <a:endParaRPr lang="cs-CZ" sz="250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Posttotalitný a sultánsky režim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>
                <a:latin typeface="Arial" charset="0"/>
                <a:ea typeface="MS PGothic" charset="0"/>
              </a:rPr>
              <a:t>neskôr spolu so Stepanom (1996) identifikovali aj post-totalitný typ, t.j. oslabený totalitný režim, ktorý viditeľne nenapĺňa ciele vlastnej organizácie</a:t>
            </a:r>
          </a:p>
          <a:p>
            <a:r>
              <a:rPr lang="cs-CZ" sz="2500">
                <a:latin typeface="Arial" charset="0"/>
                <a:ea typeface="MS PGothic" charset="0"/>
              </a:rPr>
              <a:t>s rovnakým autorom aj razili pojem "sultánske" režimy, ktorý charakterizoval absolutistické personálne diktatúry, </a:t>
            </a:r>
          </a:p>
          <a:p>
            <a:r>
              <a:rPr lang="cs-CZ" sz="2500">
                <a:latin typeface="Arial" charset="0"/>
                <a:ea typeface="MS PGothic" charset="0"/>
              </a:rPr>
              <a:t>nielen chýbala ideologická motivácia totalitných vládcov, ale v ktorých boli hlavnými motiváciami podporovateľov ako strach, tak aj „chamtivosť“</a:t>
            </a:r>
          </a:p>
          <a:p>
            <a:endParaRPr lang="cs-CZ" sz="250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Nástroje kontroly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877888" y="2420938"/>
            <a:ext cx="7693025" cy="4321175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totalitné aj autoritárske režimy používajú celú škálu nástrojov na kontrolu spoločnosti a štátu tam, kde "zlyháva" ideologická legitimizácia</a:t>
            </a:r>
          </a:p>
          <a:p>
            <a:r>
              <a:rPr lang="cs-CZ">
                <a:latin typeface="Arial" charset="0"/>
                <a:ea typeface="MS PGothic" charset="0"/>
              </a:rPr>
              <a:t>Politická polícia s cieľmi 1. zhromažďovanie informácií od informátorov, resp. počas výsluchov, 2. tresty, ktoré siahajú od popráv a "zmiznutia" politických protivníkov po zmarenie ich kariérnych a životných cieľov</a:t>
            </a:r>
          </a:p>
          <a:p>
            <a:endParaRPr lang="cs-CZ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Vojenské diktatúry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vojenské diktatúry používajú ako nástroje kontroly jednak juntu a jednak vyhlasovanie stanného práva</a:t>
            </a:r>
          </a:p>
          <a:p>
            <a:r>
              <a:rPr lang="cs-CZ">
                <a:latin typeface="Arial" charset="0"/>
                <a:ea typeface="MS PGothic" charset="0"/>
              </a:rPr>
              <a:t>policajné a súdne právomoci sú prenesené na armádu,  vojaci potom patrolujú v uliciach </a:t>
            </a:r>
          </a:p>
          <a:p>
            <a:r>
              <a:rPr lang="cs-CZ">
                <a:latin typeface="Arial" charset="0"/>
                <a:ea typeface="MS PGothic" charset="0"/>
              </a:rPr>
              <a:t>niektoré vojenské diktatúry priamo menovali svojich zástupcov do klúčových pozícií vo vláde, štátnej správe</a:t>
            </a:r>
          </a:p>
          <a:p>
            <a:endParaRPr lang="cs-CZ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/>
            </a:r>
            <a:br>
              <a:rPr lang="cs-CZ">
                <a:latin typeface="Arial" charset="0"/>
                <a:ea typeface="MS PGothic" charset="0"/>
              </a:rPr>
            </a:br>
            <a:r>
              <a:rPr lang="cs-CZ">
                <a:latin typeface="Arial" charset="0"/>
                <a:ea typeface="MS PGothic" charset="0"/>
              </a:rPr>
              <a:t>Rozdiely medzi demokraciamia</a:t>
            </a:r>
            <a:br>
              <a:rPr lang="cs-CZ">
                <a:latin typeface="Arial" charset="0"/>
                <a:ea typeface="MS PGothic" charset="0"/>
              </a:rPr>
            </a:br>
            <a:r>
              <a:rPr lang="cs-CZ">
                <a:latin typeface="Arial" charset="0"/>
                <a:ea typeface="MS PGothic" charset="0"/>
              </a:rPr>
              <a:t>Lijphart (1984, 1999)</a:t>
            </a:r>
            <a:endParaRPr lang="en-US">
              <a:latin typeface="Arial" charset="0"/>
              <a:ea typeface="MS PGothic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4. volebný systém (väčšinový vs. pomerný), 5. reprezentácia záujmov (pluralistická vs. korporativistická), </a:t>
            </a:r>
          </a:p>
          <a:p>
            <a:r>
              <a:rPr lang="cs-CZ">
                <a:latin typeface="Arial" charset="0"/>
                <a:ea typeface="MS PGothic" charset="0"/>
              </a:rPr>
              <a:t>6. typ štátu (unitárny a centralizovaný vs. federatívny a decentralizovaný), </a:t>
            </a:r>
          </a:p>
          <a:p>
            <a:r>
              <a:rPr lang="cs-CZ">
                <a:latin typeface="Arial" charset="0"/>
                <a:ea typeface="MS PGothic" charset="0"/>
              </a:rPr>
              <a:t>7. legislatíva (jednokomorová vs. dvojkomorová), </a:t>
            </a:r>
          </a:p>
          <a:p>
            <a:r>
              <a:rPr lang="cs-CZ">
                <a:latin typeface="Arial" charset="0"/>
                <a:ea typeface="MS PGothic" charset="0"/>
              </a:rPr>
              <a:t>8. ústava (flexibilná vs. rigídna)</a:t>
            </a: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Systémy vlády jednej strany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systémy vlády jednej strany využívali stranícku štruktúru a členstvo na dodatočnú kontrolu spoločnosti a na kontrolu implementovania politických rozhodnutí    </a:t>
            </a:r>
          </a:p>
          <a:p>
            <a:r>
              <a:rPr lang="cs-CZ">
                <a:latin typeface="Arial" charset="0"/>
                <a:ea typeface="MS PGothic" charset="0"/>
              </a:rPr>
              <a:t>v tomto zmysle Politbyro je ekvivalentom junty a členovia strany ekvivalentom vojakov v uliciach vo vojenských diktatúrach</a:t>
            </a:r>
          </a:p>
          <a:p>
            <a:endParaRPr lang="cs-CZ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/>
            </a:r>
            <a:br>
              <a:rPr lang="cs-CZ">
                <a:latin typeface="Arial" charset="0"/>
                <a:ea typeface="MS PGothic" charset="0"/>
              </a:rPr>
            </a:br>
            <a:r>
              <a:rPr lang="cs-CZ">
                <a:latin typeface="Arial" charset="0"/>
                <a:ea typeface="MS PGothic" charset="0"/>
              </a:rPr>
              <a:t>Rozdiely medzi demokraciamia</a:t>
            </a:r>
            <a:br>
              <a:rPr lang="cs-CZ">
                <a:latin typeface="Arial" charset="0"/>
                <a:ea typeface="MS PGothic" charset="0"/>
              </a:rPr>
            </a:br>
            <a:r>
              <a:rPr lang="cs-CZ">
                <a:latin typeface="Arial" charset="0"/>
                <a:ea typeface="MS PGothic" charset="0"/>
              </a:rPr>
              <a:t>Lijphart (1984, 1999)</a:t>
            </a:r>
            <a:endParaRPr lang="en-US">
              <a:latin typeface="Arial" charset="0"/>
              <a:ea typeface="MS PGothic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9. kontrola ústavnosti (parlamentná suverenita vs. ústavný súd), </a:t>
            </a:r>
          </a:p>
          <a:p>
            <a:r>
              <a:rPr lang="cs-CZ">
                <a:latin typeface="Arial" charset="0"/>
                <a:ea typeface="MS PGothic" charset="0"/>
              </a:rPr>
              <a:t>10. centrálna banka (závislá vs. nezávislá od exekutívy) </a:t>
            </a:r>
          </a:p>
          <a:p>
            <a:r>
              <a:rPr lang="cs-CZ">
                <a:latin typeface="Arial" charset="0"/>
                <a:ea typeface="MS PGothic" charset="0"/>
              </a:rPr>
              <a:t>inštitúcie "predvídateľne" súviseli iba v obmedzenom počte prípadov (Británia, Barbados, resp. Belgicko a Švajčiarsko) </a:t>
            </a:r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/>
            </a:r>
            <a:br>
              <a:rPr lang="cs-CZ">
                <a:latin typeface="Arial" charset="0"/>
                <a:ea typeface="MS PGothic" charset="0"/>
              </a:rPr>
            </a:br>
            <a:r>
              <a:rPr lang="cs-CZ">
                <a:latin typeface="Arial" charset="0"/>
                <a:ea typeface="MS PGothic" charset="0"/>
              </a:rPr>
              <a:t>Rozdiely medzi demokraciamia</a:t>
            </a:r>
            <a:br>
              <a:rPr lang="cs-CZ">
                <a:latin typeface="Arial" charset="0"/>
                <a:ea typeface="MS PGothic" charset="0"/>
              </a:rPr>
            </a:br>
            <a:r>
              <a:rPr lang="cs-CZ">
                <a:latin typeface="Arial" charset="0"/>
                <a:ea typeface="MS PGothic" charset="0"/>
              </a:rPr>
              <a:t>Lijphart (1984, 1999)</a:t>
            </a:r>
            <a:endParaRPr lang="en-US">
              <a:latin typeface="Arial" charset="0"/>
              <a:ea typeface="MS PGothic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913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v </a:t>
            </a:r>
            <a:r>
              <a:rPr lang="cs-CZ" dirty="0" err="1">
                <a:latin typeface="Arial" charset="0"/>
                <a:ea typeface="MS PGothic" charset="0"/>
              </a:rPr>
              <a:t>ostatných</a:t>
            </a:r>
            <a:r>
              <a:rPr lang="cs-CZ" dirty="0">
                <a:latin typeface="Arial" charset="0"/>
                <a:ea typeface="MS PGothic" charset="0"/>
              </a:rPr>
              <a:t> krajinách </a:t>
            </a:r>
            <a:r>
              <a:rPr lang="cs-CZ" dirty="0" err="1" smtClean="0">
                <a:latin typeface="Arial" charset="0"/>
                <a:ea typeface="MS PGothic" charset="0"/>
              </a:rPr>
              <a:t>zmes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"</a:t>
            </a:r>
            <a:r>
              <a:rPr lang="cs-CZ" dirty="0" err="1">
                <a:latin typeface="Arial" charset="0"/>
                <a:ea typeface="MS PGothic" charset="0"/>
              </a:rPr>
              <a:t>konsenzuálnych</a:t>
            </a:r>
            <a:r>
              <a:rPr lang="cs-CZ" dirty="0">
                <a:latin typeface="Arial" charset="0"/>
                <a:ea typeface="MS PGothic" charset="0"/>
              </a:rPr>
              <a:t>" a </a:t>
            </a:r>
            <a:r>
              <a:rPr lang="cs-CZ" dirty="0" err="1">
                <a:latin typeface="Arial" charset="0"/>
                <a:ea typeface="MS PGothic" charset="0"/>
              </a:rPr>
              <a:t>väčšinových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inštitúcií</a:t>
            </a:r>
            <a:r>
              <a:rPr lang="cs-CZ" dirty="0" smtClean="0">
                <a:latin typeface="Arial" charset="0"/>
                <a:ea typeface="MS PGothic" charset="0"/>
              </a:rPr>
              <a:t>, PRETOŽE: 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inštitucionálne</a:t>
            </a:r>
            <a:r>
              <a:rPr lang="cs-CZ" dirty="0">
                <a:latin typeface="Arial" charset="0"/>
                <a:ea typeface="MS PGothic" charset="0"/>
              </a:rPr>
              <a:t> rámce </a:t>
            </a:r>
            <a:r>
              <a:rPr lang="cs-CZ" dirty="0" err="1">
                <a:latin typeface="Arial" charset="0"/>
                <a:ea typeface="MS PGothic" charset="0"/>
              </a:rPr>
              <a:t>vznikajú</a:t>
            </a:r>
            <a:r>
              <a:rPr lang="cs-CZ" dirty="0">
                <a:latin typeface="Arial" charset="0"/>
                <a:ea typeface="MS PGothic" charset="0"/>
              </a:rPr>
              <a:t> v rozličných </a:t>
            </a:r>
            <a:r>
              <a:rPr lang="cs-CZ" dirty="0" err="1">
                <a:latin typeface="Arial" charset="0"/>
                <a:ea typeface="MS PGothic" charset="0"/>
              </a:rPr>
              <a:t>obdobiach</a:t>
            </a:r>
            <a:r>
              <a:rPr lang="cs-CZ" dirty="0">
                <a:latin typeface="Arial" charset="0"/>
                <a:ea typeface="MS PGothic" charset="0"/>
              </a:rPr>
              <a:t>, a za </a:t>
            </a:r>
            <a:r>
              <a:rPr lang="cs-CZ" dirty="0" err="1">
                <a:latin typeface="Arial" charset="0"/>
                <a:ea typeface="MS PGothic" charset="0"/>
              </a:rPr>
              <a:t>iných</a:t>
            </a:r>
            <a:r>
              <a:rPr lang="cs-CZ" dirty="0">
                <a:latin typeface="Arial" charset="0"/>
                <a:ea typeface="MS PGothic" charset="0"/>
              </a:rPr>
              <a:t> historických okolností, </a:t>
            </a:r>
            <a:r>
              <a:rPr lang="cs-CZ" dirty="0" err="1">
                <a:latin typeface="Arial" charset="0"/>
                <a:ea typeface="MS PGothic" charset="0"/>
              </a:rPr>
              <a:t>pričom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ich</a:t>
            </a:r>
            <a:r>
              <a:rPr lang="cs-CZ" dirty="0">
                <a:latin typeface="Arial" charset="0"/>
                <a:ea typeface="MS PGothic" charset="0"/>
              </a:rPr>
              <a:t> odlišné "logiky" </a:t>
            </a:r>
            <a:r>
              <a:rPr lang="cs-CZ" dirty="0" err="1">
                <a:latin typeface="Arial" charset="0"/>
                <a:ea typeface="MS PGothic" charset="0"/>
              </a:rPr>
              <a:t>fungovania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koexistujú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 smtClean="0">
                <a:latin typeface="Arial" charset="0"/>
                <a:ea typeface="MS PGothic" charset="0"/>
              </a:rPr>
              <a:t>difúzia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rozličných </a:t>
            </a:r>
            <a:r>
              <a:rPr lang="cs-CZ" dirty="0" err="1">
                <a:latin typeface="Arial" charset="0"/>
                <a:ea typeface="MS PGothic" charset="0"/>
              </a:rPr>
              <a:t>inštitucionálnych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riešení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ktorými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štáty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navzájom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inšpirujú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/>
            </a:r>
            <a:br>
              <a:rPr lang="cs-CZ">
                <a:latin typeface="Arial" charset="0"/>
                <a:ea typeface="MS PGothic" charset="0"/>
              </a:rPr>
            </a:br>
            <a:r>
              <a:rPr lang="cs-CZ">
                <a:latin typeface="Arial" charset="0"/>
                <a:ea typeface="MS PGothic" charset="0"/>
              </a:rPr>
              <a:t>Rozdiely medzi demokraciamia</a:t>
            </a:r>
            <a:br>
              <a:rPr lang="cs-CZ">
                <a:latin typeface="Arial" charset="0"/>
                <a:ea typeface="MS PGothic" charset="0"/>
              </a:rPr>
            </a:br>
            <a:r>
              <a:rPr lang="cs-CZ">
                <a:latin typeface="Arial" charset="0"/>
                <a:ea typeface="MS PGothic" charset="0"/>
              </a:rPr>
              <a:t>Lijphart (1984, 1999)</a:t>
            </a:r>
            <a:endParaRPr lang="en-US">
              <a:latin typeface="Arial" charset="0"/>
              <a:ea typeface="MS PGothic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Arial" charset="0"/>
                <a:ea typeface="MS PGothic" charset="0"/>
              </a:rPr>
              <a:t>inštitúcie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odrážajú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relatívnu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mocenskú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pozíciu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vplyvných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aktérov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v čase </a:t>
            </a:r>
            <a:r>
              <a:rPr lang="cs-CZ" dirty="0" err="1">
                <a:latin typeface="Arial" charset="0"/>
                <a:ea typeface="MS PGothic" charset="0"/>
              </a:rPr>
              <a:t>inštitucionálnej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inovácie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dirty="0">
                <a:latin typeface="Arial" charset="0"/>
                <a:ea typeface="MS PGothic" charset="0"/>
              </a:rPr>
              <a:t>zvolené </a:t>
            </a:r>
            <a:r>
              <a:rPr lang="cs-CZ" dirty="0" err="1">
                <a:latin typeface="Arial" charset="0"/>
                <a:ea typeface="MS PGothic" charset="0"/>
              </a:rPr>
              <a:t>riešenia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nesmerujú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smtClean="0">
                <a:latin typeface="Arial" charset="0"/>
                <a:ea typeface="MS PGothic" charset="0"/>
              </a:rPr>
              <a:t>(len) </a:t>
            </a:r>
            <a:r>
              <a:rPr lang="cs-CZ" dirty="0">
                <a:latin typeface="Arial" charset="0"/>
                <a:ea typeface="MS PGothic" charset="0"/>
              </a:rPr>
              <a:t>k </a:t>
            </a:r>
            <a:r>
              <a:rPr lang="cs-CZ" dirty="0" err="1">
                <a:latin typeface="Arial" charset="0"/>
                <a:ea typeface="MS PGothic" charset="0"/>
              </a:rPr>
              <a:t>zvýšeniu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efektívnosti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verejných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politík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dirty="0">
                <a:latin typeface="Arial" charset="0"/>
                <a:ea typeface="MS PGothic" charset="0"/>
              </a:rPr>
              <a:t>ale aj k </a:t>
            </a:r>
            <a:r>
              <a:rPr lang="cs-CZ" dirty="0" err="1">
                <a:latin typeface="Arial" charset="0"/>
                <a:ea typeface="MS PGothic" charset="0"/>
              </a:rPr>
              <a:t>zachovaniu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mocenskej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pozície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preferencií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prežitia</a:t>
            </a:r>
            <a:r>
              <a:rPr lang="cs-CZ" dirty="0">
                <a:latin typeface="Arial" charset="0"/>
                <a:ea typeface="MS PGothic" charset="0"/>
              </a:rPr>
              <a:t>) </a:t>
            </a:r>
            <a:r>
              <a:rPr lang="cs-CZ" dirty="0" err="1">
                <a:latin typeface="Arial" charset="0"/>
                <a:ea typeface="MS PGothic" charset="0"/>
              </a:rPr>
              <a:t>ich</a:t>
            </a:r>
            <a:r>
              <a:rPr lang="cs-CZ" dirty="0">
                <a:latin typeface="Arial" charset="0"/>
                <a:ea typeface="MS PGothic" charset="0"/>
              </a:rPr>
              <a:t> "</a:t>
            </a:r>
            <a:r>
              <a:rPr lang="cs-CZ" dirty="0" err="1">
                <a:latin typeface="Arial" charset="0"/>
                <a:ea typeface="MS PGothic" charset="0"/>
              </a:rPr>
              <a:t>autorov</a:t>
            </a:r>
            <a:r>
              <a:rPr lang="cs-CZ" dirty="0">
                <a:latin typeface="Arial" charset="0"/>
                <a:ea typeface="MS PGothic" charset="0"/>
              </a:rPr>
              <a:t>" </a:t>
            </a: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MS PGothic" charset="0"/>
              </a:rPr>
              <a:t>Huntington: demokratizačné vlny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tri vlny demokratizácie, vždy nasledované reverznými protidemokratizačnými vlnami </a:t>
            </a:r>
          </a:p>
          <a:p>
            <a:r>
              <a:rPr lang="cs-CZ">
                <a:latin typeface="Arial" charset="0"/>
                <a:ea typeface="MS PGothic" charset="0"/>
              </a:rPr>
              <a:t>1. 1826-1926 (nasledované fašistickou reverziou), </a:t>
            </a:r>
          </a:p>
          <a:p>
            <a:r>
              <a:rPr lang="cs-CZ">
                <a:latin typeface="Arial" charset="0"/>
                <a:ea typeface="MS PGothic" charset="0"/>
              </a:rPr>
              <a:t>2. 1945-1960s/70s </a:t>
            </a:r>
          </a:p>
          <a:p>
            <a:r>
              <a:rPr lang="cs-CZ">
                <a:latin typeface="Arial" charset="0"/>
                <a:ea typeface="MS PGothic" charset="0"/>
              </a:rPr>
              <a:t>3. 1974-1989 (nasledované reverznou vlnou už do r. 2000)</a:t>
            </a: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762</TotalTime>
  <Words>2517</Words>
  <Application>Microsoft Macintosh PowerPoint</Application>
  <PresentationFormat>On-screen Show (4:3)</PresentationFormat>
  <Paragraphs>232</Paragraphs>
  <Slides>50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Capsules</vt:lpstr>
      <vt:lpstr>Typy politických režimov</vt:lpstr>
      <vt:lpstr>Demokracie a nedemokracie</vt:lpstr>
      <vt:lpstr>Tretia demokratizačná vlna</vt:lpstr>
      <vt:lpstr> Rozdiely medzi demokraciami Lijphart (1984, 1999)</vt:lpstr>
      <vt:lpstr> Rozdiely medzi demokraciamia Lijphart (1984, 1999)</vt:lpstr>
      <vt:lpstr> Rozdiely medzi demokraciamia Lijphart (1984, 1999)</vt:lpstr>
      <vt:lpstr> Rozdiely medzi demokraciamia Lijphart (1984, 1999)</vt:lpstr>
      <vt:lpstr> Rozdiely medzi demokraciamia Lijphart (1984, 1999)</vt:lpstr>
      <vt:lpstr>Huntington: demokratizačné vlny</vt:lpstr>
      <vt:lpstr>Dôsledky rozšírenia demokracií</vt:lpstr>
      <vt:lpstr>Ako chápať demokraciu?</vt:lpstr>
      <vt:lpstr>Schumpeter: procedurálna definícia</vt:lpstr>
      <vt:lpstr>Substantívne definície demokracie</vt:lpstr>
      <vt:lpstr>Dahl: Polyarchia</vt:lpstr>
      <vt:lpstr>Dahl a Schumpeter</vt:lpstr>
      <vt:lpstr>Dimenzie demokracie</vt:lpstr>
      <vt:lpstr>Demokracie po tretej vlne</vt:lpstr>
      <vt:lpstr>ODonnell: Delegatívne demokracie</vt:lpstr>
      <vt:lpstr>Dahl:  Ako sa demokracie menili v čase?</vt:lpstr>
      <vt:lpstr>Dahl: Transformácia demokracie</vt:lpstr>
      <vt:lpstr>Dahl: Transformácia demokracie</vt:lpstr>
      <vt:lpstr>Dahl: Transformácia demokracie</vt:lpstr>
      <vt:lpstr>Ako vzniká demokracia?</vt:lpstr>
      <vt:lpstr>Nová transformácia demokracie?</vt:lpstr>
      <vt:lpstr>Nová transformácia demokracie?</vt:lpstr>
      <vt:lpstr>Nová transformácia demokracie?</vt:lpstr>
      <vt:lpstr>Nedemokratické režimy</vt:lpstr>
      <vt:lpstr>Nedemokratické režimy</vt:lpstr>
      <vt:lpstr>Nedemokratické režimy</vt:lpstr>
      <vt:lpstr>Nedemokratické režimy</vt:lpstr>
      <vt:lpstr>Nedemokratické režimy po 3. vlne</vt:lpstr>
      <vt:lpstr>Dimenzie nedemokratických režimov</vt:lpstr>
      <vt:lpstr>A. Kto vládne?</vt:lpstr>
      <vt:lpstr>1. Vládnuci monarcha </vt:lpstr>
      <vt:lpstr>1. Vládnuci monarcha </vt:lpstr>
      <vt:lpstr>2. Personálny líder  (diktátorskej organizácie)</vt:lpstr>
      <vt:lpstr>3. Diktátor v demokratickom prezlečení</vt:lpstr>
      <vt:lpstr>4. Vláda armády  (vojenská diktatúra)</vt:lpstr>
      <vt:lpstr>5. Vláda jednej strany</vt:lpstr>
      <vt:lpstr>B. Aké majú oprávnenie vládnuť </vt:lpstr>
      <vt:lpstr>B. Aké majú oprávnenie vládnuť </vt:lpstr>
      <vt:lpstr>B. Aké majú oprávnenie vládnuť </vt:lpstr>
      <vt:lpstr>B. Aké majú oprávnenie vládnuť </vt:lpstr>
      <vt:lpstr>C. Ako kontrolujú moc</vt:lpstr>
      <vt:lpstr>C. Ako kontrolujú moc</vt:lpstr>
      <vt:lpstr>Totalitný vs autoritársky</vt:lpstr>
      <vt:lpstr>Posttotalitný a sultánsky režim</vt:lpstr>
      <vt:lpstr>Nástroje kontroly</vt:lpstr>
      <vt:lpstr>Vojenské diktatúry</vt:lpstr>
      <vt:lpstr>Systémy vlády jednej strany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Marek Rybar</dc:creator>
  <cp:lastModifiedBy>Marek</cp:lastModifiedBy>
  <cp:revision>193</cp:revision>
  <dcterms:created xsi:type="dcterms:W3CDTF">2005-06-20T08:50:09Z</dcterms:created>
  <dcterms:modified xsi:type="dcterms:W3CDTF">2016-11-16T09:16:37Z</dcterms:modified>
</cp:coreProperties>
</file>