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5" r:id="rId4"/>
    <p:sldId id="263" r:id="rId5"/>
    <p:sldId id="257" r:id="rId6"/>
    <p:sldId id="261" r:id="rId7"/>
    <p:sldId id="259" r:id="rId8"/>
    <p:sldId id="260" r:id="rId9"/>
    <p:sldId id="258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C3F79-E814-4895-8D67-7E4BBB6B2E42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82A31-DB70-48F7-8F12-E546486F17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A0AE7-8A79-443A-8FB9-CDDBB22258E9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D6FA0-6FA7-42E1-A6F6-0395C564CCB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O3NXXai40O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cs-CZ" dirty="0" smtClean="0"/>
              <a:t>Rodičovství a výchova dětí raného věku v různých kulturách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1752600"/>
          </a:xfrm>
        </p:spPr>
        <p:txBody>
          <a:bodyPr/>
          <a:lstStyle/>
          <a:p>
            <a:r>
              <a:rPr lang="cs-CZ" dirty="0" smtClean="0"/>
              <a:t>Martina Tichá</a:t>
            </a:r>
          </a:p>
          <a:p>
            <a:r>
              <a:rPr lang="cs-CZ" dirty="0" smtClean="0"/>
              <a:t>16.10.2016</a:t>
            </a:r>
            <a:endParaRPr lang="cs-CZ" dirty="0"/>
          </a:p>
        </p:txBody>
      </p:sp>
      <p:pic>
        <p:nvPicPr>
          <p:cNvPr id="16386" name="Picture 2" descr="Poster undefined &#10;        Mimina&#10;       &#10;      &#10;    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916028"/>
            <a:ext cx="7632848" cy="27533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Neexistuje ideální způsob péče o miminko, pouze kompromisy</a:t>
            </a:r>
          </a:p>
          <a:p>
            <a:r>
              <a:rPr lang="cs-CZ" dirty="0" smtClean="0"/>
              <a:t>Potřeba nalézt rovnováhu mezi potřebami dítěte a vlastním každodenním životem</a:t>
            </a:r>
          </a:p>
          <a:p>
            <a:r>
              <a:rPr lang="cs-CZ" dirty="0" smtClean="0"/>
              <a:t>Zřejmě nejdůležitější symbióza matka-dítě bez ohledu na prostředí a okolnosti  </a:t>
            </a:r>
          </a:p>
          <a:p>
            <a:r>
              <a:rPr lang="cs-CZ" dirty="0" smtClean="0"/>
              <a:t>Můžeme si „vypůjčit“ některé praktiky z minulosti, které se nám zdají užitečné</a:t>
            </a:r>
          </a:p>
          <a:p>
            <a:r>
              <a:rPr lang="cs-CZ" dirty="0" smtClean="0"/>
              <a:t>„Kultura by neměla diktovat, ale zprostředkovávat.“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573016"/>
            <a:ext cx="8568952" cy="2553147"/>
          </a:xfrm>
        </p:spPr>
        <p:txBody>
          <a:bodyPr>
            <a:normAutofit/>
          </a:bodyPr>
          <a:lstStyle/>
          <a:p>
            <a:r>
              <a:rPr lang="cs-CZ" dirty="0" smtClean="0"/>
              <a:t>Mimina (</a:t>
            </a:r>
            <a:r>
              <a:rPr lang="cs-CZ" dirty="0" err="1" smtClean="0"/>
              <a:t>Bebés</a:t>
            </a:r>
            <a:r>
              <a:rPr lang="cs-CZ" dirty="0" smtClean="0"/>
              <a:t>)(Fr, 2010): 4 děti, 4 země, 1 rok</a:t>
            </a:r>
          </a:p>
          <a:p>
            <a:r>
              <a:rPr lang="cs-CZ" dirty="0" smtClean="0"/>
              <a:t>Namibie, San </a:t>
            </a:r>
            <a:r>
              <a:rPr lang="cs-CZ" dirty="0" err="1" smtClean="0"/>
              <a:t>Francisco</a:t>
            </a:r>
            <a:r>
              <a:rPr lang="cs-CZ" dirty="0" smtClean="0"/>
              <a:t>, Tokio, Mongolsko</a:t>
            </a:r>
          </a:p>
          <a:p>
            <a:r>
              <a:rPr lang="cs-CZ" dirty="0" smtClean="0">
                <a:hlinkClick r:id="rId2"/>
              </a:rPr>
              <a:t>https://www.youtube.com/watch?v=O3NXXai40OY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25602" name="Picture 2" descr="http://img.csfd.cz/files/images/film/posters/159/473/159473086_d22205.jpg?h1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2160000" cy="2945456"/>
          </a:xfrm>
          <a:prstGeom prst="rect">
            <a:avLst/>
          </a:prstGeom>
          <a:noFill/>
        </p:spPr>
      </p:pic>
      <p:pic>
        <p:nvPicPr>
          <p:cNvPr id="25604" name="Picture 4" descr="Poster undefined &#10;        Mimina&#10;       &#10;      &#10;    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339202"/>
            <a:ext cx="2160240" cy="2945782"/>
          </a:xfrm>
          <a:prstGeom prst="rect">
            <a:avLst/>
          </a:prstGeom>
          <a:noFill/>
        </p:spPr>
      </p:pic>
      <p:pic>
        <p:nvPicPr>
          <p:cNvPr id="25606" name="Picture 6" descr="Poster undefined &#10;        Mimina&#10;       &#10;      &#10;     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32656"/>
            <a:ext cx="2160240" cy="2945782"/>
          </a:xfrm>
          <a:prstGeom prst="rect">
            <a:avLst/>
          </a:prstGeom>
          <a:noFill/>
        </p:spPr>
      </p:pic>
      <p:sp>
        <p:nvSpPr>
          <p:cNvPr id="25608" name="AutoShape 8" descr="data:image/jpeg;base64,/9j/4AAQSkZJRgABAQAAAQABAAD/2wCEAAkGBxMTEhUTExIVFhUXGBgYGBgYGBcYGhoXHRcdGhYXHRgdHSggGB0lHh0dITEhJSkrLi4uFx8zODMtNygtLisBCgoKDg0OGxAQGy4mICUtLzAtLS0tLS0tLS0tLy0vLS0tLS0tLS0vLS0tLS0tLS0tLS0tLS0tLS0tLS0tLS0tLf/AABEIAL4BCQMBEQACEQEDEQH/xAAcAAACAgMBAQAAAAAAAAAAAAAFBgQHAAIDAQj/xABLEAACAQIDAwcFDQcDBAIDAQABAgMAEQQSIQUGMQcTIkFRYXEygZGSsRQXI0JSU2Jyc6Gy0dIWMzSTwdPhFSRDY2Sz8KLCgsPxJf/EABwBAAEFAQEBAAAAAAAAAAAAAAMAAQIEBQYHCP/EAEARAAEDAQQFCAgGAQQDAQAAAAEAAgMRBBIhMQVBUXGREyIyYYGhsdEGFBUzUsHS8BZCU3KS4SNDYqLxJDSC4v/aAAwDAQACEQMRAD8AKb1bUlw8aNEqMzPls97WyseojXSvO7DZ453kSEgAVw3hZeh7BHbJXMkJADa4bwNh2pVl32xi2vFBqbDR+Pr1rN0TZnZOd3eS6MejNkOT3cR9KyTfXGAXMUHof9dMNFWUml53d5KH4bsmp7u76VC98fFfNQeq/wCuj+w7P8Tu7yUfw3Z/idxHkt8DyhYt5kjMeHCswBOWS9uu3wnZTnQdmDa1dxHkqVp0HFEC68adlfBN8+2pedZFRQiLclgeNu3MAAP6dXED9iwVpV3EeSyxYo6Yk/fYkvG8o2MW7CPDGPMVU2clreEmvjoKMzQVmOF51ezyRm6OjIzPd5KHHyp4w8IcP6smvd+840U+j1mH5ncR5KXs2Olanu8lp76+L+aw/qyf3Kf8O2b4ncR5JvZsW093ks99fGfM4f1ZP7lL8O2b4ncR5JezYtp7vJZ76+M+Zw/qyf3KX4ds3xO4jyS9mxbT3eSz318Z8zh/Vk/uUvw7ZvidxHkl7Ni2nu8luOVTF6fBYfr+LJ1D7So/h6zfE7u8kQaKhIGJ17NXYtDyrYv5nD+rJ/cp/wAO2b4ncR5KB0bFtPd5LPfXxnzOH9WT+5T/AIds3xO4jyTezYtp7vJdouVLFEfuoL/Vk/XUHej1nB6TuI8lZi0RZ3CpLq9nkrXxHVV30Q9zJ+4eCyLLkVWW8vKDiMPiZIY44SqGwLB78OuzgVswW+SRl5wGvbt3rRhiD21KHJynYs/8WH9WT+5RTbHjUFZZY2u1lOe6W8E2KwrzyJGCGIAUMB57sazbVpiaKS41o7/NXYNFwvjD3E93kp+9W21wmD54WMzWCKfJJPG4GtgO/rFGZpOZzw2gprz81Wbo8Oc6laAf9alXbcqGLH/Fh/Vk/uVcFredQQXWVrda899LF/M4f1ZP7lP62/YFH1du0rZeU/Fn/iw/qyf3KY2x41BTbZA4GhWy8puLuLwwC/DoyeY+XwvSNseBkE8dkY51CSukPKXiSReOAX7pP11B1tkANAO/zVmHR8LnND3EV3eS6YjlHxIZwsUFlAIuH14fTqLLfIQCQMd/miWjRUTJJGsJo0AjLHLq613XlBxJdRzUOUoGvlfS/wD+fbpUPaMt0mgwPX5q0NC2czsZedRzQ7Vr7FDw/KVi3cIIYNTYdGS/46M62vDa0CzYbAySbkwTSvdwRs76Ti144rnub9VUjpabYO/zXU/hWxigL349bfpU7dzeWbEY4YZkjEZBOZQ2a1rjUsR91FfpORoqAM+vzWPa9CQwyOYHOw3eSe9mYASYiSIkhUtYi1+Gt9LfdSi0lK8HAd/msuaxMZkT3eSk7c2SkKqVLG5trbs7gKvWa0PlcQ4BU5YgwYIPV1BQTf0/AJf5f/63ryfRXvTu+YVv0b9/J+z5hV9PtbDpGoRlbpC47AeJHXXQts0znkuBXUG1MaMHBNMu1dmzTPzfMACRhIWj1kwwZ78yEWyPYqA2jHKhJ8qrxAaMRQblTjfJUXXVPUdeGfV3LqhwEYeSVI+bkIaM8yxVQWhAjZmjIS/wgJW5Azka5bvHJEX3WkE7KpprS/oF2IwpXf17kB3YbBx8zipTHaAzc4uV2JkZrQX0sVAJNy3BD10Y3MAeG1VbZJjdJ+9yc9i4jCzGWKQB41xABDrrImVSsjErmAt0so4gWOhqDXRtF6opt/vestlGYlDNu4zZw5qTm4DEjysY8igyKuGGVAOaFjzuhCMFBJvfQ1NhZeNM9e1WWGuAUdfcGHicx5Yn5nmY5XjMZkZS6NJmeNl+FjAaxB0bqNSZLG80a4E76pw9rsAUJ3km2c2GmOHWFWKoIyY0RmCmUSBA0JBF8lmUh20uwykUQEEkA5JwVy2e2EaRIeaiV0TBiRZIblkEJOOVFSLPzubLqxLXDZWApuUZdv1FNtcOKa8KVrgou8+HwjRxRR83BIZIVtzZDkMhEjyAxB0ykroGZW0soIYlNe1wvAgjbqTggioXXb0GFfGFy2RJcNIi+6EkTLJGhjgJzgm+QRnNc9LNwpMkY/FhB3GqYOByKlzY3DyRYe3ueOUwMYkkjvAkjzq0o5sxlhmXMFLFwbHLZrEq8DWhGGfUptpQnYtWk2TeLnTEuSJYpAsTBudeOJZWyBVJCASsHcl+cfUWVbyBBFQlUFAN4Tgvc9oDHz4ODRsoNmy4Z+elViBYNIwVl7Yw3xrB0hmgcfdVcrXjwyzX0XiOqqXoh7mT9w8FxNlyKoTf6LLtDELe9n/+oq9ZxRlOs+JWxB7sIjultHCRYcjEQiUvMMy5VvzOSzEOVLCx1AVlJIFza9Tc4VV+KGRzbzclaG5/NHBIS8DfCqzPFC0cbIJG6AjES65bDVQDoL6XrNtJjdLTWCK+SMzlGx9VD3rjyiYOIjDTPlEMSSJLmQkKZIAsbEKpJUSAagFrsTwAq417eUDVUjlcA5lc/kq1mm2cEwaK4Z4JY+fbmSFmRznmN7ZnEZAQBlU2Y2Bq0hozgd4dmNbnIo0PPgkvDGQ0YeI5zzcGjWzgKoy5Q2YMxGZJwo8W1NmZCHETSZZ1ziEkFpXkZHuIk1jEcSiyL/EtYDKQEnRXHbxbMYsM0TII8sK8zdUJbMwKnDXjRjxKszWJKlTpSUrxqhc+Pw3unFTRIjwiAiILGoCuZVCCzYULGcubykbszk2IgRSpVmIuc26DipcO0cCC2mGe7fAhoHURw87CRFKRES75Q/StJwa5OexiXNGKMyOZziKHHBdcC2EWTEEyNlkUwoRHwRwWdyFEYCq6pay3KhugL2FcSRguqc1tPsVpcyEtbiwHX15ffFQ905YYGwzs0SMsUiS3jbnElzTtE2fmnXUPD0lDHoAEWBBMZminas6DRswLi9pqKDjTDMakYgx+EEi52i5vJbIsCtKJSOlJmeDIyk5iAeoqMq20gHsBrhTdr4LRmitXQAN+ud7CmoZ4feKObkyYRsYBEo52KN81oiqvzli2Vz0iIyAi51XQ9etQkMYAHWsq2+sXyX11DMau3XrT9sG3uidhwLADS3BADp43qUNKuIyqs2Qm7it97XBRPrH2Vp2Gl4rPtBwCWa0lVS9yjMeYjAYi8uUhVzM1436KjtPbXlWhwDK7DVtoBiMSjaAJE7sfy/MKtMfsCRcoGFWPRpLs5diE1ZTY2B7q6iO0tOJeTqypnrXQugrg1oHbVSZtltCglaE4csB8Ih5xBm1s6G5S/bQxLyhu3rw2HA9h1olwMF4C6dox7kzxTZuawxklMsuAyhdDh9Q3wja3vodQLcKyXNu3proutlr/AL9WA6uqu1c28PEj3upzX1J15jJRdlbJc4WPC2TLiYpHcl4wRK2VsL0Cwc2yDgP+U0We0NE7psascAMD0RW/jSmvuStVoD5jIfykAbhn1f8ASPclcAxSCWdCJYw2HLG/SjUA3I+UL5L8bKe00eSFotXJV/x+8pqr5a6KBjHK3a83pffVrR7a+6GFxMSQ5TGgdigUWCFr2tpY3vr327KrWW0UnbMCavJBqDSn5MeymetQs8wEokP5s8+xQcdu0XM2Z5JFnVUETN8EgUL0wON7re4116uNVrLIasFA0tJN7W7Egj/tSsYDntBoKVNdueHmhn7FRL7lVmZhhc7AaAMTJzlj2DNpxoktve0zU/PQd1PBHnutdLTWWgdoWuG2IfdMeLla0zQskhUi2dYypfTrK29FBfa/8DoGDmhwIrsJy4qJEYhfG3GhbSuFQSNvXgomLgKMAjPLLDhcQ8ErnM7s5QhkOpbKua3XcnSjRvDhVwDWue0OaMAAK55ZmlUnRgt5QgNaXAOaPy0rnvKVsJhHxuEVTicQz8/GtpbNGXcsOgxJY5UuzDTw661ZJG2W0E3GgXScMDQUzGWJwCeQiGU0ApTVnTr1I9tbBtIYnARVwuKiSLK8bXwpKItwjEg51B1t+8NUIJBGHNxJewk1BHPxJzGw6tiDC67eFTzmmuedCfBIW8sZ914o/wDXm/8AI1b1iP8A48Y/2t8AtGzxkwg9Q8FCRBajk4q6xgDV4JrCwNK7UqIn5NtAV9J4jqrO9D/cyfuHguWsuRVF8pdv9TxNvlL+BauWT3XafErYs4pGFAwq/BDz1B5/yFdLZB/447Vd+4uHts2AdoB9JvWU7Gc/uQZMGU6k1Y3Z8cyvDKt43QofAi3+fNVw+9B2LnnyXZQ5fN+9W6c2CxLQSC41ZHA6LpfRh39o6jWjygor8MXLnmb1CwGBV8+YkBEZxpxI4Le+l+2pM51dyK+O6MtaOxburI0CMpjJSPMqKTIWd5F5whj0UUKCTwGZRpmuDhjTQdQVV5peOrHdgMvJa4PBQq+BQxZi8lmLMbN8OY9VAGnR4X9NPRouimtCLnFrzXIYcFJ2NgExJmAUxs00MYszFRnc3JXrIyk8bXI4cagWCQuGWIV5j3Q3TmKE92ris2jsyFMrwyBgWZbGRHaw1V+iAVBHURoRxN6ozhobVpW7o3lHSUkb3dy6Qi9UWNJK7CPEKQcOGt29Rq3yIIonexrqE6lvu9s1p8Rnt0FJv2acKryyCNpedWW/UsqR4aXTV2gdabuTOK20cV3IB9/+KrxGrGV61g6RNWgqyt3I7tKfpGtGyjmLBtGa83vUZE+sfZWvYxRx3LOtAwCV60FUQLlAeUQxCFSXaZVDAXKBlYM47DbS/fXlOiAzlXXzgGk78RgiaDJEzro1cMQlPBTPh4jGjmwXGG7WJJQgKb1uPaJX3iPh7wuuADcAom1kmEk00Yd2vCkkYF1eNoQWzKO/0XqcRYWtY/AYkHWDVQkB6Tc9m1A9q7XxUYOGE8giFkCcLRsLqh0va2lqtQWazyUmLBezr1jWsyWxxskvhuNfFaY3CyNGcb7ozSo6Zh8dQLCN78LAgD0USJzAeQuUaa7jXNHtNgbFFUZbN6vzkz2CI8GrSEtJLmkkJ62fVqrtijkJNMKXf/nYqLoGA0I1U7E2vh1AylRb8uFWHNFA0jAU7suCcxMc0NIQbaJjUWtoKzp44qXS0UGSKyxxuaGluAStj5V110/p2VmmNg6IorsNjiZS63LHtyQDaGKsOi2UanTwKn7jakIwTiKoz7PE81eKn7KSdubUZcgSVhzZLJlNspPEgjUXrXssANS5oxz608kEJDnFoxz60Cxe8uLd1dsRIWS+U3ta4KsQBpcgkX41fjsNnY0tDBQ5rBMETataMFC2fj5ISxjdkzCxt1jMGt6QD5qPLCyUAOFaf9Igaxx5677W25PicvPSs+W+W9tL8eA7h6KHBZIoK8m0Cqi1jGVDBRQM5qxRF5Q0oFpToa+m8R1Vleh/uZP3DwWDZciqH5RGvtLFfaf0FX7P7sdviVtRdEKPGLQr4E1XPvSumhws43K+tzorYHCj6Keys1mMx/cVVnwaQnVEUnWrmF41XOPAL8UI3p3fjxsLQuOPkPa5Ruph3do6xTXucjWS0Ps0t5uWvrCoGDByYfESoDlkVZ0zBsuVlRrkMbW1Fr6cauWZ9XEdRXT2+FvJCQZEii5y7wKqplUvInNtmJIXOuvSXjLYksLldWa4YVaEwAFM8FlGCtScse/Zs+8UOk23IclljXm3LoVQXUls9gzXNs2ties9WlQMrkzbPGDQ41zUzCbdlXNZYwWdXLBFUh0N0Iy2Gh14ddDNoeBgr8VjjqK12cc1KmxSyNmESoSSWylrEnsBPRHcO3ssBTmeHDAUW/YYSw4uJHWp+FSjWdgpVdAMAimCwud1UfGIHpNqvtY2qDLLcYXbAnRNlx4Veaj4W1J4k9vd4VyWkJCXXdQy+9q5Y2l9oN53YNQQ7kvW+MxrfVH3tVuHoMHUgaQ6IVjbr8JD2ufbWnZOgsK0ZrTfDyE+sfZWtY+kdyz7TkErVoKolzlJy8xEGlkiBmUZoxrcq1gdRp+VeV6FryrqNB5uveFLQoBmdUkYat4SfHDzcLIWLFY8auY8T0l1rdL7z7wFKlnguvay6KVqoe3oE5yeZ5pUC8yuWPrJiGp1HZRYHuLWMa0E4570GZgFXkkZZJc2vgQjkK7MMyjpcblQxv4XtV6zyl7RUajlvVWaEA4OOYGKIwQH3O0ajM0hC3v2EMB6fZVdz/8AKHHABbHqpdZ+TGJX0TuXjbYWLNocg081VbPIG4LLngN4otjtopYgmjyWgUogthIKrTeza8EbfxIV/k5//res90b5OiCVfY4MHOoguGxvOkHPcHXs89BcwtwKNUHJLO9OKscoYgdxq/Yo640UnOAbUpVmfNwNq1Gi7mqUr+VwaaKEy0cFZrm0K1p1BZSSWUkllJJfTeI6qyvRD3Mn7h4LBsuRXz3vbOHxuJYG4M0n4iK0o23W0W3GKNC6y/uUH0aqN94d66TKzAdXyX0Ju+uXD4YfRX2Csuz4yDtVW05FHzj0Zso4irb3AmgXMynnUU/C6nWjQtGtSjNTivmzf9AMZiR/15j6ZWtUw269d5M0CxxA/CDxASjI4BtxPdVgAlYUj2tNBiV6kb8bCmLmqTIpjjRToVc/Fv4UB13atSLlcy0IjhpANGBU99V3tJyW1ZZmDB+CN4Pqq5ZRQLY/KmbdHD58VED1MD5hr/SrwyPUFmaUkuWV56k07cPSauNt/vHLnbLi0IPyS6vjG7XH9a0GYFo/2qOkMwFYu6o+DY/SPtNadl92Fh2jpLlvh5CfWPsrVsfSKz7RkErVoKogHKEy8xGGXMrSgMBbMOgxDJ9IEA+mvKtD15ZxBoadmYz6ijaA9+4f7fmEmJtHDRx5HlE7FZyW8g2axysD8Y1umKZzrzW3cR19u4LqxI1uBNSg23MdCztIkhfMEKxgdFWVQoLk8bdlWrPFIGhrm0pXHWdyFJIytQa9WreUA90Zj0teJv1lidT/AO9lXrl0YKsyVr3XX49fXtTJuRioueMMnByCD2MOru8fGqFvjdcDxqV6x2m64sbvVv7CfInN38kkea+h9Fqy2uVmQXucjcmFjkQhydR1Ej7xRgGkYqi5rq4Ktd6dxYSbwy5IzbOnNhnazM1xJq2bpEer8kVZi0iWNukV2IElldI6uSY9nbvCQvMVKB2ZwLWte2gHZcE3+lVNxMhrRGZ/iaGZpE23u1zmIkGfKbdHS+t+sdemlWILZyTQKKcsV9mCWJthKgKtISQT8Sx9NzV4WsuNQO9CZo3WShM0QW9W2uLkGaFsQKiUVUFlJJZSSWUkl9OT8RWV6Ie5k/cPBYNlyK+bNp/vpfrv+I1rHNbrcgiMl8ijuFUR0iukcP8ACB1BfRezlskA7FHsrJsuLwqVq6JXoxixOzHrNGrRxK5Z7jeKOYLHKy5hR2uwUmPXzdtWOXF4x0QdN3Zm+iM3SY+F6tRtqS4ruNIzXA2JuoDgAo+1MBhsM3NszFxxPGpc9+Sz2OiioXa+K92bh1k8hgQOrr++hOa4Zq9HaGOHNKcN29j51Nhw6+zvqAbVWHyhoFVBxGLwSS83I4JvY2F9b9tS5IkVQzawHXL2KapNyQYRPgmL9ZjPxh15exh2ddFjBbzm4o9k0sYX8nN0fBebmtbFQtbiWU36jYix7DV+tWXhrC0dKEPsj91Ud2y+r+euJthrId6xLMMAoHJCvwWKb/qn7lFapzH7UK39MKxN2B8D4k1pWX3YWJP0lH3w/dp9Y+ytWxjnFULRkErVoKolvlKjVsPHmGnOgjUixyPY3FeV6Gc4TOu/D8wrPo7E2S0Pvam/MKoMbPMyjnCraixIXN6bXI8a7GNkYdzcPBbszJ2sq+hFQo0sjEgPa3YLAfdRGtAHNQnufeAly2BcZQBwqba61XlDQeatUcgggkEcCKcgEUKg1xaag4q0uT3bzyxvzj5nVhcniVI6PsI81YNugbE8XRQFdDo+YzRkOzCelx2nGqoBKvCDqWh2mg460N2CHJZCRVSsDvLEqPJLIqopy2JANrcfTViB5149SzZYCH0CrLeLbyti1eBiwHEdoPV40aKznk3XxSuSuAC7dJxRXbEC5cxXiL1UjJDqBFhAIVZbVtmNu2uigrTFZGkqXsEPqwspe0kl5SSWUkl9OT8RWV6Ie5k/cPBYNlyK+bNpfvpPrv8AiNaxzW63II1JFrGvbk+81mB2DjvXUSDmAbl9D4VP3fctULGOd2LMtR5qGPhs7N2XNGNKlcy7pFGdm4Yqtgak00QwKKptyF//ANHHows2ZrXHUshVvvIrRaBdC6WWR0jy85GlOCN717tQPG2WH4RhqygZjqCNT3gVMYZId3lDzihu424vNM8k2lxZVLXPibAAffT0rmomkZ5hVg7v7BVIJVXiwNj2XGlRYwBWXzuJFVXe6e50uGxYaQMMuZeCurBtDr1jxH5U18jAhO6zROPKNdXXQ5q69nYGONAI1yjsFEDQMlWc9zjzlXa4pV27NERZSyMtuGfmFLecm/nqLJaF7O3tXQRue7RpGwd1fkuu05LmTz1x1oNZDvSgbQBecla2wUzdsjn7gK13HE7gqttNZAFYW7Y+AWtazikYWJP0lE3w/dx/WPsrTsfSO5UbRkErVoKolTlXkthY/th+B68u0CKzu/b8wj+j8gZO8n4fmFUvug2sTcV11zGq6X1g3bpNVDne5o7RQLOnffdWq9w0Bdgo6+vspnvDBVVZJAxtSiO09gSQqHJBU9dVobYyU3RmqsFuZKbtMV5u5tQ4eW/xW0b+h8351O1QcqzrC3NHWkQTAuyOB81YibUutwdKwzUYLtGOaRVC9pbaAHHWiR2cvNSoTSsaMSmrYeMj9xo4heYtexVL63sSCdOPf1UFzQx5a40KwJXNfISHYIXBBNO6iLDENHmu72BsTfLZb8O+p3W3aXq9Q/tEDmZk4IZvXh8YqEtGco4/4otmEQfR2aZ0t1v+PFV3K5Yk1utACwJpS92K5VJCWUkllJJZSSX05PxFZXoh7mT9w8Fg2XIr5u2hrPJ9o34jWq7Wt+IYtG5Mbxjn4R2tGP8A5VkAnknnqK6eQYDeF9AYdOko+hVaxjEnqWTazRq4RbPZbk1F1a1XNnErrh8wPGitYU11dJdmAvzy2BykP2kW6Jv3VowrRs0xuXHdiFbRxKoL2uaMTQK/HGXFJA3jnWWVxE8lgAgUaA36RPb1UEOccaK6YImgBxR7d/fZuYfnYpMpDAyIvkOASFI48aiyVwBvKxLYoyQWOx2HWiW6e3OfAz2J66lFJXNV7RZww83JWDBa1XBksx1UIx+BSQZnWxSQyKRpqLhSe3Q0B/RJKsMtDozdYcxQ9qQtoGyynuNcc4Vf2rdh1KXybi2y2btaQ/8AyIrZkzd2eCo2z3ysHYItCnhWzF0QsabpFQd8P3cf1j7K0LH0juVG0ZBK1aCqJM5ZD/s4vtx/43rzP0d/9h37fmELRhpKd3zCp4PXY0W4HkLw06gU9bq7JJgMgy2yljf5XUO7SsG3Wmkt3HNc9b56zXccF5jpWsy+Ut9b6i5F9BTxNFQdahE0VByKXtr7PydmnEcCP8VoWea8tSy2i+omF2nJGMoOnYeqjPs7Hmq6Cy6SlhbdGIXOTEGRhmawJ9FSDBGMAhzWp9odzzQJ7G9rQ4eOPnhIqoEAABICgBRr2AdVr1jmxmWUupRWrrYmh4OWpMG5e15MQCz5mXWypaPTSxPS8eugzsET7o+/BXhJysYkAA70e2yFyEkMPos1wfTVUnFRZnQlUvtzEIcR0FsNVPjeugszHCLnFZOlC1zsMwhwwhJtwverBkACzTMAKr2XZ0g1y3Hdr93Gk2dh1pm2iM61FIoqPWq8pJL6cn4isr0Q9zJ+4eCwbLkV824r9+32h/FWrJrXQwdNu8Jpwq5sZhx/1I/besc4QO3FdLNgRv8Akr/wrWk8FqvZsnbli23oozGVZasRXXMWIKFqhDCG/DSjxQveMkmNcdSH7c23DhcqytYvoBbq4XN7AAVbZEWnnEBa9g0ZNaSSylBmk3aeOUk3I0PjUJTdOK0GQuaaFLG1t5mw9xDGCbeUeo0KOSqK6y/mcCepcNh79YjK8U8KSI44rZWDdugsamXgClaokdlfIQS27TWDXxTHuTj1aQrlKMDwNCjONEa0REMVuYKTQVeGSwJBmVy2n5DHuNCm6B3IMXTCq/aknwEp+ia4+PGRo611cQoQjO4yZdkr3hz6WNazjUu3rNtR/wAqf9jj4JfCtuLorFk6RQ7fD93H9Y+ytCx9IqnaMglatBVEl8sv8HF9uP8AxvXmfo7/AOw79vzCDo33h3fMKna7JbSykkm/Ye0SkaKXYR6BtT1mx0rHtMAe8mmOpYdqhvyOIGOpdZcWSxK3yi6jjdtdOHYKi2MAAHPwQ2xAAA557kOxjsVuE49baVZjDQaEq1EGh1C7gguJFzw76uswC0Y8Ao1ERVlJJE9j7amgYc25UXGnnqvNZ2SCpGKuWe1SMozUnDbW9pkQjpHTibVlR2N1+ritlxawFIcbZpAT1sPbW0RRhA2LmrQ8uvO3pgWMg6HTu7qzi4HNYxcCMUSgVRZtT28KrOLjgqjy41ao21MNHIDccOBtYg+PWO6iwPfGcEWzyPiIp/SUpUykg9RtWu01FVutdeAIX0zPxFZfoh7mT9w8Fh2XIr5vmH+4b7Q/irUlyK6OzCsjN4TVsLXHwfaD2VkS4Wd33rXRTdIfepXuh6T30AXjQbMCWupmse1gnAZoFvLv/HglyRRmWTtJCxjwY+Wfq3HfWtY9HShgLh4AcSqEVgIF6Q06szw1dqrPaHKVjJHJMiKOzNe3oFaAs9B0wP8A68gp8g3W49yD7Z3rmxCgSOGy+Sbi47fi3t3XqD7NebQvB7f6CtWaV1nxjehMO3JVPEkeN6qPswpSqsDSj71Xiv3tU6LbKOen99VjA5uSust8LznTej2xJcOXs7AIePSt91Co6qvh/M5pHFTv9Vw8UwaBywXr/wD7TOaWlFgYJmkEhOe7W+M08wjERKcCQCSPpEjRa07G+/WjcNqFadHWeKIvLsfvBNke9uFJkhmkBeMPmygnoqbMSVvYgVJ9x5LR2rnnWGYkSRsNDSlaDPel/Fvs7EIYoxigJNAwQBRp2yWqkzQkbnB7ARxp3haLPWosXlu6tT/xqpe7s8MmD5jDMziKyXIALAHVrD2UKWxClYzU1qUK1RSMpI/8w1J72ctkUd1XGLFfmhO+HkJ9Y+ytCx9IqpaMglatBVEl8sv8HF9uP/G9eZ+jv/sO/b8wg6N94d3zCp2uyW0spJIhs2c6rccLWPjx8arzMGaq2iMdJGsLtNIlUFSXvoeLd/mqk+zukJIOCz5LM+VxIOHco8+14xe6szcLaBR35jck+aiNszzkaDv4f2r8NijDOeTXYKDjnwQjFYwNwXKOy9/6A1bZFdzNUdsTW5VUSjIiykkuiR3BPZ1d1RLqGiiXUICn4GcN0X83fQJWXcWrXs0/Ki4/NR2UK9+oXP5ffRAbzaKhbY7rro1olszEEgnvFVp2UKx7RGAaIqy9HQf+9tqqA44qiDzsVwfaCJx42+7wqYhe7JFFne/JLE8mZi3aSa1GtugBbLG3Whq+mJ+IrM9EPcyfuHgsOy5FfOLD/cn7Q/iNac2Tl0tjFZWJr3SsdpQjsc/cprKnH/jns8VvSOBfRWdv1tcQYeQFQ3PfBAEkaEHMbju9tPY6MFXCoVeCHlJga9HFUrj8SsjZ5GdmPEsw4/lWiXVNcSpSer/mHeAoMjxfJHrMaerlUe+yD8o4uPkuLPH8kelvzpUcgGSz6mD/AJea1LJ8m3gfzFPRygXQE9Gm4+YWwhU6g2F7akdl6fFS5KN2INBXWQp2Bw8YN+dQdViSPvtUTG54pUDitGyR2aN16+O0/PBEcLhvhRaaPLp8bN43ABvQnQgN5xFVpQY2i9G8FuGFanr/AO0zJDCFvFiXRtdCrW8zCiNFmI5kxae2i2gx5FCzD72raLGyy5WXFqssZ1v0C68Cc3xzbiDx9thkj3sAZKAR2dtdaqOs8IcGhoO3Zw1dnchm2EykF8UH1Y6MW4KSOJ0oE0ZJo+S9Xrr97EOQMhF4ENz8Cpu7e15IYguHJE0jZR9FO3xP9KVncWMLY8XuPBSFySJgkHNA7utXLuNtcyIVaQOIzldyb5pLAkJ9FeF+vjVuYM1Z5ea5nSscbHgjAuxA2Daes59Sn72sDHHb5R9lEsgIcarAtIwCV6vqohm8my8NjY1jmkYKr5xkZQb5SNbg6a153Y9EaXsjy+OHEimNPMI0GiNJwuvNhPd5pc97jZ3z038xP0Vo3NO/oDu+pWfU9Lfo+Hms97jZ3z038xP0Urmnf0B3fUl6npb9Hw811w+4Gz0NxLLfvdP0VB8OnXChgHd9ShJo/SrxQwnu810G42BF7TSjNoSGjufPkvUfV9N4VgGH38SiNG6UqDyJwy+7yje9xs756b+Yn6KLc07+gO76kX1PS36Ph5rPe42d89N/MT9FK5p39Ad31Jep6W/R8PNZ73Gzvnpv5ifopXNO/oDu+pL1PS36Ph5rPe42d89N66fopXNO/oDu+pL1PS36Ph5r1eTrZ4/5pv5ifopXNOn/AEB3fUkbFpU/6Ph5rF5OtnD/AJpv5ifopXNO/oDu+pSFk0u01EPh5rduT7Z5BHPTa/TT9FREWnR/oDu+pJ9k0u9150Ph5raHcHALwmm9dP0UzodOOzgHd9SE/R2lHZw+HmpL7n4I3+Gl1+mn6KGLHpof6A7vqQRofSQ/0T3eahycnuz21M038xP0UYRadGUA7vqR22DSrcofDzWh5ONnfPTeun6Ke5p39Aff/wBKXqelv0fDzT7Ghl1j6VuNiNKfRMjdDRuZb/8AGXGragmoGfRqqbNG2qDCVhFd3msn2OHGuEg8ci39tGdpTQxzmPB30q82WdpqGj77UNwG5qQy86kPTuSL5NL9luFBdbtCuwM7qbnfQrPr9rpS6PvtRDbexmxUXNSRAC9wy5QwPC4JJH3UdmlNDNFBMeDvpUGWy2MdeaAD97Sk/wB6HD/9x/Mj/TRfbWiP1u530qrWfZ98VnvQ4f8A7j+ZH+ml7b0R+t3O+lL/AD7Pvis96HD/APcfzI/00vbeiP1u530pf59n3xWe9Dh/+4/mR/ppe29EfrdzvpS/z7Pvis96HD/9f+ZH+mnGm9Efq9zvpS/z7Pviu+H5K4ENwsp7i8ZH4aZ+mtDO/wBXgH+SkH2gNugffFdDyYw3uFlHcHjt+G9C9q6GpTljwd9KtRW+2x6gd4HyouqcnMY4c966flUDpHQp/wBY8HfSrjNO6RZkG9/1LduT1CQbS3HXnj/KmGkNCfrHg76UR3pDpFxButqOr/8AS5Ynk2ifiJfM8fZb5NSZpLQrMpjwd9KDadM260UD2N7Btw2r2Dk4RNVM4PaHj4cLeTRWaY0QwktmINKZO+lC9qW2lC1tN395I5srYL4dMkYYACwuy37SfEmps03odhBEuXU76detVJJ7TJIZHtBPduzyU18LMQAVNh3j86sfiXRda8qP4u+lBm5eU1cPviuf+nS/I+9fzpfiXRf6v/F30oHq8mxVzvnteTDQo8VrlwpuL6ZWP9K6O2TOiYHN2rvtJ2p9niDmZ1p3FJv7d4vtj9T/ADWb7Qm6uCxPbNp6uCz9u8X2x+p/ml7Qm6uCXtm09XBZ+3eL7Y/U/wA0vaE3VwS9s2nq4LP27xfbH6n+aXtCbq4Je2bT1cFn7d4vtj9T/NL2hN1cEvbNp6uCZdyd4JcU0iyleiFK2FuN7/0pe0JurgjRaVtD61pwRHbwxqLmgIewuVyAmw8ptDoANTxHHhwpDSMx2cE8mlLS3EEcEmSb7YxSVbICNCMn+ak23y1xpwQDpi1DZwVz7m4eDF4OGdl6br0rMwGYEg6X01FWfWZa59yx5/SO3seQHD+IRdtg4f5J9ZvzqQtEm1VHelOkh+YfxC8/0GD5J9ZvzpC0SHWon0p0mM3D+IWf6BB8k+s3503rL60ql+KdKUreH8Qs/wBAg+SfWb86f1iTakfSrSVOk3+IWh2HB8k+s350/LybUP8AFuk/ib/ELQ7Fh+SfWb86lyz9qgfS/SYHSb/ELXc/yZPFfZXB+n3vINzvELudN9Nm4o8Xqw30bsBAN0/yK8/dpO0A5jgtTL4VL8NaP+E/yKGdK2jaOCxZfCl+GtH/AAn+RTjSto2jgtw9N+GrB8J/kVMaTn2jgvc1L8N6P+E/yKl7Sn2jgvOcHdS/Dej/AIT/ACKY6Sn2jguckumhFMfRuwfCf5FQOk7QNY4IPtDa0kfWBfhccerz1Sn9H7GwVoeJUDpS1NzI4IBit7px5LJ6o/Osd+jrPeo0HikNLWjaOCgvvtiR8ZPVFONFwHUeKmNK2g7OC9TfPFsCVykKLkiO4Ava5twGo176kNEwnUeKm3SVpOzguK76Y5mCpkZjwAjuT3ADWpt0TZzkDxU26SnJoAOCinlBxnyo/UH51P2PZ9h4qXtGbq4L39v8Z8qP1BTeyLNsPFL2jN1cFsN/cZ8qP1B+dN7Is2w8VH2lN1cE07kbwT4l5BKVsqgiy21JrM0jY4oGtLNZV2wWt85cHak3VkrTVE8pn8NH9qPwNXvGkvdDf8iui057hv7vkVWtYi5dWTit+sPLNIxDogmLeSJDicPnkPuaQkjIpz2A1VV7Si3Sai32bvpg4nkcCQmY5z0MvNtmg6Bs3wq9CQkXUMAFuM5ypKiE7D29hIVw8r5mlw/P5Y1jXKzSN0HudAFBJtbio6qSS77A3rwuEJSNHaI4znAGGgw91sWW/wAI6gHLc6NrSSTVuxvfBIwZA+ZC0hQq5v8A7eONOccvaVgy6yMMzWuAtyok1jnA3RWmJR4IpJLwaNVT1BFtv70QRwuozxhk5pHytplLZCSjq+Ypa9jxvTXXXb9MK0qiPs8ty/TAnPrS/vdt7DyYGV05xDKEVcwe7BOd0zK46BziyMMq2Oh0NEuODA8jA60GSCRjQ5wwOSctytsBcPHG4ZDHHh1ynUkJAqyi2awBe/DQ2uRc1fFjlDakfepULbZLRC6+9hDajHA9hxwr15o//qKuqlSbHLaw4C2p46ns0HfUhZ3McarEtbwwmJ4ILTQjZTA11E/exdDiwWJylQVI4XtxC281h5qYRODadaE+0ROdUCgII8u6i6w4om3lA5bE2OhzXOl7a91DdDTiiMtYIGNDTPrr8+pdfdiNa2ulraX4DNbs0BFu8mock9qL61A6m6nhX/rtUaWQeB6AubC4VCDfvufQBRmNIPHvKpzSxubdAxwx2gCnFe5LjSp1oVULahCtzvJk8V9lcV6fe8g3O8QvW9N9NnajvGukYeaF5g7Ela85bqvrqOq3WLddSIRophG2hFce5aLJwuWNipvbU2J6PHv/APdKQCfl2YAkmhBrTOlcO9biS5XiAAR265QL8eHd4nrprtAiOnY5wOqh8KfY81sr+ToeiRrpr1t9/CqtqtsFloZnUrlmfAFFjZyl0Rgm7T++9bLMdL3uDc9fR6PHUa6cfN10N1uszIROXi4cjtOwUx7Edl4uuFprXy+6+ajvOAMtiWCt3mzXN9TrqFtr8qptt1ndEJg8XSQK6q5UOzPGtE3ISDC4Tn34+XeoeLR2DkK3SUKLnQGxFyhezAki66A9dyKjapWRm680NCewCpPYpchI4khudB946/8AtA9o4SUS4iVEZg8ZVbOwKkyqQLiTMtgDopA6rWNUJmFsgcMb45vXhXw8kJ9mmEjnhtRTb/deChY7HczdnSRQ7PzbSR6RDnIjzIUODlUKbFSttCut6GLTGJCyvOGYplWmCcu5MXnAitaVGWWHYoeCw11nkGHnaKcsAxCFhEQSXsTmfp5H0+b4m5qubZZmPc0uxOG7tySZCaOeGmh8PvwzXDZuORRCc7ACKRHAU+UeeyMHVg1vhR5JB6PcKnFO1l0V2176eKBDM1l2uw1w308V5h94IoXzs8zLzaIIlBUKylM8gbnLksVZyNM2Yhj11ZjmbnVGjnZXPsUNt5MKsRURlikZjAKqqyCRkebQax9JXy8SvOacBRL7Mgih7MqINtPHJLPI8ebIzdHMADa2lwNL1WnoXEhU7QAXkhOfJa95ZvqL+Kud00KMbvV3RLaOd2Kxa55bSonlM/ho/tR+Bq940l7ob/kV0WnPcN/d8iq1rEXLrKSSykkspJLKSSad08SIInlPB5ooj9XpF/u9laNjeImF5yJA7Ma9y19HSCGN0hyLmt7Ma9yO7xo8qy4ZdSogK97tIVbXssy0Z8NIzZm43bvEnHxVyeMmN1lbiW3eJOPiFB2tCskU0KyxuIlQwqM2Yc0tpb3WxJFzoTwqUzQ5jo2uBoBdGvDPUh2hrJI3xNeDdAugVrzcDq154Jy2aVQyMM1y4JuPj82q6Hsy289aLGtvOu54V7lT0rQSPMAq4ljZMei2rSCG6wcq1w7U1bt4olCp+KbDwoNqZR1QuK0zX2hN+93iiuIxYWw67iqobVZTytMRjCGA4cPbU2RghRcSo+Cl6Y8/sokg5qQwKk4qW5seqhMFAk7NdIcSQtuqxpiwE1Ug8htFD3O8mTxX2Vw3p97yDc7xC9Z0302dqYIoya6Nh5o3LzVsZdVevhjUqpOs7lqMMeynqoeruXRcOeykiCAhDNvY5IYpCzEZQl8oBIzNZdCQOPbWRb2ym12fkgK8+l6oGQrkCtax2Wsbr4wNO5KO0NrvNBJ7nRmdDFdbZ5GhUN0so8ohyCQOFxVeKzNsFujltThR4ea5NbI4g4E5c0UBOfUtUMwoMMuAXfZu1JY4UVrpKIMTLkIsyIF+DLKfJuwYgHvqpbhHaZpXsxic+FpIODnV51D1CgJ20RAylO1ScLizIiyqws8+FBQX6D878IB9Eggjxt1UO38pHMLNLjcjmo74mluFf9wpQ8dacMAXJOfyYnosMzKIyQQCTOALHwq++1wcrY+eDcDi7HKkeNRq7U3Jiin41I5VkhZkkCqMq65syA84eGhILag30FZ0JPKRWiaJwvuN8mlKSUuUN4nm0bSoFMUOWBsjS1wqEG2nsCU46LFRHNGWiykaCKNQLg9QSwb0kdetIlkNjMUhF7nBzfzXqnVma4EHyWdaLPK20Nc3o1HYEvSRF5ZWQfBmRynV0C5K/dRA4NY0OzoK76YrKe0OlcW5VKH7XwLW0qxZ5hXFOY7uKXI4iWN+qtIuAGCI5wDcF2kJWoDnIbaOTpyMz5sRiR2Rp+M1j+kLKQxnrPgtmxMutJVsVyivKieUz+Gj+1H4Gr3jSXuhv+RXRac9w393yKrWsRcuspJLKSS9tST0wqvVX0UkgKroyMEBN8rEkDW1xpenxoplpDQdSMbFzT3jzNzlrqQTc21Iv18L+anY4h+JzRg4uYXVxChzRSRPkZWuL2A0uSLakcRY8PzqZq0qviTgnDZOOxy4VIkw6hRcmWXMWNyTccLDW3XwFWobS5tAD81Wl0e6SQyOJx60YwGcKZJMQ4UDXKAPEaAVZdaHHNQOj48Sc+Pikzbm00eU83JIAOsuxBPnNxVkTAUDsOCG2BrRgFI2RvViY26UhZQNA5JHHv6qNGamlFXmscThgMVYm7e9Mc9tbN2cL+FKRhosa0WV0ZTOkuY37aFdoFWXdRoagTikRgtdz/Jk8R7K4L0+95Bud4hetab6bNxTnHHauiZ0QuKbGAuyoKRRgwLbmhTVUuTCH7fxy4aCSYgHKOiDpdjoo9NqkDVTjgD3BoVAbV3gZ2bO+YsSWKk669nX16UW+MDTLLqW2IGjJa4BWLAglesEGxHg17jTSk6kgo4VGwpzG0IrgcGbsRdibhmJNzpaxPE1GjA27TAZCmzLqzxSACKw4Qi1yRwuAbC41B81DfR3SA7evPjrT0BUhEJHRJ0N/KNges+PfQi2MGt0YihwGWz+lMRbUIxe1RDxbTuPjwNJ8raUIw+6KyyztKIbs7ywyuYibq2hU8CDodDQ6RTVvNFaZ6+Oar2yxtLCmCLBBSRburhntLXEHUSOC5FgukhA9uxogN6nAXF1Anlu0SJLbOSBpetxvRxWccl5Plt307L1VFl4FNHIrGRicUe2NPxms30idWGPefBdDZHAtorcrklcVE8pn8NH9qPwNXvGkvdDf8iui057hv7vkVWtYi5dZSSWUklLweBaUhUFybk9gUcWJ6gO2mrTFFbGXUAzRXY+xmxE/MReQD037FB6Rv2nqH+ag34irLo6/wCNnaUW5Qo1UxQxrYKAFA7OAp+UDjuTzRFrABrK03U2NIkqMejKCHVTxIH9KE9zqgjJGZAI2XXZlWbsjdSNnMroASxZV45bnhfr4D0UR0jpHYobGCMUGe1S94sIXKwILAWZ7dQ+KD4nXzCjw0aKlM7FQMbu8GgeMGxYWB7+21FZLzqobm4UVH7WwLQStG/FT6e+mmqHVrmqZFMFvs6ZUYMwDgcUa4uOsX7xerUcjrnMz4d6E4Ypj2fzsCjEBScM8jhHsLsQWUEj4t8p84NaNltQnBrnr+/vNVLRZw4J73e3oimFhKqkcMzKpPpPVUnkB2BWFPZXxuyTNs+YT3EUoaxILL0lBHVe+vmqu51MUF7S3MKZuf5MniPZXC+n3vINzvEL1XTfTZuKc3kAFbZlDWiuxcaTRcVxetqqevNBpVMHFSUno7bU0ooKrvlw2oY8JEgNs8pJ8FQ/1IqfKg4Baejm1eSdQVF4SbW7f4qTHmpqtYYhG8LtlBYX7uH9KK2RrRgo3amidNi7RXKLWJIF7WpcqMVF0ZTCQpF7WoT3p2NSvvFiIyCGmKRjygDbN421PgONVOULjQK8GNa2rlXe18NGhS0M0WcXRmVlWRb+Ut+I76NdeBUrO5WyySXWYHaF3hjdcvNKc91ydWvn0oTKly05hcjo0aleWCxDNDG8q5JGRS68bNbpD01ytvwtDx1lcTaABK7ekPfLG62Bo+j4q4lZj3XnUSxgiWOlaclGhDlAARb/AE421qpy2Kr1KaOSqLLiMR9mv4qzdNurEzefBbWi3VDlZdc2tdUTymfw0f2o/A1e8aS90N/yK6LTnuG/u+RVa1iLl1lJJSMDhTI2VePV41EmiLFHfJVu7obrRxxkyC7OLN4XuRfsJpqAq80Xckb2i0GGjtGqqOxRa58BxNClwGCsxNLs0I2FuLJiZvdWLDIL/BxHyj2F/kj6PHt7DBtaUUJXc4Eakx7HEU8EcoVVeNyrgW6LqcrL/XwIohZdKAH36pphSw04+zvp2qK4YjDhFIUasePWT2mjBJRo4wvHz0qpyapE3+3G90/Cw2Dga2Hldl6K1zSLpQJI72SqXaeyJ8O2WWMr7PTU2l8eIKqubTNFNn7XVsBNhpSAY7S4fpMCWaRBJGVvlcZczC4uCDbjShm5N5cNii5tUu31vUC8l94BPTBW9yeb1kqFXBtLkABMSRqwPUSwZQRYda+etOMCRla0+9gWDbLOGk1cO0n+0/7n+TJ4j2VxPp97yDc7xC9B0302bijGKxtVbRbXOGC4dzsVDXFm9ZbpXVSBUuLG99GZanBFD0g8uN3wUUg15uUX7gykX9IA89bOjrRykl07Fesc90kbVS+FIc2ZiqgEswFyFHYLi56gLjUjhWzdxWkJrzaIhzGGYjmZJYyeHPhSj9wZB0POCO+kaYp4a3gW1xyrkUS2PtRo5LNpr1WobX4rUu1wOafdn7bD94qda4JcnRFothQSnNzETMdbuob7jpUGsAyQ5HAij8Qum1N2jJKmIx00TxxDogqbga9G99RqdLddWGg0xyVa7GXAxNo7au+9u6WGxGGzojhrMUVG5tmYqLEXGtrXy8eOh4GYaKYIMpldVle1cMJmiwcKSNmdYkDG5NzlHWdT564XSNTbHjrXPWvmuNc1XW8MnOSWBrUsjbjKlZrHUJJU7d/Aa3tQbXMoE3imPE4YBazWSElJzcF25NdMViB9BfxU2l8YGHr+S09EjBysWueWwqJ5TP4aP7UfgaveNJe6G/5FdFpz3Df3fIqtaxFy6ykkjW6zhZb0ORWbNrVq4HaBCGmrRW9a77qWkmbESkWW4jvwFtGfxvoPA9tDeSUcvN2gT7FjY3FgajSiEWlQ8JsiKJ5XjW3OvzjjqL2ALAdV7XPeTRCS5Du3SaKZzutqI1Kiyd7lfP7KdKi1kwubWnSwQvFYnJoDThNdUPbeCw2IgYYjKthr2/dRI3OrQYobwCMV897XiiWZ1gYtED0SRxFSe0B2Aw1qm6lcFzwPljxq3Y3APwQJugVb3J5vCqScyT0TcCwvoFFuAueFX52ClVz9pYQLyeNzvJk8V9lcD6fe8g3O8QvSNN9Nm4rrj+OlVJYGhuC88kcaoe01qyZBRTa9dIcQTQwVMPqvNr7OTEwSQSeTItr9h4qw7wQD5qtQTOheJG5hEY8tNV8+7W2NLhJzDMMutg3xWW+jg9Y/yONdjDOyeO+w/wBLZs8jSQdRzUubATSoqpqES2Qa9MN0ge/r7wRTlwZida0zDJI2605DLrC5y9EKCrKQArBgQcwGuhoVOcaK62UCJtRQjA12o3u3tRY75j4UrxbmrDSHjBMa76ZLhRwpGbqUvVwc0Fxm8MuOnEcsqxwjVi7iMBfHiT3DWitvOCqPmZG+7Sg1lRdrPhDKpTamILAjK5jkdEsdDmLB7DuU0ZraDNZ80za1a4jw8Ex7b3sL4dWd1MyHm5WUgh+jeOVbcQ4vrpwHbWTarCJJhJrOfZrWRpWzBzmyRZO8QljZWL5xr9tRnjuCixrRFyYorC2ZFZeFc7O6pQY8FttKTo00LeclIa5LOS9CMViCfm1/GalpkgwMptPgtXRXRIVlVzi1lRPKZ/DR/aj8DV7xpL3Q3/IrotOe4b+75FVrWIuXWUkl1w8xQ3FMRVTjeWFOWxt4RzeUnW1Cc1Xg4OyTlhZI/c2GMmgJR1A8ptbkW7Osk9lMxjnHBXI43EEhWDgpVLjsK6VG7jig0IFFNbydKmMMAouzQrZWLTFQ87HoykqykjMrjykaxIuKldLTQoTH3kXhiuAakDVOvcU2VSalRMkjeTF5Te4AHWfvP/vbUgFMHWVU29m9bzkxxsREO/V+81K9dyVKWSuASsDTB23JBWxk7NKIZz+VRu7V2w2LeMh43ZXHAqbEeei+sczPFRfG1+DhUL6X3P8AJk8R7K5X0+95Bud4hdLpvps3Fb7UNUZphdFF59I3FL8zm9ZhNVAAqXhTQ9aK1E4zUsUYIbvRu7HjYGiewbjG9rlG6j4do6xVmyWp9nkD29o2/epHjcWGoVFYvPhpWgxMIZ4zl4lTbq6Q8pbai44EV2MbmTMD2HArahtZbQ0r9/ea4bT2tzqqqxJGq/JuSfFjqamyO6pz2wytDQKKDHOw4GpFgKFHaJIzgVKi2h2iguh2LQj0ma88I1s0wSlmli5wKBYAldBx6Q4HXruO3tEWvMWDlbMcVs54Ura8+GxixrHOuHEMeQRyrIxPNhmUiQZuNyLdEX6qtktpUYLJfG11WsdhsKEy7KstkYspNwbEX6gbVSM4vlZ9snjik5NprTPefsJo3W2E2htWTbbWMgsWdzpThkrEw+GsvZXPk1NSk1lAhO1IjY2NWIXCuKjc1qVyZwMs85brRfxVDTD2mJgG35LQ0bm4blYdc+tZUTymfw0f2o/A1e8aS90N/wAiui057hv7vkVWtYi5dZSSWUkkS3c2ccRiYoQbZ2AJHUo1Y+IUE0zjQVRIqlwAVn7RhjjlLuSnNqUjGuRdQqggD5F9e0d9GgDQwH7qV00bQ6FoGQOPn2Jw3TxnOQZGzK66X67fFIPA9nmqNoYA6qz7Q0temvC4a0YGp9pqo2uaA52KgYPY6w4h54hlSe3OoOHOjhKB1FgbN2kLRS6qgABXamFYQBT5Id6pQDeTGLEhLEcL91FZiUQL543z3pfEyMqkiIG31u0nuqTnUwCrSyk80JXoSAspJLKSSykkvqDc/wAmT6w9lYPp97yDc7xC6HTfTZuKh46UkmufqSF59K7FRkgJpriQFVPgwZGtEZDUozWkKfBFRhEFNqIRYdbEkgAAkk8AALkmrEVk5R4aFajjvGipjlongkaPLFIsyaZyq5HiPfmzAhtAGUcW46VvWKxus5LQ6oOrYfv5K8bM+HpDAqso4cw041dLqZo0cJkHNzXMi1SQSCDQrykmUrBYwx8KHJHfV2yWw2euFQnTY+6zy/CSxtCpsLWszLxtb4oOmp6r+NY9p0g2EmNhqe4KvpLSsdKRNo44EppXY6kgBQALAAaAAcBWObUcTVcsQ5zqlMuzsKEUAAVRfIXYlXGNoF2xcgtQwalKQiiW8fORc1eiYCqheQmLcSS7SG1uiPbVDSQoBvWlo195ztycKyVrqieUz+Gj+1H4Gr3jSXuhv+RXRac9w393yKrWsRcuspJLKSSn7C2mcNiI51FyhvbtBBB+4mmcKiinG664FXFhtq4THC6OM5FmUjW3YVqDJHRVByWxBaCOgcEW2FseOCQMlxYEWvob26r9VtPE0nzmQUonkdexVgbNcMKYBUpRRSTEBcdVSoh3iV7nAFOEqVVScuG1FGHCK1mZrWHWOuiAUFVOQ3WFUTUVRWUkllJJbxJcgEgAnieA76k0AmhNFFxoCQKp22LNgYrB/c0gHXJExJ84e33VpBlnGdPv72LGn9beCWhwPUf6Vzbn+TJ9ZfZXG+n3vINzvELvdN9Nm4rZMFcnSsRkJIquE5KpUlcHl6qmYy1EEdF2WOiNClRdrogzObdgHH/Fa9j0eZRfcaBWoLIX4pd3g3iZopY8MVVypFzrxHDXhfttWqyxRRYtGO9aMVnDHApF2JthMRzmGxaRkqpzc4zKeIULmNyCSwtlzE9R1uHcTSv399SvutALbus5hRcXycRyN/s5CWJ1jkuQhNrK0kdzG1jori9hqRSDjTEKpybWuw/vzQ33pdpF2Tm4gR2zw+bQNm9Ip7ztnh5oLmsrgfvgouK5McfH5SLwJ0LMLD6QXLfuvfSnL6ZgqUdnLzQEffYhOB2B/uBDMypa7NmIAygXIvw4d/Hs4iHKEjAKybEI3UeVd+z8Ks0MckADR82lithwQAkoNV4X4VzelLHaBM6a4bpxqMfDJYNshvSOc0YVXvuW2tYd9VOSWCS2lNSqnqUTEMTeisACrvxS9iiQ2taEdCMFWIKadwG+ElH0R+Ks3SY5rd60tF9N24J1rGW0qJ5TP4aP7UfgaveNJe6G/wCRXRac9w393yKrWsRcuspJLKSSykkt4ZWUhlYqRwINjSpXBO1xaahWJurv9bKmJY3+c6vPbh403JUwyV+G1Aijlc2wNpI6qyOCD1g3BpqURX0cmIzC1LNVg3FDtoMQhINtKcBFbRfNHKBjRJiT8MZCpIPyV18kdp7TUiUC1OaTQaks2plVXlJJZSSWUkllJJfT+6HkyeI9lYPp97yDc7xC6HTfTZuKZY8NQ44uaFynJraTD91NJEaZJy1D8aREjSNoFFz/AEqENmMjwxJkV5waqw2zvVnc9KumqAKBdGyEAYJL/aApiw7cCCp7xxHo/rUWyHFQlAEjWnrXHbu1YpiGy2cHouNGFuGtRLtYUnMiIo/+0d3O33XBqWmlaZhcICLsLm5s51FzxNEbSlfBALY2dJ1V23h5S5Z5IiVeOPUN+7N1I+K5QlT4HzChOderREliia5gcC2pz1U7whu8O8GIyKMLiWMIB0DOH1459crceoUO82t13kjyWZ8f+WAhw7Dw+6oJsvaUAYtiVlmYiwXnGVbdYNtSD2XqYBGSEJIXmszjXZqTfsDfYI/wY5tBYBQTbwGv31aY/mhQdEx7jdVhQbYjxKZhYSDj9IdZ8Rx9Nc9pnRrXRm0RChGdNfX2LNtdlu84BcnwTMbisSOxvLK0Wa5ijTQMp1FV3NumhVdzCENxOGBOtFY8gYKu5lSjW48GWaX6g/FVTSL70bd6vaOZdc7cnKsha6qzaWzYp1CypmUHMBdhrYi+hHUTX0JJEyQUeKrtp7PHM27IKhD/ANkcF8wPWk/VQvUoPh7z5qr7Lsvwd581n7I4L5getJ+ql6lB8PefNL2XZfg7z5rP2RwXzA9aT9VL1KD4e8+aXsuy/B3nzWfsjgvmB60n6qXqUHw9580vZdl+DvPms/ZHBfMD1pP1UvUoPh8fNL2XZfg7z5r07p4P5ges/wCqpus0Ts2pey7J8HefNTNn7Jig/cho9b9GSQa+t91D9Sg+HvPmpDR1mAoG9580aj2pMuglf039tL1KD4fHzUvULP8AD3nzXPF42SVcryMVPEXI9lqf1OClLvefNO2w2dpqG9580vybr4RuMINzc9J+PrUwsMA/L3nzUXaPs7s29581p+yWD+YHrSfqp/U4Ph7z5qPsyy/B3nzWHdLB/MD1pP1UvU4Ph8fNN7Lsnwd581n7I4L5getJ+ql6lB8PefNL2XZfg7z5rP2RwXzA9aT9VL1KD4e8+aXsuy/B3nzXn7I4L5getJ+qm9Sg+HvPml7Lsvwd581Ye5/kyeI9lcB6e+8g3O8Qs7TfSZuKaFxLDs9Fcw3TlpApzeH9rCuhe+627vRT+3bV/t4f2muBQNt4RcVEYZbhCQTlOU6d9O3T1raatu8P7Umcw3glb3tcB8mX+Y1L2/bdo4KyLVLtXGbks2cxuUl/mNT/AIgto1jghSSOkNXLT3p9m/Il/mtT/iG27RwQ1h5Jtm/Ny/zWpfiG27RwTEArZuSrZxFistuznWpvxBbQa1HAIjnuc26SabKrfD8l+z0vlSXXj8I1Rdp62OzI4IsFpkgqGHNZ712zb35lr/Xb2U/t+2/EOCbl+deuiu5eHkt2dmzc3ID3SED0U/4gtu0cFHlXX7+vu4Ijs7cnCwsGj50EdshI9FTHpHbQKVaRuUnzveKOR+HDqvAemhDTtqApzeH9qpyTV5iMIjizD0VUl0hLL0qcExgYc1CbYMJ6m9NCFqkCH6pGumz9kRwsWTNcixub6XvUZbQ+QAORI4Wx4tU+gIy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610" name="AutoShape 10" descr="data:image/jpeg;base64,/9j/4AAQSkZJRgABAQAAAQABAAD/2wCEAAkGBxMTEhUTExIVFhUXGBgYGBgYGBcYGhoXHRcdGhYXHRgdHSggGB0lHh0dITEhJSkrLi4uFx8zODMtNygtLisBCgoKDg0OGxAQGy4mICUtLzAtLS0tLS0tLS0tLy0vLS0tLS0tLS0vLS0tLS0tLS0tLS0tLS0tLS0tLS0tLS0tLf/AABEIAL4BCQMBEQACEQEDEQH/xAAcAAACAgMBAQAAAAAAAAAAAAAFBgQHAAIDAQj/xABLEAACAQIDAwcFDQcDBAIDAQABAgMAEQQSIQUGMQcTIkFRYXEygZGSsRQXI0JSU2Jyc6Gy0dIWMzSTwdPhFSRDY2Sz8KLCgsPxJf/EABwBAAEFAQEBAAAAAAAAAAAAAAMAAQIEBQYHCP/EAEARAAEDAQQFCAgGAQQDAQAAAAEAAgMRBBIhMQVBUXGREyIyYYGhsdEGFBUzUsHS8BZCU3KS4SNDYqLxJDSC4v/aAAwDAQACEQMRAD8AKb1bUlw8aNEqMzPls97WyseojXSvO7DZ453kSEgAVw3hZeh7BHbJXMkJADa4bwNh2pVl32xi2vFBqbDR+Pr1rN0TZnZOd3eS6MejNkOT3cR9KyTfXGAXMUHof9dMNFWUml53d5KH4bsmp7u76VC98fFfNQeq/wCuj+w7P8Tu7yUfw3Z/idxHkt8DyhYt5kjMeHCswBOWS9uu3wnZTnQdmDa1dxHkqVp0HFEC68adlfBN8+2pedZFRQiLclgeNu3MAAP6dXED9iwVpV3EeSyxYo6Yk/fYkvG8o2MW7CPDGPMVU2clreEmvjoKMzQVmOF51ezyRm6OjIzPd5KHHyp4w8IcP6smvd+840U+j1mH5ncR5KXs2Olanu8lp76+L+aw/qyf3Kf8O2b4ncR5JvZsW093ks99fGfM4f1ZP7lL8O2b4ncR5JezYtp7vJZ76+M+Zw/qyf3KX4ds3xO4jyS9mxbT3eSz318Z8zh/Vk/uUvw7ZvidxHkl7Ni2nu8luOVTF6fBYfr+LJ1D7So/h6zfE7u8kQaKhIGJ17NXYtDyrYv5nD+rJ/cp/wAO2b4ncR5KB0bFtPd5LPfXxnzOH9WT+5T/AIds3xO4jyTezYtp7vJdouVLFEfuoL/Vk/XUHej1nB6TuI8lZi0RZ3CpLq9nkrXxHVV30Q9zJ+4eCyLLkVWW8vKDiMPiZIY44SqGwLB78OuzgVswW+SRl5wGvbt3rRhiD21KHJynYs/8WH9WT+5RTbHjUFZZY2u1lOe6W8E2KwrzyJGCGIAUMB57sazbVpiaKS41o7/NXYNFwvjD3E93kp+9W21wmD54WMzWCKfJJPG4GtgO/rFGZpOZzw2gprz81Wbo8Oc6laAf9alXbcqGLH/Fh/Vk/uVcFredQQXWVrda899LF/M4f1ZP7lP62/YFH1du0rZeU/Fn/iw/qyf3KY2x41BTbZA4GhWy8puLuLwwC/DoyeY+XwvSNseBkE8dkY51CSukPKXiSReOAX7pP11B1tkANAO/zVmHR8LnND3EV3eS6YjlHxIZwsUFlAIuH14fTqLLfIQCQMd/miWjRUTJJGsJo0AjLHLq613XlBxJdRzUOUoGvlfS/wD+fbpUPaMt0mgwPX5q0NC2czsZedRzQ7Vr7FDw/KVi3cIIYNTYdGS/46M62vDa0CzYbAySbkwTSvdwRs76Ti144rnub9VUjpabYO/zXU/hWxigL349bfpU7dzeWbEY4YZkjEZBOZQ2a1rjUsR91FfpORoqAM+vzWPa9CQwyOYHOw3eSe9mYASYiSIkhUtYi1+Gt9LfdSi0lK8HAd/msuaxMZkT3eSk7c2SkKqVLG5trbs7gKvWa0PlcQ4BU5YgwYIPV1BQTf0/AJf5f/63ryfRXvTu+YVv0b9/J+z5hV9PtbDpGoRlbpC47AeJHXXQts0znkuBXUG1MaMHBNMu1dmzTPzfMACRhIWj1kwwZ78yEWyPYqA2jHKhJ8qrxAaMRQblTjfJUXXVPUdeGfV3LqhwEYeSVI+bkIaM8yxVQWhAjZmjIS/wgJW5Azka5bvHJEX3WkE7KpprS/oF2IwpXf17kB3YbBx8zipTHaAzc4uV2JkZrQX0sVAJNy3BD10Y3MAeG1VbZJjdJ+9yc9i4jCzGWKQB41xABDrrImVSsjErmAt0so4gWOhqDXRtF6opt/vestlGYlDNu4zZw5qTm4DEjysY8igyKuGGVAOaFjzuhCMFBJvfQ1NhZeNM9e1WWGuAUdfcGHicx5Yn5nmY5XjMZkZS6NJmeNl+FjAaxB0bqNSZLG80a4E76pw9rsAUJ3km2c2GmOHWFWKoIyY0RmCmUSBA0JBF8lmUh20uwykUQEEkA5JwVy2e2EaRIeaiV0TBiRZIblkEJOOVFSLPzubLqxLXDZWApuUZdv1FNtcOKa8KVrgou8+HwjRxRR83BIZIVtzZDkMhEjyAxB0ykroGZW0soIYlNe1wvAgjbqTggioXXb0GFfGFy2RJcNIi+6EkTLJGhjgJzgm+QRnNc9LNwpMkY/FhB3GqYOByKlzY3DyRYe3ueOUwMYkkjvAkjzq0o5sxlhmXMFLFwbHLZrEq8DWhGGfUptpQnYtWk2TeLnTEuSJYpAsTBudeOJZWyBVJCASsHcl+cfUWVbyBBFQlUFAN4Tgvc9oDHz4ODRsoNmy4Z+elViBYNIwVl7Yw3xrB0hmgcfdVcrXjwyzX0XiOqqXoh7mT9w8FxNlyKoTf6LLtDELe9n/+oq9ZxRlOs+JWxB7sIjultHCRYcjEQiUvMMy5VvzOSzEOVLCx1AVlJIFza9Tc4VV+KGRzbzclaG5/NHBIS8DfCqzPFC0cbIJG6AjES65bDVQDoL6XrNtJjdLTWCK+SMzlGx9VD3rjyiYOIjDTPlEMSSJLmQkKZIAsbEKpJUSAagFrsTwAq417eUDVUjlcA5lc/kq1mm2cEwaK4Z4JY+fbmSFmRznmN7ZnEZAQBlU2Y2Bq0hozgd4dmNbnIo0PPgkvDGQ0YeI5zzcGjWzgKoy5Q2YMxGZJwo8W1NmZCHETSZZ1ziEkFpXkZHuIk1jEcSiyL/EtYDKQEnRXHbxbMYsM0TII8sK8zdUJbMwKnDXjRjxKszWJKlTpSUrxqhc+Pw3unFTRIjwiAiILGoCuZVCCzYULGcubykbszk2IgRSpVmIuc26DipcO0cCC2mGe7fAhoHURw87CRFKRES75Q/StJwa5OexiXNGKMyOZziKHHBdcC2EWTEEyNlkUwoRHwRwWdyFEYCq6pay3KhugL2FcSRguqc1tPsVpcyEtbiwHX15ffFQ905YYGwzs0SMsUiS3jbnElzTtE2fmnXUPD0lDHoAEWBBMZminas6DRswLi9pqKDjTDMakYgx+EEi52i5vJbIsCtKJSOlJmeDIyk5iAeoqMq20gHsBrhTdr4LRmitXQAN+ud7CmoZ4feKObkyYRsYBEo52KN81oiqvzli2Vz0iIyAi51XQ9etQkMYAHWsq2+sXyX11DMau3XrT9sG3uidhwLADS3BADp43qUNKuIyqs2Qm7it97XBRPrH2Vp2Gl4rPtBwCWa0lVS9yjMeYjAYi8uUhVzM1436KjtPbXlWhwDK7DVtoBiMSjaAJE7sfy/MKtMfsCRcoGFWPRpLs5diE1ZTY2B7q6iO0tOJeTqypnrXQugrg1oHbVSZtltCglaE4csB8Ih5xBm1s6G5S/bQxLyhu3rw2HA9h1olwMF4C6dox7kzxTZuawxklMsuAyhdDh9Q3wja3vodQLcKyXNu3proutlr/AL9WA6uqu1c28PEj3upzX1J15jJRdlbJc4WPC2TLiYpHcl4wRK2VsL0Cwc2yDgP+U0We0NE7psascAMD0RW/jSmvuStVoD5jIfykAbhn1f8ASPclcAxSCWdCJYw2HLG/SjUA3I+UL5L8bKe00eSFotXJV/x+8pqr5a6KBjHK3a83pffVrR7a+6GFxMSQ5TGgdigUWCFr2tpY3vr327KrWW0UnbMCavJBqDSn5MeymetQs8wEokP5s8+xQcdu0XM2Z5JFnVUETN8EgUL0wON7re4116uNVrLIasFA0tJN7W7Egj/tSsYDntBoKVNdueHmhn7FRL7lVmZhhc7AaAMTJzlj2DNpxoktve0zU/PQd1PBHnutdLTWWgdoWuG2IfdMeLla0zQskhUi2dYypfTrK29FBfa/8DoGDmhwIrsJy4qJEYhfG3GhbSuFQSNvXgomLgKMAjPLLDhcQ8ErnM7s5QhkOpbKua3XcnSjRvDhVwDWue0OaMAAK55ZmlUnRgt5QgNaXAOaPy0rnvKVsJhHxuEVTicQz8/GtpbNGXcsOgxJY5UuzDTw661ZJG2W0E3GgXScMDQUzGWJwCeQiGU0ApTVnTr1I9tbBtIYnARVwuKiSLK8bXwpKItwjEg51B1t+8NUIJBGHNxJewk1BHPxJzGw6tiDC67eFTzmmuedCfBIW8sZ914o/wDXm/8AI1b1iP8A48Y/2t8AtGzxkwg9Q8FCRBajk4q6xgDV4JrCwNK7UqIn5NtAV9J4jqrO9D/cyfuHguWsuRVF8pdv9TxNvlL+BauWT3XafErYs4pGFAwq/BDz1B5/yFdLZB/447Vd+4uHts2AdoB9JvWU7Gc/uQZMGU6k1Y3Z8cyvDKt43QofAi3+fNVw+9B2LnnyXZQ5fN+9W6c2CxLQSC41ZHA6LpfRh39o6jWjygor8MXLnmb1CwGBV8+YkBEZxpxI4Le+l+2pM51dyK+O6MtaOxburI0CMpjJSPMqKTIWd5F5whj0UUKCTwGZRpmuDhjTQdQVV5peOrHdgMvJa4PBQq+BQxZi8lmLMbN8OY9VAGnR4X9NPRouimtCLnFrzXIYcFJ2NgExJmAUxs00MYszFRnc3JXrIyk8bXI4cagWCQuGWIV5j3Q3TmKE92ris2jsyFMrwyBgWZbGRHaw1V+iAVBHURoRxN6ozhobVpW7o3lHSUkb3dy6Qi9UWNJK7CPEKQcOGt29Rq3yIIonexrqE6lvu9s1p8Rnt0FJv2acKryyCNpedWW/UsqR4aXTV2gdabuTOK20cV3IB9/+KrxGrGV61g6RNWgqyt3I7tKfpGtGyjmLBtGa83vUZE+sfZWvYxRx3LOtAwCV60FUQLlAeUQxCFSXaZVDAXKBlYM47DbS/fXlOiAzlXXzgGk78RgiaDJEzro1cMQlPBTPh4jGjmwXGG7WJJQgKb1uPaJX3iPh7wuuADcAom1kmEk00Yd2vCkkYF1eNoQWzKO/0XqcRYWtY/AYkHWDVQkB6Tc9m1A9q7XxUYOGE8giFkCcLRsLqh0va2lqtQWazyUmLBezr1jWsyWxxskvhuNfFaY3CyNGcb7ozSo6Zh8dQLCN78LAgD0USJzAeQuUaa7jXNHtNgbFFUZbN6vzkz2CI8GrSEtJLmkkJ62fVqrtijkJNMKXf/nYqLoGA0I1U7E2vh1AylRb8uFWHNFA0jAU7suCcxMc0NIQbaJjUWtoKzp44qXS0UGSKyxxuaGluAStj5V110/p2VmmNg6IorsNjiZS63LHtyQDaGKsOi2UanTwKn7jakIwTiKoz7PE81eKn7KSdubUZcgSVhzZLJlNspPEgjUXrXssANS5oxz608kEJDnFoxz60Cxe8uLd1dsRIWS+U3ta4KsQBpcgkX41fjsNnY0tDBQ5rBMETataMFC2fj5ISxjdkzCxt1jMGt6QD5qPLCyUAOFaf9Igaxx5677W25PicvPSs+W+W9tL8eA7h6KHBZIoK8m0Cqi1jGVDBRQM5qxRF5Q0oFpToa+m8R1Vleh/uZP3DwWDZciqH5RGvtLFfaf0FX7P7sdviVtRdEKPGLQr4E1XPvSumhws43K+tzorYHCj6Keys1mMx/cVVnwaQnVEUnWrmF41XOPAL8UI3p3fjxsLQuOPkPa5Ruph3do6xTXucjWS0Ps0t5uWvrCoGDByYfESoDlkVZ0zBsuVlRrkMbW1Fr6cauWZ9XEdRXT2+FvJCQZEii5y7wKqplUvInNtmJIXOuvSXjLYksLldWa4YVaEwAFM8FlGCtScse/Zs+8UOk23IclljXm3LoVQXUls9gzXNs2ties9WlQMrkzbPGDQ41zUzCbdlXNZYwWdXLBFUh0N0Iy2Gh14ddDNoeBgr8VjjqK12cc1KmxSyNmESoSSWylrEnsBPRHcO3ssBTmeHDAUW/YYSw4uJHWp+FSjWdgpVdAMAimCwud1UfGIHpNqvtY2qDLLcYXbAnRNlx4Veaj4W1J4k9vd4VyWkJCXXdQy+9q5Y2l9oN53YNQQ7kvW+MxrfVH3tVuHoMHUgaQ6IVjbr8JD2ufbWnZOgsK0ZrTfDyE+sfZWtY+kdyz7TkErVoKolzlJy8xEGlkiBmUZoxrcq1gdRp+VeV6FryrqNB5uveFLQoBmdUkYat4SfHDzcLIWLFY8auY8T0l1rdL7z7wFKlnguvay6KVqoe3oE5yeZ5pUC8yuWPrJiGp1HZRYHuLWMa0E4570GZgFXkkZZJc2vgQjkK7MMyjpcblQxv4XtV6zyl7RUajlvVWaEA4OOYGKIwQH3O0ajM0hC3v2EMB6fZVdz/8AKHHABbHqpdZ+TGJX0TuXjbYWLNocg081VbPIG4LLngN4otjtopYgmjyWgUogthIKrTeza8EbfxIV/k5//res90b5OiCVfY4MHOoguGxvOkHPcHXs89BcwtwKNUHJLO9OKscoYgdxq/Yo640UnOAbUpVmfNwNq1Gi7mqUr+VwaaKEy0cFZrm0K1p1BZSSWUkllJJfTeI6qyvRD3Mn7h4LBsuRXz3vbOHxuJYG4M0n4iK0o23W0W3GKNC6y/uUH0aqN94d66TKzAdXyX0Ju+uXD4YfRX2Csuz4yDtVW05FHzj0Zso4irb3AmgXMynnUU/C6nWjQtGtSjNTivmzf9AMZiR/15j6ZWtUw269d5M0CxxA/CDxASjI4BtxPdVgAlYUj2tNBiV6kb8bCmLmqTIpjjRToVc/Fv4UB13atSLlcy0IjhpANGBU99V3tJyW1ZZmDB+CN4Pqq5ZRQLY/KmbdHD58VED1MD5hr/SrwyPUFmaUkuWV56k07cPSauNt/vHLnbLi0IPyS6vjG7XH9a0GYFo/2qOkMwFYu6o+DY/SPtNadl92Fh2jpLlvh5CfWPsrVsfSKz7RkErVoKogHKEy8xGGXMrSgMBbMOgxDJ9IEA+mvKtD15ZxBoadmYz6ijaA9+4f7fmEmJtHDRx5HlE7FZyW8g2axysD8Y1umKZzrzW3cR19u4LqxI1uBNSg23MdCztIkhfMEKxgdFWVQoLk8bdlWrPFIGhrm0pXHWdyFJIytQa9WreUA90Zj0teJv1lidT/AO9lXrl0YKsyVr3XX49fXtTJuRioueMMnByCD2MOru8fGqFvjdcDxqV6x2m64sbvVv7CfInN38kkea+h9Fqy2uVmQXucjcmFjkQhydR1Ej7xRgGkYqi5rq4Ktd6dxYSbwy5IzbOnNhnazM1xJq2bpEer8kVZi0iWNukV2IElldI6uSY9nbvCQvMVKB2ZwLWte2gHZcE3+lVNxMhrRGZ/iaGZpE23u1zmIkGfKbdHS+t+sdemlWILZyTQKKcsV9mCWJthKgKtISQT8Sx9NzV4WsuNQO9CZo3WShM0QW9W2uLkGaFsQKiUVUFlJJZSSWUkl9OT8RWV6Ie5k/cPBYNlyK+bNp/vpfrv+I1rHNbrcgiMl8ijuFUR0iukcP8ACB1BfRezlskA7FHsrJsuLwqVq6JXoxixOzHrNGrRxK5Z7jeKOYLHKy5hR2uwUmPXzdtWOXF4x0QdN3Zm+iM3SY+F6tRtqS4ruNIzXA2JuoDgAo+1MBhsM3NszFxxPGpc9+Sz2OiioXa+K92bh1k8hgQOrr++hOa4Zq9HaGOHNKcN29j51Nhw6+zvqAbVWHyhoFVBxGLwSS83I4JvY2F9b9tS5IkVQzawHXL2KapNyQYRPgmL9ZjPxh15exh2ddFjBbzm4o9k0sYX8nN0fBebmtbFQtbiWU36jYix7DV+tWXhrC0dKEPsj91Ud2y+r+euJthrId6xLMMAoHJCvwWKb/qn7lFapzH7UK39MKxN2B8D4k1pWX3YWJP0lH3w/dp9Y+ytWxjnFULRkErVoKolvlKjVsPHmGnOgjUixyPY3FeV6Gc4TOu/D8wrPo7E2S0Pvam/MKoMbPMyjnCraixIXN6bXI8a7GNkYdzcPBbszJ2sq+hFQo0sjEgPa3YLAfdRGtAHNQnufeAly2BcZQBwqba61XlDQeatUcgggkEcCKcgEUKg1xaag4q0uT3bzyxvzj5nVhcniVI6PsI81YNugbE8XRQFdDo+YzRkOzCelx2nGqoBKvCDqWh2mg460N2CHJZCRVSsDvLEqPJLIqopy2JANrcfTViB5149SzZYCH0CrLeLbyti1eBiwHEdoPV40aKznk3XxSuSuAC7dJxRXbEC5cxXiL1UjJDqBFhAIVZbVtmNu2uigrTFZGkqXsEPqwspe0kl5SSWUkl9OT8RWV6Ie5k/cPBYNlyK+bNpfvpPrv8AiNaxzW63II1JFrGvbk+81mB2DjvXUSDmAbl9D4VP3fctULGOd2LMtR5qGPhs7N2XNGNKlcy7pFGdm4Yqtgak00QwKKptyF//ANHHows2ZrXHUshVvvIrRaBdC6WWR0jy85GlOCN717tQPG2WH4RhqygZjqCNT3gVMYZId3lDzihu424vNM8k2lxZVLXPibAAffT0rmomkZ5hVg7v7BVIJVXiwNj2XGlRYwBWXzuJFVXe6e50uGxYaQMMuZeCurBtDr1jxH5U18jAhO6zROPKNdXXQ5q69nYGONAI1yjsFEDQMlWc9zjzlXa4pV27NERZSyMtuGfmFLecm/nqLJaF7O3tXQRue7RpGwd1fkuu05LmTz1x1oNZDvSgbQBecla2wUzdsjn7gK13HE7gqttNZAFYW7Y+AWtazikYWJP0lE3w/dx/WPsrTsfSO5UbRkErVoKolTlXkthY/th+B68u0CKzu/b8wj+j8gZO8n4fmFUvug2sTcV11zGq6X1g3bpNVDne5o7RQLOnffdWq9w0Bdgo6+vspnvDBVVZJAxtSiO09gSQqHJBU9dVobYyU3RmqsFuZKbtMV5u5tQ4eW/xW0b+h8351O1QcqzrC3NHWkQTAuyOB81YibUutwdKwzUYLtGOaRVC9pbaAHHWiR2cvNSoTSsaMSmrYeMj9xo4heYtexVL63sSCdOPf1UFzQx5a40KwJXNfISHYIXBBNO6iLDENHmu72BsTfLZb8O+p3W3aXq9Q/tEDmZk4IZvXh8YqEtGco4/4otmEQfR2aZ0t1v+PFV3K5Yk1utACwJpS92K5VJCWUkllJJZSSX05PxFZXoh7mT9w8Fg2XIr5u2hrPJ9o34jWq7Wt+IYtG5Mbxjn4R2tGP8A5VkAnknnqK6eQYDeF9AYdOko+hVaxjEnqWTazRq4RbPZbk1F1a1XNnErrh8wPGitYU11dJdmAvzy2BykP2kW6Jv3VowrRs0xuXHdiFbRxKoL2uaMTQK/HGXFJA3jnWWVxE8lgAgUaA36RPb1UEOccaK6YImgBxR7d/fZuYfnYpMpDAyIvkOASFI48aiyVwBvKxLYoyQWOx2HWiW6e3OfAz2J66lFJXNV7RZww83JWDBa1XBksx1UIx+BSQZnWxSQyKRpqLhSe3Q0B/RJKsMtDozdYcxQ9qQtoGyynuNcc4Vf2rdh1KXybi2y2btaQ/8AyIrZkzd2eCo2z3ysHYItCnhWzF0QsabpFQd8P3cf1j7K0LH0juVG0ZBK1aCqJM5ZD/s4vtx/43rzP0d/9h37fmELRhpKd3zCp4PXY0W4HkLw06gU9bq7JJgMgy2yljf5XUO7SsG3Wmkt3HNc9b56zXccF5jpWsy+Ut9b6i5F9BTxNFQdahE0VByKXtr7PydmnEcCP8VoWea8tSy2i+omF2nJGMoOnYeqjPs7Hmq6Cy6SlhbdGIXOTEGRhmawJ9FSDBGMAhzWp9odzzQJ7G9rQ4eOPnhIqoEAABICgBRr2AdVr1jmxmWUupRWrrYmh4OWpMG5e15MQCz5mXWypaPTSxPS8eugzsET7o+/BXhJysYkAA70e2yFyEkMPos1wfTVUnFRZnQlUvtzEIcR0FsNVPjeugszHCLnFZOlC1zsMwhwwhJtwverBkACzTMAKr2XZ0g1y3Hdr93Gk2dh1pm2iM61FIoqPWq8pJL6cn4isr0Q9zJ+4eCwbLkV824r9+32h/FWrJrXQwdNu8Jpwq5sZhx/1I/besc4QO3FdLNgRv8Akr/wrWk8FqvZsnbli23oozGVZasRXXMWIKFqhDCG/DSjxQveMkmNcdSH7c23DhcqytYvoBbq4XN7AAVbZEWnnEBa9g0ZNaSSylBmk3aeOUk3I0PjUJTdOK0GQuaaFLG1t5mw9xDGCbeUeo0KOSqK6y/mcCepcNh79YjK8U8KSI44rZWDdugsamXgClaokdlfIQS27TWDXxTHuTj1aQrlKMDwNCjONEa0REMVuYKTQVeGSwJBmVy2n5DHuNCm6B3IMXTCq/aknwEp+ia4+PGRo611cQoQjO4yZdkr3hz6WNazjUu3rNtR/wAqf9jj4JfCtuLorFk6RQ7fD93H9Y+ytCx9IqnaMglatBVEl8sv8HF9uP8AxvXmfo7/AOw79vzCDo33h3fMKna7JbSykkm/Ye0SkaKXYR6BtT1mx0rHtMAe8mmOpYdqhvyOIGOpdZcWSxK3yi6jjdtdOHYKi2MAAHPwQ2xAAA557kOxjsVuE49baVZjDQaEq1EGh1C7gguJFzw76uswC0Y8Ao1ERVlJJE9j7amgYc25UXGnnqvNZ2SCpGKuWe1SMozUnDbW9pkQjpHTibVlR2N1+ritlxawFIcbZpAT1sPbW0RRhA2LmrQ8uvO3pgWMg6HTu7qzi4HNYxcCMUSgVRZtT28KrOLjgqjy41ao21MNHIDccOBtYg+PWO6iwPfGcEWzyPiIp/SUpUykg9RtWu01FVutdeAIX0zPxFZfoh7mT9w8Fh2XIr5vmH+4b7Q/irUlyK6OzCsjN4TVsLXHwfaD2VkS4Wd33rXRTdIfepXuh6T30AXjQbMCWupmse1gnAZoFvLv/HglyRRmWTtJCxjwY+Wfq3HfWtY9HShgLh4AcSqEVgIF6Q06szw1dqrPaHKVjJHJMiKOzNe3oFaAs9B0wP8A68gp8g3W49yD7Z3rmxCgSOGy+Sbi47fi3t3XqD7NebQvB7f6CtWaV1nxjehMO3JVPEkeN6qPswpSqsDSj71Xiv3tU6LbKOen99VjA5uSust8LznTej2xJcOXs7AIePSt91Co6qvh/M5pHFTv9Vw8UwaBywXr/wD7TOaWlFgYJmkEhOe7W+M08wjERKcCQCSPpEjRa07G+/WjcNqFadHWeKIvLsfvBNke9uFJkhmkBeMPmygnoqbMSVvYgVJ9x5LR2rnnWGYkSRsNDSlaDPel/Fvs7EIYoxigJNAwQBRp2yWqkzQkbnB7ARxp3haLPWosXlu6tT/xqpe7s8MmD5jDMziKyXIALAHVrD2UKWxClYzU1qUK1RSMpI/8w1J72ctkUd1XGLFfmhO+HkJ9Y+ytCx9IqpaMglatBVEl8sv8HF9uP/G9eZ+jv/sO/b8wg6N94d3zCp2uyW0spJIhs2c6rccLWPjx8arzMGaq2iMdJGsLtNIlUFSXvoeLd/mqk+zukJIOCz5LM+VxIOHco8+14xe6szcLaBR35jck+aiNszzkaDv4f2r8NijDOeTXYKDjnwQjFYwNwXKOy9/6A1bZFdzNUdsTW5VUSjIiykkuiR3BPZ1d1RLqGiiXUICn4GcN0X83fQJWXcWrXs0/Ki4/NR2UK9+oXP5ffRAbzaKhbY7rro1olszEEgnvFVp2UKx7RGAaIqy9HQf+9tqqA44qiDzsVwfaCJx42+7wqYhe7JFFne/JLE8mZi3aSa1GtugBbLG3Whq+mJ+IrM9EPcyfuHgsOy5FfOLD/cn7Q/iNac2Tl0tjFZWJr3SsdpQjsc/cprKnH/jns8VvSOBfRWdv1tcQYeQFQ3PfBAEkaEHMbju9tPY6MFXCoVeCHlJga9HFUrj8SsjZ5GdmPEsw4/lWiXVNcSpSer/mHeAoMjxfJHrMaerlUe+yD8o4uPkuLPH8kelvzpUcgGSz6mD/AJea1LJ8m3gfzFPRygXQE9Gm4+YWwhU6g2F7akdl6fFS5KN2INBXWQp2Bw8YN+dQdViSPvtUTG54pUDitGyR2aN16+O0/PBEcLhvhRaaPLp8bN43ABvQnQgN5xFVpQY2i9G8FuGFanr/AO0zJDCFvFiXRtdCrW8zCiNFmI5kxae2i2gx5FCzD72raLGyy5WXFqssZ1v0C68Cc3xzbiDx9thkj3sAZKAR2dtdaqOs8IcGhoO3Zw1dnchm2EykF8UH1Y6MW4KSOJ0oE0ZJo+S9Xrr97EOQMhF4ENz8Cpu7e15IYguHJE0jZR9FO3xP9KVncWMLY8XuPBSFySJgkHNA7utXLuNtcyIVaQOIzldyb5pLAkJ9FeF+vjVuYM1Z5ea5nSscbHgjAuxA2Daes59Sn72sDHHb5R9lEsgIcarAtIwCV6vqohm8my8NjY1jmkYKr5xkZQb5SNbg6a153Y9EaXsjy+OHEimNPMI0GiNJwuvNhPd5pc97jZ3z038xP0Vo3NO/oDu+pWfU9Lfo+Hms97jZ3z038xP0Urmnf0B3fUl6npb9Hw811w+4Gz0NxLLfvdP0VB8OnXChgHd9ShJo/SrxQwnu810G42BF7TSjNoSGjufPkvUfV9N4VgGH38SiNG6UqDyJwy+7yje9xs756b+Yn6KLc07+gO76kX1PS36Ph5rPe42d89N/MT9FK5p39Ad31Jep6W/R8PNZ73Gzvnpv5ifopXNO/oDu+pL1PS36Ph5rPe42d89N66fopXNO/oDu+pL1PS36Ph5r1eTrZ4/5pv5ifopXNOn/AEB3fUkbFpU/6Ph5rF5OtnD/AJpv5ifopXNO/oDu+pSFk0u01EPh5rduT7Z5BHPTa/TT9FREWnR/oDu+pJ9k0u9150Ph5raHcHALwmm9dP0UzodOOzgHd9SE/R2lHZw+HmpL7n4I3+Gl1+mn6KGLHpof6A7vqQRofSQ/0T3eahycnuz21M038xP0UYRadGUA7vqR22DSrcofDzWh5ONnfPTeun6Ke5p39Aff/wBKXqelv0fDzT7Ghl1j6VuNiNKfRMjdDRuZb/8AGXGragmoGfRqqbNG2qDCVhFd3msn2OHGuEg8ci39tGdpTQxzmPB30q82WdpqGj77UNwG5qQy86kPTuSL5NL9luFBdbtCuwM7qbnfQrPr9rpS6PvtRDbexmxUXNSRAC9wy5QwPC4JJH3UdmlNDNFBMeDvpUGWy2MdeaAD97Sk/wB6HD/9x/Mj/TRfbWiP1u530qrWfZ98VnvQ4f8A7j+ZH+ml7b0R+t3O+lL/AD7Pvis96HD/APcfzI/00vbeiP1u530pf59n3xWe9Dh/+4/mR/ppe29EfrdzvpS/z7Pvis96HD/9f+ZH+mnGm9Efq9zvpS/z7Pviu+H5K4ENwsp7i8ZH4aZ+mtDO/wBXgH+SkH2gNugffFdDyYw3uFlHcHjt+G9C9q6GpTljwd9KtRW+2x6gd4HyouqcnMY4c966flUDpHQp/wBY8HfSrjNO6RZkG9/1LduT1CQbS3HXnj/KmGkNCfrHg76UR3pDpFxButqOr/8AS5Ynk2ifiJfM8fZb5NSZpLQrMpjwd9KDadM260UD2N7Btw2r2Dk4RNVM4PaHj4cLeTRWaY0QwktmINKZO+lC9qW2lC1tN395I5srYL4dMkYYACwuy37SfEmps03odhBEuXU76detVJJ7TJIZHtBPduzyU18LMQAVNh3j86sfiXRda8qP4u+lBm5eU1cPviuf+nS/I+9fzpfiXRf6v/F30oHq8mxVzvnteTDQo8VrlwpuL6ZWP9K6O2TOiYHN2rvtJ2p9niDmZ1p3FJv7d4vtj9T/ADWb7Qm6uCxPbNp6uCz9u8X2x+p/ml7Qm6uCXtm09XBZ+3eL7Y/U/wA0vaE3VwS9s2nq4LP27xfbH6n+aXtCbq4Je2bT1cFn7d4vtj9T/NL2hN1cEvbNp6uCZdyd4JcU0iyleiFK2FuN7/0pe0JurgjRaVtD61pwRHbwxqLmgIewuVyAmw8ptDoANTxHHhwpDSMx2cE8mlLS3EEcEmSb7YxSVbICNCMn+ak23y1xpwQDpi1DZwVz7m4eDF4OGdl6br0rMwGYEg6X01FWfWZa59yx5/SO3seQHD+IRdtg4f5J9ZvzqQtEm1VHelOkh+YfxC8/0GD5J9ZvzpC0SHWon0p0mM3D+IWf6BB8k+s3503rL60ql+KdKUreH8Qs/wBAg+SfWb86f1iTakfSrSVOk3+IWh2HB8k+s350/LybUP8AFuk/ib/ELQ7Fh+SfWb86lyz9qgfS/SYHSb/ELXc/yZPFfZXB+n3vINzvELudN9Nm4o8Xqw30bsBAN0/yK8/dpO0A5jgtTL4VL8NaP+E/yKGdK2jaOCxZfCl+GtH/AAn+RTjSto2jgtw9N+GrB8J/kVMaTn2jgvc1L8N6P+E/yKl7Sn2jgvOcHdS/Dej/AIT/ACKY6Sn2jguckumhFMfRuwfCf5FQOk7QNY4IPtDa0kfWBfhccerz1Sn9H7GwVoeJUDpS1NzI4IBit7px5LJ6o/Osd+jrPeo0HikNLWjaOCgvvtiR8ZPVFONFwHUeKmNK2g7OC9TfPFsCVykKLkiO4Ava5twGo176kNEwnUeKm3SVpOzguK76Y5mCpkZjwAjuT3ADWpt0TZzkDxU26SnJoAOCinlBxnyo/UH51P2PZ9h4qXtGbq4L39v8Z8qP1BTeyLNsPFL2jN1cFsN/cZ8qP1B+dN7Is2w8VH2lN1cE07kbwT4l5BKVsqgiy21JrM0jY4oGtLNZV2wWt85cHak3VkrTVE8pn8NH9qPwNXvGkvdDf8iui057hv7vkVWtYi5dWTit+sPLNIxDogmLeSJDicPnkPuaQkjIpz2A1VV7Si3Sai32bvpg4nkcCQmY5z0MvNtmg6Bs3wq9CQkXUMAFuM5ypKiE7D29hIVw8r5mlw/P5Y1jXKzSN0HudAFBJtbio6qSS77A3rwuEJSNHaI4znAGGgw91sWW/wAI6gHLc6NrSSTVuxvfBIwZA+ZC0hQq5v8A7eONOccvaVgy6yMMzWuAtyok1jnA3RWmJR4IpJLwaNVT1BFtv70QRwuozxhk5pHytplLZCSjq+Ypa9jxvTXXXb9MK0qiPs8ty/TAnPrS/vdt7DyYGV05xDKEVcwe7BOd0zK46BziyMMq2Oh0NEuODA8jA60GSCRjQ5wwOSctytsBcPHG4ZDHHh1ynUkJAqyi2awBe/DQ2uRc1fFjlDakfepULbZLRC6+9hDajHA9hxwr15o//qKuqlSbHLaw4C2p46ns0HfUhZ3McarEtbwwmJ4ILTQjZTA11E/exdDiwWJylQVI4XtxC281h5qYRODadaE+0ROdUCgII8u6i6w4om3lA5bE2OhzXOl7a91DdDTiiMtYIGNDTPrr8+pdfdiNa2ulraX4DNbs0BFu8mock9qL61A6m6nhX/rtUaWQeB6AubC4VCDfvufQBRmNIPHvKpzSxubdAxwx2gCnFe5LjSp1oVULahCtzvJk8V9lcV6fe8g3O8QvW9N9NnajvGukYeaF5g7Ela85bqvrqOq3WLddSIRophG2hFce5aLJwuWNipvbU2J6PHv/APdKQCfl2YAkmhBrTOlcO9biS5XiAAR265QL8eHd4nrprtAiOnY5wOqh8KfY81sr+ToeiRrpr1t9/CqtqtsFloZnUrlmfAFFjZyl0Rgm7T++9bLMdL3uDc9fR6PHUa6cfN10N1uszIROXi4cjtOwUx7Edl4uuFprXy+6+ajvOAMtiWCt3mzXN9TrqFtr8qptt1ndEJg8XSQK6q5UOzPGtE3ISDC4Tn34+XeoeLR2DkK3SUKLnQGxFyhezAki66A9dyKjapWRm680NCewCpPYpchI4khudB946/8AtA9o4SUS4iVEZg8ZVbOwKkyqQLiTMtgDopA6rWNUJmFsgcMb45vXhXw8kJ9mmEjnhtRTb/deChY7HczdnSRQ7PzbSR6RDnIjzIUODlUKbFSttCut6GLTGJCyvOGYplWmCcu5MXnAitaVGWWHYoeCw11nkGHnaKcsAxCFhEQSXsTmfp5H0+b4m5qubZZmPc0uxOG7tySZCaOeGmh8PvwzXDZuORRCc7ACKRHAU+UeeyMHVg1vhR5JB6PcKnFO1l0V2176eKBDM1l2uw1w308V5h94IoXzs8zLzaIIlBUKylM8gbnLksVZyNM2Yhj11ZjmbnVGjnZXPsUNt5MKsRURlikZjAKqqyCRkebQax9JXy8SvOacBRL7Mgih7MqINtPHJLPI8ebIzdHMADa2lwNL1WnoXEhU7QAXkhOfJa95ZvqL+Kud00KMbvV3RLaOd2Kxa55bSonlM/ho/tR+Bq940l7ob/kV0WnPcN/d8iq1rEXLrKSSykkspJLKSSad08SIInlPB5ooj9XpF/u9laNjeImF5yJA7Ma9y19HSCGN0hyLmt7Ma9yO7xo8qy4ZdSogK97tIVbXssy0Z8NIzZm43bvEnHxVyeMmN1lbiW3eJOPiFB2tCskU0KyxuIlQwqM2Yc0tpb3WxJFzoTwqUzQ5jo2uBoBdGvDPUh2hrJI3xNeDdAugVrzcDq154Jy2aVQyMM1y4JuPj82q6Hsy289aLGtvOu54V7lT0rQSPMAq4ljZMei2rSCG6wcq1w7U1bt4olCp+KbDwoNqZR1QuK0zX2hN+93iiuIxYWw67iqobVZTytMRjCGA4cPbU2RghRcSo+Cl6Y8/sokg5qQwKk4qW5seqhMFAk7NdIcSQtuqxpiwE1Ug8htFD3O8mTxX2Vw3p97yDc7xC9Z0302dqYIoya6Nh5o3LzVsZdVevhjUqpOs7lqMMeynqoeruXRcOeykiCAhDNvY5IYpCzEZQl8oBIzNZdCQOPbWRb2ym12fkgK8+l6oGQrkCtax2Wsbr4wNO5KO0NrvNBJ7nRmdDFdbZ5GhUN0so8ohyCQOFxVeKzNsFujltThR4ea5NbI4g4E5c0UBOfUtUMwoMMuAXfZu1JY4UVrpKIMTLkIsyIF+DLKfJuwYgHvqpbhHaZpXsxic+FpIODnV51D1CgJ20RAylO1ScLizIiyqws8+FBQX6D878IB9Eggjxt1UO38pHMLNLjcjmo74mluFf9wpQ8dacMAXJOfyYnosMzKIyQQCTOALHwq++1wcrY+eDcDi7HKkeNRq7U3Jiin41I5VkhZkkCqMq65syA84eGhILag30FZ0JPKRWiaJwvuN8mlKSUuUN4nm0bSoFMUOWBsjS1wqEG2nsCU46LFRHNGWiykaCKNQLg9QSwb0kdetIlkNjMUhF7nBzfzXqnVma4EHyWdaLPK20Nc3o1HYEvSRF5ZWQfBmRynV0C5K/dRA4NY0OzoK76YrKe0OlcW5VKH7XwLW0qxZ5hXFOY7uKXI4iWN+qtIuAGCI5wDcF2kJWoDnIbaOTpyMz5sRiR2Rp+M1j+kLKQxnrPgtmxMutJVsVyivKieUz+Gj+1H4Gr3jSXuhv+RXRac9w393yKrWsRcuspJLKSS9tST0wqvVX0UkgKroyMEBN8rEkDW1xpenxoplpDQdSMbFzT3jzNzlrqQTc21Iv18L+anY4h+JzRg4uYXVxChzRSRPkZWuL2A0uSLakcRY8PzqZq0qviTgnDZOOxy4VIkw6hRcmWXMWNyTccLDW3XwFWobS5tAD81Wl0e6SQyOJx60YwGcKZJMQ4UDXKAPEaAVZdaHHNQOj48Sc+Pikzbm00eU83JIAOsuxBPnNxVkTAUDsOCG2BrRgFI2RvViY26UhZQNA5JHHv6qNGamlFXmscThgMVYm7e9Mc9tbN2cL+FKRhosa0WV0ZTOkuY37aFdoFWXdRoagTikRgtdz/Jk8R7K4L0+95Bud4hetab6bNxTnHHauiZ0QuKbGAuyoKRRgwLbmhTVUuTCH7fxy4aCSYgHKOiDpdjoo9NqkDVTjgD3BoVAbV3gZ2bO+YsSWKk669nX16UW+MDTLLqW2IGjJa4BWLAglesEGxHg17jTSk6kgo4VGwpzG0IrgcGbsRdibhmJNzpaxPE1GjA27TAZCmzLqzxSACKw4Qi1yRwuAbC41B81DfR3SA7evPjrT0BUhEJHRJ0N/KNges+PfQi2MGt0YihwGWz+lMRbUIxe1RDxbTuPjwNJ8raUIw+6KyyztKIbs7ywyuYibq2hU8CDodDQ6RTVvNFaZ6+Oar2yxtLCmCLBBSRburhntLXEHUSOC5FgukhA9uxogN6nAXF1Anlu0SJLbOSBpetxvRxWccl5Plt307L1VFl4FNHIrGRicUe2NPxms30idWGPefBdDZHAtorcrklcVE8pn8NH9qPwNXvGkvdDf8iui057hv7vkVWtYi5dZSSWUklLweBaUhUFybk9gUcWJ6gO2mrTFFbGXUAzRXY+xmxE/MReQD037FB6Rv2nqH+ag34irLo6/wCNnaUW5Qo1UxQxrYKAFA7OAp+UDjuTzRFrABrK03U2NIkqMejKCHVTxIH9KE9zqgjJGZAI2XXZlWbsjdSNnMroASxZV45bnhfr4D0UR0jpHYobGCMUGe1S94sIXKwILAWZ7dQ+KD4nXzCjw0aKlM7FQMbu8GgeMGxYWB7+21FZLzqobm4UVH7WwLQStG/FT6e+mmqHVrmqZFMFvs6ZUYMwDgcUa4uOsX7xerUcjrnMz4d6E4Ypj2fzsCjEBScM8jhHsLsQWUEj4t8p84NaNltQnBrnr+/vNVLRZw4J73e3oimFhKqkcMzKpPpPVUnkB2BWFPZXxuyTNs+YT3EUoaxILL0lBHVe+vmqu51MUF7S3MKZuf5MniPZXC+n3vINzvEL1XTfTZuKc3kAFbZlDWiuxcaTRcVxetqqevNBpVMHFSUno7bU0ooKrvlw2oY8JEgNs8pJ8FQ/1IqfKg4Baejm1eSdQVF4SbW7f4qTHmpqtYYhG8LtlBYX7uH9KK2RrRgo3amidNi7RXKLWJIF7WpcqMVF0ZTCQpF7WoT3p2NSvvFiIyCGmKRjygDbN421PgONVOULjQK8GNa2rlXe18NGhS0M0WcXRmVlWRb+Ut+I76NdeBUrO5WyySXWYHaF3hjdcvNKc91ydWvn0oTKly05hcjo0aleWCxDNDG8q5JGRS68bNbpD01ytvwtDx1lcTaABK7ekPfLG62Bo+j4q4lZj3XnUSxgiWOlaclGhDlAARb/AE421qpy2Kr1KaOSqLLiMR9mv4qzdNurEzefBbWi3VDlZdc2tdUTymfw0f2o/A1e8aS90N/yK6LTnuG/u+RVa1iLl1lJJSMDhTI2VePV41EmiLFHfJVu7obrRxxkyC7OLN4XuRfsJpqAq80Xckb2i0GGjtGqqOxRa58BxNClwGCsxNLs0I2FuLJiZvdWLDIL/BxHyj2F/kj6PHt7DBtaUUJXc4Eakx7HEU8EcoVVeNyrgW6LqcrL/XwIohZdKAH36pphSw04+zvp2qK4YjDhFIUasePWT2mjBJRo4wvHz0qpyapE3+3G90/Cw2Dga2Hldl6K1zSLpQJI72SqXaeyJ8O2WWMr7PTU2l8eIKqubTNFNn7XVsBNhpSAY7S4fpMCWaRBJGVvlcZczC4uCDbjShm5N5cNii5tUu31vUC8l94BPTBW9yeb1kqFXBtLkABMSRqwPUSwZQRYda+etOMCRla0+9gWDbLOGk1cO0n+0/7n+TJ4j2VxPp97yDc7xC9B0302bijGKxtVbRbXOGC4dzsVDXFm9ZbpXVSBUuLG99GZanBFD0g8uN3wUUg15uUX7gykX9IA89bOjrRykl07Fesc90kbVS+FIc2ZiqgEswFyFHYLi56gLjUjhWzdxWkJrzaIhzGGYjmZJYyeHPhSj9wZB0POCO+kaYp4a3gW1xyrkUS2PtRo5LNpr1WobX4rUu1wOafdn7bD94qda4JcnRFothQSnNzETMdbuob7jpUGsAyQ5HAij8Qum1N2jJKmIx00TxxDogqbga9G99RqdLddWGg0xyVa7GXAxNo7au+9u6WGxGGzojhrMUVG5tmYqLEXGtrXy8eOh4GYaKYIMpldVle1cMJmiwcKSNmdYkDG5NzlHWdT564XSNTbHjrXPWvmuNc1XW8MnOSWBrUsjbjKlZrHUJJU7d/Aa3tQbXMoE3imPE4YBazWSElJzcF25NdMViB9BfxU2l8YGHr+S09EjBysWueWwqJ5TP4aP7UfgaveNJe6G/5FdFpz3Df3fIqtaxFy6ykkjW6zhZb0ORWbNrVq4HaBCGmrRW9a77qWkmbESkWW4jvwFtGfxvoPA9tDeSUcvN2gT7FjY3FgajSiEWlQ8JsiKJ5XjW3OvzjjqL2ALAdV7XPeTRCS5Du3SaKZzutqI1Kiyd7lfP7KdKi1kwubWnSwQvFYnJoDThNdUPbeCw2IgYYjKthr2/dRI3OrQYobwCMV897XiiWZ1gYtED0SRxFSe0B2Aw1qm6lcFzwPljxq3Y3APwQJugVb3J5vCqScyT0TcCwvoFFuAueFX52ClVz9pYQLyeNzvJk8V9lcD6fe8g3O8QvSNN9Nm4rrj+OlVJYGhuC88kcaoe01qyZBRTa9dIcQTQwVMPqvNr7OTEwSQSeTItr9h4qw7wQD5qtQTOheJG5hEY8tNV8+7W2NLhJzDMMutg3xWW+jg9Y/yONdjDOyeO+w/wBLZs8jSQdRzUubATSoqpqES2Qa9MN0ge/r7wRTlwZida0zDJI2605DLrC5y9EKCrKQArBgQcwGuhoVOcaK62UCJtRQjA12o3u3tRY75j4UrxbmrDSHjBMa76ZLhRwpGbqUvVwc0Fxm8MuOnEcsqxwjVi7iMBfHiT3DWitvOCqPmZG+7Sg1lRdrPhDKpTamILAjK5jkdEsdDmLB7DuU0ZraDNZ80za1a4jw8Ex7b3sL4dWd1MyHm5WUgh+jeOVbcQ4vrpwHbWTarCJJhJrOfZrWRpWzBzmyRZO8QljZWL5xr9tRnjuCixrRFyYorC2ZFZeFc7O6pQY8FttKTo00LeclIa5LOS9CMViCfm1/GalpkgwMptPgtXRXRIVlVzi1lRPKZ/DR/aj8DV7xpL3Q3/IrotOe4b+75FVrWIuXWUkl1w8xQ3FMRVTjeWFOWxt4RzeUnW1Cc1Xg4OyTlhZI/c2GMmgJR1A8ptbkW7Osk9lMxjnHBXI43EEhWDgpVLjsK6VG7jig0IFFNbydKmMMAouzQrZWLTFQ87HoykqykjMrjykaxIuKldLTQoTH3kXhiuAakDVOvcU2VSalRMkjeTF5Te4AHWfvP/vbUgFMHWVU29m9bzkxxsREO/V+81K9dyVKWSuASsDTB23JBWxk7NKIZz+VRu7V2w2LeMh43ZXHAqbEeei+sczPFRfG1+DhUL6X3P8AJk8R7K5X0+95Bud4hdLpvps3Fb7UNUZphdFF59I3FL8zm9ZhNVAAqXhTQ9aK1E4zUsUYIbvRu7HjYGiewbjG9rlG6j4do6xVmyWp9nkD29o2/epHjcWGoVFYvPhpWgxMIZ4zl4lTbq6Q8pbai44EV2MbmTMD2HArahtZbQ0r9/ea4bT2tzqqqxJGq/JuSfFjqamyO6pz2wytDQKKDHOw4GpFgKFHaJIzgVKi2h2iguh2LQj0ma88I1s0wSlmli5wKBYAldBx6Q4HXruO3tEWvMWDlbMcVs54Ura8+GxixrHOuHEMeQRyrIxPNhmUiQZuNyLdEX6qtktpUYLJfG11WsdhsKEy7KstkYspNwbEX6gbVSM4vlZ9snjik5NprTPefsJo3W2E2htWTbbWMgsWdzpThkrEw+GsvZXPk1NSk1lAhO1IjY2NWIXCuKjc1qVyZwMs85brRfxVDTD2mJgG35LQ0bm4blYdc+tZUTymfw0f2o/A1e8aS90N/wAiui057hv7vkVWtYi5dZSSWUkkS3c2ccRiYoQbZ2AJHUo1Y+IUE0zjQVRIqlwAVn7RhjjlLuSnNqUjGuRdQqggD5F9e0d9GgDQwH7qV00bQ6FoGQOPn2Jw3TxnOQZGzK66X67fFIPA9nmqNoYA6qz7Q0temvC4a0YGp9pqo2uaA52KgYPY6w4h54hlSe3OoOHOjhKB1FgbN2kLRS6qgABXamFYQBT5Id6pQDeTGLEhLEcL91FZiUQL543z3pfEyMqkiIG31u0nuqTnUwCrSyk80JXoSAspJLKSSykkvqDc/wAmT6w9lYPp97yDc7xC6HTfTZuKh46UkmufqSF59K7FRkgJpriQFVPgwZGtEZDUozWkKfBFRhEFNqIRYdbEkgAAkk8AALkmrEVk5R4aFajjvGipjlongkaPLFIsyaZyq5HiPfmzAhtAGUcW46VvWKxus5LQ6oOrYfv5K8bM+HpDAqso4cw041dLqZo0cJkHNzXMi1SQSCDQrykmUrBYwx8KHJHfV2yWw2euFQnTY+6zy/CSxtCpsLWszLxtb4oOmp6r+NY9p0g2EmNhqe4KvpLSsdKRNo44EppXY6kgBQALAAaAAcBWObUcTVcsQ5zqlMuzsKEUAAVRfIXYlXGNoF2xcgtQwalKQiiW8fORc1eiYCqheQmLcSS7SG1uiPbVDSQoBvWlo195ztycKyVrqieUz+Gj+1H4Gr3jSXuhv+RXRac9w393yKrWsRcuspJLKSSn7C2mcNiI51FyhvbtBBB+4mmcKiinG664FXFhtq4THC6OM5FmUjW3YVqDJHRVByWxBaCOgcEW2FseOCQMlxYEWvob26r9VtPE0nzmQUonkdexVgbNcMKYBUpRRSTEBcdVSoh3iV7nAFOEqVVScuG1FGHCK1mZrWHWOuiAUFVOQ3WFUTUVRWUkllJJbxJcgEgAnieA76k0AmhNFFxoCQKp22LNgYrB/c0gHXJExJ84e33VpBlnGdPv72LGn9beCWhwPUf6Vzbn+TJ9ZfZXG+n3vINzvELvdN9Nm4rZMFcnSsRkJIquE5KpUlcHl6qmYy1EEdF2WOiNClRdrogzObdgHH/Fa9j0eZRfcaBWoLIX4pd3g3iZopY8MVVypFzrxHDXhfttWqyxRRYtGO9aMVnDHApF2JthMRzmGxaRkqpzc4zKeIULmNyCSwtlzE9R1uHcTSv399SvutALbus5hRcXycRyN/s5CWJ1jkuQhNrK0kdzG1jori9hqRSDjTEKpybWuw/vzQ33pdpF2Tm4gR2zw+bQNm9Ip7ztnh5oLmsrgfvgouK5McfH5SLwJ0LMLD6QXLfuvfSnL6ZgqUdnLzQEffYhOB2B/uBDMypa7NmIAygXIvw4d/Hs4iHKEjAKybEI3UeVd+z8Ks0MckADR82lithwQAkoNV4X4VzelLHaBM6a4bpxqMfDJYNshvSOc0YVXvuW2tYd9VOSWCS2lNSqnqUTEMTeisACrvxS9iiQ2taEdCMFWIKadwG+ElH0R+Ks3SY5rd60tF9N24J1rGW0qJ5TP4aP7UfgaveNJe6G/wCRXRac9w393yKrWsRcuspJLKSSykkt4ZWUhlYqRwINjSpXBO1xaahWJurv9bKmJY3+c6vPbh403JUwyV+G1Aijlc2wNpI6qyOCD1g3BpqURX0cmIzC1LNVg3FDtoMQhINtKcBFbRfNHKBjRJiT8MZCpIPyV18kdp7TUiUC1OaTQaks2plVXlJJZSSWUkllJJfT+6HkyeI9lYPp97yDc7xC6HTfTZuKZY8NQ44uaFynJraTD91NJEaZJy1D8aREjSNoFFz/AEqENmMjwxJkV5waqw2zvVnc9KumqAKBdGyEAYJL/aApiw7cCCp7xxHo/rUWyHFQlAEjWnrXHbu1YpiGy2cHouNGFuGtRLtYUnMiIo/+0d3O33XBqWmlaZhcICLsLm5s51FzxNEbSlfBALY2dJ1V23h5S5Z5IiVeOPUN+7N1I+K5QlT4HzChOderREliia5gcC2pz1U7whu8O8GIyKMLiWMIB0DOH1459crceoUO82t13kjyWZ8f+WAhw7Dw+6oJsvaUAYtiVlmYiwXnGVbdYNtSD2XqYBGSEJIXmszjXZqTfsDfYI/wY5tBYBQTbwGv31aY/mhQdEx7jdVhQbYjxKZhYSDj9IdZ8Rx9Nc9pnRrXRm0RChGdNfX2LNtdlu84BcnwTMbisSOxvLK0Wa5ijTQMp1FV3NumhVdzCENxOGBOtFY8gYKu5lSjW48GWaX6g/FVTSL70bd6vaOZdc7cnKsha6qzaWzYp1CypmUHMBdhrYi+hHUTX0JJEyQUeKrtp7PHM27IKhD/ANkcF8wPWk/VQvUoPh7z5qr7Lsvwd581n7I4L5getJ+ql6lB8PefNL2XZfg7z5rP2RwXzA9aT9VL1KD4e8+aXsuy/B3nzWfsjgvmB60n6qXqUHw9580vZdl+DvPms/ZHBfMD1pP1UvUoPh8fNL2XZfg7z5r07p4P5ges/wCqpus0Ts2pey7J8HefNTNn7Jig/cho9b9GSQa+t91D9Sg+HvPmpDR1mAoG9580aj2pMuglf039tL1KD4fHzUvULP8AD3nzXPF42SVcryMVPEXI9lqf1OClLvefNO2w2dpqG9580vybr4RuMINzc9J+PrUwsMA/L3nzUXaPs7s29581p+yWD+YHrSfqp/U4Ph7z5qPsyy/B3nzWHdLB/MD1pP1UvU4Ph8fNN7Lsnwd581n7I4L5getJ+ql6lB8PefNL2XZfg7z5rP2RwXzA9aT9VL1KD4e8+aXsuy/B3nzXn7I4L5getJ+qm9Sg+HvPml7Lsvwd581Ye5/kyeI9lcB6e+8g3O8Qs7TfSZuKaFxLDs9Fcw3TlpApzeH9rCuhe+627vRT+3bV/t4f2muBQNt4RcVEYZbhCQTlOU6d9O3T1raatu8P7Umcw3glb3tcB8mX+Y1L2/bdo4KyLVLtXGbks2cxuUl/mNT/AIgto1jghSSOkNXLT3p9m/Il/mtT/iG27RwQ1h5Jtm/Ny/zWpfiG27RwTEArZuSrZxFistuznWpvxBbQa1HAIjnuc26SabKrfD8l+z0vlSXXj8I1Rdp62OzI4IsFpkgqGHNZ712zb35lr/Xb2U/t+2/EOCbl+deuiu5eHkt2dmzc3ID3SED0U/4gtu0cFHlXX7+vu4Ijs7cnCwsGj50EdshI9FTHpHbQKVaRuUnzveKOR+HDqvAemhDTtqApzeH9qpyTV5iMIjizD0VUl0hLL0qcExgYc1CbYMJ6m9NCFqkCH6pGumz9kRwsWTNcixub6XvUZbQ+QAORI4Wx4tU+gIy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612" name="AutoShape 12" descr="data:image/jpeg;base64,/9j/4AAQSkZJRgABAQAAAQABAAD/2wCEAAkGBxMTEhUTExIVFhUXGBgYGBgYGBcYGhoXHRcdGhYXHRgdHSggGB0lHh0dITEhJSkrLi4uFx8zODMtNygtLisBCgoKDg0OGxAQGy4mICUtLzAtLS0tLS0tLS0tLy0vLS0tLS0tLS0vLS0tLS0tLS0tLS0tLS0tLS0tLS0tLS0tLf/AABEIAL4BCQMBEQACEQEDEQH/xAAcAAACAgMBAQAAAAAAAAAAAAAFBgQHAAIDAQj/xABLEAACAQIDAwcFDQcDBAIDAQABAgMAEQQSIQUGMQcTIkFRYXEygZGSsRQXI0JSU2Jyc6Gy0dIWMzSTwdPhFSRDY2Sz8KLCgsPxJf/EABwBAAEFAQEBAAAAAAAAAAAAAAMAAQIEBQYHCP/EAEARAAEDAQQFCAgGAQQDAQAAAAEAAgMRBBIhMQVBUXGREyIyYYGhsdEGFBUzUsHS8BZCU3KS4SNDYqLxJDSC4v/aAAwDAQACEQMRAD8AKb1bUlw8aNEqMzPls97WyseojXSvO7DZ453kSEgAVw3hZeh7BHbJXMkJADa4bwNh2pVl32xi2vFBqbDR+Pr1rN0TZnZOd3eS6MejNkOT3cR9KyTfXGAXMUHof9dMNFWUml53d5KH4bsmp7u76VC98fFfNQeq/wCuj+w7P8Tu7yUfw3Z/idxHkt8DyhYt5kjMeHCswBOWS9uu3wnZTnQdmDa1dxHkqVp0HFEC68adlfBN8+2pedZFRQiLclgeNu3MAAP6dXED9iwVpV3EeSyxYo6Yk/fYkvG8o2MW7CPDGPMVU2clreEmvjoKMzQVmOF51ezyRm6OjIzPd5KHHyp4w8IcP6smvd+840U+j1mH5ncR5KXs2Olanu8lp76+L+aw/qyf3Kf8O2b4ncR5JvZsW093ks99fGfM4f1ZP7lL8O2b4ncR5JezYtp7vJZ76+M+Zw/qyf3KX4ds3xO4jyS9mxbT3eSz318Z8zh/Vk/uUvw7ZvidxHkl7Ni2nu8luOVTF6fBYfr+LJ1D7So/h6zfE7u8kQaKhIGJ17NXYtDyrYv5nD+rJ/cp/wAO2b4ncR5KB0bFtPd5LPfXxnzOH9WT+5T/AIds3xO4jyTezYtp7vJdouVLFEfuoL/Vk/XUHej1nB6TuI8lZi0RZ3CpLq9nkrXxHVV30Q9zJ+4eCyLLkVWW8vKDiMPiZIY44SqGwLB78OuzgVswW+SRl5wGvbt3rRhiD21KHJynYs/8WH9WT+5RTbHjUFZZY2u1lOe6W8E2KwrzyJGCGIAUMB57sazbVpiaKS41o7/NXYNFwvjD3E93kp+9W21wmD54WMzWCKfJJPG4GtgO/rFGZpOZzw2gprz81Wbo8Oc6laAf9alXbcqGLH/Fh/Vk/uVcFredQQXWVrda899LF/M4f1ZP7lP62/YFH1du0rZeU/Fn/iw/qyf3KY2x41BTbZA4GhWy8puLuLwwC/DoyeY+XwvSNseBkE8dkY51CSukPKXiSReOAX7pP11B1tkANAO/zVmHR8LnND3EV3eS6YjlHxIZwsUFlAIuH14fTqLLfIQCQMd/miWjRUTJJGsJo0AjLHLq613XlBxJdRzUOUoGvlfS/wD+fbpUPaMt0mgwPX5q0NC2czsZedRzQ7Vr7FDw/KVi3cIIYNTYdGS/46M62vDa0CzYbAySbkwTSvdwRs76Ti144rnub9VUjpabYO/zXU/hWxigL349bfpU7dzeWbEY4YZkjEZBOZQ2a1rjUsR91FfpORoqAM+vzWPa9CQwyOYHOw3eSe9mYASYiSIkhUtYi1+Gt9LfdSi0lK8HAd/msuaxMZkT3eSk7c2SkKqVLG5trbs7gKvWa0PlcQ4BU5YgwYIPV1BQTf0/AJf5f/63ryfRXvTu+YVv0b9/J+z5hV9PtbDpGoRlbpC47AeJHXXQts0znkuBXUG1MaMHBNMu1dmzTPzfMACRhIWj1kwwZ78yEWyPYqA2jHKhJ8qrxAaMRQblTjfJUXXVPUdeGfV3LqhwEYeSVI+bkIaM8yxVQWhAjZmjIS/wgJW5Azka5bvHJEX3WkE7KpprS/oF2IwpXf17kB3YbBx8zipTHaAzc4uV2JkZrQX0sVAJNy3BD10Y3MAeG1VbZJjdJ+9yc9i4jCzGWKQB41xABDrrImVSsjErmAt0so4gWOhqDXRtF6opt/vestlGYlDNu4zZw5qTm4DEjysY8igyKuGGVAOaFjzuhCMFBJvfQ1NhZeNM9e1WWGuAUdfcGHicx5Yn5nmY5XjMZkZS6NJmeNl+FjAaxB0bqNSZLG80a4E76pw9rsAUJ3km2c2GmOHWFWKoIyY0RmCmUSBA0JBF8lmUh20uwykUQEEkA5JwVy2e2EaRIeaiV0TBiRZIblkEJOOVFSLPzubLqxLXDZWApuUZdv1FNtcOKa8KVrgou8+HwjRxRR83BIZIVtzZDkMhEjyAxB0ykroGZW0soIYlNe1wvAgjbqTggioXXb0GFfGFy2RJcNIi+6EkTLJGhjgJzgm+QRnNc9LNwpMkY/FhB3GqYOByKlzY3DyRYe3ueOUwMYkkjvAkjzq0o5sxlhmXMFLFwbHLZrEq8DWhGGfUptpQnYtWk2TeLnTEuSJYpAsTBudeOJZWyBVJCASsHcl+cfUWVbyBBFQlUFAN4Tgvc9oDHz4ODRsoNmy4Z+elViBYNIwVl7Yw3xrB0hmgcfdVcrXjwyzX0XiOqqXoh7mT9w8FxNlyKoTf6LLtDELe9n/+oq9ZxRlOs+JWxB7sIjultHCRYcjEQiUvMMy5VvzOSzEOVLCx1AVlJIFza9Tc4VV+KGRzbzclaG5/NHBIS8DfCqzPFC0cbIJG6AjES65bDVQDoL6XrNtJjdLTWCK+SMzlGx9VD3rjyiYOIjDTPlEMSSJLmQkKZIAsbEKpJUSAagFrsTwAq417eUDVUjlcA5lc/kq1mm2cEwaK4Z4JY+fbmSFmRznmN7ZnEZAQBlU2Y2Bq0hozgd4dmNbnIo0PPgkvDGQ0YeI5zzcGjWzgKoy5Q2YMxGZJwo8W1NmZCHETSZZ1ziEkFpXkZHuIk1jEcSiyL/EtYDKQEnRXHbxbMYsM0TII8sK8zdUJbMwKnDXjRjxKszWJKlTpSUrxqhc+Pw3unFTRIjwiAiILGoCuZVCCzYULGcubykbszk2IgRSpVmIuc26DipcO0cCC2mGe7fAhoHURw87CRFKRES75Q/StJwa5OexiXNGKMyOZziKHHBdcC2EWTEEyNlkUwoRHwRwWdyFEYCq6pay3KhugL2FcSRguqc1tPsVpcyEtbiwHX15ffFQ905YYGwzs0SMsUiS3jbnElzTtE2fmnXUPD0lDHoAEWBBMZminas6DRswLi9pqKDjTDMakYgx+EEi52i5vJbIsCtKJSOlJmeDIyk5iAeoqMq20gHsBrhTdr4LRmitXQAN+ud7CmoZ4feKObkyYRsYBEo52KN81oiqvzli2Vz0iIyAi51XQ9etQkMYAHWsq2+sXyX11DMau3XrT9sG3uidhwLADS3BADp43qUNKuIyqs2Qm7it97XBRPrH2Vp2Gl4rPtBwCWa0lVS9yjMeYjAYi8uUhVzM1436KjtPbXlWhwDK7DVtoBiMSjaAJE7sfy/MKtMfsCRcoGFWPRpLs5diE1ZTY2B7q6iO0tOJeTqypnrXQugrg1oHbVSZtltCglaE4csB8Ih5xBm1s6G5S/bQxLyhu3rw2HA9h1olwMF4C6dox7kzxTZuawxklMsuAyhdDh9Q3wja3vodQLcKyXNu3proutlr/AL9WA6uqu1c28PEj3upzX1J15jJRdlbJc4WPC2TLiYpHcl4wRK2VsL0Cwc2yDgP+U0We0NE7psascAMD0RW/jSmvuStVoD5jIfykAbhn1f8ASPclcAxSCWdCJYw2HLG/SjUA3I+UL5L8bKe00eSFotXJV/x+8pqr5a6KBjHK3a83pffVrR7a+6GFxMSQ5TGgdigUWCFr2tpY3vr327KrWW0UnbMCavJBqDSn5MeymetQs8wEokP5s8+xQcdu0XM2Z5JFnVUETN8EgUL0wON7re4116uNVrLIasFA0tJN7W7Egj/tSsYDntBoKVNdueHmhn7FRL7lVmZhhc7AaAMTJzlj2DNpxoktve0zU/PQd1PBHnutdLTWWgdoWuG2IfdMeLla0zQskhUi2dYypfTrK29FBfa/8DoGDmhwIrsJy4qJEYhfG3GhbSuFQSNvXgomLgKMAjPLLDhcQ8ErnM7s5QhkOpbKua3XcnSjRvDhVwDWue0OaMAAK55ZmlUnRgt5QgNaXAOaPy0rnvKVsJhHxuEVTicQz8/GtpbNGXcsOgxJY5UuzDTw661ZJG2W0E3GgXScMDQUzGWJwCeQiGU0ApTVnTr1I9tbBtIYnARVwuKiSLK8bXwpKItwjEg51B1t+8NUIJBGHNxJewk1BHPxJzGw6tiDC67eFTzmmuedCfBIW8sZ914o/wDXm/8AI1b1iP8A48Y/2t8AtGzxkwg9Q8FCRBajk4q6xgDV4JrCwNK7UqIn5NtAV9J4jqrO9D/cyfuHguWsuRVF8pdv9TxNvlL+BauWT3XafErYs4pGFAwq/BDz1B5/yFdLZB/447Vd+4uHts2AdoB9JvWU7Gc/uQZMGU6k1Y3Z8cyvDKt43QofAi3+fNVw+9B2LnnyXZQ5fN+9W6c2CxLQSC41ZHA6LpfRh39o6jWjygor8MXLnmb1CwGBV8+YkBEZxpxI4Le+l+2pM51dyK+O6MtaOxburI0CMpjJSPMqKTIWd5F5whj0UUKCTwGZRpmuDhjTQdQVV5peOrHdgMvJa4PBQq+BQxZi8lmLMbN8OY9VAGnR4X9NPRouimtCLnFrzXIYcFJ2NgExJmAUxs00MYszFRnc3JXrIyk8bXI4cagWCQuGWIV5j3Q3TmKE92ris2jsyFMrwyBgWZbGRHaw1V+iAVBHURoRxN6ozhobVpW7o3lHSUkb3dy6Qi9UWNJK7CPEKQcOGt29Rq3yIIonexrqE6lvu9s1p8Rnt0FJv2acKryyCNpedWW/UsqR4aXTV2gdabuTOK20cV3IB9/+KrxGrGV61g6RNWgqyt3I7tKfpGtGyjmLBtGa83vUZE+sfZWvYxRx3LOtAwCV60FUQLlAeUQxCFSXaZVDAXKBlYM47DbS/fXlOiAzlXXzgGk78RgiaDJEzro1cMQlPBTPh4jGjmwXGG7WJJQgKb1uPaJX3iPh7wuuADcAom1kmEk00Yd2vCkkYF1eNoQWzKO/0XqcRYWtY/AYkHWDVQkB6Tc9m1A9q7XxUYOGE8giFkCcLRsLqh0va2lqtQWazyUmLBezr1jWsyWxxskvhuNfFaY3CyNGcb7ozSo6Zh8dQLCN78LAgD0USJzAeQuUaa7jXNHtNgbFFUZbN6vzkz2CI8GrSEtJLmkkJ62fVqrtijkJNMKXf/nYqLoGA0I1U7E2vh1AylRb8uFWHNFA0jAU7suCcxMc0NIQbaJjUWtoKzp44qXS0UGSKyxxuaGluAStj5V110/p2VmmNg6IorsNjiZS63LHtyQDaGKsOi2UanTwKn7jakIwTiKoz7PE81eKn7KSdubUZcgSVhzZLJlNspPEgjUXrXssANS5oxz608kEJDnFoxz60Cxe8uLd1dsRIWS+U3ta4KsQBpcgkX41fjsNnY0tDBQ5rBMETataMFC2fj5ISxjdkzCxt1jMGt6QD5qPLCyUAOFaf9Igaxx5677W25PicvPSs+W+W9tL8eA7h6KHBZIoK8m0Cqi1jGVDBRQM5qxRF5Q0oFpToa+m8R1Vleh/uZP3DwWDZciqH5RGvtLFfaf0FX7P7sdviVtRdEKPGLQr4E1XPvSumhws43K+tzorYHCj6Keys1mMx/cVVnwaQnVEUnWrmF41XOPAL8UI3p3fjxsLQuOPkPa5Ruph3do6xTXucjWS0Ps0t5uWvrCoGDByYfESoDlkVZ0zBsuVlRrkMbW1Fr6cauWZ9XEdRXT2+FvJCQZEii5y7wKqplUvInNtmJIXOuvSXjLYksLldWa4YVaEwAFM8FlGCtScse/Zs+8UOk23IclljXm3LoVQXUls9gzXNs2ties9WlQMrkzbPGDQ41zUzCbdlXNZYwWdXLBFUh0N0Iy2Gh14ddDNoeBgr8VjjqK12cc1KmxSyNmESoSSWylrEnsBPRHcO3ssBTmeHDAUW/YYSw4uJHWp+FSjWdgpVdAMAimCwud1UfGIHpNqvtY2qDLLcYXbAnRNlx4Veaj4W1J4k9vd4VyWkJCXXdQy+9q5Y2l9oN53YNQQ7kvW+MxrfVH3tVuHoMHUgaQ6IVjbr8JD2ufbWnZOgsK0ZrTfDyE+sfZWtY+kdyz7TkErVoKolzlJy8xEGlkiBmUZoxrcq1gdRp+VeV6FryrqNB5uveFLQoBmdUkYat4SfHDzcLIWLFY8auY8T0l1rdL7z7wFKlnguvay6KVqoe3oE5yeZ5pUC8yuWPrJiGp1HZRYHuLWMa0E4570GZgFXkkZZJc2vgQjkK7MMyjpcblQxv4XtV6zyl7RUajlvVWaEA4OOYGKIwQH3O0ajM0hC3v2EMB6fZVdz/8AKHHABbHqpdZ+TGJX0TuXjbYWLNocg081VbPIG4LLngN4otjtopYgmjyWgUogthIKrTeza8EbfxIV/k5//res90b5OiCVfY4MHOoguGxvOkHPcHXs89BcwtwKNUHJLO9OKscoYgdxq/Yo640UnOAbUpVmfNwNq1Gi7mqUr+VwaaKEy0cFZrm0K1p1BZSSWUkllJJfTeI6qyvRD3Mn7h4LBsuRXz3vbOHxuJYG4M0n4iK0o23W0W3GKNC6y/uUH0aqN94d66TKzAdXyX0Ju+uXD4YfRX2Csuz4yDtVW05FHzj0Zso4irb3AmgXMynnUU/C6nWjQtGtSjNTivmzf9AMZiR/15j6ZWtUw269d5M0CxxA/CDxASjI4BtxPdVgAlYUj2tNBiV6kb8bCmLmqTIpjjRToVc/Fv4UB13atSLlcy0IjhpANGBU99V3tJyW1ZZmDB+CN4Pqq5ZRQLY/KmbdHD58VED1MD5hr/SrwyPUFmaUkuWV56k07cPSauNt/vHLnbLi0IPyS6vjG7XH9a0GYFo/2qOkMwFYu6o+DY/SPtNadl92Fh2jpLlvh5CfWPsrVsfSKz7RkErVoKogHKEy8xGGXMrSgMBbMOgxDJ9IEA+mvKtD15ZxBoadmYz6ijaA9+4f7fmEmJtHDRx5HlE7FZyW8g2axysD8Y1umKZzrzW3cR19u4LqxI1uBNSg23MdCztIkhfMEKxgdFWVQoLk8bdlWrPFIGhrm0pXHWdyFJIytQa9WreUA90Zj0teJv1lidT/AO9lXrl0YKsyVr3XX49fXtTJuRioueMMnByCD2MOru8fGqFvjdcDxqV6x2m64sbvVv7CfInN38kkea+h9Fqy2uVmQXucjcmFjkQhydR1Ej7xRgGkYqi5rq4Ktd6dxYSbwy5IzbOnNhnazM1xJq2bpEer8kVZi0iWNukV2IElldI6uSY9nbvCQvMVKB2ZwLWte2gHZcE3+lVNxMhrRGZ/iaGZpE23u1zmIkGfKbdHS+t+sdemlWILZyTQKKcsV9mCWJthKgKtISQT8Sx9NzV4WsuNQO9CZo3WShM0QW9W2uLkGaFsQKiUVUFlJJZSSWUkl9OT8RWV6Ie5k/cPBYNlyK+bNp/vpfrv+I1rHNbrcgiMl8ijuFUR0iukcP8ACB1BfRezlskA7FHsrJsuLwqVq6JXoxixOzHrNGrRxK5Z7jeKOYLHKy5hR2uwUmPXzdtWOXF4x0QdN3Zm+iM3SY+F6tRtqS4ruNIzXA2JuoDgAo+1MBhsM3NszFxxPGpc9+Sz2OiioXa+K92bh1k8hgQOrr++hOa4Zq9HaGOHNKcN29j51Nhw6+zvqAbVWHyhoFVBxGLwSS83I4JvY2F9b9tS5IkVQzawHXL2KapNyQYRPgmL9ZjPxh15exh2ddFjBbzm4o9k0sYX8nN0fBebmtbFQtbiWU36jYix7DV+tWXhrC0dKEPsj91Ud2y+r+euJthrId6xLMMAoHJCvwWKb/qn7lFapzH7UK39MKxN2B8D4k1pWX3YWJP0lH3w/dp9Y+ytWxjnFULRkErVoKolvlKjVsPHmGnOgjUixyPY3FeV6Gc4TOu/D8wrPo7E2S0Pvam/MKoMbPMyjnCraixIXN6bXI8a7GNkYdzcPBbszJ2sq+hFQo0sjEgPa3YLAfdRGtAHNQnufeAly2BcZQBwqba61XlDQeatUcgggkEcCKcgEUKg1xaag4q0uT3bzyxvzj5nVhcniVI6PsI81YNugbE8XRQFdDo+YzRkOzCelx2nGqoBKvCDqWh2mg460N2CHJZCRVSsDvLEqPJLIqopy2JANrcfTViB5149SzZYCH0CrLeLbyti1eBiwHEdoPV40aKznk3XxSuSuAC7dJxRXbEC5cxXiL1UjJDqBFhAIVZbVtmNu2uigrTFZGkqXsEPqwspe0kl5SSWUkl9OT8RWV6Ie5k/cPBYNlyK+bNpfvpPrv8AiNaxzW63II1JFrGvbk+81mB2DjvXUSDmAbl9D4VP3fctULGOd2LMtR5qGPhs7N2XNGNKlcy7pFGdm4Yqtgak00QwKKptyF//ANHHows2ZrXHUshVvvIrRaBdC6WWR0jy85GlOCN717tQPG2WH4RhqygZjqCNT3gVMYZId3lDzihu424vNM8k2lxZVLXPibAAffT0rmomkZ5hVg7v7BVIJVXiwNj2XGlRYwBWXzuJFVXe6e50uGxYaQMMuZeCurBtDr1jxH5U18jAhO6zROPKNdXXQ5q69nYGONAI1yjsFEDQMlWc9zjzlXa4pV27NERZSyMtuGfmFLecm/nqLJaF7O3tXQRue7RpGwd1fkuu05LmTz1x1oNZDvSgbQBecla2wUzdsjn7gK13HE7gqttNZAFYW7Y+AWtazikYWJP0lE3w/dx/WPsrTsfSO5UbRkErVoKolTlXkthY/th+B68u0CKzu/b8wj+j8gZO8n4fmFUvug2sTcV11zGq6X1g3bpNVDne5o7RQLOnffdWq9w0Bdgo6+vspnvDBVVZJAxtSiO09gSQqHJBU9dVobYyU3RmqsFuZKbtMV5u5tQ4eW/xW0b+h8351O1QcqzrC3NHWkQTAuyOB81YibUutwdKwzUYLtGOaRVC9pbaAHHWiR2cvNSoTSsaMSmrYeMj9xo4heYtexVL63sSCdOPf1UFzQx5a40KwJXNfISHYIXBBNO6iLDENHmu72BsTfLZb8O+p3W3aXq9Q/tEDmZk4IZvXh8YqEtGco4/4otmEQfR2aZ0t1v+PFV3K5Yk1utACwJpS92K5VJCWUkllJJZSSX05PxFZXoh7mT9w8Fg2XIr5u2hrPJ9o34jWq7Wt+IYtG5Mbxjn4R2tGP8A5VkAnknnqK6eQYDeF9AYdOko+hVaxjEnqWTazRq4RbPZbk1F1a1XNnErrh8wPGitYU11dJdmAvzy2BykP2kW6Jv3VowrRs0xuXHdiFbRxKoL2uaMTQK/HGXFJA3jnWWVxE8lgAgUaA36RPb1UEOccaK6YImgBxR7d/fZuYfnYpMpDAyIvkOASFI48aiyVwBvKxLYoyQWOx2HWiW6e3OfAz2J66lFJXNV7RZww83JWDBa1XBksx1UIx+BSQZnWxSQyKRpqLhSe3Q0B/RJKsMtDozdYcxQ9qQtoGyynuNcc4Vf2rdh1KXybi2y2btaQ/8AyIrZkzd2eCo2z3ysHYItCnhWzF0QsabpFQd8P3cf1j7K0LH0juVG0ZBK1aCqJM5ZD/s4vtx/43rzP0d/9h37fmELRhpKd3zCp4PXY0W4HkLw06gU9bq7JJgMgy2yljf5XUO7SsG3Wmkt3HNc9b56zXccF5jpWsy+Ut9b6i5F9BTxNFQdahE0VByKXtr7PydmnEcCP8VoWea8tSy2i+omF2nJGMoOnYeqjPs7Hmq6Cy6SlhbdGIXOTEGRhmawJ9FSDBGMAhzWp9odzzQJ7G9rQ4eOPnhIqoEAABICgBRr2AdVr1jmxmWUupRWrrYmh4OWpMG5e15MQCz5mXWypaPTSxPS8eugzsET7o+/BXhJysYkAA70e2yFyEkMPos1wfTVUnFRZnQlUvtzEIcR0FsNVPjeugszHCLnFZOlC1zsMwhwwhJtwverBkACzTMAKr2XZ0g1y3Hdr93Gk2dh1pm2iM61FIoqPWq8pJL6cn4isr0Q9zJ+4eCwbLkV824r9+32h/FWrJrXQwdNu8Jpwq5sZhx/1I/besc4QO3FdLNgRv8Akr/wrWk8FqvZsnbli23oozGVZasRXXMWIKFqhDCG/DSjxQveMkmNcdSH7c23DhcqytYvoBbq4XN7AAVbZEWnnEBa9g0ZNaSSylBmk3aeOUk3I0PjUJTdOK0GQuaaFLG1t5mw9xDGCbeUeo0KOSqK6y/mcCepcNh79YjK8U8KSI44rZWDdugsamXgClaokdlfIQS27TWDXxTHuTj1aQrlKMDwNCjONEa0REMVuYKTQVeGSwJBmVy2n5DHuNCm6B3IMXTCq/aknwEp+ia4+PGRo611cQoQjO4yZdkr3hz6WNazjUu3rNtR/wAqf9jj4JfCtuLorFk6RQ7fD93H9Y+ytCx9IqnaMglatBVEl8sv8HF9uP8AxvXmfo7/AOw79vzCDo33h3fMKna7JbSykkm/Ye0SkaKXYR6BtT1mx0rHtMAe8mmOpYdqhvyOIGOpdZcWSxK3yi6jjdtdOHYKi2MAAHPwQ2xAAA557kOxjsVuE49baVZjDQaEq1EGh1C7gguJFzw76uswC0Y8Ao1ERVlJJE9j7amgYc25UXGnnqvNZ2SCpGKuWe1SMozUnDbW9pkQjpHTibVlR2N1+ritlxawFIcbZpAT1sPbW0RRhA2LmrQ8uvO3pgWMg6HTu7qzi4HNYxcCMUSgVRZtT28KrOLjgqjy41ao21MNHIDccOBtYg+PWO6iwPfGcEWzyPiIp/SUpUykg9RtWu01FVutdeAIX0zPxFZfoh7mT9w8Fh2XIr5vmH+4b7Q/irUlyK6OzCsjN4TVsLXHwfaD2VkS4Wd33rXRTdIfepXuh6T30AXjQbMCWupmse1gnAZoFvLv/HglyRRmWTtJCxjwY+Wfq3HfWtY9HShgLh4AcSqEVgIF6Q06szw1dqrPaHKVjJHJMiKOzNe3oFaAs9B0wP8A68gp8g3W49yD7Z3rmxCgSOGy+Sbi47fi3t3XqD7NebQvB7f6CtWaV1nxjehMO3JVPEkeN6qPswpSqsDSj71Xiv3tU6LbKOen99VjA5uSust8LznTej2xJcOXs7AIePSt91Co6qvh/M5pHFTv9Vw8UwaBywXr/wD7TOaWlFgYJmkEhOe7W+M08wjERKcCQCSPpEjRa07G+/WjcNqFadHWeKIvLsfvBNke9uFJkhmkBeMPmygnoqbMSVvYgVJ9x5LR2rnnWGYkSRsNDSlaDPel/Fvs7EIYoxigJNAwQBRp2yWqkzQkbnB7ARxp3haLPWosXlu6tT/xqpe7s8MmD5jDMziKyXIALAHVrD2UKWxClYzU1qUK1RSMpI/8w1J72ctkUd1XGLFfmhO+HkJ9Y+ytCx9IqpaMglatBVEl8sv8HF9uP/G9eZ+jv/sO/b8wg6N94d3zCp2uyW0spJIhs2c6rccLWPjx8arzMGaq2iMdJGsLtNIlUFSXvoeLd/mqk+zukJIOCz5LM+VxIOHco8+14xe6szcLaBR35jck+aiNszzkaDv4f2r8NijDOeTXYKDjnwQjFYwNwXKOy9/6A1bZFdzNUdsTW5VUSjIiykkuiR3BPZ1d1RLqGiiXUICn4GcN0X83fQJWXcWrXs0/Ki4/NR2UK9+oXP5ffRAbzaKhbY7rro1olszEEgnvFVp2UKx7RGAaIqy9HQf+9tqqA44qiDzsVwfaCJx42+7wqYhe7JFFne/JLE8mZi3aSa1GtugBbLG3Whq+mJ+IrM9EPcyfuHgsOy5FfOLD/cn7Q/iNac2Tl0tjFZWJr3SsdpQjsc/cprKnH/jns8VvSOBfRWdv1tcQYeQFQ3PfBAEkaEHMbju9tPY6MFXCoVeCHlJga9HFUrj8SsjZ5GdmPEsw4/lWiXVNcSpSer/mHeAoMjxfJHrMaerlUe+yD8o4uPkuLPH8kelvzpUcgGSz6mD/AJea1LJ8m3gfzFPRygXQE9Gm4+YWwhU6g2F7akdl6fFS5KN2INBXWQp2Bw8YN+dQdViSPvtUTG54pUDitGyR2aN16+O0/PBEcLhvhRaaPLp8bN43ABvQnQgN5xFVpQY2i9G8FuGFanr/AO0zJDCFvFiXRtdCrW8zCiNFmI5kxae2i2gx5FCzD72raLGyy5WXFqssZ1v0C68Cc3xzbiDx9thkj3sAZKAR2dtdaqOs8IcGhoO3Zw1dnchm2EykF8UH1Y6MW4KSOJ0oE0ZJo+S9Xrr97EOQMhF4ENz8Cpu7e15IYguHJE0jZR9FO3xP9KVncWMLY8XuPBSFySJgkHNA7utXLuNtcyIVaQOIzldyb5pLAkJ9FeF+vjVuYM1Z5ea5nSscbHgjAuxA2Daes59Sn72sDHHb5R9lEsgIcarAtIwCV6vqohm8my8NjY1jmkYKr5xkZQb5SNbg6a153Y9EaXsjy+OHEimNPMI0GiNJwuvNhPd5pc97jZ3z038xP0Vo3NO/oDu+pWfU9Lfo+Hms97jZ3z038xP0Urmnf0B3fUl6npb9Hw811w+4Gz0NxLLfvdP0VB8OnXChgHd9ShJo/SrxQwnu810G42BF7TSjNoSGjufPkvUfV9N4VgGH38SiNG6UqDyJwy+7yje9xs756b+Yn6KLc07+gO76kX1PS36Ph5rPe42d89N/MT9FK5p39Ad31Jep6W/R8PNZ73Gzvnpv5ifopXNO/oDu+pL1PS36Ph5rPe42d89N66fopXNO/oDu+pL1PS36Ph5r1eTrZ4/5pv5ifopXNOn/AEB3fUkbFpU/6Ph5rF5OtnD/AJpv5ifopXNO/oDu+pSFk0u01EPh5rduT7Z5BHPTa/TT9FREWnR/oDu+pJ9k0u9150Ph5raHcHALwmm9dP0UzodOOzgHd9SE/R2lHZw+HmpL7n4I3+Gl1+mn6KGLHpof6A7vqQRofSQ/0T3eahycnuz21M038xP0UYRadGUA7vqR22DSrcofDzWh5ONnfPTeun6Ke5p39Aff/wBKXqelv0fDzT7Ghl1j6VuNiNKfRMjdDRuZb/8AGXGragmoGfRqqbNG2qDCVhFd3msn2OHGuEg8ci39tGdpTQxzmPB30q82WdpqGj77UNwG5qQy86kPTuSL5NL9luFBdbtCuwM7qbnfQrPr9rpS6PvtRDbexmxUXNSRAC9wy5QwPC4JJH3UdmlNDNFBMeDvpUGWy2MdeaAD97Sk/wB6HD/9x/Mj/TRfbWiP1u530qrWfZ98VnvQ4f8A7j+ZH+ml7b0R+t3O+lL/AD7Pvis96HD/APcfzI/00vbeiP1u530pf59n3xWe9Dh/+4/mR/ppe29EfrdzvpS/z7Pvis96HD/9f+ZH+mnGm9Efq9zvpS/z7Pviu+H5K4ENwsp7i8ZH4aZ+mtDO/wBXgH+SkH2gNugffFdDyYw3uFlHcHjt+G9C9q6GpTljwd9KtRW+2x6gd4HyouqcnMY4c966flUDpHQp/wBY8HfSrjNO6RZkG9/1LduT1CQbS3HXnj/KmGkNCfrHg76UR3pDpFxButqOr/8AS5Ynk2ifiJfM8fZb5NSZpLQrMpjwd9KDadM260UD2N7Btw2r2Dk4RNVM4PaHj4cLeTRWaY0QwktmINKZO+lC9qW2lC1tN395I5srYL4dMkYYACwuy37SfEmps03odhBEuXU76detVJJ7TJIZHtBPduzyU18LMQAVNh3j86sfiXRda8qP4u+lBm5eU1cPviuf+nS/I+9fzpfiXRf6v/F30oHq8mxVzvnteTDQo8VrlwpuL6ZWP9K6O2TOiYHN2rvtJ2p9niDmZ1p3FJv7d4vtj9T/ADWb7Qm6uCxPbNp6uCz9u8X2x+p/ml7Qm6uCXtm09XBZ+3eL7Y/U/wA0vaE3VwS9s2nq4LP27xfbH6n+aXtCbq4Je2bT1cFn7d4vtj9T/NL2hN1cEvbNp6uCZdyd4JcU0iyleiFK2FuN7/0pe0JurgjRaVtD61pwRHbwxqLmgIewuVyAmw8ptDoANTxHHhwpDSMx2cE8mlLS3EEcEmSb7YxSVbICNCMn+ak23y1xpwQDpi1DZwVz7m4eDF4OGdl6br0rMwGYEg6X01FWfWZa59yx5/SO3seQHD+IRdtg4f5J9ZvzqQtEm1VHelOkh+YfxC8/0GD5J9ZvzpC0SHWon0p0mM3D+IWf6BB8k+s3503rL60ql+KdKUreH8Qs/wBAg+SfWb86f1iTakfSrSVOk3+IWh2HB8k+s350/LybUP8AFuk/ib/ELQ7Fh+SfWb86lyz9qgfS/SYHSb/ELXc/yZPFfZXB+n3vINzvELudN9Nm4o8Xqw30bsBAN0/yK8/dpO0A5jgtTL4VL8NaP+E/yKGdK2jaOCxZfCl+GtH/AAn+RTjSto2jgtw9N+GrB8J/kVMaTn2jgvc1L8N6P+E/yKl7Sn2jgvOcHdS/Dej/AIT/ACKY6Sn2jguckumhFMfRuwfCf5FQOk7QNY4IPtDa0kfWBfhccerz1Sn9H7GwVoeJUDpS1NzI4IBit7px5LJ6o/Osd+jrPeo0HikNLWjaOCgvvtiR8ZPVFONFwHUeKmNK2g7OC9TfPFsCVykKLkiO4Ava5twGo176kNEwnUeKm3SVpOzguK76Y5mCpkZjwAjuT3ADWpt0TZzkDxU26SnJoAOCinlBxnyo/UH51P2PZ9h4qXtGbq4L39v8Z8qP1BTeyLNsPFL2jN1cFsN/cZ8qP1B+dN7Is2w8VH2lN1cE07kbwT4l5BKVsqgiy21JrM0jY4oGtLNZV2wWt85cHak3VkrTVE8pn8NH9qPwNXvGkvdDf8iui057hv7vkVWtYi5dWTit+sPLNIxDogmLeSJDicPnkPuaQkjIpz2A1VV7Si3Sai32bvpg4nkcCQmY5z0MvNtmg6Bs3wq9CQkXUMAFuM5ypKiE7D29hIVw8r5mlw/P5Y1jXKzSN0HudAFBJtbio6qSS77A3rwuEJSNHaI4znAGGgw91sWW/wAI6gHLc6NrSSTVuxvfBIwZA+ZC0hQq5v8A7eONOccvaVgy6yMMzWuAtyok1jnA3RWmJR4IpJLwaNVT1BFtv70QRwuozxhk5pHytplLZCSjq+Ypa9jxvTXXXb9MK0qiPs8ty/TAnPrS/vdt7DyYGV05xDKEVcwe7BOd0zK46BziyMMq2Oh0NEuODA8jA60GSCRjQ5wwOSctytsBcPHG4ZDHHh1ynUkJAqyi2awBe/DQ2uRc1fFjlDakfepULbZLRC6+9hDajHA9hxwr15o//qKuqlSbHLaw4C2p46ns0HfUhZ3McarEtbwwmJ4ILTQjZTA11E/exdDiwWJylQVI4XtxC281h5qYRODadaE+0ROdUCgII8u6i6w4om3lA5bE2OhzXOl7a91DdDTiiMtYIGNDTPrr8+pdfdiNa2ulraX4DNbs0BFu8mock9qL61A6m6nhX/rtUaWQeB6AubC4VCDfvufQBRmNIPHvKpzSxubdAxwx2gCnFe5LjSp1oVULahCtzvJk8V9lcV6fe8g3O8QvW9N9NnajvGukYeaF5g7Ela85bqvrqOq3WLddSIRophG2hFce5aLJwuWNipvbU2J6PHv/APdKQCfl2YAkmhBrTOlcO9biS5XiAAR265QL8eHd4nrprtAiOnY5wOqh8KfY81sr+ToeiRrpr1t9/CqtqtsFloZnUrlmfAFFjZyl0Rgm7T++9bLMdL3uDc9fR6PHUa6cfN10N1uszIROXi4cjtOwUx7Edl4uuFprXy+6+ajvOAMtiWCt3mzXN9TrqFtr8qptt1ndEJg8XSQK6q5UOzPGtE3ISDC4Tn34+XeoeLR2DkK3SUKLnQGxFyhezAki66A9dyKjapWRm680NCewCpPYpchI4khudB946/8AtA9o4SUS4iVEZg8ZVbOwKkyqQLiTMtgDopA6rWNUJmFsgcMb45vXhXw8kJ9mmEjnhtRTb/deChY7HczdnSRQ7PzbSR6RDnIjzIUODlUKbFSttCut6GLTGJCyvOGYplWmCcu5MXnAitaVGWWHYoeCw11nkGHnaKcsAxCFhEQSXsTmfp5H0+b4m5qubZZmPc0uxOG7tySZCaOeGmh8PvwzXDZuORRCc7ACKRHAU+UeeyMHVg1vhR5JB6PcKnFO1l0V2176eKBDM1l2uw1w308V5h94IoXzs8zLzaIIlBUKylM8gbnLksVZyNM2Yhj11ZjmbnVGjnZXPsUNt5MKsRURlikZjAKqqyCRkebQax9JXy8SvOacBRL7Mgih7MqINtPHJLPI8ebIzdHMADa2lwNL1WnoXEhU7QAXkhOfJa95ZvqL+Kud00KMbvV3RLaOd2Kxa55bSonlM/ho/tR+Bq940l7ob/kV0WnPcN/d8iq1rEXLrKSSykkspJLKSSad08SIInlPB5ooj9XpF/u9laNjeImF5yJA7Ma9y19HSCGN0hyLmt7Ma9yO7xo8qy4ZdSogK97tIVbXssy0Z8NIzZm43bvEnHxVyeMmN1lbiW3eJOPiFB2tCskU0KyxuIlQwqM2Yc0tpb3WxJFzoTwqUzQ5jo2uBoBdGvDPUh2hrJI3xNeDdAugVrzcDq154Jy2aVQyMM1y4JuPj82q6Hsy289aLGtvOu54V7lT0rQSPMAq4ljZMei2rSCG6wcq1w7U1bt4olCp+KbDwoNqZR1QuK0zX2hN+93iiuIxYWw67iqobVZTytMRjCGA4cPbU2RghRcSo+Cl6Y8/sokg5qQwKk4qW5seqhMFAk7NdIcSQtuqxpiwE1Ug8htFD3O8mTxX2Vw3p97yDc7xC9Z0302dqYIoya6Nh5o3LzVsZdVevhjUqpOs7lqMMeynqoeruXRcOeykiCAhDNvY5IYpCzEZQl8oBIzNZdCQOPbWRb2ym12fkgK8+l6oGQrkCtax2Wsbr4wNO5KO0NrvNBJ7nRmdDFdbZ5GhUN0so8ohyCQOFxVeKzNsFujltThR4ea5NbI4g4E5c0UBOfUtUMwoMMuAXfZu1JY4UVrpKIMTLkIsyIF+DLKfJuwYgHvqpbhHaZpXsxic+FpIODnV51D1CgJ20RAylO1ScLizIiyqws8+FBQX6D878IB9Eggjxt1UO38pHMLNLjcjmo74mluFf9wpQ8dacMAXJOfyYnosMzKIyQQCTOALHwq++1wcrY+eDcDi7HKkeNRq7U3Jiin41I5VkhZkkCqMq65syA84eGhILag30FZ0JPKRWiaJwvuN8mlKSUuUN4nm0bSoFMUOWBsjS1wqEG2nsCU46LFRHNGWiykaCKNQLg9QSwb0kdetIlkNjMUhF7nBzfzXqnVma4EHyWdaLPK20Nc3o1HYEvSRF5ZWQfBmRynV0C5K/dRA4NY0OzoK76YrKe0OlcW5VKH7XwLW0qxZ5hXFOY7uKXI4iWN+qtIuAGCI5wDcF2kJWoDnIbaOTpyMz5sRiR2Rp+M1j+kLKQxnrPgtmxMutJVsVyivKieUz+Gj+1H4Gr3jSXuhv+RXRac9w393yKrWsRcuspJLKSS9tST0wqvVX0UkgKroyMEBN8rEkDW1xpenxoplpDQdSMbFzT3jzNzlrqQTc21Iv18L+anY4h+JzRg4uYXVxChzRSRPkZWuL2A0uSLakcRY8PzqZq0qviTgnDZOOxy4VIkw6hRcmWXMWNyTccLDW3XwFWobS5tAD81Wl0e6SQyOJx60YwGcKZJMQ4UDXKAPEaAVZdaHHNQOj48Sc+Pikzbm00eU83JIAOsuxBPnNxVkTAUDsOCG2BrRgFI2RvViY26UhZQNA5JHHv6qNGamlFXmscThgMVYm7e9Mc9tbN2cL+FKRhosa0WV0ZTOkuY37aFdoFWXdRoagTikRgtdz/Jk8R7K4L0+95Bud4hetab6bNxTnHHauiZ0QuKbGAuyoKRRgwLbmhTVUuTCH7fxy4aCSYgHKOiDpdjoo9NqkDVTjgD3BoVAbV3gZ2bO+YsSWKk669nX16UW+MDTLLqW2IGjJa4BWLAglesEGxHg17jTSk6kgo4VGwpzG0IrgcGbsRdibhmJNzpaxPE1GjA27TAZCmzLqzxSACKw4Qi1yRwuAbC41B81DfR3SA7evPjrT0BUhEJHRJ0N/KNges+PfQi2MGt0YihwGWz+lMRbUIxe1RDxbTuPjwNJ8raUIw+6KyyztKIbs7ywyuYibq2hU8CDodDQ6RTVvNFaZ6+Oar2yxtLCmCLBBSRburhntLXEHUSOC5FgukhA9uxogN6nAXF1Anlu0SJLbOSBpetxvRxWccl5Plt307L1VFl4FNHIrGRicUe2NPxms30idWGPefBdDZHAtorcrklcVE8pn8NH9qPwNXvGkvdDf8iui057hv7vkVWtYi5dZSSWUklLweBaUhUFybk9gUcWJ6gO2mrTFFbGXUAzRXY+xmxE/MReQD037FB6Rv2nqH+ag34irLo6/wCNnaUW5Qo1UxQxrYKAFA7OAp+UDjuTzRFrABrK03U2NIkqMejKCHVTxIH9KE9zqgjJGZAI2XXZlWbsjdSNnMroASxZV45bnhfr4D0UR0jpHYobGCMUGe1S94sIXKwILAWZ7dQ+KD4nXzCjw0aKlM7FQMbu8GgeMGxYWB7+21FZLzqobm4UVH7WwLQStG/FT6e+mmqHVrmqZFMFvs6ZUYMwDgcUa4uOsX7xerUcjrnMz4d6E4Ypj2fzsCjEBScM8jhHsLsQWUEj4t8p84NaNltQnBrnr+/vNVLRZw4J73e3oimFhKqkcMzKpPpPVUnkB2BWFPZXxuyTNs+YT3EUoaxILL0lBHVe+vmqu51MUF7S3MKZuf5MniPZXC+n3vINzvEL1XTfTZuKc3kAFbZlDWiuxcaTRcVxetqqevNBpVMHFSUno7bU0ooKrvlw2oY8JEgNs8pJ8FQ/1IqfKg4Baejm1eSdQVF4SbW7f4qTHmpqtYYhG8LtlBYX7uH9KK2RrRgo3amidNi7RXKLWJIF7WpcqMVF0ZTCQpF7WoT3p2NSvvFiIyCGmKRjygDbN421PgONVOULjQK8GNa2rlXe18NGhS0M0WcXRmVlWRb+Ut+I76NdeBUrO5WyySXWYHaF3hjdcvNKc91ydWvn0oTKly05hcjo0aleWCxDNDG8q5JGRS68bNbpD01ytvwtDx1lcTaABK7ekPfLG62Bo+j4q4lZj3XnUSxgiWOlaclGhDlAARb/AE421qpy2Kr1KaOSqLLiMR9mv4qzdNurEzefBbWi3VDlZdc2tdUTymfw0f2o/A1e8aS90N/yK6LTnuG/u+RVa1iLl1lJJSMDhTI2VePV41EmiLFHfJVu7obrRxxkyC7OLN4XuRfsJpqAq80Xckb2i0GGjtGqqOxRa58BxNClwGCsxNLs0I2FuLJiZvdWLDIL/BxHyj2F/kj6PHt7DBtaUUJXc4Eakx7HEU8EcoVVeNyrgW6LqcrL/XwIohZdKAH36pphSw04+zvp2qK4YjDhFIUasePWT2mjBJRo4wvHz0qpyapE3+3G90/Cw2Dga2Hldl6K1zSLpQJI72SqXaeyJ8O2WWMr7PTU2l8eIKqubTNFNn7XVsBNhpSAY7S4fpMCWaRBJGVvlcZczC4uCDbjShm5N5cNii5tUu31vUC8l94BPTBW9yeb1kqFXBtLkABMSRqwPUSwZQRYda+etOMCRla0+9gWDbLOGk1cO0n+0/7n+TJ4j2VxPp97yDc7xC9B0302bijGKxtVbRbXOGC4dzsVDXFm9ZbpXVSBUuLG99GZanBFD0g8uN3wUUg15uUX7gykX9IA89bOjrRykl07Fesc90kbVS+FIc2ZiqgEswFyFHYLi56gLjUjhWzdxWkJrzaIhzGGYjmZJYyeHPhSj9wZB0POCO+kaYp4a3gW1xyrkUS2PtRo5LNpr1WobX4rUu1wOafdn7bD94qda4JcnRFothQSnNzETMdbuob7jpUGsAyQ5HAij8Qum1N2jJKmIx00TxxDogqbga9G99RqdLddWGg0xyVa7GXAxNo7au+9u6WGxGGzojhrMUVG5tmYqLEXGtrXy8eOh4GYaKYIMpldVle1cMJmiwcKSNmdYkDG5NzlHWdT564XSNTbHjrXPWvmuNc1XW8MnOSWBrUsjbjKlZrHUJJU7d/Aa3tQbXMoE3imPE4YBazWSElJzcF25NdMViB9BfxU2l8YGHr+S09EjBysWueWwqJ5TP4aP7UfgaveNJe6G/5FdFpz3Df3fIqtaxFy6ykkjW6zhZb0ORWbNrVq4HaBCGmrRW9a77qWkmbESkWW4jvwFtGfxvoPA9tDeSUcvN2gT7FjY3FgajSiEWlQ8JsiKJ5XjW3OvzjjqL2ALAdV7XPeTRCS5Du3SaKZzutqI1Kiyd7lfP7KdKi1kwubWnSwQvFYnJoDThNdUPbeCw2IgYYjKthr2/dRI3OrQYobwCMV897XiiWZ1gYtED0SRxFSe0B2Aw1qm6lcFzwPljxq3Y3APwQJugVb3J5vCqScyT0TcCwvoFFuAueFX52ClVz9pYQLyeNzvJk8V9lcD6fe8g3O8QvSNN9Nm4rrj+OlVJYGhuC88kcaoe01qyZBRTa9dIcQTQwVMPqvNr7OTEwSQSeTItr9h4qw7wQD5qtQTOheJG5hEY8tNV8+7W2NLhJzDMMutg3xWW+jg9Y/yONdjDOyeO+w/wBLZs8jSQdRzUubATSoqpqES2Qa9MN0ge/r7wRTlwZida0zDJI2605DLrC5y9EKCrKQArBgQcwGuhoVOcaK62UCJtRQjA12o3u3tRY75j4UrxbmrDSHjBMa76ZLhRwpGbqUvVwc0Fxm8MuOnEcsqxwjVi7iMBfHiT3DWitvOCqPmZG+7Sg1lRdrPhDKpTamILAjK5jkdEsdDmLB7DuU0ZraDNZ80za1a4jw8Ex7b3sL4dWd1MyHm5WUgh+jeOVbcQ4vrpwHbWTarCJJhJrOfZrWRpWzBzmyRZO8QljZWL5xr9tRnjuCixrRFyYorC2ZFZeFc7O6pQY8FttKTo00LeclIa5LOS9CMViCfm1/GalpkgwMptPgtXRXRIVlVzi1lRPKZ/DR/aj8DV7xpL3Q3/IrotOe4b+75FVrWIuXWUkl1w8xQ3FMRVTjeWFOWxt4RzeUnW1Cc1Xg4OyTlhZI/c2GMmgJR1A8ptbkW7Osk9lMxjnHBXI43EEhWDgpVLjsK6VG7jig0IFFNbydKmMMAouzQrZWLTFQ87HoykqykjMrjykaxIuKldLTQoTH3kXhiuAakDVOvcU2VSalRMkjeTF5Te4AHWfvP/vbUgFMHWVU29m9bzkxxsREO/V+81K9dyVKWSuASsDTB23JBWxk7NKIZz+VRu7V2w2LeMh43ZXHAqbEeei+sczPFRfG1+DhUL6X3P8AJk8R7K5X0+95Bud4hdLpvps3Fb7UNUZphdFF59I3FL8zm9ZhNVAAqXhTQ9aK1E4zUsUYIbvRu7HjYGiewbjG9rlG6j4do6xVmyWp9nkD29o2/epHjcWGoVFYvPhpWgxMIZ4zl4lTbq6Q8pbai44EV2MbmTMD2HArahtZbQ0r9/ea4bT2tzqqqxJGq/JuSfFjqamyO6pz2wytDQKKDHOw4GpFgKFHaJIzgVKi2h2iguh2LQj0ma88I1s0wSlmli5wKBYAldBx6Q4HXruO3tEWvMWDlbMcVs54Ura8+GxixrHOuHEMeQRyrIxPNhmUiQZuNyLdEX6qtktpUYLJfG11WsdhsKEy7KstkYspNwbEX6gbVSM4vlZ9snjik5NprTPefsJo3W2E2htWTbbWMgsWdzpThkrEw+GsvZXPk1NSk1lAhO1IjY2NWIXCuKjc1qVyZwMs85brRfxVDTD2mJgG35LQ0bm4blYdc+tZUTymfw0f2o/A1e8aS90N/wAiui057hv7vkVWtYi5dZSSWUkkS3c2ccRiYoQbZ2AJHUo1Y+IUE0zjQVRIqlwAVn7RhjjlLuSnNqUjGuRdQqggD5F9e0d9GgDQwH7qV00bQ6FoGQOPn2Jw3TxnOQZGzK66X67fFIPA9nmqNoYA6qz7Q0temvC4a0YGp9pqo2uaA52KgYPY6w4h54hlSe3OoOHOjhKB1FgbN2kLRS6qgABXamFYQBT5Id6pQDeTGLEhLEcL91FZiUQL543z3pfEyMqkiIG31u0nuqTnUwCrSyk80JXoSAspJLKSSykkvqDc/wAmT6w9lYPp97yDc7xC6HTfTZuKh46UkmufqSF59K7FRkgJpriQFVPgwZGtEZDUozWkKfBFRhEFNqIRYdbEkgAAkk8AALkmrEVk5R4aFajjvGipjlongkaPLFIsyaZyq5HiPfmzAhtAGUcW46VvWKxus5LQ6oOrYfv5K8bM+HpDAqso4cw041dLqZo0cJkHNzXMi1SQSCDQrykmUrBYwx8KHJHfV2yWw2euFQnTY+6zy/CSxtCpsLWszLxtb4oOmp6r+NY9p0g2EmNhqe4KvpLSsdKRNo44EppXY6kgBQALAAaAAcBWObUcTVcsQ5zqlMuzsKEUAAVRfIXYlXGNoF2xcgtQwalKQiiW8fORc1eiYCqheQmLcSS7SG1uiPbVDSQoBvWlo195ztycKyVrqieUz+Gj+1H4Gr3jSXuhv+RXRac9w393yKrWsRcuspJLKSSn7C2mcNiI51FyhvbtBBB+4mmcKiinG664FXFhtq4THC6OM5FmUjW3YVqDJHRVByWxBaCOgcEW2FseOCQMlxYEWvob26r9VtPE0nzmQUonkdexVgbNcMKYBUpRRSTEBcdVSoh3iV7nAFOEqVVScuG1FGHCK1mZrWHWOuiAUFVOQ3WFUTUVRWUkllJJbxJcgEgAnieA76k0AmhNFFxoCQKp22LNgYrB/c0gHXJExJ84e33VpBlnGdPv72LGn9beCWhwPUf6Vzbn+TJ9ZfZXG+n3vINzvELvdN9Nm4rZMFcnSsRkJIquE5KpUlcHl6qmYy1EEdF2WOiNClRdrogzObdgHH/Fa9j0eZRfcaBWoLIX4pd3g3iZopY8MVVypFzrxHDXhfttWqyxRRYtGO9aMVnDHApF2JthMRzmGxaRkqpzc4zKeIULmNyCSwtlzE9R1uHcTSv399SvutALbus5hRcXycRyN/s5CWJ1jkuQhNrK0kdzG1jori9hqRSDjTEKpybWuw/vzQ33pdpF2Tm4gR2zw+bQNm9Ip7ztnh5oLmsrgfvgouK5McfH5SLwJ0LMLD6QXLfuvfSnL6ZgqUdnLzQEffYhOB2B/uBDMypa7NmIAygXIvw4d/Hs4iHKEjAKybEI3UeVd+z8Ks0MckADR82lithwQAkoNV4X4VzelLHaBM6a4bpxqMfDJYNshvSOc0YVXvuW2tYd9VOSWCS2lNSqnqUTEMTeisACrvxS9iiQ2taEdCMFWIKadwG+ElH0R+Ks3SY5rd60tF9N24J1rGW0qJ5TP4aP7UfgaveNJe6G/wCRXRac9w393yKrWsRcuspJLKSSykkt4ZWUhlYqRwINjSpXBO1xaahWJurv9bKmJY3+c6vPbh403JUwyV+G1Aijlc2wNpI6qyOCD1g3BpqURX0cmIzC1LNVg3FDtoMQhINtKcBFbRfNHKBjRJiT8MZCpIPyV18kdp7TUiUC1OaTQaks2plVXlJJZSSWUkllJJfT+6HkyeI9lYPp97yDc7xC6HTfTZuKZY8NQ44uaFynJraTD91NJEaZJy1D8aREjSNoFFz/AEqENmMjwxJkV5waqw2zvVnc9KumqAKBdGyEAYJL/aApiw7cCCp7xxHo/rUWyHFQlAEjWnrXHbu1YpiGy2cHouNGFuGtRLtYUnMiIo/+0d3O33XBqWmlaZhcICLsLm5s51FzxNEbSlfBALY2dJ1V23h5S5Z5IiVeOPUN+7N1I+K5QlT4HzChOderREliia5gcC2pz1U7whu8O8GIyKMLiWMIB0DOH1459crceoUO82t13kjyWZ8f+WAhw7Dw+6oJsvaUAYtiVlmYiwXnGVbdYNtSD2XqYBGSEJIXmszjXZqTfsDfYI/wY5tBYBQTbwGv31aY/mhQdEx7jdVhQbYjxKZhYSDj9IdZ8Rx9Nc9pnRrXRm0RChGdNfX2LNtdlu84BcnwTMbisSOxvLK0Wa5ijTQMp1FV3NumhVdzCENxOGBOtFY8gYKu5lSjW48GWaX6g/FVTSL70bd6vaOZdc7cnKsha6qzaWzYp1CypmUHMBdhrYi+hHUTX0JJEyQUeKrtp7PHM27IKhD/ANkcF8wPWk/VQvUoPh7z5qr7Lsvwd581n7I4L5getJ+ql6lB8PefNL2XZfg7z5rP2RwXzA9aT9VL1KD4e8+aXsuy/B3nzWfsjgvmB60n6qXqUHw9580vZdl+DvPms/ZHBfMD1pP1UvUoPh8fNL2XZfg7z5r07p4P5ges/wCqpus0Ts2pey7J8HefNTNn7Jig/cho9b9GSQa+t91D9Sg+HvPmpDR1mAoG9580aj2pMuglf039tL1KD4fHzUvULP8AD3nzXPF42SVcryMVPEXI9lqf1OClLvefNO2w2dpqG9580vybr4RuMINzc9J+PrUwsMA/L3nzUXaPs7s29581p+yWD+YHrSfqp/U4Ph7z5qPsyy/B3nzWHdLB/MD1pP1UvU4Ph8fNN7Lsnwd581n7I4L5getJ+ql6lB8PefNL2XZfg7z5rP2RwXzA9aT9VL1KD4e8+aXsuy/B3nzXn7I4L5getJ+qm9Sg+HvPml7Lsvwd581Ye5/kyeI9lcB6e+8g3O8Qs7TfSZuKaFxLDs9Fcw3TlpApzeH9rCuhe+627vRT+3bV/t4f2muBQNt4RcVEYZbhCQTlOU6d9O3T1raatu8P7Umcw3glb3tcB8mX+Y1L2/bdo4KyLVLtXGbks2cxuUl/mNT/AIgto1jghSSOkNXLT3p9m/Il/mtT/iG27RwQ1h5Jtm/Ny/zWpfiG27RwTEArZuSrZxFistuznWpvxBbQa1HAIjnuc26SabKrfD8l+z0vlSXXj8I1Rdp62OzI4IsFpkgqGHNZ712zb35lr/Xb2U/t+2/EOCbl+deuiu5eHkt2dmzc3ID3SED0U/4gtu0cFHlXX7+vu4Ijs7cnCwsGj50EdshI9FTHpHbQKVaRuUnzveKOR+HDqvAemhDTtqApzeH9qpyTV5iMIjizD0VUl0hLL0qcExgYc1CbYMJ6m9NCFqkCH6pGumz9kRwsWTNcixub6XvUZbQ+QAORI4Wx4tU+gIy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5613" name="Picture 13" descr="C:\Users\Martinka\Pictures\index.jpg"/>
          <p:cNvPicPr>
            <a:picLocks noChangeAspect="1" noChangeArrowheads="1"/>
          </p:cNvPicPr>
          <p:nvPr/>
        </p:nvPicPr>
        <p:blipFill>
          <a:blip r:embed="rId6" cstate="print"/>
          <a:srcRect l="4975" t="1548" r="53741" b="52508"/>
          <a:stretch>
            <a:fillRect/>
          </a:stretch>
        </p:blipFill>
        <p:spPr bwMode="auto">
          <a:xfrm>
            <a:off x="6732240" y="332656"/>
            <a:ext cx="2267744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Small</a:t>
            </a:r>
            <a:r>
              <a:rPr lang="cs-CZ" dirty="0" smtClean="0"/>
              <a:t>, M. F. (2012). </a:t>
            </a:r>
            <a:r>
              <a:rPr lang="cs-CZ" i="1" dirty="0" smtClean="0"/>
              <a:t>Naše děti, naše světy: jak biologie a kultura ovlivňují naše rodičovství</a:t>
            </a:r>
            <a:r>
              <a:rPr lang="cs-CZ" dirty="0" smtClean="0"/>
              <a:t>. Praha: </a:t>
            </a:r>
            <a:r>
              <a:rPr lang="cs-CZ" dirty="0" err="1" smtClean="0"/>
              <a:t>DharmaGaia</a:t>
            </a:r>
            <a:r>
              <a:rPr lang="cs-CZ" dirty="0" smtClean="0"/>
              <a:t>.</a:t>
            </a:r>
          </a:p>
          <a:p>
            <a:r>
              <a:rPr lang="cs-CZ" dirty="0" smtClean="0"/>
              <a:t>Film </a:t>
            </a:r>
            <a:r>
              <a:rPr lang="cs-CZ" dirty="0" err="1" smtClean="0"/>
              <a:t>Bébés</a:t>
            </a:r>
            <a:r>
              <a:rPr lang="cs-CZ" dirty="0" smtClean="0"/>
              <a:t> (Fr, 2010)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Výsledek obrázku pro naše d&amp;ecaron;ti, naše sv&amp;ecaron;ty"/>
          <p:cNvPicPr>
            <a:picLocks noChangeAspect="1" noChangeArrowheads="1"/>
          </p:cNvPicPr>
          <p:nvPr/>
        </p:nvPicPr>
        <p:blipFill>
          <a:blip r:embed="rId2" cstate="print">
            <a:lum bright="40000" contrast="-40000"/>
          </a:blip>
          <a:srcRect r="10880"/>
          <a:stretch>
            <a:fillRect/>
          </a:stretch>
        </p:blipFill>
        <p:spPr bwMode="auto">
          <a:xfrm>
            <a:off x="4716016" y="1916832"/>
            <a:ext cx="4427984" cy="4968552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904656"/>
          </a:xfrm>
        </p:spPr>
        <p:txBody>
          <a:bodyPr>
            <a:normAutofit/>
          </a:bodyPr>
          <a:lstStyle/>
          <a:p>
            <a:r>
              <a:rPr lang="cs-CZ" b="1" dirty="0" err="1"/>
              <a:t>e</a:t>
            </a:r>
            <a:r>
              <a:rPr lang="cs-CZ" b="1" dirty="0" err="1" smtClean="0"/>
              <a:t>tnopediatrie</a:t>
            </a:r>
            <a:r>
              <a:rPr lang="cs-CZ" dirty="0" smtClean="0"/>
              <a:t> – od 90. let 20. st. – návrat k hodnotám tradičních kultur</a:t>
            </a:r>
            <a:r>
              <a:rPr lang="cs-CZ" dirty="0"/>
              <a:t>;</a:t>
            </a:r>
            <a:r>
              <a:rPr lang="cs-CZ" dirty="0" smtClean="0"/>
              <a:t> hl. otázka</a:t>
            </a:r>
            <a:r>
              <a:rPr lang="cs-CZ" dirty="0"/>
              <a:t>:</a:t>
            </a:r>
            <a:r>
              <a:rPr lang="cs-CZ" dirty="0" smtClean="0"/>
              <a:t> jak kultura formuje péči o dítě, vliv na jeho růst, zdraví a štěstí</a:t>
            </a:r>
          </a:p>
          <a:p>
            <a:r>
              <a:rPr lang="cs-CZ" dirty="0" smtClean="0"/>
              <a:t>možné rozdělení na agrární („tradiční“) vs. </a:t>
            </a:r>
            <a:r>
              <a:rPr lang="cs-CZ" dirty="0" err="1" smtClean="0"/>
              <a:t>urbano</a:t>
            </a:r>
            <a:r>
              <a:rPr lang="cs-CZ" dirty="0" smtClean="0"/>
              <a:t>-industriální společnosti („západní“)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Smallová</a:t>
            </a:r>
            <a:r>
              <a:rPr lang="cs-CZ" dirty="0" smtClean="0"/>
              <a:t>, M. (2012). </a:t>
            </a:r>
            <a:r>
              <a:rPr lang="cs-CZ" i="1" dirty="0" smtClean="0"/>
              <a:t>Naše děti, </a:t>
            </a:r>
          </a:p>
          <a:p>
            <a:pPr>
              <a:buNone/>
            </a:pPr>
            <a:r>
              <a:rPr lang="cs-CZ" i="1" dirty="0" smtClean="0"/>
              <a:t>	naše světy. Jak biologie a kultura </a:t>
            </a:r>
          </a:p>
          <a:p>
            <a:pPr>
              <a:buNone/>
            </a:pPr>
            <a:r>
              <a:rPr lang="cs-CZ" i="1" dirty="0"/>
              <a:t>	</a:t>
            </a:r>
            <a:r>
              <a:rPr lang="cs-CZ" i="1" dirty="0" smtClean="0"/>
              <a:t>ovlivňují naše rodičovství.</a:t>
            </a:r>
          </a:p>
          <a:p>
            <a:endParaRPr lang="cs-CZ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Interkulturní rozdíly - témata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Těhotenství a porod</a:t>
            </a:r>
          </a:p>
          <a:p>
            <a:r>
              <a:rPr lang="cs-CZ" dirty="0" smtClean="0"/>
              <a:t>Poporodní péče</a:t>
            </a:r>
          </a:p>
          <a:p>
            <a:r>
              <a:rPr lang="cs-CZ" dirty="0" smtClean="0"/>
              <a:t>Role otce</a:t>
            </a:r>
          </a:p>
          <a:p>
            <a:r>
              <a:rPr lang="cs-CZ" dirty="0" smtClean="0"/>
              <a:t>Kojení</a:t>
            </a:r>
          </a:p>
          <a:p>
            <a:r>
              <a:rPr lang="cs-CZ" dirty="0" smtClean="0"/>
              <a:t>Tradice a zvyklosti v různých kulturách (např. Obřízka? Vzdělávání dětí předškolního věku?) </a:t>
            </a:r>
          </a:p>
          <a:p>
            <a:r>
              <a:rPr lang="cs-CZ" dirty="0" smtClean="0"/>
              <a:t>Způsob podpory kognitivního, motorického a intelektuálního vývoje dítěte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Představa inteligentního dítěte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USA – agresivní a soutěživé</a:t>
            </a:r>
          </a:p>
          <a:p>
            <a:r>
              <a:rPr lang="cs-CZ" dirty="0" smtClean="0"/>
              <a:t>Nizozemsko – vytrvalé s pevnou vůlí</a:t>
            </a:r>
          </a:p>
          <a:p>
            <a:r>
              <a:rPr lang="cs-CZ" dirty="0" smtClean="0"/>
              <a:t>Africké kmeny – zodpovědné, plní své povinnosti</a:t>
            </a:r>
          </a:p>
          <a:p>
            <a:r>
              <a:rPr lang="cs-CZ" dirty="0" smtClean="0"/>
              <a:t>Japonsko – důležitá úspěšnost skupiny, kolektivismus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Přístup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USA – vizuální a verbální podněty na rozvoj kognitivního vývoje</a:t>
            </a:r>
          </a:p>
          <a:p>
            <a:r>
              <a:rPr lang="cs-CZ" dirty="0" smtClean="0"/>
              <a:t>Nizozemsko – pravidelnost, odpočinek, čistota</a:t>
            </a:r>
          </a:p>
          <a:p>
            <a:r>
              <a:rPr lang="cs-CZ" dirty="0" smtClean="0"/>
              <a:t>Africké kmeny – domácí práce</a:t>
            </a:r>
          </a:p>
          <a:p>
            <a:r>
              <a:rPr lang="cs-CZ" dirty="0" smtClean="0"/>
              <a:t>Japonsko – podpora závislosti dítěte na skupině, orientace na skupinu místo na jedince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hodnoty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Industriální společnosti (USA)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Důraz na nezávislost a autonomii</a:t>
            </a:r>
          </a:p>
          <a:p>
            <a:r>
              <a:rPr lang="cs-CZ" dirty="0" smtClean="0"/>
              <a:t>Už od nejranějšího věku výchova dítěte</a:t>
            </a:r>
          </a:p>
          <a:p>
            <a:r>
              <a:rPr lang="cs-CZ" dirty="0"/>
              <a:t>U</a:t>
            </a:r>
            <a:r>
              <a:rPr lang="cs-CZ" dirty="0" smtClean="0"/>
              <a:t>čení</a:t>
            </a:r>
          </a:p>
          <a:p>
            <a:r>
              <a:rPr lang="cs-CZ" dirty="0"/>
              <a:t>M</a:t>
            </a:r>
            <a:r>
              <a:rPr lang="cs-CZ" dirty="0" smtClean="0"/>
              <a:t>atka+otec a dítě (rodiče nesmí být otrokem dítěte)</a:t>
            </a:r>
          </a:p>
          <a:p>
            <a:r>
              <a:rPr lang="cs-CZ" dirty="0" smtClean="0"/>
              <a:t>Důraz na budoucnost dítěte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Agrární společnosti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Integrace dítěte  do rodiny a společnosti</a:t>
            </a:r>
          </a:p>
          <a:p>
            <a:r>
              <a:rPr lang="cs-CZ" dirty="0" smtClean="0"/>
              <a:t>V nejranějším věku „starání se o dítě“</a:t>
            </a:r>
          </a:p>
          <a:p>
            <a:r>
              <a:rPr lang="cs-CZ" dirty="0" smtClean="0"/>
              <a:t>Ochrana a obživa</a:t>
            </a:r>
          </a:p>
          <a:p>
            <a:r>
              <a:rPr lang="cs-CZ" dirty="0"/>
              <a:t>M</a:t>
            </a:r>
            <a:r>
              <a:rPr lang="cs-CZ" dirty="0" smtClean="0"/>
              <a:t>atka+dítě a otec</a:t>
            </a:r>
          </a:p>
          <a:p>
            <a:r>
              <a:rPr lang="cs-CZ" dirty="0" smtClean="0"/>
              <a:t>Důraz na přítomnost – více rizik (vyšší dětská úmrtnost, špatné hygienické podmínky)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Těhotenství a porod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Industriální spol.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478261"/>
          </a:xfrm>
        </p:spPr>
        <p:txBody>
          <a:bodyPr/>
          <a:lstStyle/>
          <a:p>
            <a:r>
              <a:rPr lang="cs-CZ" dirty="0" smtClean="0"/>
              <a:t>Oddělování matky od dítěte – přelom 19. a 20. st.</a:t>
            </a:r>
          </a:p>
          <a:p>
            <a:r>
              <a:rPr lang="cs-CZ" dirty="0" smtClean="0"/>
              <a:t>Nyní návrat k </a:t>
            </a:r>
            <a:r>
              <a:rPr lang="cs-CZ" dirty="0" err="1" smtClean="0"/>
              <a:t>bondingu</a:t>
            </a:r>
            <a:r>
              <a:rPr lang="cs-CZ" dirty="0" smtClean="0"/>
              <a:t>, ale přesto nejprve vyšetření a až pak kontakt s matkou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Agrární společnosti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31431" cy="2190229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řirozený </a:t>
            </a:r>
            <a:r>
              <a:rPr lang="cs-CZ" dirty="0" err="1" smtClean="0"/>
              <a:t>bonding</a:t>
            </a:r>
            <a:endParaRPr lang="cs-CZ" dirty="0"/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539552" y="4869160"/>
            <a:ext cx="7992888" cy="1224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Role otce v různých kulturách?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Kojení?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</a:t>
            </a:r>
            <a:r>
              <a:rPr lang="cs-CZ" dirty="0" smtClean="0"/>
              <a:t>osílení imunity, stimulace dozrávání vnitřních orgánů</a:t>
            </a:r>
          </a:p>
          <a:p>
            <a:r>
              <a:rPr lang="cs-CZ" dirty="0" smtClean="0"/>
              <a:t>lahve mohou být bacilonosiči</a:t>
            </a:r>
          </a:p>
          <a:p>
            <a:r>
              <a:rPr lang="cs-CZ" dirty="0"/>
              <a:t>k</a:t>
            </a:r>
            <a:r>
              <a:rPr lang="cs-CZ" dirty="0" smtClean="0"/>
              <a:t>ontakt s matkou</a:t>
            </a:r>
          </a:p>
          <a:p>
            <a:r>
              <a:rPr lang="cs-CZ" dirty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revence syndromu náhlého úmrtí kojence </a:t>
            </a:r>
            <a:r>
              <a:rPr lang="cs-CZ" sz="2400" dirty="0" smtClean="0">
                <a:latin typeface="+mj-lt"/>
              </a:rPr>
              <a:t>(novozélandská studie: umělé mléko riziko syndromu náhlého úmrtí kojence zdvojnásobilo)</a:t>
            </a:r>
          </a:p>
          <a:p>
            <a:r>
              <a:rPr lang="cs-CZ" dirty="0" smtClean="0"/>
              <a:t>údajně snížení pravděpodobnosti výskytu nemocí cukrovka, záněty střeva, rakovina prsu, maligní, astma, alergie, záněty středního ucha</a:t>
            </a:r>
            <a:endParaRPr lang="cs-CZ" dirty="0" smtClean="0">
              <a:latin typeface="+mj-lt"/>
            </a:endParaRPr>
          </a:p>
          <a:p>
            <a:endParaRPr lang="cs-CZ" sz="2400" dirty="0" smtClean="0">
              <a:latin typeface="+mj-lt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breastfeeding different cultu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975" y="404664"/>
            <a:ext cx="2993921" cy="3096344"/>
          </a:xfrm>
          <a:prstGeom prst="rect">
            <a:avLst/>
          </a:prstGeom>
          <a:noFill/>
        </p:spPr>
      </p:pic>
      <p:pic>
        <p:nvPicPr>
          <p:cNvPr id="1028" name="Picture 4" descr="Výsledek obrázku pro breastfeeding different cultur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04665"/>
            <a:ext cx="3360373" cy="5040560"/>
          </a:xfrm>
          <a:prstGeom prst="rect">
            <a:avLst/>
          </a:prstGeom>
          <a:noFill/>
        </p:spPr>
      </p:pic>
      <p:pic>
        <p:nvPicPr>
          <p:cNvPr id="1030" name="Picture 6" descr="Výsledek obrázku pro breastfeeding different cultures as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501008"/>
            <a:ext cx="3168352" cy="3168353"/>
          </a:xfrm>
          <a:prstGeom prst="rect">
            <a:avLst/>
          </a:prstGeom>
          <a:noFill/>
        </p:spPr>
      </p:pic>
      <p:sp>
        <p:nvSpPr>
          <p:cNvPr id="7" name="Zástupný symbol pro obsah 7"/>
          <p:cNvSpPr txBox="1">
            <a:spLocks/>
          </p:cNvSpPr>
          <p:nvPr/>
        </p:nvSpPr>
        <p:spPr>
          <a:xfrm>
            <a:off x="4860032" y="5445223"/>
            <a:ext cx="4041775" cy="141277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000" u="sng" noProof="0" dirty="0" smtClean="0"/>
              <a:t>Agrární </a:t>
            </a:r>
            <a:r>
              <a:rPr lang="cs-CZ" sz="2000" u="sng" noProof="0" dirty="0" err="1" smtClean="0"/>
              <a:t>spol</a:t>
            </a:r>
            <a:r>
              <a:rPr lang="cs-CZ" sz="2000" u="sng" dirty="0" smtClean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„nepřetržité kojení“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déle – někde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až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 4 let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Výsledek obrázku pro sleeping different cultu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717032"/>
            <a:ext cx="6322665" cy="2893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Kvalita symbiotického vztahu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attachement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Industriální spol. (USA)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kojenci </a:t>
            </a:r>
            <a:r>
              <a:rPr lang="cs-CZ" dirty="0" smtClean="0"/>
              <a:t>jsou v tělesném kontaktu s rodiči </a:t>
            </a:r>
            <a:r>
              <a:rPr lang="cs-CZ" dirty="0"/>
              <a:t>pouhou čtvrtinu </a:t>
            </a:r>
            <a:r>
              <a:rPr lang="cs-CZ" dirty="0" smtClean="0"/>
              <a:t>dne</a:t>
            </a:r>
          </a:p>
          <a:p>
            <a:r>
              <a:rPr lang="cs-CZ" dirty="0" smtClean="0"/>
              <a:t>miminko spí o samotě (cca od 6 měsíců) (individuální záležitost)</a:t>
            </a:r>
          </a:p>
          <a:p>
            <a:r>
              <a:rPr lang="cs-CZ" dirty="0" smtClean="0"/>
              <a:t>více pláče („nechat dítě vybrečet“)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Agrární spol.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kojenci jsou v tělesném kontaktu s matkou po celý den (šátky apod.) i ve spánku → rychlejší reakce na nejistotu</a:t>
            </a:r>
          </a:p>
          <a:p>
            <a:r>
              <a:rPr lang="cs-CZ" dirty="0" smtClean="0"/>
              <a:t>spánek s rodiči po několik  prvních let života (společenská záležitost)</a:t>
            </a:r>
          </a:p>
          <a:p>
            <a:r>
              <a:rPr lang="cs-CZ" dirty="0" smtClean="0"/>
              <a:t>pláč zřídka (pohotovější odpověď matky)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563</Words>
  <Application>Microsoft Office PowerPoint</Application>
  <PresentationFormat>Předvádění na obrazovce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Rodičovství a výchova dětí raného věku v různých kulturách</vt:lpstr>
      <vt:lpstr>Snímek 2</vt:lpstr>
      <vt:lpstr>Interkulturní rozdíly - témata</vt:lpstr>
      <vt:lpstr>Představa inteligentního dítěte</vt:lpstr>
      <vt:lpstr>Hlavní hodnoty</vt:lpstr>
      <vt:lpstr>Těhotenství a porod</vt:lpstr>
      <vt:lpstr>Kojení?</vt:lpstr>
      <vt:lpstr>Snímek 8</vt:lpstr>
      <vt:lpstr>Kvalita symbiotického vztahu a attachement </vt:lpstr>
      <vt:lpstr>Shrnutí</vt:lpstr>
      <vt:lpstr>Snímek 11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Rodičovství a výchova dětí raného věku v různých kulturách</dc:title>
  <dc:creator>Martinka</dc:creator>
  <cp:lastModifiedBy>Martinka</cp:lastModifiedBy>
  <cp:revision>18</cp:revision>
  <dcterms:created xsi:type="dcterms:W3CDTF">2016-10-14T16:59:16Z</dcterms:created>
  <dcterms:modified xsi:type="dcterms:W3CDTF">2016-10-17T16:35:05Z</dcterms:modified>
</cp:coreProperties>
</file>